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82" r:id="rId7"/>
    <p:sldId id="279" r:id="rId8"/>
    <p:sldId id="281" r:id="rId9"/>
    <p:sldId id="283" r:id="rId10"/>
    <p:sldId id="267" r:id="rId11"/>
    <p:sldId id="286" r:id="rId12"/>
    <p:sldId id="284" r:id="rId13"/>
    <p:sldId id="285" r:id="rId14"/>
    <p:sldId id="287" r:id="rId15"/>
    <p:sldId id="263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1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52.png"/><Relationship Id="rId5" Type="http://schemas.openxmlformats.org/officeDocument/2006/relationships/image" Target="../media/image22.png"/><Relationship Id="rId10" Type="http://schemas.openxmlformats.org/officeDocument/2006/relationships/image" Target="../media/image51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r>
              <a:rPr lang="en-US" altLang="ja-JP" sz="5400" kern="100" baseline="-250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2</a:t>
            </a:r>
            <a:r>
              <a:rPr lang="en-US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O</a:t>
            </a:r>
            <a:br>
              <a:rPr lang="ja-JP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</a:b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分子の吸着エネルギー及び</a:t>
            </a:r>
            <a:r>
              <a:rPr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分子の遷移状態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EA354-E5E4-C535-B725-279831C3854F}"/>
              </a:ext>
            </a:extLst>
          </p:cNvPr>
          <p:cNvSpPr txBox="1"/>
          <p:nvPr/>
        </p:nvSpPr>
        <p:spPr>
          <a:xfrm>
            <a:off x="5158083" y="4086421"/>
            <a:ext cx="187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2023.07.12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758935" y="4847545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EC049-FDE5-5089-5C55-CB52E5F8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0">
                <a:extLst>
                  <a:ext uri="{FF2B5EF4-FFF2-40B4-BE49-F238E27FC236}">
                    <a16:creationId xmlns:a16="http://schemas.microsoft.com/office/drawing/2014/main" id="{B8DD23BD-716A-CE77-2A0B-C7301CD1C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270611"/>
                  </p:ext>
                </p:extLst>
              </p:nvPr>
            </p:nvGraphicFramePr>
            <p:xfrm>
              <a:off x="5379546" y="2687320"/>
              <a:ext cx="541866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298.95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210.38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2189.04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0">
                <a:extLst>
                  <a:ext uri="{FF2B5EF4-FFF2-40B4-BE49-F238E27FC236}">
                    <a16:creationId xmlns:a16="http://schemas.microsoft.com/office/drawing/2014/main" id="{B8DD23BD-716A-CE77-2A0B-C7301CD1C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270611"/>
                  </p:ext>
                </p:extLst>
              </p:nvPr>
            </p:nvGraphicFramePr>
            <p:xfrm>
              <a:off x="5379546" y="2687320"/>
              <a:ext cx="541866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6452" r="-1008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106452" r="-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9836" r="-1008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209836" r="-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9836" r="-1008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309836" r="-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417FD279-8549-4467-9ECC-1DF8B427D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4" y="2349000"/>
            <a:ext cx="3843871" cy="2160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62E7EA-BBC0-45C8-0C8C-2A60563F774C}"/>
              </a:ext>
            </a:extLst>
          </p:cNvPr>
          <p:cNvSpPr txBox="1"/>
          <p:nvPr/>
        </p:nvSpPr>
        <p:spPr>
          <a:xfrm>
            <a:off x="1526102" y="983768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遷移状態１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18EF37-021A-9EC6-0382-2C03A2AFE129}"/>
              </a:ext>
            </a:extLst>
          </p:cNvPr>
          <p:cNvSpPr txBox="1"/>
          <p:nvPr/>
        </p:nvSpPr>
        <p:spPr>
          <a:xfrm>
            <a:off x="2091656" y="4666950"/>
            <a:ext cx="16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状態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275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9F50DEB-35F7-BEB9-AA97-E9DBCF53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284462-BD85-5E91-90D6-EFCBEB3542A1}"/>
              </a:ext>
            </a:extLst>
          </p:cNvPr>
          <p:cNvSpPr txBox="1"/>
          <p:nvPr/>
        </p:nvSpPr>
        <p:spPr>
          <a:xfrm>
            <a:off x="2091656" y="4666950"/>
            <a:ext cx="16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状態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10">
                <a:extLst>
                  <a:ext uri="{FF2B5EF4-FFF2-40B4-BE49-F238E27FC236}">
                    <a16:creationId xmlns:a16="http://schemas.microsoft.com/office/drawing/2014/main" id="{BEF3D4B3-D1F7-0643-D601-D7C7F73AA0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564170"/>
                  </p:ext>
                </p:extLst>
              </p:nvPr>
            </p:nvGraphicFramePr>
            <p:xfrm>
              <a:off x="5379546" y="2687320"/>
              <a:ext cx="541866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2907.62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1019.88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1767.12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10">
                <a:extLst>
                  <a:ext uri="{FF2B5EF4-FFF2-40B4-BE49-F238E27FC236}">
                    <a16:creationId xmlns:a16="http://schemas.microsoft.com/office/drawing/2014/main" id="{BEF3D4B3-D1F7-0643-D601-D7C7F73AA0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564170"/>
                  </p:ext>
                </p:extLst>
              </p:nvPr>
            </p:nvGraphicFramePr>
            <p:xfrm>
              <a:off x="5379546" y="2687320"/>
              <a:ext cx="541866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6452" r="-1008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106452" r="-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9836" r="-1008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209836" r="-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9836" r="-1008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309836" r="-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D0B69BB1-B14E-8DB2-9AD5-57227675C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4" y="2349000"/>
            <a:ext cx="3843871" cy="2160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25B83D-3904-00E4-05DB-C92CA19A4F74}"/>
              </a:ext>
            </a:extLst>
          </p:cNvPr>
          <p:cNvSpPr txBox="1"/>
          <p:nvPr/>
        </p:nvSpPr>
        <p:spPr>
          <a:xfrm>
            <a:off x="1526102" y="983768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78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B73DCA-1167-3F1E-DECC-81268559132C}"/>
              </a:ext>
            </a:extLst>
          </p:cNvPr>
          <p:cNvSpPr txBox="1"/>
          <p:nvPr/>
        </p:nvSpPr>
        <p:spPr>
          <a:xfrm>
            <a:off x="7763932" y="46566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O-C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86E75-CBAD-1840-2922-864BA6F64485}"/>
              </a:ext>
            </a:extLst>
          </p:cNvPr>
          <p:cNvSpPr txBox="1"/>
          <p:nvPr/>
        </p:nvSpPr>
        <p:spPr>
          <a:xfrm>
            <a:off x="2971252" y="46566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C-O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BF04CD-FC66-C273-8FB7-9E0F87F1C49F}"/>
              </a:ext>
            </a:extLst>
          </p:cNvPr>
          <p:cNvSpPr txBox="1"/>
          <p:nvPr/>
        </p:nvSpPr>
        <p:spPr>
          <a:xfrm>
            <a:off x="1337733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反応物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E10342-FE2C-E257-11F5-DEF8D48EF98B}"/>
              </a:ext>
            </a:extLst>
          </p:cNvPr>
          <p:cNvSpPr txBox="1"/>
          <p:nvPr/>
        </p:nvSpPr>
        <p:spPr>
          <a:xfrm>
            <a:off x="1337733" y="3469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939D03-C1D7-95EF-CE3A-13121D189CD9}"/>
              </a:ext>
            </a:extLst>
          </p:cNvPr>
          <p:cNvSpPr txBox="1"/>
          <p:nvPr/>
        </p:nvSpPr>
        <p:spPr>
          <a:xfrm>
            <a:off x="1337733" y="538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生成物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7AE1D82-BBCC-77E3-5755-F672CD7D6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4611800"/>
            <a:ext cx="1562513" cy="144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33C4A05-540F-EDC4-A13D-BCAE9206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4542732"/>
            <a:ext cx="1562513" cy="144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CC6BD94-9EDA-E0FB-541E-0CE7B0511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2749733"/>
            <a:ext cx="1562513" cy="144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C05D8B8-7FC6-0C46-3644-5160D407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1020932"/>
            <a:ext cx="1648840" cy="144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39A6242-2C65-0BFD-E4A2-002AEFE05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922867"/>
            <a:ext cx="1648840" cy="144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7219B50-629C-0470-D1F6-48351B0FE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2749733"/>
            <a:ext cx="1648840" cy="1440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78CF9F-30F1-E3E7-8738-A7726734CA97}"/>
              </a:ext>
            </a:extLst>
          </p:cNvPr>
          <p:cNvSpPr txBox="1"/>
          <p:nvPr/>
        </p:nvSpPr>
        <p:spPr>
          <a:xfrm>
            <a:off x="4656647" y="3341739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E=-113.809633354 Hartree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5949E4-768F-F6FD-B1B6-8AF06D186D28}"/>
              </a:ext>
            </a:extLst>
          </p:cNvPr>
          <p:cNvSpPr txBox="1"/>
          <p:nvPr/>
        </p:nvSpPr>
        <p:spPr>
          <a:xfrm>
            <a:off x="9457356" y="3342127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E=-112.530183309 Hartree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2A5805-4487-32E2-81AD-D2B109C9665D}"/>
              </a:ext>
            </a:extLst>
          </p:cNvPr>
          <p:cNvSpPr txBox="1"/>
          <p:nvPr/>
        </p:nvSpPr>
        <p:spPr>
          <a:xfrm>
            <a:off x="4657701" y="1402378"/>
            <a:ext cx="246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E=-113.809998491 Hartree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97CEA2-3107-F0E9-2E05-55B376615E6D}"/>
              </a:ext>
            </a:extLst>
          </p:cNvPr>
          <p:cNvSpPr txBox="1"/>
          <p:nvPr/>
        </p:nvSpPr>
        <p:spPr>
          <a:xfrm>
            <a:off x="9457357" y="1402378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E=-113.809808913 Hartree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8BDBE2E-88F0-289E-9B45-2B2D98E7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FD63A6-42ED-89AD-E225-1E3C82020291}"/>
              </a:ext>
            </a:extLst>
          </p:cNvPr>
          <p:cNvSpPr txBox="1"/>
          <p:nvPr/>
        </p:nvSpPr>
        <p:spPr>
          <a:xfrm>
            <a:off x="4657700" y="5262732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E=-113.851829934 Hartree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354632-06A0-0F9F-1AC0-E9A23EE5F02A}"/>
              </a:ext>
            </a:extLst>
          </p:cNvPr>
          <p:cNvSpPr txBox="1"/>
          <p:nvPr/>
        </p:nvSpPr>
        <p:spPr>
          <a:xfrm>
            <a:off x="9457357" y="5301734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E=-113.784175358 Hartree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CAA819-4042-613F-ED87-38688695E142}"/>
              </a:ext>
            </a:extLst>
          </p:cNvPr>
          <p:cNvSpPr txBox="1"/>
          <p:nvPr/>
        </p:nvSpPr>
        <p:spPr>
          <a:xfrm>
            <a:off x="4657700" y="1132262"/>
            <a:ext cx="114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reactants1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0F05F9-04E8-5F08-F9E2-EAD126467E2C}"/>
              </a:ext>
            </a:extLst>
          </p:cNvPr>
          <p:cNvSpPr txBox="1"/>
          <p:nvPr/>
        </p:nvSpPr>
        <p:spPr>
          <a:xfrm>
            <a:off x="9457357" y="1132262"/>
            <a:ext cx="114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reactants2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097F38-35FA-AE05-59F9-D28215D27EBF}"/>
              </a:ext>
            </a:extLst>
          </p:cNvPr>
          <p:cNvSpPr txBox="1"/>
          <p:nvPr/>
        </p:nvSpPr>
        <p:spPr>
          <a:xfrm>
            <a:off x="4656647" y="3068576"/>
            <a:ext cx="16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transition state1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1616A4-E4A4-55DA-CF64-BB10FD249D88}"/>
              </a:ext>
            </a:extLst>
          </p:cNvPr>
          <p:cNvSpPr txBox="1"/>
          <p:nvPr/>
        </p:nvSpPr>
        <p:spPr>
          <a:xfrm>
            <a:off x="9457357" y="3085012"/>
            <a:ext cx="16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transition state2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A7F6D2-4986-6617-A872-E1AB88A3BFE0}"/>
              </a:ext>
            </a:extLst>
          </p:cNvPr>
          <p:cNvSpPr txBox="1"/>
          <p:nvPr/>
        </p:nvSpPr>
        <p:spPr>
          <a:xfrm>
            <a:off x="4656647" y="4993246"/>
            <a:ext cx="114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product1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C954FE-9398-4D85-B18B-F57917284C62}"/>
              </a:ext>
            </a:extLst>
          </p:cNvPr>
          <p:cNvSpPr txBox="1"/>
          <p:nvPr/>
        </p:nvSpPr>
        <p:spPr>
          <a:xfrm>
            <a:off x="9457356" y="5044646"/>
            <a:ext cx="114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58267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C4F1DD-D665-B6CD-CE4C-593BAD94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329F0-7187-62FB-07DD-733EDEE67B6F}"/>
              </a:ext>
            </a:extLst>
          </p:cNvPr>
          <p:cNvSpPr txBox="1"/>
          <p:nvPr/>
        </p:nvSpPr>
        <p:spPr>
          <a:xfrm>
            <a:off x="2977523" y="43880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05AB95-BDAC-2EA4-0AA0-5813A61D6B88}"/>
              </a:ext>
            </a:extLst>
          </p:cNvPr>
          <p:cNvSpPr txBox="1"/>
          <p:nvPr/>
        </p:nvSpPr>
        <p:spPr>
          <a:xfrm>
            <a:off x="8312581" y="43880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B0F529-B383-5E3F-3738-526C7412BB19}"/>
              </a:ext>
            </a:extLst>
          </p:cNvPr>
          <p:cNvSpPr txBox="1"/>
          <p:nvPr/>
        </p:nvSpPr>
        <p:spPr>
          <a:xfrm>
            <a:off x="551984" y="6090053"/>
            <a:ext cx="9703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の活性化エネルギーが比較的に低いから、遷移状態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の反応になりやすい</a:t>
            </a:r>
            <a:endParaRPr lang="zh-CN" altLang="en-US" sz="2000" dirty="0"/>
          </a:p>
          <a:p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BCDD13-AB00-B771-3086-9AEA08F7369E}"/>
              </a:ext>
            </a:extLst>
          </p:cNvPr>
          <p:cNvSpPr txBox="1"/>
          <p:nvPr/>
        </p:nvSpPr>
        <p:spPr>
          <a:xfrm>
            <a:off x="2000674" y="5416548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:0.23kcal/mol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0D581C-814F-CF98-74E2-1A091792E114}"/>
              </a:ext>
            </a:extLst>
          </p:cNvPr>
          <p:cNvSpPr txBox="1"/>
          <p:nvPr/>
        </p:nvSpPr>
        <p:spPr>
          <a:xfrm>
            <a:off x="7335732" y="5416548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:802.98kcal/mol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261FF6-53C0-51C7-0A46-139EC04C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" y="808133"/>
            <a:ext cx="5852172" cy="43891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2151279-CB59-34DA-DB28-27B36343AA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7309" r="23048" b="20432"/>
          <a:stretch/>
        </p:blipFill>
        <p:spPr>
          <a:xfrm>
            <a:off x="4248894" y="3002697"/>
            <a:ext cx="1089906" cy="118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9BFA00A-3B60-5291-24E4-A63286747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12684" r="35494" b="33013"/>
          <a:stretch/>
        </p:blipFill>
        <p:spPr>
          <a:xfrm>
            <a:off x="2579274" y="1929945"/>
            <a:ext cx="1088428" cy="11855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5B9A075-A5E2-025C-DAD2-581D779052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27198" r="37659" b="20251"/>
          <a:stretch/>
        </p:blipFill>
        <p:spPr>
          <a:xfrm>
            <a:off x="934816" y="215933"/>
            <a:ext cx="1087378" cy="1184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8151B77-409C-0699-879E-5184A4121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99" y="808133"/>
            <a:ext cx="5852172" cy="43891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2132B2F-6D51-4766-6024-9C5E944FCD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6553" r="31854" b="22503"/>
          <a:stretch/>
        </p:blipFill>
        <p:spPr>
          <a:xfrm>
            <a:off x="8770389" y="1875573"/>
            <a:ext cx="987203" cy="118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4E0C3E6-1B90-BFB5-01C8-A0B9BAD7AE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15178" r="39663" b="33147"/>
          <a:stretch/>
        </p:blipFill>
        <p:spPr>
          <a:xfrm>
            <a:off x="7247579" y="3009003"/>
            <a:ext cx="903354" cy="1184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49C4FD6-F54F-A9D6-DA5D-3AA9AD947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10257" r="32163" b="8724"/>
          <a:stretch/>
        </p:blipFill>
        <p:spPr>
          <a:xfrm>
            <a:off x="10377048" y="2941464"/>
            <a:ext cx="816808" cy="1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9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77B33-6DCC-E840-2994-A9F9471A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07FC9E-A7A2-73E8-149B-58786FD36A52}"/>
              </a:ext>
            </a:extLst>
          </p:cNvPr>
          <p:cNvSpPr txBox="1"/>
          <p:nvPr/>
        </p:nvSpPr>
        <p:spPr>
          <a:xfrm>
            <a:off x="5234226" y="292116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149834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40150C-AD0A-2E35-D8EC-E7C2727D7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ja-JP" alt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r>
                  <a:rPr lang="ja-JP" altLang="en-US" dirty="0"/>
                  <a:t>分子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=-113.30945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Hartree</a:t>
                </a:r>
              </a:p>
              <a:p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分子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=-76.41974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Hartree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40150C-AD0A-2E35-D8EC-E7C2727D7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7E1941-6565-23E4-5550-0960A3E8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99B7D8C-DA32-DB2D-684E-9FD21C294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4" y="2526112"/>
            <a:ext cx="2061049" cy="18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E1652F0-D844-A4BF-4FCE-E7FBF39C4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48" y="2526112"/>
            <a:ext cx="2061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6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D430440-893E-0322-BA82-E1F564AD2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98" y="3665955"/>
            <a:ext cx="2061050" cy="18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D8F624-0657-AFC8-743C-3DC562E5C58A}"/>
              </a:ext>
            </a:extLst>
          </p:cNvPr>
          <p:cNvSpPr txBox="1"/>
          <p:nvPr/>
        </p:nvSpPr>
        <p:spPr>
          <a:xfrm>
            <a:off x="1846261" y="121241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58E4FF-DCB3-9F76-99A0-37995380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94" y="3665955"/>
            <a:ext cx="2061050" cy="180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B62616-7BFA-E61A-1DA2-A2599029271E}"/>
              </a:ext>
            </a:extLst>
          </p:cNvPr>
          <p:cNvSpPr txBox="1"/>
          <p:nvPr/>
        </p:nvSpPr>
        <p:spPr>
          <a:xfrm>
            <a:off x="4557358" y="121241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7E2A8A-E14E-C608-45CB-8D60B5B06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45" y="3665955"/>
            <a:ext cx="2061050" cy="1800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C19C2C-D4DB-82F8-DFA5-484858C8B4D3}"/>
              </a:ext>
            </a:extLst>
          </p:cNvPr>
          <p:cNvSpPr txBox="1"/>
          <p:nvPr/>
        </p:nvSpPr>
        <p:spPr>
          <a:xfrm>
            <a:off x="7490308" y="121241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FBF5FC-4A11-9074-E1DA-983FAF581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39" y="3665955"/>
            <a:ext cx="2061050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AE0944-A7C7-6F0D-3F90-3BA48F952FD6}"/>
              </a:ext>
            </a:extLst>
          </p:cNvPr>
          <p:cNvSpPr txBox="1"/>
          <p:nvPr/>
        </p:nvSpPr>
        <p:spPr>
          <a:xfrm>
            <a:off x="3581401" y="5650831"/>
            <a:ext cx="24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 =-189.731392360 Hartree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05882C-DEF3-89A6-14B2-1980D9E3C9A4}"/>
              </a:ext>
            </a:extLst>
          </p:cNvPr>
          <p:cNvSpPr txBox="1"/>
          <p:nvPr/>
        </p:nvSpPr>
        <p:spPr>
          <a:xfrm>
            <a:off x="6663539" y="5659180"/>
            <a:ext cx="24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 =-189.733376059 Hartree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8ED27C-C207-E602-D62A-D94ECC2C0C78}"/>
              </a:ext>
            </a:extLst>
          </p:cNvPr>
          <p:cNvSpPr txBox="1"/>
          <p:nvPr/>
        </p:nvSpPr>
        <p:spPr>
          <a:xfrm>
            <a:off x="1104002" y="5630454"/>
            <a:ext cx="24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 =-189.733271134 Hartree</a:t>
            </a:r>
            <a:endParaRPr kumimoji="1" lang="ja-JP" altLang="en-US" sz="160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4627CC7-4C64-743B-4F05-A2717B070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51" y="1588092"/>
            <a:ext cx="1953141" cy="180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BD9F744-7258-2FB4-9AD6-3310E9726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48" y="1588092"/>
            <a:ext cx="1953141" cy="180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689E69A-0A21-BA7B-18B0-C0EB117EC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1571778"/>
            <a:ext cx="1953141" cy="180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280043B-0AE7-2EAB-2010-56DC48730D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39" y="1588092"/>
            <a:ext cx="1953141" cy="1800000"/>
          </a:xfrm>
          <a:prstGeom prst="rect">
            <a:avLst/>
          </a:prstGeom>
        </p:spPr>
      </p:pic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E779BC2-27FA-843D-AE71-11969E64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3ED903-B57C-0AFB-4423-93940A841B19}"/>
              </a:ext>
            </a:extLst>
          </p:cNvPr>
          <p:cNvSpPr txBox="1"/>
          <p:nvPr/>
        </p:nvSpPr>
        <p:spPr>
          <a:xfrm>
            <a:off x="10345197" y="1212413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C51332-6115-8ED1-9A2A-EACCC821E0BD}"/>
              </a:ext>
            </a:extLst>
          </p:cNvPr>
          <p:cNvSpPr txBox="1"/>
          <p:nvPr/>
        </p:nvSpPr>
        <p:spPr>
          <a:xfrm>
            <a:off x="70206" y="2287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初期構造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3C24DB-45C5-ACEB-0A90-7E8935A086BD}"/>
              </a:ext>
            </a:extLst>
          </p:cNvPr>
          <p:cNvSpPr txBox="1"/>
          <p:nvPr/>
        </p:nvSpPr>
        <p:spPr>
          <a:xfrm>
            <a:off x="339511" y="438128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Opt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8DD3EAB-D5EB-F91A-7BDF-3711D62AA4FD}"/>
              </a:ext>
            </a:extLst>
          </p:cNvPr>
          <p:cNvSpPr txBox="1"/>
          <p:nvPr/>
        </p:nvSpPr>
        <p:spPr>
          <a:xfrm>
            <a:off x="9645754" y="5630454"/>
            <a:ext cx="24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 =-189.733271134 Hartree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34094C0-3AAE-C13F-57A8-E4F9526EF884}"/>
                  </a:ext>
                </a:extLst>
              </p:cNvPr>
              <p:cNvSpPr txBox="1"/>
              <p:nvPr/>
            </p:nvSpPr>
            <p:spPr>
              <a:xfrm>
                <a:off x="1197039" y="6052102"/>
                <a:ext cx="2301015" cy="36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nding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=2.5590kcal/mol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34094C0-3AAE-C13F-57A8-E4F9526E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39" y="6052102"/>
                <a:ext cx="2301015" cy="361766"/>
              </a:xfrm>
              <a:prstGeom prst="rect">
                <a:avLst/>
              </a:prstGeom>
              <a:blipFill>
                <a:blip r:embed="rId10"/>
                <a:stretch>
                  <a:fillRect t="-3390" r="-265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18DF173-F3D6-620C-0926-F1DB484412A9}"/>
                  </a:ext>
                </a:extLst>
              </p:cNvPr>
              <p:cNvSpPr txBox="1"/>
              <p:nvPr/>
            </p:nvSpPr>
            <p:spPr>
              <a:xfrm>
                <a:off x="6751770" y="5989385"/>
                <a:ext cx="2301015" cy="36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nding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=2.6247kcal/mol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18DF173-F3D6-620C-0926-F1DB4844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70" y="5989385"/>
                <a:ext cx="2301015" cy="361766"/>
              </a:xfrm>
              <a:prstGeom prst="rect">
                <a:avLst/>
              </a:prstGeom>
              <a:blipFill>
                <a:blip r:embed="rId11"/>
                <a:stretch>
                  <a:fillRect t="-3390" r="-265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CAFB27D-2ADB-896E-2991-296082EEA9C9}"/>
                  </a:ext>
                </a:extLst>
              </p:cNvPr>
              <p:cNvSpPr txBox="1"/>
              <p:nvPr/>
            </p:nvSpPr>
            <p:spPr>
              <a:xfrm>
                <a:off x="3674438" y="6052102"/>
                <a:ext cx="2301015" cy="36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nding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=1.3800kcal/mol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CAFB27D-2ADB-896E-2991-296082EE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38" y="6052102"/>
                <a:ext cx="2301015" cy="361766"/>
              </a:xfrm>
              <a:prstGeom prst="rect">
                <a:avLst/>
              </a:prstGeom>
              <a:blipFill>
                <a:blip r:embed="rId12"/>
                <a:stretch>
                  <a:fillRect t="-3390" r="-265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44F49E-406A-F1DE-4088-468A31D61429}"/>
                  </a:ext>
                </a:extLst>
              </p:cNvPr>
              <p:cNvSpPr txBox="1"/>
              <p:nvPr/>
            </p:nvSpPr>
            <p:spPr>
              <a:xfrm>
                <a:off x="9645754" y="6052102"/>
                <a:ext cx="2301015" cy="36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nding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=2.5590kcal/mol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44F49E-406A-F1DE-4088-468A31D61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754" y="6052102"/>
                <a:ext cx="2301015" cy="361766"/>
              </a:xfrm>
              <a:prstGeom prst="rect">
                <a:avLst/>
              </a:prstGeom>
              <a:blipFill>
                <a:blip r:embed="rId13"/>
                <a:stretch>
                  <a:fillRect t="-3390" r="-265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BF931785-A13A-55E0-E721-65AB23A796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吸着構造の実験結果</a:t>
            </a:r>
          </a:p>
        </p:txBody>
      </p:sp>
    </p:spTree>
    <p:extLst>
      <p:ext uri="{BB962C8B-B14F-4D97-AF65-F5344CB8AC3E}">
        <p14:creationId xmlns:p14="http://schemas.microsoft.com/office/powerpoint/2010/main" val="203565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C06-3AAB-A8FB-E3AC-32A0D033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星・惑星系を生成する分子雲では星間塵が存在する。</a:t>
                </a:r>
              </a:p>
              <a:p>
                <a:r>
                  <a:rPr lang="en-US" altLang="ja-JP" dirty="0"/>
                  <a:t>D</a:t>
                </a:r>
                <a:r>
                  <a:rPr lang="ja-JP" altLang="en-US" dirty="0"/>
                  <a:t>原子</a:t>
                </a:r>
                <a:r>
                  <a:rPr lang="en-US" altLang="ja-JP" dirty="0"/>
                  <a:t>/H</a:t>
                </a:r>
                <a:r>
                  <a:rPr lang="ja-JP" altLang="en-US" dirty="0"/>
                  <a:t>原子の宇宙存在度比は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である。しかし重水素を含む分子の比率が高くなっている</a:t>
                </a:r>
                <a:r>
                  <a:rPr lang="en-US" altLang="ja-JP" baseline="30000" dirty="0"/>
                  <a:t>[1]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、これを重水素濃縮という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4C14D-35F5-7BBC-4F06-8884609E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46356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CO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HDCO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OH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DOH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46356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6557" r="-1006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6557" r="-600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6557" r="-1006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6557" r="-600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6557" r="-1006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6557" r="-60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93B065-9283-623D-2BB8-DF8C8EAAFE4D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8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30BE-9D1C-663C-41F2-E37E11AD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DFA76-8941-06B7-43D4-52D99E4A2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847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及び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OH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の生成機構は星間塵表面に吸着した</a:t>
                </a:r>
                <a:r>
                  <a:rPr lang="en-US" altLang="ja-JP" dirty="0"/>
                  <a:t>CO</a:t>
                </a:r>
                <a:r>
                  <a:rPr lang="ja-JP" altLang="en-US" dirty="0"/>
                  <a:t>分子への</a:t>
                </a:r>
                <a:r>
                  <a:rPr lang="en-US" altLang="ja-JP" dirty="0"/>
                  <a:t>H</a:t>
                </a:r>
                <a:r>
                  <a:rPr lang="ja-JP" altLang="en-US" dirty="0"/>
                  <a:t>原子付加反応である。反応式は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DFA76-8941-06B7-43D4-52D99E4A2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8473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10532FC-F44A-62AD-D007-08773FFF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908D4-A28D-A701-3741-6F8EE418E62D}"/>
                  </a:ext>
                </a:extLst>
              </p:cNvPr>
              <p:cNvSpPr txBox="1"/>
              <p:nvPr/>
            </p:nvSpPr>
            <p:spPr>
              <a:xfrm>
                <a:off x="3885199" y="2545991"/>
                <a:ext cx="3304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908D4-A28D-A701-3741-6F8EE418E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545991"/>
                <a:ext cx="3304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97092E-6A75-6429-CB5D-F95DC16510AB}"/>
                  </a:ext>
                </a:extLst>
              </p:cNvPr>
              <p:cNvSpPr txBox="1"/>
              <p:nvPr/>
            </p:nvSpPr>
            <p:spPr>
              <a:xfrm>
                <a:off x="3885199" y="2969260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97092E-6A75-6429-CB5D-F95DC1651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969260"/>
                <a:ext cx="34717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E48EC6-710E-F311-81A6-95EEF3002395}"/>
                  </a:ext>
                </a:extLst>
              </p:cNvPr>
              <p:cNvSpPr txBox="1"/>
              <p:nvPr/>
            </p:nvSpPr>
            <p:spPr>
              <a:xfrm>
                <a:off x="3885199" y="3452210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E48EC6-710E-F311-81A6-95EEF3002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3452210"/>
                <a:ext cx="34717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22784F-2579-4FE2-BBF7-8D709FF2D794}"/>
              </a:ext>
            </a:extLst>
          </p:cNvPr>
          <p:cNvSpPr txBox="1"/>
          <p:nvPr/>
        </p:nvSpPr>
        <p:spPr>
          <a:xfrm>
            <a:off x="1186856" y="39754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本研究の目的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D7BE36-50C8-AC21-BA93-2B5711149D05}"/>
              </a:ext>
            </a:extLst>
          </p:cNvPr>
          <p:cNvSpPr txBox="1"/>
          <p:nvPr/>
        </p:nvSpPr>
        <p:spPr>
          <a:xfrm>
            <a:off x="838200" y="452883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重水素濃縮のメカニズムを解明する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BD8B8E-31E9-76AF-57D8-C3E1352A9E74}"/>
              </a:ext>
            </a:extLst>
          </p:cNvPr>
          <p:cNvSpPr txBox="1"/>
          <p:nvPr/>
        </p:nvSpPr>
        <p:spPr>
          <a:xfrm>
            <a:off x="1186856" y="520145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本発表の目的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15D0F1-9E2D-88C2-CB36-E2B8A60B98D5}"/>
                  </a:ext>
                </a:extLst>
              </p:cNvPr>
              <p:cNvSpPr txBox="1"/>
              <p:nvPr/>
            </p:nvSpPr>
            <p:spPr>
              <a:xfrm>
                <a:off x="838200" y="5721506"/>
                <a:ext cx="63001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 CO </a:t>
                </a:r>
                <a:r>
                  <a:rPr lang="ja-JP" altLang="en-US" sz="2400" dirty="0"/>
                  <a:t>分子と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ja-JP" sz="24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分子の吸着エネルギー及び</a:t>
                </a:r>
                <a:endParaRPr lang="en-US" altLang="ja-JP" sz="2400" dirty="0"/>
              </a:p>
              <a:p>
                <a:r>
                  <a:rPr lang="en-US" altLang="ja-JP" sz="2400" dirty="0"/>
                  <a:t> CO </a:t>
                </a:r>
                <a:r>
                  <a:rPr lang="ja-JP" altLang="en-US" sz="2400" dirty="0"/>
                  <a:t>分子と</a:t>
                </a:r>
                <a:r>
                  <a:rPr lang="en-US" altLang="ja-JP" sz="2400" dirty="0"/>
                  <a:t> H </a:t>
                </a:r>
                <a:r>
                  <a:rPr lang="ja-JP" altLang="en-US" sz="2400" dirty="0"/>
                  <a:t>原子の反応を調べる。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15D0F1-9E2D-88C2-CB36-E2B8A60B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1506"/>
                <a:ext cx="6300123" cy="830997"/>
              </a:xfrm>
              <a:prstGeom prst="rect">
                <a:avLst/>
              </a:prstGeom>
              <a:blipFill>
                <a:blip r:embed="rId6"/>
                <a:stretch>
                  <a:fillRect l="-194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646317C-65A0-1C71-FD90-365583A0EECD}"/>
                  </a:ext>
                </a:extLst>
              </p:cNvPr>
              <p:cNvSpPr txBox="1"/>
              <p:nvPr/>
            </p:nvSpPr>
            <p:spPr>
              <a:xfrm>
                <a:off x="3885199" y="2059600"/>
                <a:ext cx="2811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latin typeface="Cambria Math" panose="02040503050406030204" pitchFamily="18" charset="0"/>
                        </a:rPr>
                        <m:t>HCO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646317C-65A0-1C71-FD90-365583A0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059600"/>
                <a:ext cx="28119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7581-4BFF-E93F-C7F6-3C05B7F3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研究内容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AA8B3-0F8F-80EE-902C-8BD532672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CO</a:t>
                </a:r>
                <a:r>
                  <a:rPr lang="ja-JP" altLang="en-US" dirty="0"/>
                  <a:t>分子の分極の計算</a:t>
                </a:r>
                <a:endParaRPr lang="en-US" altLang="ja-JP" dirty="0"/>
              </a:p>
              <a:p>
                <a:r>
                  <a:rPr lang="en-US" altLang="ja-JP" dirty="0"/>
                  <a:t>CO </a:t>
                </a:r>
                <a:r>
                  <a:rPr lang="ja-JP" altLang="en-US" dirty="0"/>
                  <a:t>分子と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ja-JP" altLang="en-US" dirty="0"/>
                  <a:t>分子の安定構造を探す</a:t>
                </a:r>
                <a:endParaRPr lang="en-US" altLang="ja-JP" dirty="0"/>
              </a:p>
              <a:p>
                <a:r>
                  <a:rPr lang="ja-JP" altLang="en-US" dirty="0"/>
                  <a:t>吸着エネルギーを計算する</a:t>
                </a:r>
              </a:p>
              <a:p>
                <a:r>
                  <a:rPr lang="en-US" altLang="ja-JP" dirty="0"/>
                  <a:t> CO </a:t>
                </a:r>
                <a:r>
                  <a:rPr lang="ja-JP" altLang="en-US" dirty="0"/>
                  <a:t>分子と</a:t>
                </a:r>
                <a:r>
                  <a:rPr lang="en-US" altLang="ja-JP" dirty="0"/>
                  <a:t> H </a:t>
                </a:r>
                <a:r>
                  <a:rPr lang="ja-JP" altLang="en-US" dirty="0"/>
                  <a:t>原子の反応の遷移状態を探す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AA8B3-0F8F-80EE-902C-8BD532672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292559-E079-53BF-E9EA-FAF5DB6B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8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3C818-CE85-125A-E0AE-DA81C9E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E6F09-6B5C-BDB3-4DFE-DF08428E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DFT</a:t>
            </a:r>
            <a:r>
              <a:rPr lang="zh-CN" altLang="en-US" dirty="0"/>
              <a:t>法</a:t>
            </a:r>
          </a:p>
          <a:p>
            <a:r>
              <a:rPr lang="zh-CN" altLang="en-US" dirty="0"/>
              <a:t>汎関数</a:t>
            </a:r>
            <a:r>
              <a:rPr lang="en-US" altLang="zh-CN" dirty="0"/>
              <a:t>:B3LYP </a:t>
            </a:r>
          </a:p>
          <a:p>
            <a:r>
              <a:rPr lang="zh-CN" altLang="en-US" dirty="0"/>
              <a:t>基底関数</a:t>
            </a:r>
            <a:r>
              <a:rPr lang="en-US" altLang="zh-CN" dirty="0"/>
              <a:t>:6-31G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zh-CN" dirty="0"/>
              <a:t>6-31G(d , p)</a:t>
            </a:r>
            <a:endParaRPr lang="zh-CN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63E08B-D898-82E2-8324-370559B3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41C5BE-5598-7680-55F7-63025F72ADDE}"/>
              </a:ext>
            </a:extLst>
          </p:cNvPr>
          <p:cNvSpPr txBox="1"/>
          <p:nvPr/>
        </p:nvSpPr>
        <p:spPr>
          <a:xfrm>
            <a:off x="1092017" y="3828639"/>
            <a:ext cx="6117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前回は</a:t>
            </a:r>
            <a:r>
              <a:rPr kumimoji="1" lang="en-US" altLang="ja-JP" sz="2400" dirty="0" err="1"/>
              <a:t>aug</a:t>
            </a:r>
            <a:r>
              <a:rPr kumimoji="1" lang="en-US" altLang="ja-JP" sz="2400" dirty="0"/>
              <a:t>-cc-</a:t>
            </a:r>
            <a:r>
              <a:rPr kumimoji="1" lang="en-US" altLang="ja-JP" sz="2400" dirty="0" err="1"/>
              <a:t>pVDZ</a:t>
            </a:r>
            <a:r>
              <a:rPr kumimoji="1" lang="ja-JP" altLang="en-US" sz="2400" dirty="0"/>
              <a:t>を使った</a:t>
            </a:r>
            <a:endParaRPr kumimoji="1" lang="en-US" altLang="ja-JP" sz="2400" dirty="0"/>
          </a:p>
          <a:p>
            <a:r>
              <a:rPr kumimoji="1" lang="ja-JP" altLang="en-US" sz="2400" dirty="0"/>
              <a:t>今回はまず一酸化炭素分子の分極を調べた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84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DF1E5ACE-8259-676A-B176-47D79ED0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CO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分子の電荷分布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5C17B0D-5DE0-2753-6CD7-E52977A7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1FEBB30-F6F3-BB23-33DF-CB73354F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40" y="2394543"/>
            <a:ext cx="3226378" cy="288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9F8E560-9612-41DB-9D09-BD56541B8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8" y="2394543"/>
            <a:ext cx="3226378" cy="288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35902C3-8342-82FF-22DE-36D1E5752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3" y="2394543"/>
            <a:ext cx="2363881" cy="2880000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02C2EEB-9CA7-ADD9-29A8-310BCCA7E71C}"/>
              </a:ext>
            </a:extLst>
          </p:cNvPr>
          <p:cNvCxnSpPr/>
          <p:nvPr/>
        </p:nvCxnSpPr>
        <p:spPr>
          <a:xfrm>
            <a:off x="9432887" y="3130653"/>
            <a:ext cx="0" cy="214389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8F46EB-8F82-8CCC-BF0B-2A6374E84C0F}"/>
              </a:ext>
            </a:extLst>
          </p:cNvPr>
          <p:cNvSpPr txBox="1"/>
          <p:nvPr/>
        </p:nvSpPr>
        <p:spPr>
          <a:xfrm>
            <a:off x="4547729" y="17378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</a:t>
            </a:r>
            <a:r>
              <a:rPr kumimoji="1" lang="ja-JP" altLang="en-US" dirty="0"/>
              <a:t>分子</a:t>
            </a:r>
            <a:r>
              <a:rPr kumimoji="1" lang="en-US" altLang="ja-JP" dirty="0"/>
              <a:t> 6-31G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140471-E75F-0445-EEE3-4DE2E80A28FD}"/>
              </a:ext>
            </a:extLst>
          </p:cNvPr>
          <p:cNvSpPr txBox="1"/>
          <p:nvPr/>
        </p:nvSpPr>
        <p:spPr>
          <a:xfrm>
            <a:off x="1132447" y="1745147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HF</a:t>
            </a:r>
            <a:r>
              <a:rPr kumimoji="1" lang="ja-JP" altLang="en-US" dirty="0"/>
              <a:t>分子</a:t>
            </a:r>
            <a:r>
              <a:rPr kumimoji="1" lang="en-US" altLang="ja-JP" dirty="0"/>
              <a:t> 6-31G(d , p)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07F5C9-2D42-2559-85B2-361481A8EED7}"/>
              </a:ext>
            </a:extLst>
          </p:cNvPr>
          <p:cNvSpPr txBox="1"/>
          <p:nvPr/>
        </p:nvSpPr>
        <p:spPr>
          <a:xfrm>
            <a:off x="8343061" y="1741154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 6-31G(d , p)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9E76AD5-AA6E-ABF8-389F-CDB7130B2229}"/>
              </a:ext>
            </a:extLst>
          </p:cNvPr>
          <p:cNvSpPr txBox="1"/>
          <p:nvPr/>
        </p:nvSpPr>
        <p:spPr>
          <a:xfrm>
            <a:off x="2081639" y="44036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F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1C4D24-F846-42A4-7CF4-A7E3067486E7}"/>
              </a:ext>
            </a:extLst>
          </p:cNvPr>
          <p:cNvSpPr txBox="1"/>
          <p:nvPr/>
        </p:nvSpPr>
        <p:spPr>
          <a:xfrm>
            <a:off x="2081639" y="34130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376D56B-8F46-58A0-CEAA-286EF61F5118}"/>
              </a:ext>
            </a:extLst>
          </p:cNvPr>
          <p:cNvSpPr txBox="1"/>
          <p:nvPr/>
        </p:nvSpPr>
        <p:spPr>
          <a:xfrm>
            <a:off x="5285864" y="414207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DCF0A-D643-5352-82E8-2C89A746A144}"/>
              </a:ext>
            </a:extLst>
          </p:cNvPr>
          <p:cNvSpPr txBox="1"/>
          <p:nvPr/>
        </p:nvSpPr>
        <p:spPr>
          <a:xfrm>
            <a:off x="5285864" y="2869043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/>
              <p:nvPr/>
            </p:nvSpPr>
            <p:spPr>
              <a:xfrm>
                <a:off x="2777948" y="4267838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48" y="4267838"/>
                <a:ext cx="352530" cy="369332"/>
              </a:xfrm>
              <a:prstGeom prst="rect">
                <a:avLst/>
              </a:prstGeom>
              <a:blipFill>
                <a:blip r:embed="rId5"/>
                <a:stretch>
                  <a:fillRect l="-27586" r="-17241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954B9EC-061B-8E6F-BE81-B102E422A103}"/>
              </a:ext>
            </a:extLst>
          </p:cNvPr>
          <p:cNvSpPr txBox="1"/>
          <p:nvPr/>
        </p:nvSpPr>
        <p:spPr>
          <a:xfrm>
            <a:off x="838200" y="5741923"/>
            <a:ext cx="80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HF</a:t>
            </a:r>
            <a:r>
              <a:rPr kumimoji="1" lang="ja-JP" altLang="en-US" dirty="0"/>
              <a:t>分子より双極子モーメントの向きと分極を確認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7F4446-7C42-D0BE-A32C-ED4B6B51E2D6}"/>
              </a:ext>
            </a:extLst>
          </p:cNvPr>
          <p:cNvSpPr txBox="1"/>
          <p:nvPr/>
        </p:nvSpPr>
        <p:spPr>
          <a:xfrm>
            <a:off x="838200" y="6195319"/>
            <a:ext cx="80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6-31G</a:t>
            </a:r>
            <a:r>
              <a:rPr kumimoji="1" lang="ja-JP" altLang="en-US" dirty="0"/>
              <a:t>は実験と逆、実験値を再現するには</a:t>
            </a:r>
            <a:r>
              <a:rPr kumimoji="1" lang="en-US" altLang="ja-JP" dirty="0"/>
              <a:t>6-31G(d</a:t>
            </a:r>
            <a:r>
              <a:rPr kumimoji="1" lang="ja-JP" altLang="en-US" dirty="0"/>
              <a:t> </a:t>
            </a:r>
            <a:r>
              <a:rPr kumimoji="1" lang="en-US" altLang="ja-JP" dirty="0"/>
              <a:t>, p)</a:t>
            </a:r>
            <a:r>
              <a:rPr kumimoji="1" lang="ja-JP" altLang="en-US" dirty="0"/>
              <a:t>が必要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D0D83D-30C9-F940-E4FB-0BEE5FE03A58}"/>
              </a:ext>
            </a:extLst>
          </p:cNvPr>
          <p:cNvSpPr txBox="1"/>
          <p:nvPr/>
        </p:nvSpPr>
        <p:spPr>
          <a:xfrm>
            <a:off x="9256621" y="2890517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BDFCA5-F111-8CA8-A023-D3C852C692C5}"/>
              </a:ext>
            </a:extLst>
          </p:cNvPr>
          <p:cNvSpPr txBox="1"/>
          <p:nvPr/>
        </p:nvSpPr>
        <p:spPr>
          <a:xfrm>
            <a:off x="9256621" y="4117592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7AA915-9241-EA30-6C88-95CA05D7CC9E}"/>
                  </a:ext>
                </a:extLst>
              </p:cNvPr>
              <p:cNvSpPr txBox="1"/>
              <p:nvPr/>
            </p:nvSpPr>
            <p:spPr>
              <a:xfrm>
                <a:off x="6004326" y="4142070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7AA915-9241-EA30-6C88-95CA05D7C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26" y="4142070"/>
                <a:ext cx="352530" cy="369332"/>
              </a:xfrm>
              <a:prstGeom prst="rect">
                <a:avLst/>
              </a:prstGeom>
              <a:blipFill>
                <a:blip r:embed="rId6"/>
                <a:stretch>
                  <a:fillRect l="-27586" r="-18966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264F37E-92AE-D113-17E9-737B54D9C5D1}"/>
                  </a:ext>
                </a:extLst>
              </p:cNvPr>
              <p:cNvSpPr txBox="1"/>
              <p:nvPr/>
            </p:nvSpPr>
            <p:spPr>
              <a:xfrm>
                <a:off x="10013295" y="2890517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264F37E-92AE-D113-17E9-737B54D9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295" y="2890517"/>
                <a:ext cx="352530" cy="369332"/>
              </a:xfrm>
              <a:prstGeom prst="rect">
                <a:avLst/>
              </a:prstGeom>
              <a:blipFill>
                <a:blip r:embed="rId7"/>
                <a:stretch>
                  <a:fillRect l="-28070" r="-19298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C32B9F-709A-01F3-1039-03439990F47F}"/>
                  </a:ext>
                </a:extLst>
              </p:cNvPr>
              <p:cNvSpPr txBox="1"/>
              <p:nvPr/>
            </p:nvSpPr>
            <p:spPr>
              <a:xfrm>
                <a:off x="10013295" y="4156990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C32B9F-709A-01F3-1039-03439990F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295" y="4156990"/>
                <a:ext cx="352530" cy="369332"/>
              </a:xfrm>
              <a:prstGeom prst="rect">
                <a:avLst/>
              </a:prstGeom>
              <a:blipFill>
                <a:blip r:embed="rId8"/>
                <a:stretch>
                  <a:fillRect l="-38596" r="-19298" b="-49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DE9817-91A7-0AFD-214E-746E0C7EBFFD}"/>
                  </a:ext>
                </a:extLst>
              </p:cNvPr>
              <p:cNvSpPr txBox="1"/>
              <p:nvPr/>
            </p:nvSpPr>
            <p:spPr>
              <a:xfrm>
                <a:off x="6004326" y="2945987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DE9817-91A7-0AFD-214E-746E0C7E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26" y="2945987"/>
                <a:ext cx="352530" cy="369332"/>
              </a:xfrm>
              <a:prstGeom prst="rect">
                <a:avLst/>
              </a:prstGeom>
              <a:blipFill>
                <a:blip r:embed="rId9"/>
                <a:stretch>
                  <a:fillRect l="-37931" r="-18966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E41D4D5-8762-34A3-9B0A-7E46A634BEDE}"/>
                  </a:ext>
                </a:extLst>
              </p:cNvPr>
              <p:cNvSpPr txBox="1"/>
              <p:nvPr/>
            </p:nvSpPr>
            <p:spPr>
              <a:xfrm>
                <a:off x="2777948" y="3492286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E41D4D5-8762-34A3-9B0A-7E46A634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48" y="3492286"/>
                <a:ext cx="352530" cy="369332"/>
              </a:xfrm>
              <a:prstGeom prst="rect">
                <a:avLst/>
              </a:prstGeom>
              <a:blipFill>
                <a:blip r:embed="rId10"/>
                <a:stretch>
                  <a:fillRect l="-37931" r="-17241" b="-666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D430440-893E-0322-BA82-E1F564AD2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10" y="2893807"/>
            <a:ext cx="1319072" cy="115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D8F624-0657-AFC8-743C-3DC562E5C58A}"/>
              </a:ext>
            </a:extLst>
          </p:cNvPr>
          <p:cNvSpPr txBox="1"/>
          <p:nvPr/>
        </p:nvSpPr>
        <p:spPr>
          <a:xfrm>
            <a:off x="1531023" y="122577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structure1</a:t>
            </a:r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58E4FF-DCB3-9F76-99A0-37995380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23" y="2889077"/>
            <a:ext cx="1319072" cy="115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B62616-7BFA-E61A-1DA2-A2599029271E}"/>
              </a:ext>
            </a:extLst>
          </p:cNvPr>
          <p:cNvSpPr txBox="1"/>
          <p:nvPr/>
        </p:nvSpPr>
        <p:spPr>
          <a:xfrm>
            <a:off x="2909939" y="123026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structure2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7E2A8A-E14E-C608-45CB-8D60B5B06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19" y="2893807"/>
            <a:ext cx="1319072" cy="1152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C19C2C-D4DB-82F8-DFA5-484858C8B4D3}"/>
              </a:ext>
            </a:extLst>
          </p:cNvPr>
          <p:cNvSpPr txBox="1"/>
          <p:nvPr/>
        </p:nvSpPr>
        <p:spPr>
          <a:xfrm>
            <a:off x="4343524" y="122577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structure3</a:t>
            </a:r>
            <a:endParaRPr kumimoji="1" lang="ja-JP" altLang="en-US" sz="1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FBF5FC-4A11-9074-E1DA-983FAF581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09" y="2893807"/>
            <a:ext cx="1319072" cy="1152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627CC7-4C64-743B-4F05-A2717B070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9" y="1567112"/>
            <a:ext cx="1250011" cy="1152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BD9F744-7258-2FB4-9AD6-3310E9726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08" y="1567112"/>
            <a:ext cx="1250011" cy="1152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689E69A-0A21-BA7B-18B0-C0EB117EC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77" y="1550093"/>
            <a:ext cx="1250011" cy="1152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280043B-0AE7-2EAB-2010-56DC48730D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09" y="1561163"/>
            <a:ext cx="1250011" cy="1152000"/>
          </a:xfrm>
          <a:prstGeom prst="rect">
            <a:avLst/>
          </a:prstGeom>
        </p:spPr>
      </p:pic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E779BC2-27FA-843D-AE71-11969E64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3ED903-B57C-0AFB-4423-93940A841B19}"/>
              </a:ext>
            </a:extLst>
          </p:cNvPr>
          <p:cNvSpPr txBox="1"/>
          <p:nvPr/>
        </p:nvSpPr>
        <p:spPr>
          <a:xfrm>
            <a:off x="5749944" y="120145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structure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C51332-6115-8ED1-9A2A-EACCC821E0BD}"/>
              </a:ext>
            </a:extLst>
          </p:cNvPr>
          <p:cNvSpPr txBox="1"/>
          <p:nvPr/>
        </p:nvSpPr>
        <p:spPr>
          <a:xfrm>
            <a:off x="128874" y="1710278"/>
            <a:ext cx="10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初期構造</a:t>
            </a:r>
            <a:r>
              <a:rPr kumimoji="1" lang="en-US" altLang="ja-JP" sz="1600" dirty="0"/>
              <a:t>(</a:t>
            </a:r>
            <a:r>
              <a:rPr lang="en-US" altLang="ja-JP" sz="1600" b="0" i="0" dirty="0">
                <a:solidFill>
                  <a:srgbClr val="374151"/>
                </a:solidFill>
                <a:effectLst/>
                <a:latin typeface="Söhne"/>
              </a:rPr>
              <a:t>initial structure)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3C24DB-45C5-ACEB-0A90-7E8935A086BD}"/>
              </a:ext>
            </a:extLst>
          </p:cNvPr>
          <p:cNvSpPr txBox="1"/>
          <p:nvPr/>
        </p:nvSpPr>
        <p:spPr>
          <a:xfrm>
            <a:off x="341846" y="3549577"/>
            <a:ext cx="496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Opt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BF931785-A13A-55E0-E721-65AB23A79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  CO </a:t>
                </a:r>
                <a:r>
                  <a:rPr lang="zh-CN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</a:t>
                </a:r>
                <a:r>
                  <a:rPr lang="ja-JP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360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36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360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</a:t>
                </a:r>
                <a:r>
                  <a:rPr lang="ja-JP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の吸着</a:t>
                </a: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BF931785-A13A-55E0-E721-65AB23A79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10"/>
                <a:stretch>
                  <a:fillRect l="-1797" t="-13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2D74214-770C-1347-8E06-4BFCB9BCA7F7}"/>
              </a:ext>
            </a:extLst>
          </p:cNvPr>
          <p:cNvCxnSpPr/>
          <p:nvPr/>
        </p:nvCxnSpPr>
        <p:spPr>
          <a:xfrm>
            <a:off x="7409794" y="1495826"/>
            <a:ext cx="0" cy="4628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5CF435D-9CF8-C363-7C76-912D260DEA11}"/>
                  </a:ext>
                </a:extLst>
              </p:cNvPr>
              <p:cNvSpPr txBox="1"/>
              <p:nvPr/>
            </p:nvSpPr>
            <p:spPr>
              <a:xfrm>
                <a:off x="7550059" y="1392602"/>
                <a:ext cx="3747278" cy="233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構造</a:t>
                </a:r>
                <a:r>
                  <a:rPr lang="en-US" altLang="ja-JP" dirty="0"/>
                  <a:t>3(structure3)</a:t>
                </a:r>
                <a:r>
                  <a:rPr lang="ja-JP" altLang="en-US" dirty="0"/>
                  <a:t>のエネルギーが一番低いため、構造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の構造が安定である。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r>
                  <a:rPr lang="ja-JP" altLang="en-US" dirty="0"/>
                  <a:t>分子の負電荷を帯びている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ja-JP" altLang="en-US" dirty="0"/>
                  <a:t>原子と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分子の正電荷を帯びている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ja-JP" altLang="en-US" dirty="0"/>
                  <a:t>原子に近づく構造が安定的な構造。したがって、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binding</m:t>
                        </m:r>
                      </m:sub>
                    </m:sSub>
                  </m:oMath>
                </a14:m>
                <a:r>
                  <a:rPr lang="ja-JP" altLang="en-US" dirty="0"/>
                  <a:t>も一番大きいである。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5CF435D-9CF8-C363-7C76-912D260DE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59" y="1392602"/>
                <a:ext cx="3747278" cy="2334485"/>
              </a:xfrm>
              <a:prstGeom prst="rect">
                <a:avLst/>
              </a:prstGeom>
              <a:blipFill>
                <a:blip r:embed="rId11"/>
                <a:stretch>
                  <a:fillRect l="-1466" t="-1305" r="-14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6353E839-D363-C938-CA58-D403C8DF0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0" y="3429000"/>
            <a:ext cx="3091575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789262C-CC4B-42CD-35D6-BE9B5E79844F}"/>
                  </a:ext>
                </a:extLst>
              </p:cNvPr>
              <p:cNvSpPr txBox="1"/>
              <p:nvPr/>
            </p:nvSpPr>
            <p:spPr>
              <a:xfrm>
                <a:off x="9047708" y="4282678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789262C-CC4B-42CD-35D6-BE9B5E79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708" y="4282678"/>
                <a:ext cx="352530" cy="307777"/>
              </a:xfrm>
              <a:prstGeom prst="rect">
                <a:avLst/>
              </a:prstGeom>
              <a:blipFill>
                <a:blip r:embed="rId12"/>
                <a:stretch>
                  <a:fillRect l="-8621" r="-6897" b="-4000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597E721-5197-7A31-83CD-8F87138D64B2}"/>
                  </a:ext>
                </a:extLst>
              </p:cNvPr>
              <p:cNvSpPr txBox="1"/>
              <p:nvPr/>
            </p:nvSpPr>
            <p:spPr>
              <a:xfrm>
                <a:off x="10403346" y="4052488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597E721-5197-7A31-83CD-8F87138D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346" y="4052488"/>
                <a:ext cx="352530" cy="307777"/>
              </a:xfrm>
              <a:prstGeom prst="rect">
                <a:avLst/>
              </a:prstGeom>
              <a:blipFill>
                <a:blip r:embed="rId13"/>
                <a:stretch>
                  <a:fillRect l="-19298" r="-7018" b="-4000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137AA13-A02B-4182-4A6A-2845CD173D4A}"/>
                  </a:ext>
                </a:extLst>
              </p:cNvPr>
              <p:cNvSpPr txBox="1"/>
              <p:nvPr/>
            </p:nvSpPr>
            <p:spPr>
              <a:xfrm>
                <a:off x="10512764" y="4936855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137AA13-A02B-4182-4A6A-2845CD173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764" y="4936855"/>
                <a:ext cx="352530" cy="307777"/>
              </a:xfrm>
              <a:prstGeom prst="rect">
                <a:avLst/>
              </a:prstGeom>
              <a:blipFill>
                <a:blip r:embed="rId14"/>
                <a:stretch>
                  <a:fillRect l="-10526" r="-7018" b="-4000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C47B4B5-D929-11C9-4576-554109819752}"/>
                  </a:ext>
                </a:extLst>
              </p:cNvPr>
              <p:cNvSpPr txBox="1"/>
              <p:nvPr/>
            </p:nvSpPr>
            <p:spPr>
              <a:xfrm>
                <a:off x="9898301" y="4384173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C47B4B5-D929-11C9-4576-55410981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301" y="4384173"/>
                <a:ext cx="352530" cy="307777"/>
              </a:xfrm>
              <a:prstGeom prst="rect">
                <a:avLst/>
              </a:prstGeom>
              <a:blipFill>
                <a:blip r:embed="rId15"/>
                <a:stretch>
                  <a:fillRect l="-17241" r="-6897" b="-1961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C3C793F-D251-D18F-2640-CAEFA69D61DB}"/>
                  </a:ext>
                </a:extLst>
              </p:cNvPr>
              <p:cNvSpPr txBox="1"/>
              <p:nvPr/>
            </p:nvSpPr>
            <p:spPr>
              <a:xfrm>
                <a:off x="8553374" y="4282678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C3C793F-D251-D18F-2640-CAEFA69D6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374" y="4282678"/>
                <a:ext cx="352530" cy="307777"/>
              </a:xfrm>
              <a:prstGeom prst="rect">
                <a:avLst/>
              </a:prstGeom>
              <a:blipFill>
                <a:blip r:embed="rId16"/>
                <a:stretch>
                  <a:fillRect l="-17241" r="-6897" b="-4000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>
            <a:extLst>
              <a:ext uri="{FF2B5EF4-FFF2-40B4-BE49-F238E27FC236}">
                <a16:creationId xmlns:a16="http://schemas.microsoft.com/office/drawing/2014/main" id="{FF93A66A-994A-BC89-4DB6-0D04EF5EDD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5" y="4065397"/>
            <a:ext cx="6075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5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78750-5D2B-43DA-9E71-76B8C27411AC}"/>
              </a:ext>
            </a:extLst>
          </p:cNvPr>
          <p:cNvSpPr txBox="1"/>
          <p:nvPr/>
        </p:nvSpPr>
        <p:spPr>
          <a:xfrm>
            <a:off x="2490539" y="2377738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反応状態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4008E2-6815-B4EB-8647-2894F2ED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62" y="2990903"/>
            <a:ext cx="3297680" cy="288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E4C1B7-4D6F-3F44-0FAE-ED681D105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87" y="2912251"/>
            <a:ext cx="3297680" cy="288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66CE06-D803-159A-041E-2B82C3198EAA}"/>
              </a:ext>
            </a:extLst>
          </p:cNvPr>
          <p:cNvSpPr txBox="1"/>
          <p:nvPr/>
        </p:nvSpPr>
        <p:spPr>
          <a:xfrm>
            <a:off x="1580154" y="5911920"/>
            <a:ext cx="2979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E=-113.809998491 Hartree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AACCA7-8D9A-C3C7-73FC-533A1282259B}"/>
              </a:ext>
            </a:extLst>
          </p:cNvPr>
          <p:cNvSpPr txBox="1"/>
          <p:nvPr/>
        </p:nvSpPr>
        <p:spPr>
          <a:xfrm>
            <a:off x="823604" y="1764574"/>
            <a:ext cx="574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まずは反応物である</a:t>
            </a:r>
            <a:r>
              <a:rPr kumimoji="1" lang="en-US" altLang="ja-JP" sz="2400" dirty="0"/>
              <a:t>H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CO</a:t>
            </a:r>
            <a:r>
              <a:rPr kumimoji="1" lang="ja-JP" altLang="en-US" sz="2400" dirty="0"/>
              <a:t>の構造最適化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55F39A1-4AF2-1582-B614-911FAE5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4C15F39-5285-987D-F477-13F76B3897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 CO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原子の反応中の遷移状態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5E5D71-0136-A39B-F089-6614B6830DA5}"/>
              </a:ext>
            </a:extLst>
          </p:cNvPr>
          <p:cNvSpPr txBox="1"/>
          <p:nvPr/>
        </p:nvSpPr>
        <p:spPr>
          <a:xfrm>
            <a:off x="7546067" y="2377738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反応状態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E001FF7-CF23-E26D-F655-019BD9D2972A}"/>
              </a:ext>
            </a:extLst>
          </p:cNvPr>
          <p:cNvSpPr txBox="1"/>
          <p:nvPr/>
        </p:nvSpPr>
        <p:spPr>
          <a:xfrm>
            <a:off x="838200" y="6356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構造１のエネルギーが比較的に低いため構造１は安定である。</a:t>
            </a:r>
            <a:endParaRPr lang="zh-CN" altLang="en-US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AA5710-8F6E-F43F-B57F-B233270A7148}"/>
              </a:ext>
            </a:extLst>
          </p:cNvPr>
          <p:cNvSpPr txBox="1"/>
          <p:nvPr/>
        </p:nvSpPr>
        <p:spPr>
          <a:xfrm>
            <a:off x="6930079" y="5911920"/>
            <a:ext cx="2979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E=-113.809808913 Hartree</a:t>
            </a:r>
          </a:p>
        </p:txBody>
      </p:sp>
    </p:spTree>
    <p:extLst>
      <p:ext uri="{BB962C8B-B14F-4D97-AF65-F5344CB8AC3E}">
        <p14:creationId xmlns:p14="http://schemas.microsoft.com/office/powerpoint/2010/main" val="342033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16F90-3440-E8C0-967A-F990EBB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735290-1613-17D9-6229-0E5C388B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869E9A-D763-A4F4-7FC5-3233BE35BEA9}"/>
              </a:ext>
            </a:extLst>
          </p:cNvPr>
          <p:cNvSpPr txBox="1"/>
          <p:nvPr/>
        </p:nvSpPr>
        <p:spPr>
          <a:xfrm>
            <a:off x="2327900" y="183022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生成物１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744A16-1C43-D0E4-B1ED-29A048CA450F}"/>
              </a:ext>
            </a:extLst>
          </p:cNvPr>
          <p:cNvSpPr txBox="1"/>
          <p:nvPr/>
        </p:nvSpPr>
        <p:spPr>
          <a:xfrm>
            <a:off x="1234653" y="543453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Energy=-113.85183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3DA1E1B-F32D-F058-0A1F-BFD9DF255397}"/>
              </a:ext>
            </a:extLst>
          </p:cNvPr>
          <p:cNvSpPr txBox="1"/>
          <p:nvPr/>
        </p:nvSpPr>
        <p:spPr>
          <a:xfrm>
            <a:off x="8035763" y="1831872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生成物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5B242A-208A-B150-5497-C4A34FE41348}"/>
              </a:ext>
            </a:extLst>
          </p:cNvPr>
          <p:cNvSpPr txBox="1"/>
          <p:nvPr/>
        </p:nvSpPr>
        <p:spPr>
          <a:xfrm>
            <a:off x="7207469" y="5434536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 =- 113.78418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53EA245-F77E-A47D-F0F1-863A230B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2" y="2338401"/>
            <a:ext cx="3204725" cy="28800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BA7D3DF-D2EC-DC26-E42A-349E7F4A2726}"/>
              </a:ext>
            </a:extLst>
          </p:cNvPr>
          <p:cNvSpPr txBox="1"/>
          <p:nvPr/>
        </p:nvSpPr>
        <p:spPr>
          <a:xfrm>
            <a:off x="3018337" y="2402670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1.128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A04DF06-0943-5856-0C2E-80FC4B634AFD}"/>
              </a:ext>
            </a:extLst>
          </p:cNvPr>
          <p:cNvSpPr txBox="1"/>
          <p:nvPr/>
        </p:nvSpPr>
        <p:spPr>
          <a:xfrm>
            <a:off x="3542405" y="3594538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1.182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C3E0B6D-9245-099A-BC4C-997F27BDF275}"/>
              </a:ext>
            </a:extLst>
          </p:cNvPr>
          <p:cNvCxnSpPr>
            <a:cxnSpLocks/>
          </p:cNvCxnSpPr>
          <p:nvPr/>
        </p:nvCxnSpPr>
        <p:spPr>
          <a:xfrm flipH="1">
            <a:off x="2579239" y="2604463"/>
            <a:ext cx="498190" cy="483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E7AC923-2465-5729-93D2-223CC263F5FA}"/>
              </a:ext>
            </a:extLst>
          </p:cNvPr>
          <p:cNvCxnSpPr>
            <a:cxnSpLocks/>
          </p:cNvCxnSpPr>
          <p:nvPr/>
        </p:nvCxnSpPr>
        <p:spPr>
          <a:xfrm flipH="1">
            <a:off x="3018337" y="3778401"/>
            <a:ext cx="6210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AB2381DE-0D28-06CC-CEFF-CCEED99B0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37" y="2338401"/>
            <a:ext cx="3204725" cy="2880000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21E2BAA-7649-8A68-149A-AB572AB52587}"/>
              </a:ext>
            </a:extLst>
          </p:cNvPr>
          <p:cNvSpPr txBox="1"/>
          <p:nvPr/>
        </p:nvSpPr>
        <p:spPr>
          <a:xfrm>
            <a:off x="9329333" y="3429000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1.280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BEC812C-3F77-497B-CE12-31DC02220609}"/>
              </a:ext>
            </a:extLst>
          </p:cNvPr>
          <p:cNvSpPr txBox="1"/>
          <p:nvPr/>
        </p:nvSpPr>
        <p:spPr>
          <a:xfrm>
            <a:off x="7129746" y="3271372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0.991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125248-2BE1-3C76-488C-1E0D1D1380F4}"/>
              </a:ext>
            </a:extLst>
          </p:cNvPr>
          <p:cNvCxnSpPr>
            <a:cxnSpLocks/>
          </p:cNvCxnSpPr>
          <p:nvPr/>
        </p:nvCxnSpPr>
        <p:spPr>
          <a:xfrm flipH="1">
            <a:off x="8733871" y="3594537"/>
            <a:ext cx="658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7653CF6-42DD-1D20-F0EE-FDC2AB457EC6}"/>
              </a:ext>
            </a:extLst>
          </p:cNvPr>
          <p:cNvCxnSpPr>
            <a:cxnSpLocks/>
          </p:cNvCxnSpPr>
          <p:nvPr/>
        </p:nvCxnSpPr>
        <p:spPr>
          <a:xfrm>
            <a:off x="7443615" y="3591187"/>
            <a:ext cx="713657" cy="762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円弧 80">
            <a:extLst>
              <a:ext uri="{FF2B5EF4-FFF2-40B4-BE49-F238E27FC236}">
                <a16:creationId xmlns:a16="http://schemas.microsoft.com/office/drawing/2014/main" id="{78665C2B-DBC8-33E0-127F-443E19904283}"/>
              </a:ext>
            </a:extLst>
          </p:cNvPr>
          <p:cNvSpPr/>
          <p:nvPr/>
        </p:nvSpPr>
        <p:spPr>
          <a:xfrm flipH="1">
            <a:off x="8150476" y="3805810"/>
            <a:ext cx="815613" cy="1175335"/>
          </a:xfrm>
          <a:prstGeom prst="arc">
            <a:avLst>
              <a:gd name="adj1" fmla="val 16200000"/>
              <a:gd name="adj2" fmla="val 215496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625DB3B-ACFF-F909-AB4D-4C544696B135}"/>
              </a:ext>
            </a:extLst>
          </p:cNvPr>
          <p:cNvSpPr txBox="1"/>
          <p:nvPr/>
        </p:nvSpPr>
        <p:spPr>
          <a:xfrm>
            <a:off x="1729453" y="3429000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123.8</a:t>
            </a:r>
            <a:r>
              <a:rPr lang="en-US" altLang="ja-JP" sz="16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6" name="円弧 85">
            <a:extLst>
              <a:ext uri="{FF2B5EF4-FFF2-40B4-BE49-F238E27FC236}">
                <a16:creationId xmlns:a16="http://schemas.microsoft.com/office/drawing/2014/main" id="{CAC2A21C-F621-C737-2069-EC044575F136}"/>
              </a:ext>
            </a:extLst>
          </p:cNvPr>
          <p:cNvSpPr/>
          <p:nvPr/>
        </p:nvSpPr>
        <p:spPr>
          <a:xfrm flipH="1" flipV="1">
            <a:off x="2520132" y="2571439"/>
            <a:ext cx="650628" cy="1098895"/>
          </a:xfrm>
          <a:prstGeom prst="arc">
            <a:avLst>
              <a:gd name="adj1" fmla="val 16200000"/>
              <a:gd name="adj2" fmla="val 47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ACA7C5-63AB-DAB4-8D55-AD779119C1C7}"/>
              </a:ext>
            </a:extLst>
          </p:cNvPr>
          <p:cNvSpPr txBox="1"/>
          <p:nvPr/>
        </p:nvSpPr>
        <p:spPr>
          <a:xfrm>
            <a:off x="7582754" y="3589675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114.6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44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3430</TotalTime>
  <Words>708</Words>
  <Application>Microsoft Office PowerPoint</Application>
  <PresentationFormat>ワイド画面</PresentationFormat>
  <Paragraphs>167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BIZ UDPゴシック</vt:lpstr>
      <vt:lpstr>Söhne</vt:lpstr>
      <vt:lpstr>游ゴシック</vt:lpstr>
      <vt:lpstr>Arial</vt:lpstr>
      <vt:lpstr>Calibri</vt:lpstr>
      <vt:lpstr>Calibri Light</vt:lpstr>
      <vt:lpstr>Cambria Math</vt:lpstr>
      <vt:lpstr>Office テーマ</vt:lpstr>
      <vt:lpstr>COとH2O 分子の吸着エネルギー及びCOとH分子の遷移状態</vt:lpstr>
      <vt:lpstr>研究背景</vt:lpstr>
      <vt:lpstr>　</vt:lpstr>
      <vt:lpstr>研究内容</vt:lpstr>
      <vt:lpstr>手法</vt:lpstr>
      <vt:lpstr>1 CO分子の電荷分布</vt:lpstr>
      <vt:lpstr>PowerPoint プレゼンテーション</vt:lpstr>
      <vt:lpstr>PowerPoint プレゼンテーション</vt:lpstr>
      <vt:lpstr>生成物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49</cp:revision>
  <dcterms:created xsi:type="dcterms:W3CDTF">2023-06-26T06:35:27Z</dcterms:created>
  <dcterms:modified xsi:type="dcterms:W3CDTF">2023-07-10T12:43:02Z</dcterms:modified>
</cp:coreProperties>
</file>