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6"/>
  </p:notesMasterIdLst>
  <p:sldIdLst>
    <p:sldId id="256" r:id="rId2"/>
    <p:sldId id="257" r:id="rId3"/>
    <p:sldId id="291" r:id="rId4"/>
    <p:sldId id="292" r:id="rId5"/>
    <p:sldId id="258" r:id="rId6"/>
    <p:sldId id="281" r:id="rId7"/>
    <p:sldId id="293" r:id="rId8"/>
    <p:sldId id="294" r:id="rId9"/>
    <p:sldId id="295" r:id="rId10"/>
    <p:sldId id="299" r:id="rId11"/>
    <p:sldId id="300" r:id="rId12"/>
    <p:sldId id="301" r:id="rId13"/>
    <p:sldId id="302" r:id="rId14"/>
    <p:sldId id="2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阳 阮" initials="明阳" lastIdx="2" clrIdx="0">
    <p:extLst>
      <p:ext uri="{19B8F6BF-5375-455C-9EA6-DF929625EA0E}">
        <p15:presenceInfo xmlns:p15="http://schemas.microsoft.com/office/powerpoint/2012/main" userId="a4dcf2889a22c6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 autoAdjust="0"/>
    <p:restoredTop sz="94660"/>
  </p:normalViewPr>
  <p:slideViewPr>
    <p:cSldViewPr snapToGrid="0">
      <p:cViewPr>
        <p:scale>
          <a:sx n="101" d="100"/>
          <a:sy n="101" d="100"/>
        </p:scale>
        <p:origin x="9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7-05T09:50:57.100" v="4167" actId="2057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7-05T09:50:57.100" v="4167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7-05T09:50:45.073" v="4165" actId="20577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7-05T09:50:52.919" v="4166" actId="20577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7-05T09:50:57.100" v="4167" actId="20577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7-05T09:49:28.372" v="4163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7-05T09:50:34.781" v="4164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7-05T09:48:59.415" v="4162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7-05T09:44:59.484" v="4096" actId="1076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7-05T09:44:42.490" v="4092" actId="21"/>
          <ac:spMkLst>
            <pc:docMk/>
            <pc:sldMk cId="3420330743" sldId="281"/>
            <ac:spMk id="9" creationId="{A0E1188B-BB6B-F8FD-CF0E-BD620D50ACC8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7-05T09:44:59.484" v="4096" actId="1076"/>
          <ac:spMkLst>
            <pc:docMk/>
            <pc:sldMk cId="3420330743" sldId="281"/>
            <ac:spMk id="10" creationId="{17667A35-7FBD-0247-C4EE-E5CCF6C1C6D2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del mod">
          <ac:chgData name="明阳 阮" userId="a4dcf2889a22c6f9" providerId="LiveId" clId="{A86D5202-7040-4BE9-A259-0D0906DA0EEF}" dt="2023-07-05T09:44:56.680" v="4095" actId="478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7-05T09:46:38.947" v="4161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7-05T09:42:29.794" v="4084" actId="1076"/>
          <ac:spMkLst>
            <pc:docMk/>
            <pc:sldMk cId="582678467" sldId="284"/>
            <ac:spMk id="3" creationId="{94FD63A6-42ED-89AD-E225-1E3C82020291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7-05T09:46:19.568" v="4138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7-05T09:46:26.391" v="4146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7-05T09:46:38.947" v="4161" actId="1076"/>
          <ac:spMkLst>
            <pc:docMk/>
            <pc:sldMk cId="582678467" sldId="284"/>
            <ac:spMk id="8" creationId="{4D939D03-C1D7-95EF-CE3A-13121D189CD9}"/>
          </ac:spMkLst>
        </pc:spChg>
        <pc:spChg chg="add mod">
          <ac:chgData name="明阳 阮" userId="a4dcf2889a22c6f9" providerId="LiveId" clId="{A86D5202-7040-4BE9-A259-0D0906DA0EEF}" dt="2023-07-05T09:40:34.089" v="4079" actId="1076"/>
          <ac:spMkLst>
            <pc:docMk/>
            <pc:sldMk cId="582678467" sldId="284"/>
            <ac:spMk id="13" creationId="{F4354632-06A0-0F9F-1AC0-E9A23EE5F02A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7-05T09:41:39.171" v="4081" actId="20577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7-05T09:42:33.907" v="4085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7-05T09:43:39.643" v="4087" actId="20577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 del">
        <pc:chgData name="明阳 阮" userId="a4dcf2889a22c6f9" providerId="LiveId" clId="{A86D5202-7040-4BE9-A259-0D0906DA0EEF}" dt="2023-07-05T09:44:16.464" v="4088" actId="47"/>
        <pc:sldMkLst>
          <pc:docMk/>
          <pc:sldMk cId="163880359" sldId="285"/>
        </pc:sldMkLst>
      </pc:sldChg>
      <pc:sldChg chg="new del">
        <pc:chgData name="明阳 阮" userId="a4dcf2889a22c6f9" providerId="LiveId" clId="{A86D5202-7040-4BE9-A259-0D0906DA0EEF}" dt="2023-07-05T09:44:19.271" v="4089" actId="47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5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66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50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12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83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96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05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7FCD-955D-4274-86E7-9D7AEF0202E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メタノール重水素濃縮機構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5608E-F3A1-97CA-2C98-E6BDDB2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758935" y="4847545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D16FDE-59C9-0E3F-FCDD-712E682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9D8493-166F-557C-0EC1-CDD2F3BCD609}"/>
              </a:ext>
            </a:extLst>
          </p:cNvPr>
          <p:cNvSpPr txBox="1"/>
          <p:nvPr/>
        </p:nvSpPr>
        <p:spPr>
          <a:xfrm>
            <a:off x="5469065" y="50164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A5B412-1914-9D69-F595-475A385C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87F8677-C108-6336-5DF8-1ECEDC526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08" y="2708999"/>
            <a:ext cx="801181" cy="72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4F6A86E-6514-105D-6389-2BA78B8E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89" y="1001989"/>
            <a:ext cx="1281290" cy="72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1A39BC0-DF45-4248-DC65-28B6E1679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03" y="3769535"/>
            <a:ext cx="801181" cy="720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12A6AA-7136-BAA8-8D06-75950B2AFBB5}"/>
              </a:ext>
            </a:extLst>
          </p:cNvPr>
          <p:cNvSpPr txBox="1"/>
          <p:nvPr/>
        </p:nvSpPr>
        <p:spPr>
          <a:xfrm>
            <a:off x="3939786" y="5987018"/>
            <a:ext cx="33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:2.07kcal/mol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8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7803002-7924-66DF-9F09-40361615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4DA37488-C7FB-CF8D-9BEE-44A1CD768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07348"/>
              </p:ext>
            </p:extLst>
          </p:nvPr>
        </p:nvGraphicFramePr>
        <p:xfrm>
          <a:off x="2032000" y="1640373"/>
          <a:ext cx="8127999" cy="152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2552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086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39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生成エネルギー</a:t>
                      </a:r>
                      <a:r>
                        <a:rPr kumimoji="1" lang="en-US" altLang="ja-JP" dirty="0"/>
                        <a:t>kcal/mol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論文での値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CCSD-cc-PVDZ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-113.56570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-113.56506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55681"/>
                  </a:ext>
                </a:extLst>
              </a:tr>
              <a:tr h="4122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CCSD-cc-PVTZ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-113.66675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-113.66627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6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CCSD-cc-PVQZ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-113.69864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-113.69834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97756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7BB0B071-8EE9-95E5-8E62-7258736C08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 CHO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ラジカル分子の生成エネルギー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5" name="表 3">
            <a:extLst>
              <a:ext uri="{FF2B5EF4-FFF2-40B4-BE49-F238E27FC236}">
                <a16:creationId xmlns:a16="http://schemas.microsoft.com/office/drawing/2014/main" id="{5C68CBC4-A2FA-A667-5D79-AF4A70DD9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06329"/>
              </p:ext>
            </p:extLst>
          </p:nvPr>
        </p:nvGraphicFramePr>
        <p:xfrm>
          <a:off x="2032000" y="3692810"/>
          <a:ext cx="8127999" cy="152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2552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086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9334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生成エネルギー</a:t>
                      </a:r>
                      <a:r>
                        <a:rPr kumimoji="1" lang="en-US" altLang="ja-JP" dirty="0"/>
                        <a:t>kcal/mol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論文での値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1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MP2-cc-PVDZ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-113.55444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-113.56393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55681"/>
                  </a:ext>
                </a:extLst>
              </a:tr>
              <a:tr h="4122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MP2-cc-PVTZ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-113.66027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-113.67017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6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MP2-cc-PVQZ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-113.69593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-113.70594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9775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DCA03-681E-E907-0C51-9E920A9DED65}"/>
              </a:ext>
            </a:extLst>
          </p:cNvPr>
          <p:cNvSpPr txBox="1"/>
          <p:nvPr/>
        </p:nvSpPr>
        <p:spPr>
          <a:xfrm>
            <a:off x="7832310" y="1486483"/>
            <a:ext cx="45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[3]</a:t>
            </a:r>
            <a:endParaRPr kumimoji="1" lang="ja-JP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DF6A517-0D6D-C5C7-8FCF-64BA18229A42}"/>
                  </a:ext>
                </a:extLst>
              </p:cNvPr>
              <p:cNvSpPr txBox="1"/>
              <p:nvPr/>
            </p:nvSpPr>
            <p:spPr>
              <a:xfrm>
                <a:off x="245417" y="6356350"/>
                <a:ext cx="82931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400" dirty="0"/>
                  <a:t>[3]</a:t>
                </a:r>
                <a:r>
                  <a:rPr kumimoji="1" lang="ja-JP" altLang="en-US" sz="1400" dirty="0"/>
                  <a:t> </a:t>
                </a:r>
                <a:r>
                  <a:rPr kumimoji="1" lang="en-US" altLang="ja-JP" sz="1400" dirty="0"/>
                  <a:t>An ab initio benchmark study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40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40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1400" i="0" dirty="0" smtClean="0">
                        <a:latin typeface="Cambria Math" panose="02040503050406030204" pitchFamily="18" charset="0"/>
                      </a:rPr>
                      <m:t>CO</m:t>
                    </m:r>
                    <m:r>
                      <a:rPr kumimoji="1" lang="en-US" altLang="ja-JP" sz="1400" i="0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kumimoji="1" lang="en-US" altLang="ja-JP" sz="1400" dirty="0">
                        <a:latin typeface="Cambria Math" panose="02040503050406030204" pitchFamily="18" charset="0"/>
                      </a:rPr>
                      <m:t>HCO</m:t>
                    </m:r>
                  </m:oMath>
                </a14:m>
                <a:r>
                  <a:rPr kumimoji="1" lang="en-US" altLang="ja-JP" sz="1400" dirty="0"/>
                  <a:t>reaction 18July1996</a:t>
                </a:r>
                <a:endParaRPr kumimoji="1" lang="ja-JP" altLang="en-US" sz="1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DF6A517-0D6D-C5C7-8FCF-64BA1822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17" y="6356350"/>
                <a:ext cx="8293188" cy="307777"/>
              </a:xfrm>
              <a:prstGeom prst="rect">
                <a:avLst/>
              </a:prstGeom>
              <a:blipFill>
                <a:blip r:embed="rId2"/>
                <a:stretch>
                  <a:fillRect l="-220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68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60537F7-2FDE-E512-587B-B148C2D6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3152F02-702F-9EEE-B038-9321D19701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まとめ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81F35A-AF01-F832-AC09-2FEB09FE2B4B}"/>
              </a:ext>
            </a:extLst>
          </p:cNvPr>
          <p:cNvSpPr txBox="1"/>
          <p:nvPr/>
        </p:nvSpPr>
        <p:spPr>
          <a:xfrm>
            <a:off x="838200" y="1327944"/>
            <a:ext cx="1024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原子から、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生成するまで反応経路を予測した。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CI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法を使い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ラジカルの生成エネルギーを計算した。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44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E3AE05-0C65-4E60-2D2D-BF7046DB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4DC6089-44D4-79F9-F14F-631F108658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C1DC0F-2632-AF6C-F18B-2056ADD20BE7}"/>
              </a:ext>
            </a:extLst>
          </p:cNvPr>
          <p:cNvSpPr txBox="1"/>
          <p:nvPr/>
        </p:nvSpPr>
        <p:spPr>
          <a:xfrm>
            <a:off x="838200" y="1327944"/>
            <a:ext cx="1024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ＣＰＬＢ法でＣＨＯラジカルの氷表面での重水素濃縮を調べる</a:t>
            </a:r>
          </a:p>
        </p:txBody>
      </p:sp>
    </p:spTree>
    <p:extLst>
      <p:ext uri="{BB962C8B-B14F-4D97-AF65-F5344CB8AC3E}">
        <p14:creationId xmlns:p14="http://schemas.microsoft.com/office/powerpoint/2010/main" val="73289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FBF1777-6F8E-3615-8092-9ED598E5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9B29224-9D31-4AC0-A2E9-81DBA20517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補足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DDD5AD-1300-E06D-4716-4CF972841615}"/>
              </a:ext>
            </a:extLst>
          </p:cNvPr>
          <p:cNvSpPr txBox="1"/>
          <p:nvPr/>
        </p:nvSpPr>
        <p:spPr>
          <a:xfrm>
            <a:off x="1128811" y="1627001"/>
            <a:ext cx="433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分子の実験値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r>
              <a:rPr lang="en-US" altLang="ja-JP" sz="2000" b="0" i="0" dirty="0">
                <a:solidFill>
                  <a:srgbClr val="2E2E2E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1.15327(25) Å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14687D-C654-E5CA-E884-5051182CBE4A}"/>
              </a:ext>
            </a:extLst>
          </p:cNvPr>
          <p:cNvSpPr txBox="1"/>
          <p:nvPr/>
        </p:nvSpPr>
        <p:spPr>
          <a:xfrm>
            <a:off x="1128810" y="2248450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6-31G(d , p)</a:t>
            </a:r>
            <a:r>
              <a:rPr lang="en-US" altLang="ja-JP" sz="2000" b="0" i="0" dirty="0">
                <a:solidFill>
                  <a:srgbClr val="2E2E2E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1.13794 Å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6B5C0B-2279-1299-08DD-0C77899CF521}"/>
              </a:ext>
            </a:extLst>
          </p:cNvPr>
          <p:cNvSpPr txBox="1"/>
          <p:nvPr/>
        </p:nvSpPr>
        <p:spPr>
          <a:xfrm>
            <a:off x="1128810" y="2869899"/>
            <a:ext cx="3853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CCSD </a:t>
            </a:r>
            <a:r>
              <a:rPr kumimoji="1" lang="en-US" altLang="ja-JP" sz="20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cc-pVDZ:</a:t>
            </a:r>
            <a:r>
              <a:rPr lang="en-US" altLang="ja-JP" sz="2000" b="0" i="0">
                <a:solidFill>
                  <a:srgbClr val="2E2E2E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1.13838 </a:t>
            </a:r>
            <a:r>
              <a:rPr lang="en-US" altLang="ja-JP" sz="2000" b="0" i="0" dirty="0">
                <a:solidFill>
                  <a:srgbClr val="2E2E2E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Å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C06-3AAB-A8FB-E3AC-32A0D033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星・惑星系を生成する分子雲では星間塵が存在する。</a:t>
                </a:r>
              </a:p>
              <a:p>
                <a:r>
                  <a:rPr lang="en-US" altLang="ja-JP" dirty="0"/>
                  <a:t>D</a:t>
                </a:r>
                <a:r>
                  <a:rPr lang="ja-JP" altLang="en-US" dirty="0"/>
                  <a:t>原子</a:t>
                </a:r>
                <a:r>
                  <a:rPr lang="en-US" altLang="ja-JP" dirty="0"/>
                  <a:t>/H</a:t>
                </a:r>
                <a:r>
                  <a:rPr lang="ja-JP" altLang="en-US" dirty="0"/>
                  <a:t>原子の宇宙存在度比は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である。しかし重水素を含む分子の比率が高くなっている</a:t>
                </a:r>
                <a:r>
                  <a:rPr lang="en-US" altLang="ja-JP" baseline="30000" dirty="0"/>
                  <a:t>[1]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、これを重水素濃縮という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4C14D-35F5-7BBC-4F06-8884609E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46356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CO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HDCO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OH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DOH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46356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6557" r="-1006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6557" r="-600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6557" r="-1006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206557" r="-600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6557" r="-1006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6557" r="-60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93B065-9283-623D-2BB8-DF8C8EAAFE4D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[1]N. Watanabe, N. and </a:t>
            </a:r>
            <a:r>
              <a:rPr kumimoji="1" lang="en-US" altLang="ja-JP" sz="1400" dirty="0" err="1"/>
              <a:t>Kouchi</a:t>
            </a:r>
            <a:r>
              <a:rPr kumimoji="1" lang="en-US" altLang="ja-JP" sz="1400" dirty="0"/>
              <a:t>, A., 2002, </a:t>
            </a:r>
            <a:r>
              <a:rPr kumimoji="1" lang="en-US" altLang="ja-JP" sz="1400" dirty="0" err="1"/>
              <a:t>Astrophys</a:t>
            </a:r>
            <a:r>
              <a:rPr kumimoji="1" lang="en-US" altLang="ja-JP" sz="1400" dirty="0"/>
              <a:t>. J.571, L173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88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EC657E-2388-875A-3C0D-FB76177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4C87E9-0BCB-89A7-CBDC-5925C18028D9}"/>
                  </a:ext>
                </a:extLst>
              </p:cNvPr>
              <p:cNvSpPr txBox="1"/>
              <p:nvPr/>
            </p:nvSpPr>
            <p:spPr>
              <a:xfrm>
                <a:off x="5468530" y="1240537"/>
                <a:ext cx="536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4C87E9-0BCB-89A7-CBDC-5925C1802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0" y="1240537"/>
                <a:ext cx="5365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0C666A-9322-85CE-E06D-77804AFB482F}"/>
                  </a:ext>
                </a:extLst>
              </p:cNvPr>
              <p:cNvSpPr txBox="1"/>
              <p:nvPr/>
            </p:nvSpPr>
            <p:spPr>
              <a:xfrm>
                <a:off x="6777236" y="2042346"/>
                <a:ext cx="704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𝐻𝐶𝑂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0C666A-9322-85CE-E06D-77804AFB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36" y="2042346"/>
                <a:ext cx="7048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2F8B6A-7DC6-2882-0968-80C09411F939}"/>
                  </a:ext>
                </a:extLst>
              </p:cNvPr>
              <p:cNvSpPr txBox="1"/>
              <p:nvPr/>
            </p:nvSpPr>
            <p:spPr>
              <a:xfrm>
                <a:off x="4085138" y="2033940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2F8B6A-7DC6-2882-0968-80C09411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138" y="2033940"/>
                <a:ext cx="696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/>
              <p:nvPr/>
            </p:nvSpPr>
            <p:spPr>
              <a:xfrm>
                <a:off x="8212295" y="3002912"/>
                <a:ext cx="784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95" y="3002912"/>
                <a:ext cx="7841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/>
              <p:nvPr/>
            </p:nvSpPr>
            <p:spPr>
              <a:xfrm>
                <a:off x="5468530" y="3002912"/>
                <a:ext cx="8290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HDCO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0" y="3002912"/>
                <a:ext cx="829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/>
              <p:nvPr/>
            </p:nvSpPr>
            <p:spPr>
              <a:xfrm>
                <a:off x="2997547" y="3002912"/>
                <a:ext cx="7777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47" y="3002912"/>
                <a:ext cx="777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/>
              <p:nvPr/>
            </p:nvSpPr>
            <p:spPr>
              <a:xfrm>
                <a:off x="1601025" y="3835009"/>
                <a:ext cx="1611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25" y="3835009"/>
                <a:ext cx="16119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/>
              <p:nvPr/>
            </p:nvSpPr>
            <p:spPr>
              <a:xfrm>
                <a:off x="3889539" y="3696510"/>
                <a:ext cx="1784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𝐶𝐻𝐷𝑂𝐷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539" y="3696510"/>
                <a:ext cx="178491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/>
              <p:nvPr/>
            </p:nvSpPr>
            <p:spPr>
              <a:xfrm>
                <a:off x="6845098" y="3696510"/>
                <a:ext cx="18537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𝐶𝐻𝐷𝑂𝐻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098" y="3696510"/>
                <a:ext cx="185377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/>
              <p:nvPr/>
            </p:nvSpPr>
            <p:spPr>
              <a:xfrm>
                <a:off x="9412488" y="3892210"/>
                <a:ext cx="163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88" y="3892210"/>
                <a:ext cx="16360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/>
              <p:nvPr/>
            </p:nvSpPr>
            <p:spPr>
              <a:xfrm>
                <a:off x="2997547" y="4946800"/>
                <a:ext cx="9364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47" y="4946800"/>
                <a:ext cx="9364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/>
              <p:nvPr/>
            </p:nvSpPr>
            <p:spPr>
              <a:xfrm>
                <a:off x="733514" y="4946800"/>
                <a:ext cx="929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kumimoji="1" lang="en-US" altLang="ja-JP" i="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14" y="4946800"/>
                <a:ext cx="9299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/>
              <p:nvPr/>
            </p:nvSpPr>
            <p:spPr>
              <a:xfrm>
                <a:off x="5468530" y="4939000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0" y="4939000"/>
                <a:ext cx="109510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/>
              <p:nvPr/>
            </p:nvSpPr>
            <p:spPr>
              <a:xfrm>
                <a:off x="8212295" y="4955185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95" y="4955185"/>
                <a:ext cx="109510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/>
              <p:nvPr/>
            </p:nvSpPr>
            <p:spPr>
              <a:xfrm>
                <a:off x="10566649" y="4946800"/>
                <a:ext cx="94282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49" y="4946800"/>
                <a:ext cx="94282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/>
              <p:nvPr/>
            </p:nvSpPr>
            <p:spPr>
              <a:xfrm>
                <a:off x="2996443" y="5316132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443" y="5316132"/>
                <a:ext cx="108869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/>
              <p:nvPr/>
            </p:nvSpPr>
            <p:spPr>
              <a:xfrm>
                <a:off x="5470132" y="5308332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32" y="5308332"/>
                <a:ext cx="108869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/>
              <p:nvPr/>
            </p:nvSpPr>
            <p:spPr>
              <a:xfrm>
                <a:off x="8323129" y="5324517"/>
                <a:ext cx="93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29" y="5324517"/>
                <a:ext cx="9364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041A27B-4A66-DBB8-C52A-080A459C13B7}"/>
              </a:ext>
            </a:extLst>
          </p:cNvPr>
          <p:cNvCxnSpPr/>
          <p:nvPr/>
        </p:nvCxnSpPr>
        <p:spPr>
          <a:xfrm>
            <a:off x="6097088" y="1632443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5AAAC88-55E8-EB46-AF66-7352461CFA89}"/>
              </a:ext>
            </a:extLst>
          </p:cNvPr>
          <p:cNvCxnSpPr/>
          <p:nvPr/>
        </p:nvCxnSpPr>
        <p:spPr>
          <a:xfrm>
            <a:off x="7588903" y="2495136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73ECD9-F39B-203E-8ABE-5AE86C1BFC0B}"/>
              </a:ext>
            </a:extLst>
          </p:cNvPr>
          <p:cNvCxnSpPr/>
          <p:nvPr/>
        </p:nvCxnSpPr>
        <p:spPr>
          <a:xfrm>
            <a:off x="4661376" y="2403272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BE0E5C-E267-C32E-844D-B1C50836BCC0}"/>
              </a:ext>
            </a:extLst>
          </p:cNvPr>
          <p:cNvCxnSpPr/>
          <p:nvPr/>
        </p:nvCxnSpPr>
        <p:spPr>
          <a:xfrm>
            <a:off x="6395372" y="3470387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70EE208-7444-1B47-9122-CEFD44809BE0}"/>
              </a:ext>
            </a:extLst>
          </p:cNvPr>
          <p:cNvCxnSpPr/>
          <p:nvPr/>
        </p:nvCxnSpPr>
        <p:spPr>
          <a:xfrm>
            <a:off x="9100792" y="3368841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FFC48FB-2539-88EB-5B6B-5F267BAA70E4}"/>
              </a:ext>
            </a:extLst>
          </p:cNvPr>
          <p:cNvCxnSpPr/>
          <p:nvPr/>
        </p:nvCxnSpPr>
        <p:spPr>
          <a:xfrm>
            <a:off x="10318691" y="4261542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265B8C6-0021-9AE2-15C0-29702B4119B6}"/>
              </a:ext>
            </a:extLst>
          </p:cNvPr>
          <p:cNvCxnSpPr/>
          <p:nvPr/>
        </p:nvCxnSpPr>
        <p:spPr>
          <a:xfrm>
            <a:off x="3670233" y="3465372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382189-E7EB-3D81-B001-C88D8BF08A6F}"/>
              </a:ext>
            </a:extLst>
          </p:cNvPr>
          <p:cNvCxnSpPr/>
          <p:nvPr/>
        </p:nvCxnSpPr>
        <p:spPr>
          <a:xfrm>
            <a:off x="5156834" y="438770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A778450-F6AF-3A07-96AB-5E78F1A7CA17}"/>
              </a:ext>
            </a:extLst>
          </p:cNvPr>
          <p:cNvCxnSpPr/>
          <p:nvPr/>
        </p:nvCxnSpPr>
        <p:spPr>
          <a:xfrm>
            <a:off x="7745839" y="4412552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04E3C4B-76A8-861B-0EF4-5B7808F71892}"/>
              </a:ext>
            </a:extLst>
          </p:cNvPr>
          <p:cNvCxnSpPr/>
          <p:nvPr/>
        </p:nvCxnSpPr>
        <p:spPr>
          <a:xfrm>
            <a:off x="2680823" y="4279083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8CC7F1A-778F-4666-4B40-7210751AEE76}"/>
              </a:ext>
            </a:extLst>
          </p:cNvPr>
          <p:cNvCxnSpPr/>
          <p:nvPr/>
        </p:nvCxnSpPr>
        <p:spPr>
          <a:xfrm flipH="1">
            <a:off x="4781994" y="1632443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6962FB1-D673-C9E4-336A-B5EF31F6B2F0}"/>
              </a:ext>
            </a:extLst>
          </p:cNvPr>
          <p:cNvCxnSpPr/>
          <p:nvPr/>
        </p:nvCxnSpPr>
        <p:spPr>
          <a:xfrm flipH="1">
            <a:off x="3540790" y="2403271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CF95856-DF0C-0647-9DC0-DBC85CE5CC59}"/>
              </a:ext>
            </a:extLst>
          </p:cNvPr>
          <p:cNvCxnSpPr/>
          <p:nvPr/>
        </p:nvCxnSpPr>
        <p:spPr>
          <a:xfrm flipH="1">
            <a:off x="2249416" y="342510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E6DF55E-C3F9-945F-0721-ABDA28B935F0}"/>
              </a:ext>
            </a:extLst>
          </p:cNvPr>
          <p:cNvCxnSpPr/>
          <p:nvPr/>
        </p:nvCxnSpPr>
        <p:spPr>
          <a:xfrm flipH="1">
            <a:off x="1198513" y="4370619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83A07B1-7D56-68E3-C220-938C63100D06}"/>
              </a:ext>
            </a:extLst>
          </p:cNvPr>
          <p:cNvCxnSpPr/>
          <p:nvPr/>
        </p:nvCxnSpPr>
        <p:spPr>
          <a:xfrm flipH="1">
            <a:off x="6161912" y="241582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CC565EE-6EAE-59D5-F0ED-0B5E198B056D}"/>
              </a:ext>
            </a:extLst>
          </p:cNvPr>
          <p:cNvCxnSpPr>
            <a:cxnSpLocks/>
          </p:cNvCxnSpPr>
          <p:nvPr/>
        </p:nvCxnSpPr>
        <p:spPr>
          <a:xfrm flipH="1">
            <a:off x="5000019" y="3428091"/>
            <a:ext cx="509213" cy="336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8173425-5150-21DA-D240-AC89371B9DEF}"/>
              </a:ext>
            </a:extLst>
          </p:cNvPr>
          <p:cNvCxnSpPr/>
          <p:nvPr/>
        </p:nvCxnSpPr>
        <p:spPr>
          <a:xfrm flipH="1">
            <a:off x="3548129" y="4274282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B6E5CE2-F7C0-BC44-5D08-0E4AF1F96843}"/>
              </a:ext>
            </a:extLst>
          </p:cNvPr>
          <p:cNvCxnSpPr>
            <a:cxnSpLocks/>
          </p:cNvCxnSpPr>
          <p:nvPr/>
        </p:nvCxnSpPr>
        <p:spPr>
          <a:xfrm flipH="1">
            <a:off x="7976588" y="3470117"/>
            <a:ext cx="464669" cy="31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230EE6B-61B7-8869-8643-45AC68723675}"/>
              </a:ext>
            </a:extLst>
          </p:cNvPr>
          <p:cNvCxnSpPr/>
          <p:nvPr/>
        </p:nvCxnSpPr>
        <p:spPr>
          <a:xfrm flipH="1">
            <a:off x="6691347" y="4387709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37E99F0-E1BB-1B57-2B61-CFD8D93BA4FC}"/>
              </a:ext>
            </a:extLst>
          </p:cNvPr>
          <p:cNvCxnSpPr/>
          <p:nvPr/>
        </p:nvCxnSpPr>
        <p:spPr>
          <a:xfrm flipH="1">
            <a:off x="9095500" y="4352303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标题 1">
                <a:extLst>
                  <a:ext uri="{FF2B5EF4-FFF2-40B4-BE49-F238E27FC236}">
                    <a16:creationId xmlns:a16="http://schemas.microsoft.com/office/drawing/2014/main" id="{0939845F-60BA-5AB9-099B-CDBE39EC4E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メタノールの重水素濃縮反応</a:t>
                </a:r>
                <a14:m>
                  <m:oMath xmlns:m="http://schemas.openxmlformats.org/officeDocument/2006/math">
                    <m:r>
                      <a:rPr lang="ja-JP" altLang="en-US" sz="3600" i="1" dirty="0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経</m:t>
                    </m:r>
                    <m:sSup>
                      <m:sSup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sSupPr>
                      <m:e>
                        <m:r>
                          <a:rPr lang="ja-JP" altLang="en-US" sz="360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路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ja-JP" sz="36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36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36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5" name="标题 1">
                <a:extLst>
                  <a:ext uri="{FF2B5EF4-FFF2-40B4-BE49-F238E27FC236}">
                    <a16:creationId xmlns:a16="http://schemas.microsoft.com/office/drawing/2014/main" id="{0939845F-60BA-5AB9-099B-CDBE39EC4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20"/>
                <a:stretch>
                  <a:fillRect l="-1797" t="-11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6BBCCF8-4D8C-FA2C-B89F-E8C3E9343195}"/>
              </a:ext>
            </a:extLst>
          </p:cNvPr>
          <p:cNvSpPr txBox="1"/>
          <p:nvPr/>
        </p:nvSpPr>
        <p:spPr>
          <a:xfrm>
            <a:off x="7857672" y="98611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斜体：ラジカル分子</a:t>
            </a:r>
            <a:endParaRPr kumimoji="1" lang="en-US" altLang="ja-JP" dirty="0"/>
          </a:p>
          <a:p>
            <a:r>
              <a:rPr kumimoji="1" lang="ja-JP" altLang="en-US" dirty="0"/>
              <a:t>黒枠：星間塵で観測された分子</a:t>
            </a:r>
            <a:endParaRPr kumimoji="1" lang="en-US" altLang="ja-JP" dirty="0"/>
          </a:p>
          <a:p>
            <a:r>
              <a:rPr kumimoji="1" lang="ja-JP" altLang="en-US" dirty="0"/>
              <a:t>青線：付加反応</a:t>
            </a:r>
            <a:endParaRPr kumimoji="1" lang="en-US" altLang="ja-JP" dirty="0"/>
          </a:p>
          <a:p>
            <a:r>
              <a:rPr kumimoji="1" lang="ja-JP" altLang="en-US" dirty="0"/>
              <a:t>黒線：置換反応</a:t>
            </a:r>
          </a:p>
        </p:txBody>
      </p:sp>
      <p:sp>
        <p:nvSpPr>
          <p:cNvPr id="53" name="矢印: 下カーブ 52">
            <a:extLst>
              <a:ext uri="{FF2B5EF4-FFF2-40B4-BE49-F238E27FC236}">
                <a16:creationId xmlns:a16="http://schemas.microsoft.com/office/drawing/2014/main" id="{07A6919C-6986-6A2A-2B47-B78C021872F8}"/>
              </a:ext>
            </a:extLst>
          </p:cNvPr>
          <p:cNvSpPr/>
          <p:nvPr/>
        </p:nvSpPr>
        <p:spPr>
          <a:xfrm>
            <a:off x="5031709" y="1998252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矢印: 下カーブ 53">
            <a:extLst>
              <a:ext uri="{FF2B5EF4-FFF2-40B4-BE49-F238E27FC236}">
                <a16:creationId xmlns:a16="http://schemas.microsoft.com/office/drawing/2014/main" id="{1084A8C1-93CA-E9A5-D574-7DB694F24C3A}"/>
              </a:ext>
            </a:extLst>
          </p:cNvPr>
          <p:cNvSpPr/>
          <p:nvPr/>
        </p:nvSpPr>
        <p:spPr>
          <a:xfrm flipH="1">
            <a:off x="4864068" y="1833804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矢印: 下カーブ 54">
            <a:extLst>
              <a:ext uri="{FF2B5EF4-FFF2-40B4-BE49-F238E27FC236}">
                <a16:creationId xmlns:a16="http://schemas.microsoft.com/office/drawing/2014/main" id="{8E350902-EF62-71BD-967A-8C8EF28222CD}"/>
              </a:ext>
            </a:extLst>
          </p:cNvPr>
          <p:cNvSpPr/>
          <p:nvPr/>
        </p:nvSpPr>
        <p:spPr>
          <a:xfrm>
            <a:off x="3891535" y="2894009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カーブ 55">
            <a:extLst>
              <a:ext uri="{FF2B5EF4-FFF2-40B4-BE49-F238E27FC236}">
                <a16:creationId xmlns:a16="http://schemas.microsoft.com/office/drawing/2014/main" id="{C8B9F686-D262-C1FA-34FA-0212653129D7}"/>
              </a:ext>
            </a:extLst>
          </p:cNvPr>
          <p:cNvSpPr/>
          <p:nvPr/>
        </p:nvSpPr>
        <p:spPr>
          <a:xfrm flipH="1">
            <a:off x="3723894" y="2729561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矢印: 下カーブ 56">
            <a:extLst>
              <a:ext uri="{FF2B5EF4-FFF2-40B4-BE49-F238E27FC236}">
                <a16:creationId xmlns:a16="http://schemas.microsoft.com/office/drawing/2014/main" id="{56A04637-16C9-B46D-51D0-34DF04434C6F}"/>
              </a:ext>
            </a:extLst>
          </p:cNvPr>
          <p:cNvSpPr/>
          <p:nvPr/>
        </p:nvSpPr>
        <p:spPr>
          <a:xfrm>
            <a:off x="6573650" y="2953107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矢印: 下カーブ 57">
            <a:extLst>
              <a:ext uri="{FF2B5EF4-FFF2-40B4-BE49-F238E27FC236}">
                <a16:creationId xmlns:a16="http://schemas.microsoft.com/office/drawing/2014/main" id="{0F3C6335-6EAE-6B57-C78C-A8F5486A89B5}"/>
              </a:ext>
            </a:extLst>
          </p:cNvPr>
          <p:cNvSpPr/>
          <p:nvPr/>
        </p:nvSpPr>
        <p:spPr>
          <a:xfrm flipH="1">
            <a:off x="6406009" y="2788659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矢印: 下カーブ 58">
            <a:extLst>
              <a:ext uri="{FF2B5EF4-FFF2-40B4-BE49-F238E27FC236}">
                <a16:creationId xmlns:a16="http://schemas.microsoft.com/office/drawing/2014/main" id="{575CA654-1890-305B-092A-B176C3021C2D}"/>
              </a:ext>
            </a:extLst>
          </p:cNvPr>
          <p:cNvSpPr/>
          <p:nvPr/>
        </p:nvSpPr>
        <p:spPr>
          <a:xfrm>
            <a:off x="2685574" y="3690517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矢印: 下カーブ 59">
            <a:extLst>
              <a:ext uri="{FF2B5EF4-FFF2-40B4-BE49-F238E27FC236}">
                <a16:creationId xmlns:a16="http://schemas.microsoft.com/office/drawing/2014/main" id="{F903799C-0E3F-1E2E-EE37-6FC868F3658F}"/>
              </a:ext>
            </a:extLst>
          </p:cNvPr>
          <p:cNvSpPr/>
          <p:nvPr/>
        </p:nvSpPr>
        <p:spPr>
          <a:xfrm flipH="1">
            <a:off x="2517931" y="3526068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矢印: 下カーブ 62">
            <a:extLst>
              <a:ext uri="{FF2B5EF4-FFF2-40B4-BE49-F238E27FC236}">
                <a16:creationId xmlns:a16="http://schemas.microsoft.com/office/drawing/2014/main" id="{7778DADD-F1C5-6281-AF12-2799E2D5944C}"/>
              </a:ext>
            </a:extLst>
          </p:cNvPr>
          <p:cNvSpPr/>
          <p:nvPr/>
        </p:nvSpPr>
        <p:spPr>
          <a:xfrm>
            <a:off x="5353025" y="3788404"/>
            <a:ext cx="1466754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下カーブ 63">
            <a:extLst>
              <a:ext uri="{FF2B5EF4-FFF2-40B4-BE49-F238E27FC236}">
                <a16:creationId xmlns:a16="http://schemas.microsoft.com/office/drawing/2014/main" id="{DEBE8BD8-113F-55A9-4A72-A3035A60BB35}"/>
              </a:ext>
            </a:extLst>
          </p:cNvPr>
          <p:cNvSpPr/>
          <p:nvPr/>
        </p:nvSpPr>
        <p:spPr>
          <a:xfrm flipH="1">
            <a:off x="5185381" y="3623955"/>
            <a:ext cx="1713001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矢印: 下カーブ 66">
            <a:extLst>
              <a:ext uri="{FF2B5EF4-FFF2-40B4-BE49-F238E27FC236}">
                <a16:creationId xmlns:a16="http://schemas.microsoft.com/office/drawing/2014/main" id="{E727021A-3004-CA76-FF66-B347F8A2C8D9}"/>
              </a:ext>
            </a:extLst>
          </p:cNvPr>
          <p:cNvSpPr/>
          <p:nvPr/>
        </p:nvSpPr>
        <p:spPr>
          <a:xfrm>
            <a:off x="8322694" y="3754398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矢印: 下カーブ 67">
            <a:extLst>
              <a:ext uri="{FF2B5EF4-FFF2-40B4-BE49-F238E27FC236}">
                <a16:creationId xmlns:a16="http://schemas.microsoft.com/office/drawing/2014/main" id="{6C8D0A88-F0B2-91BE-30C5-83764C75748E}"/>
              </a:ext>
            </a:extLst>
          </p:cNvPr>
          <p:cNvSpPr/>
          <p:nvPr/>
        </p:nvSpPr>
        <p:spPr>
          <a:xfrm flipH="1">
            <a:off x="8155051" y="3589949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矢印: 下カーブ 68">
            <a:extLst>
              <a:ext uri="{FF2B5EF4-FFF2-40B4-BE49-F238E27FC236}">
                <a16:creationId xmlns:a16="http://schemas.microsoft.com/office/drawing/2014/main" id="{D64016B4-ADC5-4AFD-4229-8788F8E24A5E}"/>
              </a:ext>
            </a:extLst>
          </p:cNvPr>
          <p:cNvSpPr/>
          <p:nvPr/>
        </p:nvSpPr>
        <p:spPr>
          <a:xfrm>
            <a:off x="1673290" y="4719125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矢印: 下カーブ 69">
            <a:extLst>
              <a:ext uri="{FF2B5EF4-FFF2-40B4-BE49-F238E27FC236}">
                <a16:creationId xmlns:a16="http://schemas.microsoft.com/office/drawing/2014/main" id="{A0EA1EA3-9C3D-CFD2-9EAD-BE5BCCF8E9E1}"/>
              </a:ext>
            </a:extLst>
          </p:cNvPr>
          <p:cNvSpPr/>
          <p:nvPr/>
        </p:nvSpPr>
        <p:spPr>
          <a:xfrm flipH="1">
            <a:off x="1505647" y="4554676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矢印: 下カーブ 70">
            <a:extLst>
              <a:ext uri="{FF2B5EF4-FFF2-40B4-BE49-F238E27FC236}">
                <a16:creationId xmlns:a16="http://schemas.microsoft.com/office/drawing/2014/main" id="{40A5620E-6931-216E-1607-D28C922A332C}"/>
              </a:ext>
            </a:extLst>
          </p:cNvPr>
          <p:cNvSpPr/>
          <p:nvPr/>
        </p:nvSpPr>
        <p:spPr>
          <a:xfrm>
            <a:off x="4077433" y="4694222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矢印: 下カーブ 71">
            <a:extLst>
              <a:ext uri="{FF2B5EF4-FFF2-40B4-BE49-F238E27FC236}">
                <a16:creationId xmlns:a16="http://schemas.microsoft.com/office/drawing/2014/main" id="{50CCD2A3-14FA-C331-C54B-E2E614718DBB}"/>
              </a:ext>
            </a:extLst>
          </p:cNvPr>
          <p:cNvSpPr/>
          <p:nvPr/>
        </p:nvSpPr>
        <p:spPr>
          <a:xfrm flipH="1">
            <a:off x="3909790" y="4529773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矢印: 下カーブ 72">
            <a:extLst>
              <a:ext uri="{FF2B5EF4-FFF2-40B4-BE49-F238E27FC236}">
                <a16:creationId xmlns:a16="http://schemas.microsoft.com/office/drawing/2014/main" id="{FFD32D02-010D-D179-C02A-292BB0F68065}"/>
              </a:ext>
            </a:extLst>
          </p:cNvPr>
          <p:cNvSpPr/>
          <p:nvPr/>
        </p:nvSpPr>
        <p:spPr>
          <a:xfrm>
            <a:off x="6890693" y="4826086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矢印: 下カーブ 73">
            <a:extLst>
              <a:ext uri="{FF2B5EF4-FFF2-40B4-BE49-F238E27FC236}">
                <a16:creationId xmlns:a16="http://schemas.microsoft.com/office/drawing/2014/main" id="{B3AFF197-4184-924B-E5B7-BE7634518B65}"/>
              </a:ext>
            </a:extLst>
          </p:cNvPr>
          <p:cNvSpPr/>
          <p:nvPr/>
        </p:nvSpPr>
        <p:spPr>
          <a:xfrm flipH="1">
            <a:off x="6723050" y="4661637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矢印: 下カーブ 76">
            <a:extLst>
              <a:ext uri="{FF2B5EF4-FFF2-40B4-BE49-F238E27FC236}">
                <a16:creationId xmlns:a16="http://schemas.microsoft.com/office/drawing/2014/main" id="{B7B799E3-BEA7-7182-8BA8-71C5067FC42E}"/>
              </a:ext>
            </a:extLst>
          </p:cNvPr>
          <p:cNvSpPr/>
          <p:nvPr/>
        </p:nvSpPr>
        <p:spPr>
          <a:xfrm>
            <a:off x="9325640" y="4768984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下カーブ 77">
            <a:extLst>
              <a:ext uri="{FF2B5EF4-FFF2-40B4-BE49-F238E27FC236}">
                <a16:creationId xmlns:a16="http://schemas.microsoft.com/office/drawing/2014/main" id="{724B79E1-EB2B-197F-9B8E-612801993C96}"/>
              </a:ext>
            </a:extLst>
          </p:cNvPr>
          <p:cNvSpPr/>
          <p:nvPr/>
        </p:nvSpPr>
        <p:spPr>
          <a:xfrm flipH="1">
            <a:off x="9157997" y="4604535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5A50FF5-C5F6-216E-8F4B-927A1BEE4A00}"/>
              </a:ext>
            </a:extLst>
          </p:cNvPr>
          <p:cNvSpPr txBox="1"/>
          <p:nvPr/>
        </p:nvSpPr>
        <p:spPr>
          <a:xfrm>
            <a:off x="1657143" y="5775353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この反応ネットワークをこれから研究していく予定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B8F204-4FA4-9874-C657-35F386F91794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[2]</a:t>
            </a:r>
            <a:r>
              <a:rPr kumimoji="1" lang="ja-JP" altLang="en-US" sz="1400" dirty="0"/>
              <a:t>日本惑星科学会誌 </a:t>
            </a:r>
            <a:r>
              <a:rPr kumimoji="1" lang="en-US" altLang="ja-JP" sz="1400" dirty="0"/>
              <a:t>Vol.15.No.1,2006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31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42DA6BC-FA53-A252-CE07-55B89173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61FB4E-BF7D-5F80-E0B1-4AB114BB53BB}"/>
                  </a:ext>
                </a:extLst>
              </p:cNvPr>
              <p:cNvSpPr txBox="1"/>
              <p:nvPr/>
            </p:nvSpPr>
            <p:spPr>
              <a:xfrm>
                <a:off x="3174034" y="824256"/>
                <a:ext cx="3304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261FB4E-BF7D-5F80-E0B1-4AB114BB5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34" y="824256"/>
                <a:ext cx="330455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9187D3-4E90-FE82-A282-BB09472495B2}"/>
                  </a:ext>
                </a:extLst>
              </p:cNvPr>
              <p:cNvSpPr txBox="1"/>
              <p:nvPr/>
            </p:nvSpPr>
            <p:spPr>
              <a:xfrm>
                <a:off x="3177681" y="1309522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9187D3-4E90-FE82-A282-BB094724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81" y="1309522"/>
                <a:ext cx="347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944145-C4E2-D22D-96A0-382D6464C14A}"/>
                  </a:ext>
                </a:extLst>
              </p:cNvPr>
              <p:cNvSpPr txBox="1"/>
              <p:nvPr/>
            </p:nvSpPr>
            <p:spPr>
              <a:xfrm>
                <a:off x="3182490" y="1794789"/>
                <a:ext cx="3466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944145-C4E2-D22D-96A0-382D6464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0" y="1794789"/>
                <a:ext cx="34669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6B0B79D-5BE2-46B0-A26A-561B8BBB9DE9}"/>
                  </a:ext>
                </a:extLst>
              </p:cNvPr>
              <p:cNvSpPr txBox="1"/>
              <p:nvPr/>
            </p:nvSpPr>
            <p:spPr>
              <a:xfrm>
                <a:off x="3174034" y="338990"/>
                <a:ext cx="2811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latin typeface="Cambria Math" panose="02040503050406030204" pitchFamily="18" charset="0"/>
                        </a:rPr>
                        <m:t>HCO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6B0B79D-5BE2-46B0-A26A-561B8BBB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34" y="338990"/>
                <a:ext cx="281198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A2CF41-7BCD-7B67-EEB6-A4D8BA3EC083}"/>
              </a:ext>
            </a:extLst>
          </p:cNvPr>
          <p:cNvSpPr txBox="1"/>
          <p:nvPr/>
        </p:nvSpPr>
        <p:spPr>
          <a:xfrm>
            <a:off x="359035" y="72890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青い矢印が表す反応例：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FAC00F-158C-6602-4F7E-960F7CF0D682}"/>
              </a:ext>
            </a:extLst>
          </p:cNvPr>
          <p:cNvSpPr txBox="1"/>
          <p:nvPr/>
        </p:nvSpPr>
        <p:spPr>
          <a:xfrm>
            <a:off x="359035" y="232431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黒い矢印が表す反応例：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5BDABB5-9AD9-4D41-A2DA-5BFE63782136}"/>
                  </a:ext>
                </a:extLst>
              </p:cNvPr>
              <p:cNvSpPr txBox="1"/>
              <p:nvPr/>
            </p:nvSpPr>
            <p:spPr>
              <a:xfrm>
                <a:off x="946506" y="3339161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5BDABB5-9AD9-4D41-A2DA-5BFE6378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6" y="3339161"/>
                <a:ext cx="16005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A66EDBE-ED00-0C58-D02F-35CD64E53BF9}"/>
                  </a:ext>
                </a:extLst>
              </p:cNvPr>
              <p:cNvSpPr txBox="1"/>
              <p:nvPr/>
            </p:nvSpPr>
            <p:spPr>
              <a:xfrm>
                <a:off x="3134184" y="3946345"/>
                <a:ext cx="21075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latin typeface="Cambria Math" panose="02040503050406030204" pitchFamily="18" charset="0"/>
                        </a:rPr>
                        <m:t>CHD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A66EDBE-ED00-0C58-D02F-35CD64E5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184" y="3946345"/>
                <a:ext cx="21075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DEA5BC-9069-314F-2D3D-EF04AFA10EA5}"/>
                  </a:ext>
                </a:extLst>
              </p:cNvPr>
              <p:cNvSpPr txBox="1"/>
              <p:nvPr/>
            </p:nvSpPr>
            <p:spPr>
              <a:xfrm>
                <a:off x="3174034" y="2815941"/>
                <a:ext cx="2027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DEA5BC-9069-314F-2D3D-EF04AFA1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34" y="2815941"/>
                <a:ext cx="20277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834A77C-CE8A-B3BE-E742-59F559DE4AB3}"/>
              </a:ext>
            </a:extLst>
          </p:cNvPr>
          <p:cNvCxnSpPr>
            <a:cxnSpLocks/>
          </p:cNvCxnSpPr>
          <p:nvPr/>
        </p:nvCxnSpPr>
        <p:spPr>
          <a:xfrm flipV="1">
            <a:off x="2472032" y="3089500"/>
            <a:ext cx="756745" cy="352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D237200-F86B-2346-0126-B54F2CDDEF73}"/>
                  </a:ext>
                </a:extLst>
              </p:cNvPr>
              <p:cNvSpPr txBox="1"/>
              <p:nvPr/>
            </p:nvSpPr>
            <p:spPr>
              <a:xfrm>
                <a:off x="5335278" y="3946345"/>
                <a:ext cx="38151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CHD</m:t>
                    </m:r>
                    <m:r>
                      <m:rPr>
                        <m:sty m:val="p"/>
                      </m:rPr>
                      <a:rPr kumimoji="1" lang="en-US" altLang="ja-JP" sz="28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OH</m:t>
                    </m:r>
                    <m: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CHD</m:t>
                        </m:r>
                      </m:e>
                      <m:sub>
                        <m: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D237200-F86B-2346-0126-B54F2CDD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278" y="3946345"/>
                <a:ext cx="381514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B8A4E6A-2733-DCDC-426F-AD51A8C60148}"/>
              </a:ext>
            </a:extLst>
          </p:cNvPr>
          <p:cNvCxnSpPr>
            <a:cxnSpLocks/>
          </p:cNvCxnSpPr>
          <p:nvPr/>
        </p:nvCxnSpPr>
        <p:spPr>
          <a:xfrm>
            <a:off x="2472032" y="3691301"/>
            <a:ext cx="756746" cy="321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ED4E25-6E9E-2CB1-532F-2767E23F2182}"/>
              </a:ext>
            </a:extLst>
          </p:cNvPr>
          <p:cNvSpPr txBox="1"/>
          <p:nvPr/>
        </p:nvSpPr>
        <p:spPr>
          <a:xfrm>
            <a:off x="2656159" y="29112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49F70A-E00F-D12F-A7A3-8EC07B6285E1}"/>
              </a:ext>
            </a:extLst>
          </p:cNvPr>
          <p:cNvSpPr txBox="1"/>
          <p:nvPr/>
        </p:nvSpPr>
        <p:spPr>
          <a:xfrm>
            <a:off x="2664175" y="347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9860B01-103E-2575-D020-54CD6F42D082}"/>
                  </a:ext>
                </a:extLst>
              </p:cNvPr>
              <p:cNvSpPr txBox="1"/>
              <p:nvPr/>
            </p:nvSpPr>
            <p:spPr>
              <a:xfrm>
                <a:off x="352955" y="4469565"/>
                <a:ext cx="1015318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i="0" dirty="0" smtClean="0">
                        <a:latin typeface="Cambria Math" panose="02040503050406030204" pitchFamily="18" charset="0"/>
                      </a:rPr>
                      <m:t>DOH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の置換反応には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、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二つパターンがある</a:t>
                </a:r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場合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i="0" dirty="0" smtClean="0">
                        <a:latin typeface="Cambria Math" panose="02040503050406030204" pitchFamily="18" charset="0"/>
                      </a:rPr>
                      <m:t>DOH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2000" i="1" dirty="0" smtClean="0">
                        <a:latin typeface="Cambria Math" panose="02040503050406030204" pitchFamily="18" charset="0"/>
                      </a:rPr>
                      <m:t>ら</m:t>
                    </m:r>
                    <m:r>
                      <m:rPr>
                        <m:sty m:val="p"/>
                      </m:rPr>
                      <a:rPr kumimoji="1" lang="en-US" altLang="ja-JP" sz="2000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ラジカルが分解される。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ラジカルと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H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原子と結合し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  <m:r>
                      <a:rPr kumimoji="1" lang="ja-JP" altLang="en-US" sz="2000" i="1" dirty="0" smtClean="0">
                        <a:latin typeface="Cambria Math" panose="02040503050406030204" pitchFamily="18" charset="0"/>
                      </a:rPr>
                      <m:t>分子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が生成される。</a:t>
                </a:r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場合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i="0" dirty="0" smtClean="0">
                        <a:latin typeface="Cambria Math" panose="02040503050406030204" pitchFamily="18" charset="0"/>
                      </a:rPr>
                      <m:t>DOH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2000" i="1" dirty="0" smtClean="0">
                        <a:latin typeface="Cambria Math" panose="02040503050406030204" pitchFamily="18" charset="0"/>
                      </a:rPr>
                      <m:t>ら</m:t>
                    </m:r>
                    <m:r>
                      <m:rPr>
                        <m:sty m:val="p"/>
                      </m:rPr>
                      <a:rPr kumimoji="1" lang="en-US" altLang="ja-JP" sz="20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CHDOH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ラジカルが分解される。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dirty="0" smtClean="0">
                        <a:latin typeface="Cambria Math" panose="02040503050406030204" pitchFamily="18" charset="0"/>
                      </a:rPr>
                      <m:t>CHDOH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ラジカルと</a:t>
                </a:r>
                <a:r>
                  <a:rPr kumimoji="1" lang="en-US" altLang="ja-JP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</a:t>
                </a:r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原子と結合し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CHD</m:t>
                        </m:r>
                      </m:e>
                      <m:sub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0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分子が生成される。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9860B01-103E-2575-D020-54CD6F42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5" y="4469565"/>
                <a:ext cx="10153185" cy="2246769"/>
              </a:xfrm>
              <a:prstGeom prst="rect">
                <a:avLst/>
              </a:prstGeom>
              <a:blipFill>
                <a:blip r:embed="rId10"/>
                <a:stretch>
                  <a:fillRect l="-661" t="-2168" r="-240" b="-29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6E317D-272D-7396-AF57-8B281315320D}"/>
                  </a:ext>
                </a:extLst>
              </p:cNvPr>
              <p:cNvSpPr txBox="1"/>
              <p:nvPr/>
            </p:nvSpPr>
            <p:spPr>
              <a:xfrm>
                <a:off x="5335278" y="2812271"/>
                <a:ext cx="35354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OH</m:t>
                    </m:r>
                    <m: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ja-JP" sz="28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kumimoji="1" lang="en-US" altLang="ja-JP" sz="2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dirty="0">
                        <a:latin typeface="Cambria Math" panose="02040503050406030204" pitchFamily="18" charset="0"/>
                      </a:rPr>
                      <m:t>OH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6E317D-272D-7396-AF57-8B281315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278" y="2812271"/>
                <a:ext cx="35354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C9EE30-1F7E-48E0-9F8A-623B28F1C693}"/>
              </a:ext>
            </a:extLst>
          </p:cNvPr>
          <p:cNvSpPr txBox="1"/>
          <p:nvPr/>
        </p:nvSpPr>
        <p:spPr>
          <a:xfrm>
            <a:off x="6931523" y="731923"/>
            <a:ext cx="472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原子との逐次の付加反応を表している</a:t>
            </a:r>
          </a:p>
        </p:txBody>
      </p:sp>
    </p:spTree>
    <p:extLst>
      <p:ext uri="{BB962C8B-B14F-4D97-AF65-F5344CB8AC3E}">
        <p14:creationId xmlns:p14="http://schemas.microsoft.com/office/powerpoint/2010/main" val="3196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10532FC-F44A-62AD-D007-08773FFF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D7BE36-50C8-AC21-BA93-2B5711149D05}"/>
              </a:ext>
            </a:extLst>
          </p:cNvPr>
          <p:cNvSpPr txBox="1"/>
          <p:nvPr/>
        </p:nvSpPr>
        <p:spPr>
          <a:xfrm>
            <a:off x="838200" y="1327944"/>
            <a:ext cx="1024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原子から、メタノール生成するまで反応経路を予測する。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・反応過程での重水素濃縮のメカニズムを解明し、付加反応の経路を調べる。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CC63AB-8AF5-51DC-A58E-53CC4F4FB324}"/>
              </a:ext>
            </a:extLst>
          </p:cNvPr>
          <p:cNvSpPr txBox="1"/>
          <p:nvPr/>
        </p:nvSpPr>
        <p:spPr>
          <a:xfrm>
            <a:off x="838198" y="3285126"/>
            <a:ext cx="8303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分子の分極の計算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原子の反応の遷移状態で生成物を推測する。</a:t>
            </a:r>
            <a:endParaRPr lang="zh-CN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C2E7D90-516E-58FF-43E0-62163080B213}"/>
              </a:ext>
            </a:extLst>
          </p:cNvPr>
          <p:cNvSpPr txBox="1">
            <a:spLocks/>
          </p:cNvSpPr>
          <p:nvPr/>
        </p:nvSpPr>
        <p:spPr>
          <a:xfrm>
            <a:off x="838200" y="4510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6E5818-DAEA-C2C7-E4E4-0702F6A1DCC3}"/>
              </a:ext>
            </a:extLst>
          </p:cNvPr>
          <p:cNvSpPr txBox="1"/>
          <p:nvPr/>
        </p:nvSpPr>
        <p:spPr>
          <a:xfrm>
            <a:off x="838198" y="5173756"/>
            <a:ext cx="56781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DFT</a:t>
            </a:r>
            <a:r>
              <a:rPr lang="zh-CN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zh-CN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汎関数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:B3LYP 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zh-CN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基底関数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:6-31G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and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zh-CN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6-31G(d , p)</a:t>
            </a:r>
            <a:endParaRPr lang="zh-CN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85C1E3-623E-0C4D-A68B-1B51D97B6F4D}"/>
              </a:ext>
            </a:extLst>
          </p:cNvPr>
          <p:cNvSpPr txBox="1"/>
          <p:nvPr/>
        </p:nvSpPr>
        <p:spPr>
          <a:xfrm>
            <a:off x="427830" y="25240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研究内容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CBEBB58-5ED4-3C90-EE52-DDD6479FFA4F}"/>
              </a:ext>
            </a:extLst>
          </p:cNvPr>
          <p:cNvSpPr txBox="1"/>
          <p:nvPr/>
        </p:nvSpPr>
        <p:spPr>
          <a:xfrm>
            <a:off x="427830" y="5626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C8E040-7731-53ED-0081-8D7C8046904A}"/>
              </a:ext>
            </a:extLst>
          </p:cNvPr>
          <p:cNvSpPr txBox="1"/>
          <p:nvPr/>
        </p:nvSpPr>
        <p:spPr>
          <a:xfrm>
            <a:off x="427830" y="448545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</p:spTree>
    <p:extLst>
      <p:ext uri="{BB962C8B-B14F-4D97-AF65-F5344CB8AC3E}">
        <p14:creationId xmlns:p14="http://schemas.microsoft.com/office/powerpoint/2010/main" val="24725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64008E2-6815-B4EB-8647-2894F2ED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83" y="2808341"/>
            <a:ext cx="2061050" cy="180000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55F39A1-4AF2-1582-B614-911FAE5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131EC-AD09-A86D-E638-76B3104D1DF4}"/>
              </a:ext>
            </a:extLst>
          </p:cNvPr>
          <p:cNvSpPr txBox="1"/>
          <p:nvPr/>
        </p:nvSpPr>
        <p:spPr>
          <a:xfrm>
            <a:off x="838200" y="1375071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C</a:t>
            </a:r>
            <a:r>
              <a:rPr kumimoji="1" lang="ja-JP" altLang="en-US" sz="2800" dirty="0"/>
              <a:t>側に付加する場合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791D1B-596E-4DCE-EEA6-65F2F380D760}"/>
              </a:ext>
            </a:extLst>
          </p:cNvPr>
          <p:cNvSpPr txBox="1"/>
          <p:nvPr/>
        </p:nvSpPr>
        <p:spPr>
          <a:xfrm>
            <a:off x="1512964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反応物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AD200A-472D-FC3C-1386-A270F3DE8CD5}"/>
              </a:ext>
            </a:extLst>
          </p:cNvPr>
          <p:cNvSpPr txBox="1"/>
          <p:nvPr/>
        </p:nvSpPr>
        <p:spPr>
          <a:xfrm>
            <a:off x="4669698" y="2302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遷移状態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4DA4508-A74A-9990-4A39-E25DFFAE4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3" y="2808341"/>
            <a:ext cx="3203226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0">
                <a:extLst>
                  <a:ext uri="{FF2B5EF4-FFF2-40B4-BE49-F238E27FC236}">
                    <a16:creationId xmlns:a16="http://schemas.microsoft.com/office/drawing/2014/main" id="{7072B767-7DA9-3576-1B5E-8EB78BC4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914195"/>
                  </p:ext>
                </p:extLst>
              </p:nvPr>
            </p:nvGraphicFramePr>
            <p:xfrm>
              <a:off x="3622083" y="4872990"/>
              <a:ext cx="323054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274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15274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298.95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210.38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2189.04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0">
                <a:extLst>
                  <a:ext uri="{FF2B5EF4-FFF2-40B4-BE49-F238E27FC236}">
                    <a16:creationId xmlns:a16="http://schemas.microsoft.com/office/drawing/2014/main" id="{7072B767-7DA9-3576-1B5E-8EB78BC4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914195"/>
                  </p:ext>
                </p:extLst>
              </p:nvPr>
            </p:nvGraphicFramePr>
            <p:xfrm>
              <a:off x="3622083" y="4872990"/>
              <a:ext cx="323054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274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15274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76" t="-108197" r="-10112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108197" r="-150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76" t="-208197" r="-10112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208197" r="-150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76" t="-308197" r="-1011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755" t="-308197" r="-150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F0B592-91A0-A065-0868-8DE5090C19E7}"/>
              </a:ext>
            </a:extLst>
          </p:cNvPr>
          <p:cNvSpPr txBox="1"/>
          <p:nvPr/>
        </p:nvSpPr>
        <p:spPr>
          <a:xfrm>
            <a:off x="8644158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D88DFC-F7CB-629B-6107-468FBABF2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03" y="2808341"/>
            <a:ext cx="2002953" cy="180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043C8C-4422-0EED-C111-C8314A7385B9}"/>
              </a:ext>
            </a:extLst>
          </p:cNvPr>
          <p:cNvSpPr txBox="1"/>
          <p:nvPr/>
        </p:nvSpPr>
        <p:spPr>
          <a:xfrm>
            <a:off x="9385327" y="2512531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1.128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09118E-BD57-7583-4D55-3DA139AD9382}"/>
              </a:ext>
            </a:extLst>
          </p:cNvPr>
          <p:cNvSpPr txBox="1"/>
          <p:nvPr/>
        </p:nvSpPr>
        <p:spPr>
          <a:xfrm>
            <a:off x="9787358" y="35604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1.182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4009A45-E650-D3E8-E1CC-110BBEF5C576}"/>
              </a:ext>
            </a:extLst>
          </p:cNvPr>
          <p:cNvCxnSpPr>
            <a:cxnSpLocks/>
          </p:cNvCxnSpPr>
          <p:nvPr/>
        </p:nvCxnSpPr>
        <p:spPr>
          <a:xfrm flipH="1">
            <a:off x="8925676" y="2734652"/>
            <a:ext cx="498190" cy="483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338BD29-1C0C-BD6D-B5A6-39E483A3CB4B}"/>
              </a:ext>
            </a:extLst>
          </p:cNvPr>
          <p:cNvCxnSpPr>
            <a:cxnSpLocks/>
          </p:cNvCxnSpPr>
          <p:nvPr/>
        </p:nvCxnSpPr>
        <p:spPr>
          <a:xfrm flipH="1">
            <a:off x="9217299" y="3737512"/>
            <a:ext cx="6210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1F9BD8-CBD3-433E-F3EE-C5C7C30351F7}"/>
              </a:ext>
            </a:extLst>
          </p:cNvPr>
          <p:cNvSpPr txBox="1"/>
          <p:nvPr/>
        </p:nvSpPr>
        <p:spPr>
          <a:xfrm>
            <a:off x="7918415" y="3560762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123.8</a:t>
            </a:r>
            <a:r>
              <a:rPr lang="en-US" altLang="ja-JP" sz="16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DD85CD46-BD80-FF83-338C-DC191458768F}"/>
              </a:ext>
            </a:extLst>
          </p:cNvPr>
          <p:cNvSpPr/>
          <p:nvPr/>
        </p:nvSpPr>
        <p:spPr>
          <a:xfrm flipH="1" flipV="1">
            <a:off x="8835653" y="2877873"/>
            <a:ext cx="515317" cy="778029"/>
          </a:xfrm>
          <a:prstGeom prst="arc">
            <a:avLst>
              <a:gd name="adj1" fmla="val 16200000"/>
              <a:gd name="adj2" fmla="val 47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27B1F9-EEDB-807B-FDE7-FAA67050DF99}"/>
              </a:ext>
            </a:extLst>
          </p:cNvPr>
          <p:cNvSpPr txBox="1"/>
          <p:nvPr/>
        </p:nvSpPr>
        <p:spPr>
          <a:xfrm>
            <a:off x="6850213" y="5532956"/>
            <a:ext cx="393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虚振動が一つあるので、遷移状態を表している。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CC96BD-9D5B-5CF7-E6DB-D792E5A5FB1E}"/>
              </a:ext>
            </a:extLst>
          </p:cNvPr>
          <p:cNvSpPr txBox="1"/>
          <p:nvPr/>
        </p:nvSpPr>
        <p:spPr>
          <a:xfrm>
            <a:off x="6997732" y="4866733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Energy=-113.85183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5CB3E40-678E-DD9F-A749-95C8269E42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 CO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6-31G(d , p)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33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FCBF50-74DA-9306-504A-1E8C369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35858E-B025-D0C7-5D7F-ADEA64A3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83" y="2808341"/>
            <a:ext cx="2061050" cy="180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C85428-066B-24AB-8C24-ED69792F3250}"/>
              </a:ext>
            </a:extLst>
          </p:cNvPr>
          <p:cNvSpPr txBox="1"/>
          <p:nvPr/>
        </p:nvSpPr>
        <p:spPr>
          <a:xfrm>
            <a:off x="838200" y="1375071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O</a:t>
            </a:r>
            <a:r>
              <a:rPr kumimoji="1" lang="ja-JP" altLang="en-US" sz="2800" dirty="0"/>
              <a:t>側に付加する場合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8F3E6F-27F0-0D6E-9B04-26104E9DE612}"/>
              </a:ext>
            </a:extLst>
          </p:cNvPr>
          <p:cNvSpPr txBox="1"/>
          <p:nvPr/>
        </p:nvSpPr>
        <p:spPr>
          <a:xfrm>
            <a:off x="1512964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反応物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612F49-9612-ACF7-F98D-A3FAFDF744D8}"/>
              </a:ext>
            </a:extLst>
          </p:cNvPr>
          <p:cNvSpPr txBox="1"/>
          <p:nvPr/>
        </p:nvSpPr>
        <p:spPr>
          <a:xfrm>
            <a:off x="4669698" y="2302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遷移状態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F8591B-DE81-BB9E-550F-C8B71EC53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3" y="2808341"/>
            <a:ext cx="3203226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 10">
                <a:extLst>
                  <a:ext uri="{FF2B5EF4-FFF2-40B4-BE49-F238E27FC236}">
                    <a16:creationId xmlns:a16="http://schemas.microsoft.com/office/drawing/2014/main" id="{18722AD4-321B-4BEE-9BE6-6387E37B9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532713"/>
                  </p:ext>
                </p:extLst>
              </p:nvPr>
            </p:nvGraphicFramePr>
            <p:xfrm>
              <a:off x="3622083" y="4872990"/>
              <a:ext cx="32032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161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0161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2907.62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1019.88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1767.12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 10">
                <a:extLst>
                  <a:ext uri="{FF2B5EF4-FFF2-40B4-BE49-F238E27FC236}">
                    <a16:creationId xmlns:a16="http://schemas.microsoft.com/office/drawing/2014/main" id="{18722AD4-321B-4BEE-9BE6-6387E37B9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532713"/>
                  </p:ext>
                </p:extLst>
              </p:nvPr>
            </p:nvGraphicFramePr>
            <p:xfrm>
              <a:off x="3622083" y="4872990"/>
              <a:ext cx="32032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161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0161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80" t="-108197" r="-10152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380" t="-108197" r="-152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80" t="-208197" r="-10152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380" t="-208197" r="-152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80" t="-308197" r="-10152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380" t="-308197" r="-152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1642059-7D9B-55E5-C904-9D1F829DC0EF}"/>
              </a:ext>
            </a:extLst>
          </p:cNvPr>
          <p:cNvSpPr txBox="1"/>
          <p:nvPr/>
        </p:nvSpPr>
        <p:spPr>
          <a:xfrm>
            <a:off x="8644158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7EA0AE9-1932-DB9B-52EB-D5860A259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2" y="2808341"/>
            <a:ext cx="2002953" cy="180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D57D19-2031-CA90-3E4E-911AAED512AB}"/>
              </a:ext>
            </a:extLst>
          </p:cNvPr>
          <p:cNvSpPr txBox="1"/>
          <p:nvPr/>
        </p:nvSpPr>
        <p:spPr>
          <a:xfrm>
            <a:off x="9850831" y="341814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1.280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83F706-B23B-EA10-01BF-E311C451C6FD}"/>
              </a:ext>
            </a:extLst>
          </p:cNvPr>
          <p:cNvSpPr txBox="1"/>
          <p:nvPr/>
        </p:nvSpPr>
        <p:spPr>
          <a:xfrm>
            <a:off x="7295477" y="2989324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0.991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9DC2F52-3269-E3B6-76FB-23D188FFC334}"/>
              </a:ext>
            </a:extLst>
          </p:cNvPr>
          <p:cNvCxnSpPr>
            <a:cxnSpLocks/>
          </p:cNvCxnSpPr>
          <p:nvPr/>
        </p:nvCxnSpPr>
        <p:spPr>
          <a:xfrm flipH="1">
            <a:off x="9252793" y="3635655"/>
            <a:ext cx="658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3C151AB-D180-F5C1-F105-E991C15CBD8D}"/>
              </a:ext>
            </a:extLst>
          </p:cNvPr>
          <p:cNvCxnSpPr>
            <a:cxnSpLocks/>
          </p:cNvCxnSpPr>
          <p:nvPr/>
        </p:nvCxnSpPr>
        <p:spPr>
          <a:xfrm>
            <a:off x="8081262" y="3295011"/>
            <a:ext cx="713657" cy="762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円弧 21">
            <a:extLst>
              <a:ext uri="{FF2B5EF4-FFF2-40B4-BE49-F238E27FC236}">
                <a16:creationId xmlns:a16="http://schemas.microsoft.com/office/drawing/2014/main" id="{DF3769A2-29F6-01E6-641E-7151A4C3B349}"/>
              </a:ext>
            </a:extLst>
          </p:cNvPr>
          <p:cNvSpPr/>
          <p:nvPr/>
        </p:nvSpPr>
        <p:spPr>
          <a:xfrm flipH="1">
            <a:off x="8839536" y="3595228"/>
            <a:ext cx="511915" cy="925352"/>
          </a:xfrm>
          <a:prstGeom prst="arc">
            <a:avLst>
              <a:gd name="adj1" fmla="val 16200000"/>
              <a:gd name="adj2" fmla="val 215496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A7E52D6-A0CF-E7A3-ED4D-0B8F624B72D3}"/>
              </a:ext>
            </a:extLst>
          </p:cNvPr>
          <p:cNvSpPr txBox="1"/>
          <p:nvPr/>
        </p:nvSpPr>
        <p:spPr>
          <a:xfrm>
            <a:off x="8201494" y="3385175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114.6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439AAE-C40C-6C78-F62D-A2C8C69B990C}"/>
              </a:ext>
            </a:extLst>
          </p:cNvPr>
          <p:cNvSpPr txBox="1"/>
          <p:nvPr/>
        </p:nvSpPr>
        <p:spPr>
          <a:xfrm>
            <a:off x="6850213" y="5532956"/>
            <a:ext cx="393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虚振動が一つあるので、遷移状態を表している。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073034-DB60-FA0E-1825-9DA632A73E60}"/>
              </a:ext>
            </a:extLst>
          </p:cNvPr>
          <p:cNvSpPr txBox="1"/>
          <p:nvPr/>
        </p:nvSpPr>
        <p:spPr>
          <a:xfrm>
            <a:off x="6850213" y="4885218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 =- 113.78418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957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C4F1DD-D665-B6CD-CE4C-593BAD94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3329F0-7187-62FB-07DD-733EDEE67B6F}"/>
              </a:ext>
            </a:extLst>
          </p:cNvPr>
          <p:cNvSpPr txBox="1"/>
          <p:nvPr/>
        </p:nvSpPr>
        <p:spPr>
          <a:xfrm>
            <a:off x="2977523" y="43880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05AB95-BDAC-2EA4-0AA0-5813A61D6B88}"/>
              </a:ext>
            </a:extLst>
          </p:cNvPr>
          <p:cNvSpPr txBox="1"/>
          <p:nvPr/>
        </p:nvSpPr>
        <p:spPr>
          <a:xfrm>
            <a:off x="8312581" y="43880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B0F529-B383-5E3F-3738-526C7412BB19}"/>
              </a:ext>
            </a:extLst>
          </p:cNvPr>
          <p:cNvSpPr txBox="1"/>
          <p:nvPr/>
        </p:nvSpPr>
        <p:spPr>
          <a:xfrm>
            <a:off x="551984" y="6090053"/>
            <a:ext cx="9703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の活性化エネルギーが比較的に低いから、遷移状態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の反応になりやすい</a:t>
            </a:r>
            <a:endParaRPr lang="zh-CN" altLang="en-US" sz="2000" dirty="0"/>
          </a:p>
          <a:p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BCDD13-AB00-B771-3086-9AEA08F7369E}"/>
              </a:ext>
            </a:extLst>
          </p:cNvPr>
          <p:cNvSpPr txBox="1"/>
          <p:nvPr/>
        </p:nvSpPr>
        <p:spPr>
          <a:xfrm>
            <a:off x="2000674" y="5416548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:0.23kcal/mol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0D581C-814F-CF98-74E2-1A091792E114}"/>
              </a:ext>
            </a:extLst>
          </p:cNvPr>
          <p:cNvSpPr txBox="1"/>
          <p:nvPr/>
        </p:nvSpPr>
        <p:spPr>
          <a:xfrm>
            <a:off x="7335732" y="5416548"/>
            <a:ext cx="34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:23.31kcal/mol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04D05D-3640-A1AB-CB79-1318F6525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" y="808133"/>
            <a:ext cx="5852172" cy="43891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86DF8B-1FFC-94BD-4A07-9BCE520A1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03" y="808132"/>
            <a:ext cx="5852172" cy="43891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2151279-CB59-34DA-DB28-27B36343AA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t="7309" r="23048" b="20432"/>
          <a:stretch/>
        </p:blipFill>
        <p:spPr>
          <a:xfrm>
            <a:off x="4912035" y="2968372"/>
            <a:ext cx="1089906" cy="1184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9BFA00A-3B60-5291-24E4-A632867472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12684" r="35494" b="33013"/>
          <a:stretch/>
        </p:blipFill>
        <p:spPr>
          <a:xfrm>
            <a:off x="3446396" y="2039875"/>
            <a:ext cx="1088428" cy="11855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5B9A075-A5E2-025C-DAD2-581D779052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27198" r="37659" b="20251"/>
          <a:stretch/>
        </p:blipFill>
        <p:spPr>
          <a:xfrm>
            <a:off x="2270870" y="1919196"/>
            <a:ext cx="1087378" cy="1184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2132B2F-6D51-4766-6024-9C5E944FCD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6553" r="31854" b="22503"/>
          <a:stretch/>
        </p:blipFill>
        <p:spPr>
          <a:xfrm>
            <a:off x="8971556" y="2052108"/>
            <a:ext cx="987203" cy="1184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4E0C3E6-1B90-BFB5-01C8-A0B9BAD7AE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15178" r="39663" b="33147"/>
          <a:stretch/>
        </p:blipFill>
        <p:spPr>
          <a:xfrm>
            <a:off x="7720335" y="2968372"/>
            <a:ext cx="903354" cy="11844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49C4FD6-F54F-A9D6-DA5D-3AA9AD947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t="10257" r="32163" b="8724"/>
          <a:stretch/>
        </p:blipFill>
        <p:spPr>
          <a:xfrm>
            <a:off x="10247830" y="2752278"/>
            <a:ext cx="816808" cy="1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55F39A1-4AF2-1582-B614-911FAE5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131EC-AD09-A86D-E638-76B3104D1DF4}"/>
              </a:ext>
            </a:extLst>
          </p:cNvPr>
          <p:cNvSpPr txBox="1"/>
          <p:nvPr/>
        </p:nvSpPr>
        <p:spPr>
          <a:xfrm>
            <a:off x="838200" y="1375071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</a:t>
            </a:r>
            <a:r>
              <a:rPr kumimoji="1" lang="ja-JP" altLang="en-US" sz="2800" dirty="0"/>
              <a:t>が</a:t>
            </a:r>
            <a:r>
              <a:rPr kumimoji="1" lang="en-US" altLang="ja-JP" sz="2800" dirty="0"/>
              <a:t>C</a:t>
            </a:r>
            <a:r>
              <a:rPr kumimoji="1" lang="ja-JP" altLang="en-US" sz="2800" dirty="0"/>
              <a:t>側に付加する場合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791D1B-596E-4DCE-EEA6-65F2F380D760}"/>
              </a:ext>
            </a:extLst>
          </p:cNvPr>
          <p:cNvSpPr txBox="1"/>
          <p:nvPr/>
        </p:nvSpPr>
        <p:spPr>
          <a:xfrm>
            <a:off x="1512964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反応物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AD200A-472D-FC3C-1386-A270F3DE8CD5}"/>
              </a:ext>
            </a:extLst>
          </p:cNvPr>
          <p:cNvSpPr txBox="1"/>
          <p:nvPr/>
        </p:nvSpPr>
        <p:spPr>
          <a:xfrm>
            <a:off x="4669698" y="2302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遷移状態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0">
                <a:extLst>
                  <a:ext uri="{FF2B5EF4-FFF2-40B4-BE49-F238E27FC236}">
                    <a16:creationId xmlns:a16="http://schemas.microsoft.com/office/drawing/2014/main" id="{7072B767-7DA9-3576-1B5E-8EB78BC4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525881"/>
                  </p:ext>
                </p:extLst>
              </p:nvPr>
            </p:nvGraphicFramePr>
            <p:xfrm>
              <a:off x="3622083" y="4872990"/>
              <a:ext cx="323054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274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15274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i="1" dirty="0" smtClean="0">
                                    <a:latin typeface="Cambria Math" panose="02040503050406030204" pitchFamily="18" charset="0"/>
                                  </a:rPr>
                                  <m:t>923.96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i="0" dirty="0" smtClean="0">
                                    <a:latin typeface="Cambria Math" panose="02040503050406030204" pitchFamily="18" charset="0"/>
                                  </a:rPr>
                                  <m:t>425.42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i="0" dirty="0" smtClean="0">
                                    <a:latin typeface="Cambria Math" panose="02040503050406030204" pitchFamily="18" charset="0"/>
                                  </a:rPr>
                                  <m:t>2147.72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0">
                <a:extLst>
                  <a:ext uri="{FF2B5EF4-FFF2-40B4-BE49-F238E27FC236}">
                    <a16:creationId xmlns:a16="http://schemas.microsoft.com/office/drawing/2014/main" id="{7072B767-7DA9-3576-1B5E-8EB78BC4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525881"/>
                  </p:ext>
                </p:extLst>
              </p:nvPr>
            </p:nvGraphicFramePr>
            <p:xfrm>
              <a:off x="3622083" y="4872990"/>
              <a:ext cx="323054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274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1615274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76" t="-108197" r="-10112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755" t="-108197" r="-150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76" t="-208197" r="-10112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755" t="-208197" r="-150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76" t="-308197" r="-10112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755" t="-308197" r="-150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F0B592-91A0-A065-0868-8DE5090C19E7}"/>
              </a:ext>
            </a:extLst>
          </p:cNvPr>
          <p:cNvSpPr txBox="1"/>
          <p:nvPr/>
        </p:nvSpPr>
        <p:spPr>
          <a:xfrm>
            <a:off x="8644158" y="2302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27B1F9-EEDB-807B-FDE7-FAA67050DF99}"/>
              </a:ext>
            </a:extLst>
          </p:cNvPr>
          <p:cNvSpPr txBox="1"/>
          <p:nvPr/>
        </p:nvSpPr>
        <p:spPr>
          <a:xfrm>
            <a:off x="6850213" y="5532956"/>
            <a:ext cx="393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虚振動が一つあるので、遷移状態を表している。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CC96BD-9D5B-5CF7-E6DB-D792E5A5FB1E}"/>
              </a:ext>
            </a:extLst>
          </p:cNvPr>
          <p:cNvSpPr txBox="1"/>
          <p:nvPr/>
        </p:nvSpPr>
        <p:spPr>
          <a:xfrm>
            <a:off x="6997732" y="4866733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Energy=-113.25787 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5CB3E40-678E-DD9F-A749-95C8269E42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 CO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CCSD cc-</a:t>
            </a:r>
            <a:r>
              <a:rPr lang="en-US" altLang="ja-JP" sz="36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pVDZ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36ED9B-230A-6EDC-8187-05DD8B400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8" y="2808341"/>
            <a:ext cx="2002953" cy="180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F728FD9-1C79-2EE5-954A-D8ED012F1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4" y="2808341"/>
            <a:ext cx="3203226" cy="18000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AD7E7CD-DEE3-3036-E979-C979E00A6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65" y="2805408"/>
            <a:ext cx="2002953" cy="180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043C8C-4422-0EED-C111-C8314A7385B9}"/>
              </a:ext>
            </a:extLst>
          </p:cNvPr>
          <p:cNvSpPr txBox="1"/>
          <p:nvPr/>
        </p:nvSpPr>
        <p:spPr>
          <a:xfrm>
            <a:off x="9385327" y="2512531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1.137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09118E-BD57-7583-4D55-3DA139AD9382}"/>
              </a:ext>
            </a:extLst>
          </p:cNvPr>
          <p:cNvSpPr txBox="1"/>
          <p:nvPr/>
        </p:nvSpPr>
        <p:spPr>
          <a:xfrm>
            <a:off x="9787358" y="3560436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1.184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4009A45-E650-D3E8-E1CC-110BBEF5C576}"/>
              </a:ext>
            </a:extLst>
          </p:cNvPr>
          <p:cNvCxnSpPr>
            <a:cxnSpLocks/>
          </p:cNvCxnSpPr>
          <p:nvPr/>
        </p:nvCxnSpPr>
        <p:spPr>
          <a:xfrm flipH="1">
            <a:off x="8925676" y="2734652"/>
            <a:ext cx="498190" cy="483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338BD29-1C0C-BD6D-B5A6-39E483A3CB4B}"/>
              </a:ext>
            </a:extLst>
          </p:cNvPr>
          <p:cNvCxnSpPr>
            <a:cxnSpLocks/>
          </p:cNvCxnSpPr>
          <p:nvPr/>
        </p:nvCxnSpPr>
        <p:spPr>
          <a:xfrm flipH="1">
            <a:off x="9217299" y="3737512"/>
            <a:ext cx="6210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1F9BD8-CBD3-433E-F3EE-C5C7C30351F7}"/>
              </a:ext>
            </a:extLst>
          </p:cNvPr>
          <p:cNvSpPr txBox="1"/>
          <p:nvPr/>
        </p:nvSpPr>
        <p:spPr>
          <a:xfrm>
            <a:off x="7918415" y="3560762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124.4</a:t>
            </a:r>
            <a:r>
              <a:rPr lang="en-US" altLang="ja-JP" sz="16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DD85CD46-BD80-FF83-338C-DC191458768F}"/>
              </a:ext>
            </a:extLst>
          </p:cNvPr>
          <p:cNvSpPr/>
          <p:nvPr/>
        </p:nvSpPr>
        <p:spPr>
          <a:xfrm flipH="1" flipV="1">
            <a:off x="8835653" y="2877873"/>
            <a:ext cx="515317" cy="778029"/>
          </a:xfrm>
          <a:prstGeom prst="arc">
            <a:avLst>
              <a:gd name="adj1" fmla="val 16200000"/>
              <a:gd name="adj2" fmla="val 47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78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4045</TotalTime>
  <Words>822</Words>
  <Application>Microsoft Office PowerPoint</Application>
  <PresentationFormat>ワイド画面</PresentationFormat>
  <Paragraphs>180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BIZ UDPゴシック</vt:lpstr>
      <vt:lpstr>游ゴシック</vt:lpstr>
      <vt:lpstr>Arial</vt:lpstr>
      <vt:lpstr>Calibri</vt:lpstr>
      <vt:lpstr>Calibri Light</vt:lpstr>
      <vt:lpstr>Cambria Math</vt:lpstr>
      <vt:lpstr>Office テーマ</vt:lpstr>
      <vt:lpstr>メタノール重水素濃縮機構</vt:lpstr>
      <vt:lpstr>研究背景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70</cp:revision>
  <dcterms:created xsi:type="dcterms:W3CDTF">2023-06-26T06:35:27Z</dcterms:created>
  <dcterms:modified xsi:type="dcterms:W3CDTF">2023-09-26T09:52:40Z</dcterms:modified>
</cp:coreProperties>
</file>