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2"/>
  </p:notesMasterIdLst>
  <p:sldIdLst>
    <p:sldId id="256" r:id="rId2"/>
    <p:sldId id="309" r:id="rId3"/>
    <p:sldId id="310" r:id="rId4"/>
    <p:sldId id="311" r:id="rId5"/>
    <p:sldId id="312" r:id="rId6"/>
    <p:sldId id="291" r:id="rId7"/>
    <p:sldId id="292" r:id="rId8"/>
    <p:sldId id="258" r:id="rId9"/>
    <p:sldId id="308" r:id="rId10"/>
    <p:sldId id="281" r:id="rId11"/>
    <p:sldId id="293" r:id="rId12"/>
    <p:sldId id="294" r:id="rId13"/>
    <p:sldId id="300" r:id="rId14"/>
    <p:sldId id="303" r:id="rId15"/>
    <p:sldId id="304" r:id="rId16"/>
    <p:sldId id="306" r:id="rId17"/>
    <p:sldId id="307" r:id="rId18"/>
    <p:sldId id="301" r:id="rId19"/>
    <p:sldId id="302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2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758935" y="4847545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3" y="2808341"/>
            <a:ext cx="2061050" cy="18000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55F39A1-4AF2-1582-B614-911FAE5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131EC-AD09-A86D-E638-76B3104D1DF4}"/>
              </a:ext>
            </a:extLst>
          </p:cNvPr>
          <p:cNvSpPr txBox="1"/>
          <p:nvPr/>
        </p:nvSpPr>
        <p:spPr>
          <a:xfrm>
            <a:off x="838200" y="1375071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791D1B-596E-4DCE-EEA6-65F2F380D760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AD200A-472D-FC3C-1386-A270F3DE8CD5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4DA4508-A74A-9990-4A39-E25DFFAE4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3" y="2808341"/>
            <a:ext cx="3203226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14195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298.95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210.38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2189.04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14195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108197" r="-10112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108197" r="-150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208197" r="-1011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208197" r="-150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308197" r="-1011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308197" r="-150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F0B592-91A0-A065-0868-8DE5090C19E7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D88DFC-F7CB-629B-6107-468FBABF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03" y="2808341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043C8C-4422-0EED-C111-C8314A7385B9}"/>
              </a:ext>
            </a:extLst>
          </p:cNvPr>
          <p:cNvSpPr txBox="1"/>
          <p:nvPr/>
        </p:nvSpPr>
        <p:spPr>
          <a:xfrm>
            <a:off x="9385327" y="2512531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1.128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09118E-BD57-7583-4D55-3DA139AD9382}"/>
              </a:ext>
            </a:extLst>
          </p:cNvPr>
          <p:cNvSpPr txBox="1"/>
          <p:nvPr/>
        </p:nvSpPr>
        <p:spPr>
          <a:xfrm>
            <a:off x="9787358" y="35604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1.182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4009A45-E650-D3E8-E1CC-110BBEF5C576}"/>
              </a:ext>
            </a:extLst>
          </p:cNvPr>
          <p:cNvCxnSpPr>
            <a:cxnSpLocks/>
          </p:cNvCxnSpPr>
          <p:nvPr/>
        </p:nvCxnSpPr>
        <p:spPr>
          <a:xfrm flipH="1">
            <a:off x="8925676" y="2734652"/>
            <a:ext cx="498190" cy="48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38BD29-1C0C-BD6D-B5A6-39E483A3CB4B}"/>
              </a:ext>
            </a:extLst>
          </p:cNvPr>
          <p:cNvCxnSpPr>
            <a:cxnSpLocks/>
          </p:cNvCxnSpPr>
          <p:nvPr/>
        </p:nvCxnSpPr>
        <p:spPr>
          <a:xfrm flipH="1">
            <a:off x="9217299" y="3737512"/>
            <a:ext cx="6210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1F9BD8-CBD3-433E-F3EE-C5C7C30351F7}"/>
              </a:ext>
            </a:extLst>
          </p:cNvPr>
          <p:cNvSpPr txBox="1"/>
          <p:nvPr/>
        </p:nvSpPr>
        <p:spPr>
          <a:xfrm>
            <a:off x="7918415" y="3560762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123.8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DD85CD46-BD80-FF83-338C-DC191458768F}"/>
              </a:ext>
            </a:extLst>
          </p:cNvPr>
          <p:cNvSpPr/>
          <p:nvPr/>
        </p:nvSpPr>
        <p:spPr>
          <a:xfrm flipH="1" flipV="1">
            <a:off x="8835653" y="2877873"/>
            <a:ext cx="515317" cy="778029"/>
          </a:xfrm>
          <a:prstGeom prst="arc">
            <a:avLst>
              <a:gd name="adj1" fmla="val 16200000"/>
              <a:gd name="adj2" fmla="val 47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27B1F9-EEDB-807B-FDE7-FAA67050DF99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CC96BD-9D5B-5CF7-E6DB-D792E5A5FB1E}"/>
              </a:ext>
            </a:extLst>
          </p:cNvPr>
          <p:cNvSpPr txBox="1"/>
          <p:nvPr/>
        </p:nvSpPr>
        <p:spPr>
          <a:xfrm>
            <a:off x="6997732" y="4866733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Energy=-113.85183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B92EB1-D596-46E6-78B5-0790998FB6B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FCBF50-74DA-9306-504A-1E8C369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35858E-B025-D0C7-5D7F-ADEA64A3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3" y="2808341"/>
            <a:ext cx="2061050" cy="180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85428-066B-24AB-8C24-ED69792F3250}"/>
              </a:ext>
            </a:extLst>
          </p:cNvPr>
          <p:cNvSpPr txBox="1"/>
          <p:nvPr/>
        </p:nvSpPr>
        <p:spPr>
          <a:xfrm>
            <a:off x="838200" y="1375071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O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8F3E6F-27F0-0D6E-9B04-26104E9DE612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612F49-9612-ACF7-F98D-A3FAFDF744D8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F8591B-DE81-BB9E-550F-C8B71EC53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3" y="2808341"/>
            <a:ext cx="3203226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 10">
                <a:extLst>
                  <a:ext uri="{FF2B5EF4-FFF2-40B4-BE49-F238E27FC236}">
                    <a16:creationId xmlns:a16="http://schemas.microsoft.com/office/drawing/2014/main" id="{18722AD4-321B-4BEE-9BE6-6387E37B9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713"/>
                  </p:ext>
                </p:extLst>
              </p:nvPr>
            </p:nvGraphicFramePr>
            <p:xfrm>
              <a:off x="3622083" y="4872990"/>
              <a:ext cx="32032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1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0161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2907.62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1019.88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1767.12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 10">
                <a:extLst>
                  <a:ext uri="{FF2B5EF4-FFF2-40B4-BE49-F238E27FC236}">
                    <a16:creationId xmlns:a16="http://schemas.microsoft.com/office/drawing/2014/main" id="{18722AD4-321B-4BEE-9BE6-6387E37B9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713"/>
                  </p:ext>
                </p:extLst>
              </p:nvPr>
            </p:nvGraphicFramePr>
            <p:xfrm>
              <a:off x="3622083" y="4872990"/>
              <a:ext cx="32032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1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0161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108197" r="-10152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108197" r="-152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208197" r="-10152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208197" r="-152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308197" r="-10152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308197" r="-152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642059-7D9B-55E5-C904-9D1F829DC0EF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7EA0AE9-1932-DB9B-52EB-D5860A259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2" y="2808341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D57D19-2031-CA90-3E4E-911AAED512AB}"/>
              </a:ext>
            </a:extLst>
          </p:cNvPr>
          <p:cNvSpPr txBox="1"/>
          <p:nvPr/>
        </p:nvSpPr>
        <p:spPr>
          <a:xfrm>
            <a:off x="9850831" y="341814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1.280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83F706-B23B-EA10-01BF-E311C451C6FD}"/>
              </a:ext>
            </a:extLst>
          </p:cNvPr>
          <p:cNvSpPr txBox="1"/>
          <p:nvPr/>
        </p:nvSpPr>
        <p:spPr>
          <a:xfrm>
            <a:off x="7295477" y="2989324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0.991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9DC2F52-3269-E3B6-76FB-23D188FFC334}"/>
              </a:ext>
            </a:extLst>
          </p:cNvPr>
          <p:cNvCxnSpPr>
            <a:cxnSpLocks/>
          </p:cNvCxnSpPr>
          <p:nvPr/>
        </p:nvCxnSpPr>
        <p:spPr>
          <a:xfrm flipH="1">
            <a:off x="9252793" y="3635655"/>
            <a:ext cx="658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3C151AB-D180-F5C1-F105-E991C15CBD8D}"/>
              </a:ext>
            </a:extLst>
          </p:cNvPr>
          <p:cNvCxnSpPr>
            <a:cxnSpLocks/>
          </p:cNvCxnSpPr>
          <p:nvPr/>
        </p:nvCxnSpPr>
        <p:spPr>
          <a:xfrm>
            <a:off x="8081262" y="3295011"/>
            <a:ext cx="713657" cy="762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DF3769A2-29F6-01E6-641E-7151A4C3B349}"/>
              </a:ext>
            </a:extLst>
          </p:cNvPr>
          <p:cNvSpPr/>
          <p:nvPr/>
        </p:nvSpPr>
        <p:spPr>
          <a:xfrm flipH="1">
            <a:off x="8839536" y="3595228"/>
            <a:ext cx="511915" cy="925352"/>
          </a:xfrm>
          <a:prstGeom prst="arc">
            <a:avLst>
              <a:gd name="adj1" fmla="val 16200000"/>
              <a:gd name="adj2" fmla="val 215496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7E52D6-A0CF-E7A3-ED4D-0B8F624B72D3}"/>
              </a:ext>
            </a:extLst>
          </p:cNvPr>
          <p:cNvSpPr txBox="1"/>
          <p:nvPr/>
        </p:nvSpPr>
        <p:spPr>
          <a:xfrm>
            <a:off x="8201494" y="338517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114.6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439AAE-C40C-6C78-F62D-A2C8C69B990C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073034-DB60-FA0E-1825-9DA632A73E60}"/>
              </a:ext>
            </a:extLst>
          </p:cNvPr>
          <p:cNvSpPr txBox="1"/>
          <p:nvPr/>
        </p:nvSpPr>
        <p:spPr>
          <a:xfrm>
            <a:off x="6850213" y="4885218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 =- 113.78418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57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977523" y="43880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8312581" y="43880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2000674" y="5416548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 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335732" y="541654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:23.31 kcal/mol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04D05D-3640-A1AB-CB79-1318F652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" y="808133"/>
            <a:ext cx="5852172" cy="43891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86DF8B-1FFC-94BD-4A07-9BCE520A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03" y="808132"/>
            <a:ext cx="5852172" cy="43891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912035" y="2968372"/>
            <a:ext cx="1089906" cy="118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3446396" y="2039875"/>
            <a:ext cx="1088428" cy="11855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2270870" y="1919196"/>
            <a:ext cx="1087378" cy="1184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8971556" y="2052108"/>
            <a:ext cx="987203" cy="118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7720335" y="2968372"/>
            <a:ext cx="903354" cy="1184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247830" y="2752278"/>
            <a:ext cx="816808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7803002-7924-66DF-9F09-40361615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BB0B071-8EE9-95E5-8E62-7258736C08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ラジカル分子の計算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F6A517-0D6D-C5C7-8FCF-64BA18229A42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David 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E.Woon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J.Chem.Phys.,</a:t>
            </a:r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105(22)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L9921 (1996)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D51130-4AAD-2F20-4A7F-DC34EBC9148C}"/>
              </a:ext>
            </a:extLst>
          </p:cNvPr>
          <p:cNvSpPr txBox="1"/>
          <p:nvPr/>
        </p:nvSpPr>
        <p:spPr>
          <a:xfrm>
            <a:off x="1450428" y="1147730"/>
            <a:ext cx="675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反応物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最適構造状態の</a:t>
            </a:r>
            <a:r>
              <a:rPr kumimoji="1" lang="en-US" altLang="ja-JP" sz="2400" dirty="0"/>
              <a:t>CO;H</a:t>
            </a:r>
            <a:r>
              <a:rPr kumimoji="1" lang="ja-JP" altLang="en-US" sz="2400" dirty="0"/>
              <a:t>の生成エネルギー。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A0E9788-3F6F-9B4E-7DAF-F485C227D5AB}"/>
              </a:ext>
            </a:extLst>
          </p:cNvPr>
          <p:cNvCxnSpPr>
            <a:cxnSpLocks/>
          </p:cNvCxnSpPr>
          <p:nvPr/>
        </p:nvCxnSpPr>
        <p:spPr>
          <a:xfrm>
            <a:off x="2598157" y="1704777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3235B5-5056-B22E-469B-9FA247DA3999}"/>
              </a:ext>
            </a:extLst>
          </p:cNvPr>
          <p:cNvSpPr txBox="1"/>
          <p:nvPr/>
        </p:nvSpPr>
        <p:spPr>
          <a:xfrm>
            <a:off x="3151555" y="1861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手法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2A5B20-8FE4-D8CF-2560-94F1A34B4435}"/>
              </a:ext>
            </a:extLst>
          </p:cNvPr>
          <p:cNvSpPr txBox="1"/>
          <p:nvPr/>
        </p:nvSpPr>
        <p:spPr>
          <a:xfrm>
            <a:off x="4625706" y="1868739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 </a:t>
            </a:r>
            <a:r>
              <a:rPr kumimoji="1" lang="en-US" altLang="ja-JP" dirty="0"/>
              <a:t>(Hartree)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EF5963-A579-1A0D-334B-6A7DFBDD8626}"/>
              </a:ext>
            </a:extLst>
          </p:cNvPr>
          <p:cNvSpPr txBox="1"/>
          <p:nvPr/>
        </p:nvSpPr>
        <p:spPr>
          <a:xfrm>
            <a:off x="7191694" y="1868736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論文での値</a:t>
            </a:r>
            <a:r>
              <a:rPr kumimoji="1" lang="en-US" altLang="ja-JP" dirty="0"/>
              <a:t>[3] (Hartree)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0AD80D-255C-A375-C21D-05CD9BB6DCFA}"/>
              </a:ext>
            </a:extLst>
          </p:cNvPr>
          <p:cNvSpPr txBox="1"/>
          <p:nvPr/>
        </p:nvSpPr>
        <p:spPr>
          <a:xfrm>
            <a:off x="2660417" y="30688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CCSD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00CF5-DA98-6338-FBCD-9AD517DCC3AB}"/>
              </a:ext>
            </a:extLst>
          </p:cNvPr>
          <p:cNvSpPr txBox="1"/>
          <p:nvPr/>
        </p:nvSpPr>
        <p:spPr>
          <a:xfrm>
            <a:off x="3474721" y="2576085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82D33D-B17B-6401-C5B5-7537B8C654AC}"/>
              </a:ext>
            </a:extLst>
          </p:cNvPr>
          <p:cNvSpPr txBox="1"/>
          <p:nvPr/>
        </p:nvSpPr>
        <p:spPr>
          <a:xfrm>
            <a:off x="3474721" y="3068811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DD8303-B7BC-9D5F-7C40-45601259DBE4}"/>
              </a:ext>
            </a:extLst>
          </p:cNvPr>
          <p:cNvSpPr txBox="1"/>
          <p:nvPr/>
        </p:nvSpPr>
        <p:spPr>
          <a:xfrm>
            <a:off x="3474721" y="3561537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F0E090-9001-9AC3-0AD4-FDFEC423B405}"/>
              </a:ext>
            </a:extLst>
          </p:cNvPr>
          <p:cNvSpPr txBox="1"/>
          <p:nvPr/>
        </p:nvSpPr>
        <p:spPr>
          <a:xfrm>
            <a:off x="5114814" y="25760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-113.54328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E5F0F-62E3-E05E-06A2-C520B4574EB2}"/>
              </a:ext>
            </a:extLst>
          </p:cNvPr>
          <p:cNvSpPr txBox="1"/>
          <p:nvPr/>
        </p:nvSpPr>
        <p:spPr>
          <a:xfrm>
            <a:off x="5114814" y="30688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-113.63841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8E300EA-A7A1-297B-17D6-7E631A8F3281}"/>
              </a:ext>
            </a:extLst>
          </p:cNvPr>
          <p:cNvSpPr txBox="1"/>
          <p:nvPr/>
        </p:nvSpPr>
        <p:spPr>
          <a:xfrm>
            <a:off x="5114814" y="35615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-113.66943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D8B1CA5-1036-040E-65B1-64F63A9BD3A0}"/>
              </a:ext>
            </a:extLst>
          </p:cNvPr>
          <p:cNvSpPr txBox="1"/>
          <p:nvPr/>
        </p:nvSpPr>
        <p:spPr>
          <a:xfrm>
            <a:off x="7191694" y="25760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-113.54325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1B5DEE-4E2E-49C4-CCB8-E817AD6072D4}"/>
              </a:ext>
            </a:extLst>
          </p:cNvPr>
          <p:cNvSpPr txBox="1"/>
          <p:nvPr/>
        </p:nvSpPr>
        <p:spPr>
          <a:xfrm>
            <a:off x="7191694" y="30688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-113.63836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36A8A6-90FB-ABB5-7F5B-41951566FAF0}"/>
              </a:ext>
            </a:extLst>
          </p:cNvPr>
          <p:cNvSpPr txBox="1"/>
          <p:nvPr/>
        </p:nvSpPr>
        <p:spPr>
          <a:xfrm>
            <a:off x="7191694" y="35615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-113.66936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3430F72-0F33-A16C-4008-636A1784C2DC}"/>
              </a:ext>
            </a:extLst>
          </p:cNvPr>
          <p:cNvSpPr txBox="1"/>
          <p:nvPr/>
        </p:nvSpPr>
        <p:spPr>
          <a:xfrm>
            <a:off x="2660417" y="48482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MP2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498AB1-D2C0-5245-ADA9-052AEBFC8387}"/>
              </a:ext>
            </a:extLst>
          </p:cNvPr>
          <p:cNvSpPr txBox="1"/>
          <p:nvPr/>
        </p:nvSpPr>
        <p:spPr>
          <a:xfrm>
            <a:off x="3474721" y="4355486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BA50D0-7B84-6A40-2858-EEFCAE2CFA12}"/>
              </a:ext>
            </a:extLst>
          </p:cNvPr>
          <p:cNvSpPr txBox="1"/>
          <p:nvPr/>
        </p:nvSpPr>
        <p:spPr>
          <a:xfrm>
            <a:off x="3474721" y="4848212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7EC123-2328-4F7C-AEB0-A5FB096D8DA4}"/>
              </a:ext>
            </a:extLst>
          </p:cNvPr>
          <p:cNvSpPr txBox="1"/>
          <p:nvPr/>
        </p:nvSpPr>
        <p:spPr>
          <a:xfrm>
            <a:off x="3474721" y="534093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38728A-50A6-2129-2F74-251D1700665C}"/>
              </a:ext>
            </a:extLst>
          </p:cNvPr>
          <p:cNvSpPr txBox="1"/>
          <p:nvPr/>
        </p:nvSpPr>
        <p:spPr>
          <a:xfrm>
            <a:off x="5114814" y="43554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-113.53612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9FD32D-A291-DF3F-8BE2-93B43E6F8FFA}"/>
              </a:ext>
            </a:extLst>
          </p:cNvPr>
          <p:cNvSpPr txBox="1"/>
          <p:nvPr/>
        </p:nvSpPr>
        <p:spPr>
          <a:xfrm>
            <a:off x="5114814" y="48482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-113.63551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19C00C-17AF-7D99-F120-A404F1C94B68}"/>
              </a:ext>
            </a:extLst>
          </p:cNvPr>
          <p:cNvSpPr txBox="1"/>
          <p:nvPr/>
        </p:nvSpPr>
        <p:spPr>
          <a:xfrm>
            <a:off x="5114814" y="5340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-113.66991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EB5B312-41A9-2AD3-4673-9BC8BC9F7A04}"/>
              </a:ext>
            </a:extLst>
          </p:cNvPr>
          <p:cNvSpPr txBox="1"/>
          <p:nvPr/>
        </p:nvSpPr>
        <p:spPr>
          <a:xfrm>
            <a:off x="7191694" y="43554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-113.53594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8B72929-C47D-4303-5419-28F0920F9CAA}"/>
              </a:ext>
            </a:extLst>
          </p:cNvPr>
          <p:cNvSpPr txBox="1"/>
          <p:nvPr/>
        </p:nvSpPr>
        <p:spPr>
          <a:xfrm>
            <a:off x="7191694" y="48482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-113.63546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D9FF257-E758-E318-09A1-6B6563B39CFE}"/>
              </a:ext>
            </a:extLst>
          </p:cNvPr>
          <p:cNvSpPr txBox="1"/>
          <p:nvPr/>
        </p:nvSpPr>
        <p:spPr>
          <a:xfrm>
            <a:off x="7191694" y="5340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-113.66985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9D2018-A90F-19A5-F6B2-D20D8F85C2E4}"/>
              </a:ext>
            </a:extLst>
          </p:cNvPr>
          <p:cNvCxnSpPr>
            <a:cxnSpLocks/>
          </p:cNvCxnSpPr>
          <p:nvPr/>
        </p:nvCxnSpPr>
        <p:spPr>
          <a:xfrm>
            <a:off x="2598157" y="2468879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24BFBCA-BBA6-5613-8063-D688A3664A7A}"/>
              </a:ext>
            </a:extLst>
          </p:cNvPr>
          <p:cNvCxnSpPr>
            <a:cxnSpLocks/>
          </p:cNvCxnSpPr>
          <p:nvPr/>
        </p:nvCxnSpPr>
        <p:spPr>
          <a:xfrm>
            <a:off x="2598157" y="4121105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93754C8-417F-7E26-A68D-B2A994A4BD5B}"/>
              </a:ext>
            </a:extLst>
          </p:cNvPr>
          <p:cNvCxnSpPr>
            <a:cxnSpLocks/>
          </p:cNvCxnSpPr>
          <p:nvPr/>
        </p:nvCxnSpPr>
        <p:spPr>
          <a:xfrm>
            <a:off x="2598157" y="6006661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8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483634C-207E-D992-1B6D-A3D9F3B2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14FE7E-517E-E3F6-0A03-DDFE4B502DC7}"/>
              </a:ext>
            </a:extLst>
          </p:cNvPr>
          <p:cNvSpPr txBox="1"/>
          <p:nvPr/>
        </p:nvSpPr>
        <p:spPr>
          <a:xfrm>
            <a:off x="1450428" y="1147730"/>
            <a:ext cx="767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遷移状態</a:t>
            </a:r>
            <a:r>
              <a:rPr kumimoji="1" lang="en-US" altLang="ja-JP" sz="2400" dirty="0"/>
              <a:t>:CO;H</a:t>
            </a:r>
            <a:r>
              <a:rPr kumimoji="1" lang="ja-JP" altLang="en-US" sz="2400" dirty="0"/>
              <a:t>が反応し、遷移状態になるエネルギー。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F423D12-D940-B10E-E997-FA62DE5A3C9D}"/>
              </a:ext>
            </a:extLst>
          </p:cNvPr>
          <p:cNvCxnSpPr>
            <a:cxnSpLocks/>
          </p:cNvCxnSpPr>
          <p:nvPr/>
        </p:nvCxnSpPr>
        <p:spPr>
          <a:xfrm>
            <a:off x="2598157" y="1704777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06B2C6-783C-E7C9-6A8A-CA7133625776}"/>
              </a:ext>
            </a:extLst>
          </p:cNvPr>
          <p:cNvSpPr txBox="1"/>
          <p:nvPr/>
        </p:nvSpPr>
        <p:spPr>
          <a:xfrm>
            <a:off x="3151555" y="1861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手法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2D866E-26B9-DCC9-F5E7-03BB78BEDCF0}"/>
              </a:ext>
            </a:extLst>
          </p:cNvPr>
          <p:cNvSpPr txBox="1"/>
          <p:nvPr/>
        </p:nvSpPr>
        <p:spPr>
          <a:xfrm>
            <a:off x="4625706" y="1868739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 </a:t>
            </a:r>
            <a:r>
              <a:rPr kumimoji="1" lang="en-US" altLang="ja-JP" dirty="0"/>
              <a:t>(Hartree)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2706A-6123-FBCF-8FF2-F640B1B001C9}"/>
              </a:ext>
            </a:extLst>
          </p:cNvPr>
          <p:cNvSpPr txBox="1"/>
          <p:nvPr/>
        </p:nvSpPr>
        <p:spPr>
          <a:xfrm>
            <a:off x="7191694" y="1868736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論文での値</a:t>
            </a:r>
            <a:r>
              <a:rPr kumimoji="1" lang="en-US" altLang="ja-JP" dirty="0"/>
              <a:t>[3] (Hartree)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43C248-BB11-B418-8D49-6F03CD35BE0D}"/>
              </a:ext>
            </a:extLst>
          </p:cNvPr>
          <p:cNvSpPr txBox="1"/>
          <p:nvPr/>
        </p:nvSpPr>
        <p:spPr>
          <a:xfrm>
            <a:off x="2660417" y="30688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CCSD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CE74C5-E2B5-6095-A371-87E55C0B68BA}"/>
              </a:ext>
            </a:extLst>
          </p:cNvPr>
          <p:cNvSpPr txBox="1"/>
          <p:nvPr/>
        </p:nvSpPr>
        <p:spPr>
          <a:xfrm>
            <a:off x="3474721" y="2576085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D6DFD1-ABB9-7E95-5F8D-3BB7FDE8B18D}"/>
              </a:ext>
            </a:extLst>
          </p:cNvPr>
          <p:cNvSpPr txBox="1"/>
          <p:nvPr/>
        </p:nvSpPr>
        <p:spPr>
          <a:xfrm>
            <a:off x="3474721" y="3068811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59A8D2-7D79-3EAD-479B-F4B355DE4B3D}"/>
              </a:ext>
            </a:extLst>
          </p:cNvPr>
          <p:cNvSpPr txBox="1"/>
          <p:nvPr/>
        </p:nvSpPr>
        <p:spPr>
          <a:xfrm>
            <a:off x="3474721" y="3561537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AE11AF-6F20-A276-9001-0DEE342A0800}"/>
              </a:ext>
            </a:extLst>
          </p:cNvPr>
          <p:cNvSpPr txBox="1"/>
          <p:nvPr/>
        </p:nvSpPr>
        <p:spPr>
          <a:xfrm>
            <a:off x="5012126" y="25760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-113.53451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B84AA2E-3ED2-EDEC-5602-B2D8AF381ABE}"/>
              </a:ext>
            </a:extLst>
          </p:cNvPr>
          <p:cNvSpPr txBox="1"/>
          <p:nvPr/>
        </p:nvSpPr>
        <p:spPr>
          <a:xfrm>
            <a:off x="5012126" y="30688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-113.63153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B1007B-2F39-A3DA-31EA-740D73291C67}"/>
              </a:ext>
            </a:extLst>
          </p:cNvPr>
          <p:cNvSpPr txBox="1"/>
          <p:nvPr/>
        </p:nvSpPr>
        <p:spPr>
          <a:xfrm>
            <a:off x="5012126" y="35615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-113.66306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0B69F7-B5B0-8B59-9E75-8D5EF8C32425}"/>
              </a:ext>
            </a:extLst>
          </p:cNvPr>
          <p:cNvSpPr txBox="1"/>
          <p:nvPr/>
        </p:nvSpPr>
        <p:spPr>
          <a:xfrm>
            <a:off x="7191694" y="25760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-113.53375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B80DF7-6F35-8846-B6DB-D38B3B2F87B9}"/>
              </a:ext>
            </a:extLst>
          </p:cNvPr>
          <p:cNvSpPr txBox="1"/>
          <p:nvPr/>
        </p:nvSpPr>
        <p:spPr>
          <a:xfrm>
            <a:off x="7191694" y="30688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-113.63078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425AF3-9FD0-AEE5-94BF-3C6BE561E787}"/>
              </a:ext>
            </a:extLst>
          </p:cNvPr>
          <p:cNvSpPr txBox="1"/>
          <p:nvPr/>
        </p:nvSpPr>
        <p:spPr>
          <a:xfrm>
            <a:off x="7191694" y="35615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-113.66231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81DA2C-EBD7-051B-A2E3-EB37346BFD7D}"/>
              </a:ext>
            </a:extLst>
          </p:cNvPr>
          <p:cNvSpPr txBox="1"/>
          <p:nvPr/>
        </p:nvSpPr>
        <p:spPr>
          <a:xfrm>
            <a:off x="2660417" y="48482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MP2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94BB98-C459-7F99-0768-2DDA995DA2D1}"/>
              </a:ext>
            </a:extLst>
          </p:cNvPr>
          <p:cNvSpPr txBox="1"/>
          <p:nvPr/>
        </p:nvSpPr>
        <p:spPr>
          <a:xfrm>
            <a:off x="3474721" y="4355486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7951C69-BA28-F069-ECD3-9AE627C6E0E0}"/>
              </a:ext>
            </a:extLst>
          </p:cNvPr>
          <p:cNvSpPr txBox="1"/>
          <p:nvPr/>
        </p:nvSpPr>
        <p:spPr>
          <a:xfrm>
            <a:off x="3474721" y="4848212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0F135E5-F8A1-8CEF-A3E5-6298F8574705}"/>
              </a:ext>
            </a:extLst>
          </p:cNvPr>
          <p:cNvSpPr txBox="1"/>
          <p:nvPr/>
        </p:nvSpPr>
        <p:spPr>
          <a:xfrm>
            <a:off x="3474721" y="534093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8D744E-F7F6-33E5-E706-4B38A17BD957}"/>
              </a:ext>
            </a:extLst>
          </p:cNvPr>
          <p:cNvSpPr txBox="1"/>
          <p:nvPr/>
        </p:nvSpPr>
        <p:spPr>
          <a:xfrm>
            <a:off x="5012126" y="43554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-113.52396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B77C68-2441-2F5B-9279-974253C0DF7E}"/>
              </a:ext>
            </a:extLst>
          </p:cNvPr>
          <p:cNvSpPr txBox="1"/>
          <p:nvPr/>
        </p:nvSpPr>
        <p:spPr>
          <a:xfrm>
            <a:off x="5012126" y="48482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-113.62530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7EDE16-487F-9345-4DCA-B9284959B973}"/>
              </a:ext>
            </a:extLst>
          </p:cNvPr>
          <p:cNvSpPr txBox="1"/>
          <p:nvPr/>
        </p:nvSpPr>
        <p:spPr>
          <a:xfrm>
            <a:off x="5012126" y="5340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-113.66025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F58497-F3FE-8A83-0412-A0D16A6BABC9}"/>
              </a:ext>
            </a:extLst>
          </p:cNvPr>
          <p:cNvSpPr txBox="1"/>
          <p:nvPr/>
        </p:nvSpPr>
        <p:spPr>
          <a:xfrm>
            <a:off x="7191694" y="43554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-113.52637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750AEA-B69A-4BA9-4F8E-B79EE1CFC4EC}"/>
              </a:ext>
            </a:extLst>
          </p:cNvPr>
          <p:cNvSpPr txBox="1"/>
          <p:nvPr/>
        </p:nvSpPr>
        <p:spPr>
          <a:xfrm>
            <a:off x="7191694" y="48482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-113.62788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015B09-8857-5D27-6593-4603B661595E}"/>
              </a:ext>
            </a:extLst>
          </p:cNvPr>
          <p:cNvSpPr txBox="1"/>
          <p:nvPr/>
        </p:nvSpPr>
        <p:spPr>
          <a:xfrm>
            <a:off x="7191694" y="5340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-113.66287</a:t>
            </a:r>
            <a:endParaRPr kumimoji="1"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16BAD67-3569-B26A-02BB-D39539B46B0B}"/>
              </a:ext>
            </a:extLst>
          </p:cNvPr>
          <p:cNvCxnSpPr>
            <a:cxnSpLocks/>
          </p:cNvCxnSpPr>
          <p:nvPr/>
        </p:nvCxnSpPr>
        <p:spPr>
          <a:xfrm>
            <a:off x="2598157" y="2468879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BB6EDC4-D330-F6D4-1BF8-DF4EB5E63140}"/>
              </a:ext>
            </a:extLst>
          </p:cNvPr>
          <p:cNvCxnSpPr>
            <a:cxnSpLocks/>
          </p:cNvCxnSpPr>
          <p:nvPr/>
        </p:nvCxnSpPr>
        <p:spPr>
          <a:xfrm>
            <a:off x="2598157" y="4121105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38D978C-BF82-10F5-ED96-3B8BE25B52A1}"/>
              </a:ext>
            </a:extLst>
          </p:cNvPr>
          <p:cNvCxnSpPr>
            <a:cxnSpLocks/>
          </p:cNvCxnSpPr>
          <p:nvPr/>
        </p:nvCxnSpPr>
        <p:spPr>
          <a:xfrm>
            <a:off x="2598157" y="6006661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4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B55482-B791-C4A2-B3C2-2728F1D6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319347-4C62-E3E8-BC36-303F422121E4}"/>
              </a:ext>
            </a:extLst>
          </p:cNvPr>
          <p:cNvSpPr txBox="1"/>
          <p:nvPr/>
        </p:nvSpPr>
        <p:spPr>
          <a:xfrm>
            <a:off x="1450428" y="1147730"/>
            <a:ext cx="636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生成物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ラジカル分子</a:t>
            </a:r>
            <a:r>
              <a:rPr kumimoji="1" lang="en-US" altLang="ja-JP" sz="2400" dirty="0"/>
              <a:t>CHO</a:t>
            </a:r>
            <a:r>
              <a:rPr kumimoji="1" lang="ja-JP" altLang="en-US" sz="2400" dirty="0"/>
              <a:t>の生成エネルギー。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DE9A14-4ED8-EE12-42F6-6DE0F14A8D26}"/>
              </a:ext>
            </a:extLst>
          </p:cNvPr>
          <p:cNvCxnSpPr>
            <a:cxnSpLocks/>
          </p:cNvCxnSpPr>
          <p:nvPr/>
        </p:nvCxnSpPr>
        <p:spPr>
          <a:xfrm>
            <a:off x="2598157" y="1704777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DFEDC2-ED67-C7A1-9021-7EDD7418856F}"/>
              </a:ext>
            </a:extLst>
          </p:cNvPr>
          <p:cNvSpPr txBox="1"/>
          <p:nvPr/>
        </p:nvSpPr>
        <p:spPr>
          <a:xfrm>
            <a:off x="3151555" y="1861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手法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FDCE88-26E9-87AE-7717-78E1B3C09B0E}"/>
              </a:ext>
            </a:extLst>
          </p:cNvPr>
          <p:cNvSpPr txBox="1"/>
          <p:nvPr/>
        </p:nvSpPr>
        <p:spPr>
          <a:xfrm>
            <a:off x="4625706" y="1868739"/>
            <a:ext cx="17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  <a:r>
              <a:rPr kumimoji="1" lang="en-US" altLang="ja-JP" dirty="0"/>
              <a:t>(Hartree)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C3022F-827D-E0AB-82DA-BD9E5106BF95}"/>
              </a:ext>
            </a:extLst>
          </p:cNvPr>
          <p:cNvSpPr txBox="1"/>
          <p:nvPr/>
        </p:nvSpPr>
        <p:spPr>
          <a:xfrm>
            <a:off x="7191694" y="1868736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論文での値</a:t>
            </a:r>
            <a:r>
              <a:rPr kumimoji="1" lang="en-US" altLang="ja-JP" dirty="0"/>
              <a:t>[3] (Hartree)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EBF7F-D842-BBC6-37B3-48343755F998}"/>
              </a:ext>
            </a:extLst>
          </p:cNvPr>
          <p:cNvSpPr txBox="1"/>
          <p:nvPr/>
        </p:nvSpPr>
        <p:spPr>
          <a:xfrm>
            <a:off x="2660417" y="30688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CCSD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2CE57A6-448D-EF0D-477E-4550AEB1E3CA}"/>
              </a:ext>
            </a:extLst>
          </p:cNvPr>
          <p:cNvSpPr txBox="1"/>
          <p:nvPr/>
        </p:nvSpPr>
        <p:spPr>
          <a:xfrm>
            <a:off x="3474721" y="2576085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F61D66-4D1D-71ED-B9E3-AA4FA12C1022}"/>
              </a:ext>
            </a:extLst>
          </p:cNvPr>
          <p:cNvSpPr txBox="1"/>
          <p:nvPr/>
        </p:nvSpPr>
        <p:spPr>
          <a:xfrm>
            <a:off x="3474721" y="3068811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EB0D55-89B0-7FB0-B18A-63C6E853E60D}"/>
              </a:ext>
            </a:extLst>
          </p:cNvPr>
          <p:cNvSpPr txBox="1"/>
          <p:nvPr/>
        </p:nvSpPr>
        <p:spPr>
          <a:xfrm>
            <a:off x="3474721" y="3561537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C15EBB-2FE7-37F7-3C7D-975C16D7D42F}"/>
              </a:ext>
            </a:extLst>
          </p:cNvPr>
          <p:cNvSpPr txBox="1"/>
          <p:nvPr/>
        </p:nvSpPr>
        <p:spPr>
          <a:xfrm>
            <a:off x="5114814" y="25760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-113.56571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017FEA-ABDB-9D74-E81C-D8906499B4D2}"/>
              </a:ext>
            </a:extLst>
          </p:cNvPr>
          <p:cNvSpPr txBox="1"/>
          <p:nvPr/>
        </p:nvSpPr>
        <p:spPr>
          <a:xfrm>
            <a:off x="5114814" y="30688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-113.66709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5C5B49-637E-62A8-0734-8FE2E34B0C41}"/>
              </a:ext>
            </a:extLst>
          </p:cNvPr>
          <p:cNvSpPr txBox="1"/>
          <p:nvPr/>
        </p:nvSpPr>
        <p:spPr>
          <a:xfrm>
            <a:off x="5114814" y="35615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-113.69919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5CA164-701E-DC4B-BEDD-F1B7C6AB2325}"/>
              </a:ext>
            </a:extLst>
          </p:cNvPr>
          <p:cNvSpPr txBox="1"/>
          <p:nvPr/>
        </p:nvSpPr>
        <p:spPr>
          <a:xfrm>
            <a:off x="7191694" y="25760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-113.56506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BC2862-C25C-2E82-FBAD-E6B4BB3A0F31}"/>
              </a:ext>
            </a:extLst>
          </p:cNvPr>
          <p:cNvSpPr txBox="1"/>
          <p:nvPr/>
        </p:nvSpPr>
        <p:spPr>
          <a:xfrm>
            <a:off x="7191694" y="30688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-113.66627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27E3C4-8A6D-F046-52BB-055349731305}"/>
              </a:ext>
            </a:extLst>
          </p:cNvPr>
          <p:cNvSpPr txBox="1"/>
          <p:nvPr/>
        </p:nvSpPr>
        <p:spPr>
          <a:xfrm>
            <a:off x="7191694" y="35615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-113.69834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E47E46-17D5-7583-FA0C-11407DD98865}"/>
              </a:ext>
            </a:extLst>
          </p:cNvPr>
          <p:cNvSpPr txBox="1"/>
          <p:nvPr/>
        </p:nvSpPr>
        <p:spPr>
          <a:xfrm>
            <a:off x="2660417" y="48482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MP2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E180A2-C0C8-B00F-2807-CAA73E58EAAE}"/>
              </a:ext>
            </a:extLst>
          </p:cNvPr>
          <p:cNvSpPr txBox="1"/>
          <p:nvPr/>
        </p:nvSpPr>
        <p:spPr>
          <a:xfrm>
            <a:off x="3474721" y="4355486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5A59B5-52CC-422C-AE2B-BA7B518F63E7}"/>
              </a:ext>
            </a:extLst>
          </p:cNvPr>
          <p:cNvSpPr txBox="1"/>
          <p:nvPr/>
        </p:nvSpPr>
        <p:spPr>
          <a:xfrm>
            <a:off x="3474721" y="4848212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3A90E2-8139-11C4-4309-9ED8599D49D6}"/>
              </a:ext>
            </a:extLst>
          </p:cNvPr>
          <p:cNvSpPr txBox="1"/>
          <p:nvPr/>
        </p:nvSpPr>
        <p:spPr>
          <a:xfrm>
            <a:off x="3474721" y="534093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E76A34-0052-7DEB-DCDF-1FA82D046F21}"/>
              </a:ext>
            </a:extLst>
          </p:cNvPr>
          <p:cNvSpPr txBox="1"/>
          <p:nvPr/>
        </p:nvSpPr>
        <p:spPr>
          <a:xfrm>
            <a:off x="5114814" y="43554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-113.55444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9BD00E-C40E-68F3-9B7A-D28FC6CA7454}"/>
              </a:ext>
            </a:extLst>
          </p:cNvPr>
          <p:cNvSpPr txBox="1"/>
          <p:nvPr/>
        </p:nvSpPr>
        <p:spPr>
          <a:xfrm>
            <a:off x="5114814" y="48482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-113.66027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23F0622-2656-4E6C-3EE8-F58BD2F28C74}"/>
              </a:ext>
            </a:extLst>
          </p:cNvPr>
          <p:cNvSpPr txBox="1"/>
          <p:nvPr/>
        </p:nvSpPr>
        <p:spPr>
          <a:xfrm>
            <a:off x="5114814" y="5340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-113.69593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5B7D89-24DE-9935-3864-70E98D497342}"/>
              </a:ext>
            </a:extLst>
          </p:cNvPr>
          <p:cNvSpPr txBox="1"/>
          <p:nvPr/>
        </p:nvSpPr>
        <p:spPr>
          <a:xfrm>
            <a:off x="7191694" y="43554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-113.56393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41FD57-12DF-9E51-61CF-5587C644214B}"/>
              </a:ext>
            </a:extLst>
          </p:cNvPr>
          <p:cNvSpPr txBox="1"/>
          <p:nvPr/>
        </p:nvSpPr>
        <p:spPr>
          <a:xfrm>
            <a:off x="7191694" y="48482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-113.67017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2796D0-8468-4590-00CC-92398CFAF283}"/>
              </a:ext>
            </a:extLst>
          </p:cNvPr>
          <p:cNvSpPr txBox="1"/>
          <p:nvPr/>
        </p:nvSpPr>
        <p:spPr>
          <a:xfrm>
            <a:off x="7191694" y="5340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-113.70594</a:t>
            </a:r>
            <a:endParaRPr kumimoji="1" lang="ja-JP" altLang="en-US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59B0C6-9B74-D25A-7A95-4CA19BFA2A17}"/>
              </a:ext>
            </a:extLst>
          </p:cNvPr>
          <p:cNvCxnSpPr>
            <a:cxnSpLocks/>
          </p:cNvCxnSpPr>
          <p:nvPr/>
        </p:nvCxnSpPr>
        <p:spPr>
          <a:xfrm>
            <a:off x="2598157" y="2468879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DD750FA-3209-F939-A765-A01C3E455BA5}"/>
              </a:ext>
            </a:extLst>
          </p:cNvPr>
          <p:cNvCxnSpPr>
            <a:cxnSpLocks/>
          </p:cNvCxnSpPr>
          <p:nvPr/>
        </p:nvCxnSpPr>
        <p:spPr>
          <a:xfrm>
            <a:off x="2598157" y="4121105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050CF92-D383-6A25-949F-4D1A6812EDF5}"/>
              </a:ext>
            </a:extLst>
          </p:cNvPr>
          <p:cNvCxnSpPr>
            <a:cxnSpLocks/>
          </p:cNvCxnSpPr>
          <p:nvPr/>
        </p:nvCxnSpPr>
        <p:spPr>
          <a:xfrm>
            <a:off x="2598157" y="6006661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FABE5F-44EF-7510-A007-06E149D9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E1084C-1ED0-6069-7734-06117715000E}"/>
              </a:ext>
            </a:extLst>
          </p:cNvPr>
          <p:cNvSpPr txBox="1"/>
          <p:nvPr/>
        </p:nvSpPr>
        <p:spPr>
          <a:xfrm>
            <a:off x="1450428" y="1147730"/>
            <a:ext cx="898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活性化</a:t>
            </a:r>
            <a:r>
              <a:rPr kumimoji="1" lang="ja-JP" altLang="en-US" sz="2400" dirty="0"/>
              <a:t>エネルギー</a:t>
            </a:r>
            <a:r>
              <a:rPr kumimoji="1" lang="en-US" altLang="ja-JP" sz="2000" dirty="0"/>
              <a:t>:</a:t>
            </a:r>
            <a:r>
              <a:rPr kumimoji="1" lang="ja-JP" altLang="en-US" sz="2000" dirty="0"/>
              <a:t>最適構造の</a:t>
            </a:r>
            <a:r>
              <a:rPr kumimoji="1" lang="en-US" altLang="ja-JP" sz="2000" dirty="0"/>
              <a:t>CO,H</a:t>
            </a:r>
            <a:r>
              <a:rPr kumimoji="1" lang="ja-JP" altLang="en-US" sz="2000" dirty="0"/>
              <a:t>から遷移状態になる必要なエネルギー。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EE73C5E-A2D8-878B-93C1-3591B032F4EB}"/>
              </a:ext>
            </a:extLst>
          </p:cNvPr>
          <p:cNvCxnSpPr>
            <a:cxnSpLocks/>
          </p:cNvCxnSpPr>
          <p:nvPr/>
        </p:nvCxnSpPr>
        <p:spPr>
          <a:xfrm>
            <a:off x="2598157" y="1704777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36AD2A-5D79-BE53-0DCE-174FA314E33E}"/>
              </a:ext>
            </a:extLst>
          </p:cNvPr>
          <p:cNvSpPr txBox="1"/>
          <p:nvPr/>
        </p:nvSpPr>
        <p:spPr>
          <a:xfrm>
            <a:off x="3151555" y="1914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手法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781506B-6D7D-6850-873F-AD6629E3880A}"/>
              </a:ext>
            </a:extLst>
          </p:cNvPr>
          <p:cNvSpPr txBox="1"/>
          <p:nvPr/>
        </p:nvSpPr>
        <p:spPr>
          <a:xfrm>
            <a:off x="4625706" y="17761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endParaRPr kumimoji="1" lang="en-US" altLang="ja-JP" dirty="0"/>
          </a:p>
          <a:p>
            <a:r>
              <a:rPr kumimoji="1" lang="en-US" altLang="ja-JP" dirty="0"/>
              <a:t>(kcal/mol)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66EB7-5A0E-E5B8-003E-E6B2CABB84CE}"/>
              </a:ext>
            </a:extLst>
          </p:cNvPr>
          <p:cNvSpPr txBox="1"/>
          <p:nvPr/>
        </p:nvSpPr>
        <p:spPr>
          <a:xfrm>
            <a:off x="7191694" y="1914670"/>
            <a:ext cx="259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論文での値</a:t>
            </a:r>
            <a:r>
              <a:rPr kumimoji="1" lang="en-US" altLang="ja-JP" dirty="0"/>
              <a:t>[3] (kcal/mol)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517A213-F05A-1F98-41A7-B0800B3A6E60}"/>
              </a:ext>
            </a:extLst>
          </p:cNvPr>
          <p:cNvSpPr txBox="1"/>
          <p:nvPr/>
        </p:nvSpPr>
        <p:spPr>
          <a:xfrm>
            <a:off x="2660417" y="30688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CCSD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99C11C7-D9A2-B01A-7A70-899BE8AE1E66}"/>
              </a:ext>
            </a:extLst>
          </p:cNvPr>
          <p:cNvSpPr txBox="1"/>
          <p:nvPr/>
        </p:nvSpPr>
        <p:spPr>
          <a:xfrm>
            <a:off x="3474721" y="2576085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5AA03D7-EF31-5678-8122-09A4D2D2C488}"/>
              </a:ext>
            </a:extLst>
          </p:cNvPr>
          <p:cNvSpPr txBox="1"/>
          <p:nvPr/>
        </p:nvSpPr>
        <p:spPr>
          <a:xfrm>
            <a:off x="3474721" y="3068811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F5B0F8B-6966-94DA-5993-E731CD3B9C4E}"/>
              </a:ext>
            </a:extLst>
          </p:cNvPr>
          <p:cNvSpPr txBox="1"/>
          <p:nvPr/>
        </p:nvSpPr>
        <p:spPr>
          <a:xfrm>
            <a:off x="3474721" y="3561537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F8A8E8-3A04-5EAF-93AA-7D08BB4813B2}"/>
              </a:ext>
            </a:extLst>
          </p:cNvPr>
          <p:cNvSpPr txBox="1"/>
          <p:nvPr/>
        </p:nvSpPr>
        <p:spPr>
          <a:xfrm>
            <a:off x="5012126" y="25760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5.50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D84C213-FA89-CCC9-2F84-5CC6A4A9D944}"/>
              </a:ext>
            </a:extLst>
          </p:cNvPr>
          <p:cNvSpPr txBox="1"/>
          <p:nvPr/>
        </p:nvSpPr>
        <p:spPr>
          <a:xfrm>
            <a:off x="5012126" y="30688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4.31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14BC7DA-A607-7A99-138D-27CAE4154E21}"/>
              </a:ext>
            </a:extLst>
          </p:cNvPr>
          <p:cNvSpPr txBox="1"/>
          <p:nvPr/>
        </p:nvSpPr>
        <p:spPr>
          <a:xfrm>
            <a:off x="5012126" y="35615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4.00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0FD8529-1A2A-D6D2-39A9-AAA889940C53}"/>
              </a:ext>
            </a:extLst>
          </p:cNvPr>
          <p:cNvSpPr txBox="1"/>
          <p:nvPr/>
        </p:nvSpPr>
        <p:spPr>
          <a:xfrm>
            <a:off x="7191694" y="25760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5.96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C5ADFC6-0867-6DC8-F5F9-1B0AB272A753}"/>
              </a:ext>
            </a:extLst>
          </p:cNvPr>
          <p:cNvSpPr txBox="1"/>
          <p:nvPr/>
        </p:nvSpPr>
        <p:spPr>
          <a:xfrm>
            <a:off x="7191694" y="30688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4.76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38D6909-BDC7-9A86-F09D-05F324202416}"/>
              </a:ext>
            </a:extLst>
          </p:cNvPr>
          <p:cNvSpPr txBox="1"/>
          <p:nvPr/>
        </p:nvSpPr>
        <p:spPr>
          <a:xfrm>
            <a:off x="7191694" y="35615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4.42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3FF8703-623C-00A3-5A4F-DBEF965C82E7}"/>
              </a:ext>
            </a:extLst>
          </p:cNvPr>
          <p:cNvSpPr txBox="1"/>
          <p:nvPr/>
        </p:nvSpPr>
        <p:spPr>
          <a:xfrm>
            <a:off x="2660417" y="48482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MP2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122BC3-267B-D4DD-C8BA-3A14BEE5D127}"/>
              </a:ext>
            </a:extLst>
          </p:cNvPr>
          <p:cNvSpPr txBox="1"/>
          <p:nvPr/>
        </p:nvSpPr>
        <p:spPr>
          <a:xfrm>
            <a:off x="3474721" y="4355486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42DF5C8-E005-31AF-206E-B71BDD12B2FE}"/>
              </a:ext>
            </a:extLst>
          </p:cNvPr>
          <p:cNvSpPr txBox="1"/>
          <p:nvPr/>
        </p:nvSpPr>
        <p:spPr>
          <a:xfrm>
            <a:off x="3474721" y="4848212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00B1F4-D133-D871-2B26-DD4855608238}"/>
              </a:ext>
            </a:extLst>
          </p:cNvPr>
          <p:cNvSpPr txBox="1"/>
          <p:nvPr/>
        </p:nvSpPr>
        <p:spPr>
          <a:xfrm>
            <a:off x="3474721" y="534093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785DF82-31C5-ACF9-0596-A38F42C4398C}"/>
              </a:ext>
            </a:extLst>
          </p:cNvPr>
          <p:cNvSpPr txBox="1"/>
          <p:nvPr/>
        </p:nvSpPr>
        <p:spPr>
          <a:xfrm>
            <a:off x="5012126" y="43554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7.63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7E69111-59B4-41FE-FEB6-A47A367331B4}"/>
              </a:ext>
            </a:extLst>
          </p:cNvPr>
          <p:cNvSpPr txBox="1"/>
          <p:nvPr/>
        </p:nvSpPr>
        <p:spPr>
          <a:xfrm>
            <a:off x="5012126" y="48482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6.40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8868C75-E363-7B58-236A-C3929D596355}"/>
              </a:ext>
            </a:extLst>
          </p:cNvPr>
          <p:cNvSpPr txBox="1"/>
          <p:nvPr/>
        </p:nvSpPr>
        <p:spPr>
          <a:xfrm>
            <a:off x="5012126" y="53409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6.06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A2DE82B-9E91-45CC-E042-AE8BB2A9F05E}"/>
              </a:ext>
            </a:extLst>
          </p:cNvPr>
          <p:cNvSpPr txBox="1"/>
          <p:nvPr/>
        </p:nvSpPr>
        <p:spPr>
          <a:xfrm>
            <a:off x="7191694" y="43554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6.01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334E81D-9A07-81A4-1E6C-CE58214D0166}"/>
              </a:ext>
            </a:extLst>
          </p:cNvPr>
          <p:cNvSpPr txBox="1"/>
          <p:nvPr/>
        </p:nvSpPr>
        <p:spPr>
          <a:xfrm>
            <a:off x="7191694" y="48482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4.76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CEADCC5-4A14-E1F0-6219-740E35E008B3}"/>
              </a:ext>
            </a:extLst>
          </p:cNvPr>
          <p:cNvSpPr txBox="1"/>
          <p:nvPr/>
        </p:nvSpPr>
        <p:spPr>
          <a:xfrm>
            <a:off x="7191694" y="53409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4.38</a:t>
            </a:r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4CD2611-0FC8-7B4C-A40C-D9A7D91950BD}"/>
              </a:ext>
            </a:extLst>
          </p:cNvPr>
          <p:cNvCxnSpPr>
            <a:cxnSpLocks/>
          </p:cNvCxnSpPr>
          <p:nvPr/>
        </p:nvCxnSpPr>
        <p:spPr>
          <a:xfrm>
            <a:off x="2598157" y="2468879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3BF9AB-7818-9515-B642-3FFA12B84BB0}"/>
              </a:ext>
            </a:extLst>
          </p:cNvPr>
          <p:cNvCxnSpPr>
            <a:cxnSpLocks/>
          </p:cNvCxnSpPr>
          <p:nvPr/>
        </p:nvCxnSpPr>
        <p:spPr>
          <a:xfrm>
            <a:off x="2598157" y="4121105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A2099F0-655F-068F-1C7B-12ECC913DE31}"/>
              </a:ext>
            </a:extLst>
          </p:cNvPr>
          <p:cNvCxnSpPr>
            <a:cxnSpLocks/>
          </p:cNvCxnSpPr>
          <p:nvPr/>
        </p:nvCxnSpPr>
        <p:spPr>
          <a:xfrm>
            <a:off x="2598157" y="6006661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2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95BCDD-8B17-D9ED-F447-3A9EB011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CED628D-E466-571D-C548-C88D91280774}"/>
              </a:ext>
            </a:extLst>
          </p:cNvPr>
          <p:cNvCxnSpPr>
            <a:cxnSpLocks/>
          </p:cNvCxnSpPr>
          <p:nvPr/>
        </p:nvCxnSpPr>
        <p:spPr>
          <a:xfrm>
            <a:off x="2598157" y="1704777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B751DE6-EBC3-AE7C-F169-6E547039E5BF}"/>
              </a:ext>
            </a:extLst>
          </p:cNvPr>
          <p:cNvSpPr txBox="1"/>
          <p:nvPr/>
        </p:nvSpPr>
        <p:spPr>
          <a:xfrm>
            <a:off x="3151555" y="1914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手法</a:t>
            </a:r>
            <a:endParaRPr kumimoji="1" lang="en-US" altLang="ja-JP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CF6D475-75E2-79CE-6194-DC1CD0BA5CD5}"/>
              </a:ext>
            </a:extLst>
          </p:cNvPr>
          <p:cNvSpPr txBox="1"/>
          <p:nvPr/>
        </p:nvSpPr>
        <p:spPr>
          <a:xfrm>
            <a:off x="4625706" y="17761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endParaRPr kumimoji="1" lang="en-US" altLang="ja-JP" dirty="0"/>
          </a:p>
          <a:p>
            <a:r>
              <a:rPr kumimoji="1" lang="en-US" altLang="ja-JP" dirty="0"/>
              <a:t>(kcal/mol)</a:t>
            </a:r>
            <a:endParaRPr kumimoji="1" lang="ja-JP" altLang="en-US" dirty="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F032B26D-CAEE-912B-981E-BC567CB41B3C}"/>
              </a:ext>
            </a:extLst>
          </p:cNvPr>
          <p:cNvSpPr txBox="1"/>
          <p:nvPr/>
        </p:nvSpPr>
        <p:spPr>
          <a:xfrm>
            <a:off x="7191694" y="1914670"/>
            <a:ext cx="259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論文での値</a:t>
            </a:r>
            <a:r>
              <a:rPr kumimoji="1" lang="en-US" altLang="ja-JP" dirty="0"/>
              <a:t>[3] (kcal/mol)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1FFBE4D-4987-AAE1-8369-88930478E136}"/>
              </a:ext>
            </a:extLst>
          </p:cNvPr>
          <p:cNvSpPr txBox="1"/>
          <p:nvPr/>
        </p:nvSpPr>
        <p:spPr>
          <a:xfrm>
            <a:off x="2660417" y="30688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CCSD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D004BA9B-E65E-71DD-A2F0-8D96C227DC10}"/>
              </a:ext>
            </a:extLst>
          </p:cNvPr>
          <p:cNvSpPr txBox="1"/>
          <p:nvPr/>
        </p:nvSpPr>
        <p:spPr>
          <a:xfrm>
            <a:off x="3474721" y="2576085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A35203F-9C1C-13BB-0A90-50446E95870F}"/>
              </a:ext>
            </a:extLst>
          </p:cNvPr>
          <p:cNvSpPr txBox="1"/>
          <p:nvPr/>
        </p:nvSpPr>
        <p:spPr>
          <a:xfrm>
            <a:off x="3474721" y="3068811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033BB8DA-6584-6E59-8B44-AECA361A0899}"/>
              </a:ext>
            </a:extLst>
          </p:cNvPr>
          <p:cNvSpPr txBox="1"/>
          <p:nvPr/>
        </p:nvSpPr>
        <p:spPr>
          <a:xfrm>
            <a:off x="3474721" y="3561537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1F9A777-31E9-7727-55A3-0107A1D1E8A9}"/>
              </a:ext>
            </a:extLst>
          </p:cNvPr>
          <p:cNvSpPr txBox="1"/>
          <p:nvPr/>
        </p:nvSpPr>
        <p:spPr>
          <a:xfrm>
            <a:off x="5012126" y="25760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5.50</a:t>
            </a:r>
            <a:endParaRPr kumimoji="1" lang="ja-JP" altLang="en-US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40FC1E9F-47F9-817D-0425-D14E5B739F44}"/>
              </a:ext>
            </a:extLst>
          </p:cNvPr>
          <p:cNvSpPr txBox="1"/>
          <p:nvPr/>
        </p:nvSpPr>
        <p:spPr>
          <a:xfrm>
            <a:off x="5012126" y="30688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4.31</a:t>
            </a:r>
            <a:endParaRPr kumimoji="1" lang="ja-JP" altLang="en-US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A256CA8-7859-AC3E-370B-3D76AD761908}"/>
              </a:ext>
            </a:extLst>
          </p:cNvPr>
          <p:cNvSpPr txBox="1"/>
          <p:nvPr/>
        </p:nvSpPr>
        <p:spPr>
          <a:xfrm>
            <a:off x="5012126" y="35615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4.00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3A7E6A2-B657-9869-505A-641E5B653956}"/>
              </a:ext>
            </a:extLst>
          </p:cNvPr>
          <p:cNvSpPr txBox="1"/>
          <p:nvPr/>
        </p:nvSpPr>
        <p:spPr>
          <a:xfrm>
            <a:off x="7191694" y="25760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5.96</a:t>
            </a:r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E423759-85D3-1777-459D-BFF3B36935BC}"/>
              </a:ext>
            </a:extLst>
          </p:cNvPr>
          <p:cNvSpPr txBox="1"/>
          <p:nvPr/>
        </p:nvSpPr>
        <p:spPr>
          <a:xfrm>
            <a:off x="7191694" y="30688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4.76</a:t>
            </a:r>
            <a:endParaRPr kumimoji="1" lang="ja-JP" altLang="en-US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A08F357-0163-9A8E-B2D0-CB33C40F60D2}"/>
              </a:ext>
            </a:extLst>
          </p:cNvPr>
          <p:cNvSpPr txBox="1"/>
          <p:nvPr/>
        </p:nvSpPr>
        <p:spPr>
          <a:xfrm>
            <a:off x="7191694" y="35615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4.42</a:t>
            </a:r>
            <a:endParaRPr kumimoji="1" lang="ja-JP" altLang="en-US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0C411D8-4F27-DDF9-D2C4-78FBAAB3BDE6}"/>
              </a:ext>
            </a:extLst>
          </p:cNvPr>
          <p:cNvSpPr txBox="1"/>
          <p:nvPr/>
        </p:nvSpPr>
        <p:spPr>
          <a:xfrm>
            <a:off x="2660417" y="48482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MP2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C27967F-98F6-92D9-6D53-F74850C1C046}"/>
              </a:ext>
            </a:extLst>
          </p:cNvPr>
          <p:cNvSpPr txBox="1"/>
          <p:nvPr/>
        </p:nvSpPr>
        <p:spPr>
          <a:xfrm>
            <a:off x="3474721" y="4355486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49F3170-0EEC-5EA7-2270-149868348EF4}"/>
              </a:ext>
            </a:extLst>
          </p:cNvPr>
          <p:cNvSpPr txBox="1"/>
          <p:nvPr/>
        </p:nvSpPr>
        <p:spPr>
          <a:xfrm>
            <a:off x="3474721" y="4848212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PVTZ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CD271AC2-3682-4448-DDF0-BACE3A20708B}"/>
              </a:ext>
            </a:extLst>
          </p:cNvPr>
          <p:cNvSpPr txBox="1"/>
          <p:nvPr/>
        </p:nvSpPr>
        <p:spPr>
          <a:xfrm>
            <a:off x="3474721" y="534093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PVQZ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BCB0DFCF-3A04-72A2-7DAB-1371E73529C4}"/>
              </a:ext>
            </a:extLst>
          </p:cNvPr>
          <p:cNvSpPr txBox="1"/>
          <p:nvPr/>
        </p:nvSpPr>
        <p:spPr>
          <a:xfrm>
            <a:off x="5012126" y="43554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7.63</a:t>
            </a:r>
            <a:endParaRPr kumimoji="1" lang="ja-JP" altLang="en-US" dirty="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94E5CFE9-5306-932F-EECC-9D0B55866E10}"/>
              </a:ext>
            </a:extLst>
          </p:cNvPr>
          <p:cNvSpPr txBox="1"/>
          <p:nvPr/>
        </p:nvSpPr>
        <p:spPr>
          <a:xfrm>
            <a:off x="5012126" y="48482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6.40</a:t>
            </a:r>
            <a:endParaRPr kumimoji="1" lang="ja-JP" altLang="en-US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B0BC811C-4201-F790-6A9F-381FF9D125A2}"/>
              </a:ext>
            </a:extLst>
          </p:cNvPr>
          <p:cNvSpPr txBox="1"/>
          <p:nvPr/>
        </p:nvSpPr>
        <p:spPr>
          <a:xfrm>
            <a:off x="5012126" y="53409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6.06</a:t>
            </a:r>
            <a:endParaRPr kumimoji="1" lang="ja-JP" altLang="en-US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E79D5AAC-3E64-322D-D263-264966561178}"/>
              </a:ext>
            </a:extLst>
          </p:cNvPr>
          <p:cNvSpPr txBox="1"/>
          <p:nvPr/>
        </p:nvSpPr>
        <p:spPr>
          <a:xfrm>
            <a:off x="7191694" y="43554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6.01</a:t>
            </a:r>
            <a:endParaRPr kumimoji="1" lang="ja-JP" altLang="en-US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B91D593-DFBE-4ECA-9290-5DB965C40E7C}"/>
              </a:ext>
            </a:extLst>
          </p:cNvPr>
          <p:cNvSpPr txBox="1"/>
          <p:nvPr/>
        </p:nvSpPr>
        <p:spPr>
          <a:xfrm>
            <a:off x="7191694" y="48482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4.76</a:t>
            </a:r>
            <a:endParaRPr kumimoji="1" lang="ja-JP" altLang="en-US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DB5C528-A099-02CB-C53B-CF4A17D53FB8}"/>
              </a:ext>
            </a:extLst>
          </p:cNvPr>
          <p:cNvSpPr txBox="1"/>
          <p:nvPr/>
        </p:nvSpPr>
        <p:spPr>
          <a:xfrm>
            <a:off x="7191694" y="53409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4.38</a:t>
            </a:r>
            <a:endParaRPr kumimoji="1" lang="ja-JP" altLang="en-US" dirty="0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11AAC462-28F6-0E03-B878-4A1C2813D145}"/>
              </a:ext>
            </a:extLst>
          </p:cNvPr>
          <p:cNvCxnSpPr>
            <a:cxnSpLocks/>
          </p:cNvCxnSpPr>
          <p:nvPr/>
        </p:nvCxnSpPr>
        <p:spPr>
          <a:xfrm>
            <a:off x="2598157" y="2468879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E51F08CE-9B3B-69E5-30DC-8D3D7BD7DDBE}"/>
              </a:ext>
            </a:extLst>
          </p:cNvPr>
          <p:cNvCxnSpPr>
            <a:cxnSpLocks/>
          </p:cNvCxnSpPr>
          <p:nvPr/>
        </p:nvCxnSpPr>
        <p:spPr>
          <a:xfrm>
            <a:off x="2598157" y="4121105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1F139DBE-FEC0-7DD5-BB48-382A030CA5F9}"/>
              </a:ext>
            </a:extLst>
          </p:cNvPr>
          <p:cNvCxnSpPr>
            <a:cxnSpLocks/>
          </p:cNvCxnSpPr>
          <p:nvPr/>
        </p:nvCxnSpPr>
        <p:spPr>
          <a:xfrm>
            <a:off x="2598157" y="6006661"/>
            <a:ext cx="7334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60537F7-2FDE-E512-587B-B148C2D6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3152F02-702F-9EEE-B038-9321D19701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81F35A-AF01-F832-AC09-2FEB09FE2B4B}"/>
              </a:ext>
            </a:extLst>
          </p:cNvPr>
          <p:cNvSpPr txBox="1"/>
          <p:nvPr/>
        </p:nvSpPr>
        <p:spPr>
          <a:xfrm>
            <a:off x="838200" y="1327944"/>
            <a:ext cx="1024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生成するまで反応経路を調べた。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CI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MP2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までの活性化エネルギーおよび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ラジカルの生成エネルギーを計算した。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446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E3AE05-0C65-4E60-2D2D-BF7046DB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DC6089-44D4-79F9-F14F-631F108658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C1DC0F-2632-AF6C-F18B-2056ADD20BE7}"/>
              </a:ext>
            </a:extLst>
          </p:cNvPr>
          <p:cNvSpPr txBox="1"/>
          <p:nvPr/>
        </p:nvSpPr>
        <p:spPr>
          <a:xfrm>
            <a:off x="838200" y="1327944"/>
            <a:ext cx="1024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パラメターを変えて計算を行う（</a:t>
            </a:r>
            <a:r>
              <a:rPr kumimoji="1" lang="en-US" altLang="ja-JP" sz="2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=tight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ＣＰＬＢ法でＣＨＯラジカルの氷表面での重水素濃縮を調べる</a:t>
            </a:r>
          </a:p>
        </p:txBody>
      </p:sp>
    </p:spTree>
    <p:extLst>
      <p:ext uri="{BB962C8B-B14F-4D97-AF65-F5344CB8AC3E}">
        <p14:creationId xmlns:p14="http://schemas.microsoft.com/office/powerpoint/2010/main" val="7328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497C93-5222-2A26-96FE-A861C0F4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133A821-5E50-0028-9B15-325B79179BD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53B6A1E-8578-CDD1-EF0A-5ACDD9E4234A}"/>
              </a:ext>
            </a:extLst>
          </p:cNvPr>
          <p:cNvSpPr txBox="1">
            <a:spLocks/>
          </p:cNvSpPr>
          <p:nvPr/>
        </p:nvSpPr>
        <p:spPr>
          <a:xfrm>
            <a:off x="990600" y="12942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星間分子雲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zh-CN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09B203D-9470-4A7B-CFF7-AF0152C53F47}"/>
                  </a:ext>
                </a:extLst>
              </p:cNvPr>
              <p:cNvSpPr txBox="1"/>
              <p:nvPr/>
            </p:nvSpPr>
            <p:spPr>
              <a:xfrm>
                <a:off x="447742" y="2062130"/>
                <a:ext cx="109601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星間区間では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H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原子が「希薄ガス」として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密度は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個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ja-JP" sz="2400" i="0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ja-JP" sz="2400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ぐらい</a:t>
                </a:r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のように</a:t>
                </a:r>
                <a:endPara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宇宙に存在している。星間区間の希薄ガスが星間雲で集まるによって星は形</a:t>
                </a:r>
                <a:endPara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成していく。 「希薄ガス」の物質密度がもっと高くなると、星間雲のことを星間分子雲と呼ぶ。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09B203D-9470-4A7B-CFF7-AF0152C53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42" y="2062130"/>
                <a:ext cx="10960186" cy="1569660"/>
              </a:xfrm>
              <a:prstGeom prst="rect">
                <a:avLst/>
              </a:prstGeom>
              <a:blipFill>
                <a:blip r:embed="rId2"/>
                <a:stretch>
                  <a:fillRect l="-834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44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FBF1777-6F8E-3615-8092-9ED598E5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9B29224-9D31-4AC0-A2E9-81DBA20517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補足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DDD5AD-1300-E06D-4716-4CF972841615}"/>
              </a:ext>
            </a:extLst>
          </p:cNvPr>
          <p:cNvSpPr txBox="1"/>
          <p:nvPr/>
        </p:nvSpPr>
        <p:spPr>
          <a:xfrm>
            <a:off x="1128811" y="1627001"/>
            <a:ext cx="433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分子の実験値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r>
              <a:rPr lang="en-US" altLang="ja-JP" sz="2000" b="0" i="0" dirty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1.15327(25) Å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14687D-C654-E5CA-E884-5051182CBE4A}"/>
              </a:ext>
            </a:extLst>
          </p:cNvPr>
          <p:cNvSpPr txBox="1"/>
          <p:nvPr/>
        </p:nvSpPr>
        <p:spPr>
          <a:xfrm>
            <a:off x="1128810" y="2248450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r>
              <a:rPr lang="en-US" altLang="ja-JP" sz="2000" b="0" i="0" dirty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1.13794 Å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6B5C0B-2279-1299-08DD-0C77899CF521}"/>
              </a:ext>
            </a:extLst>
          </p:cNvPr>
          <p:cNvSpPr txBox="1"/>
          <p:nvPr/>
        </p:nvSpPr>
        <p:spPr>
          <a:xfrm>
            <a:off x="1128810" y="2869899"/>
            <a:ext cx="385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CCSD </a:t>
            </a:r>
            <a:r>
              <a:rPr kumimoji="1" lang="en-US" altLang="ja-JP" sz="20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cc-pVDZ:</a:t>
            </a:r>
            <a:r>
              <a:rPr lang="en-US" altLang="ja-JP" sz="2000" b="0" i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1.13838 </a:t>
            </a:r>
            <a:r>
              <a:rPr lang="en-US" altLang="ja-JP" sz="2000" b="0" i="0" dirty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Å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5939D7E-9D75-9F6E-257D-8B3492F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4341A6A-214B-6FCF-8EF1-993C015D45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D2DFE17-391E-FF7F-2373-D29617D89EF2}"/>
              </a:ext>
            </a:extLst>
          </p:cNvPr>
          <p:cNvSpPr txBox="1">
            <a:spLocks/>
          </p:cNvSpPr>
          <p:nvPr/>
        </p:nvSpPr>
        <p:spPr>
          <a:xfrm>
            <a:off x="990600" y="12942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星間分子雲での化学反応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zh-CN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2D380-4026-B041-5BD1-17FFC9728D91}"/>
              </a:ext>
            </a:extLst>
          </p:cNvPr>
          <p:cNvSpPr txBox="1"/>
          <p:nvPr/>
        </p:nvSpPr>
        <p:spPr>
          <a:xfrm>
            <a:off x="447742" y="2062130"/>
            <a:ext cx="10960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原子同士のぶつかり合い、両者の電子によって新たな結合が生まれ、分子やラジカルになる瞬間、大きなエネルギーが発生する。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膨大なエネルギーが発生されたということは、原子が衝突し、分子やラジカルが生成された一瞬、再び分解するために十分なエネルギーを持っていることを意味している。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E21234-C6A3-8552-2AF7-5000AEA8FDCA}"/>
                  </a:ext>
                </a:extLst>
              </p:cNvPr>
              <p:cNvSpPr txBox="1"/>
              <p:nvPr/>
            </p:nvSpPr>
            <p:spPr>
              <a:xfrm>
                <a:off x="4255368" y="4001122"/>
                <a:ext cx="3681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ja-JP" sz="2800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E21234-C6A3-8552-2AF7-5000AEA8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8" y="4001122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5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346B54-4514-118D-2988-717C8FD6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1270DD9-0500-F04C-EE10-0893CD8560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ED4445C-5ABB-DCA2-EFC0-B8BDB7990300}"/>
              </a:ext>
            </a:extLst>
          </p:cNvPr>
          <p:cNvSpPr txBox="1">
            <a:spLocks/>
          </p:cNvSpPr>
          <p:nvPr/>
        </p:nvSpPr>
        <p:spPr>
          <a:xfrm>
            <a:off x="990600" y="12942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三体衝突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zh-CN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593956-3BFD-DC86-E7A1-AC4DE6F97503}"/>
              </a:ext>
            </a:extLst>
          </p:cNvPr>
          <p:cNvSpPr txBox="1"/>
          <p:nvPr/>
        </p:nvSpPr>
        <p:spPr>
          <a:xfrm>
            <a:off x="447742" y="2062130"/>
            <a:ext cx="10960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星間雲では、</a:t>
            </a:r>
            <a:r>
              <a:rPr kumimoji="1" lang="en-US" altLang="ja-JP" sz="2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Mg,Si,O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どでできた星間塵がある。生成した高いエネルギーをもっている分子やラジカルが星間塵に衝突し、エネルギーが星間塵に流れ込み、衝突後、お互いにまた離れていく。結果として、星間塵は分子やラジカルからエネルギーを奪い、不安定な分子やラジカルは安定化できる。星間塵は星が生成する過程で重要な役割になっている。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55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79F0FC1-2457-95C3-43B5-084D2A5A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5A3763-BEC5-C02B-6D46-97F6C7A3FAF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62A940-224B-8092-FB26-AFFB20729184}"/>
              </a:ext>
            </a:extLst>
          </p:cNvPr>
          <p:cNvSpPr txBox="1">
            <a:spLocks/>
          </p:cNvSpPr>
          <p:nvPr/>
        </p:nvSpPr>
        <p:spPr>
          <a:xfrm>
            <a:off x="990600" y="12942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zh-CN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9C249CB-737D-61C5-DF43-1EC1980EBC8D}"/>
                  </a:ext>
                </a:extLst>
              </p:cNvPr>
              <p:cNvSpPr txBox="1"/>
              <p:nvPr/>
            </p:nvSpPr>
            <p:spPr>
              <a:xfrm>
                <a:off x="447742" y="2062130"/>
                <a:ext cx="10960186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</a:t>
                </a:r>
                <a:r>
                  <a:rPr kumimoji="1"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</a:t>
                </a:r>
                <a:r>
                  <a:rPr kumimoji="1"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/H</a:t>
                </a:r>
                <a:r>
                  <a:rPr kumimoji="1"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原子の宇宙存在度比は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0</m:t>
                        </m:r>
                      </m:e>
                      <m:sup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−5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である。しかし重水素を含む分子の比率が高くなっている</a:t>
                </a:r>
                <a:r>
                  <a:rPr kumimoji="1"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[1] </a:t>
                </a:r>
                <a:r>
                  <a:rPr kumimoji="1" lang="ja-JP" altLang="en-US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、これを重水素濃縮という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9C249CB-737D-61C5-DF43-1EC1980E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42" y="2062130"/>
                <a:ext cx="10960186" cy="862608"/>
              </a:xfrm>
              <a:prstGeom prst="rect">
                <a:avLst/>
              </a:prstGeom>
              <a:blipFill>
                <a:blip r:embed="rId2"/>
                <a:stretch>
                  <a:fillRect l="-834" t="-7746" r="-222"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905B77-D265-3034-CE29-3169CEF1529D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5">
                <a:extLst>
                  <a:ext uri="{FF2B5EF4-FFF2-40B4-BE49-F238E27FC236}">
                    <a16:creationId xmlns:a16="http://schemas.microsoft.com/office/drawing/2014/main" id="{DA3581AD-F5DC-D787-B532-34779A756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86373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HDCO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DOH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5">
                <a:extLst>
                  <a:ext uri="{FF2B5EF4-FFF2-40B4-BE49-F238E27FC236}">
                    <a16:creationId xmlns:a16="http://schemas.microsoft.com/office/drawing/2014/main" id="{DA3581AD-F5DC-D787-B532-34779A756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86373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557" r="-1006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655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57" r="-100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307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EC657E-2388-875A-3C0D-FB76177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/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/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HDCO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/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/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/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𝐶𝐻𝐷𝑂𝐷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/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𝐶𝐻𝐷𝑂𝐻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/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/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/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ja-JP" i="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/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/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/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/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/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/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BE0E5C-E267-C32E-844D-B1C50836BCC0}"/>
              </a:ext>
            </a:extLst>
          </p:cNvPr>
          <p:cNvCxnSpPr/>
          <p:nvPr/>
        </p:nvCxnSpPr>
        <p:spPr>
          <a:xfrm>
            <a:off x="6652458" y="4085274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0EE208-7444-1B47-9122-CEFD44809BE0}"/>
              </a:ext>
            </a:extLst>
          </p:cNvPr>
          <p:cNvCxnSpPr/>
          <p:nvPr/>
        </p:nvCxnSpPr>
        <p:spPr>
          <a:xfrm>
            <a:off x="9357878" y="3983728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FC48FB-2539-88EB-5B6B-5F267BAA70E4}"/>
              </a:ext>
            </a:extLst>
          </p:cNvPr>
          <p:cNvCxnSpPr/>
          <p:nvPr/>
        </p:nvCxnSpPr>
        <p:spPr>
          <a:xfrm>
            <a:off x="10575777" y="487642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265B8C6-0021-9AE2-15C0-29702B4119B6}"/>
              </a:ext>
            </a:extLst>
          </p:cNvPr>
          <p:cNvCxnSpPr/>
          <p:nvPr/>
        </p:nvCxnSpPr>
        <p:spPr>
          <a:xfrm>
            <a:off x="3927319" y="40802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382189-E7EB-3D81-B001-C88D8BF08A6F}"/>
              </a:ext>
            </a:extLst>
          </p:cNvPr>
          <p:cNvCxnSpPr/>
          <p:nvPr/>
        </p:nvCxnSpPr>
        <p:spPr>
          <a:xfrm>
            <a:off x="5413920" y="5002596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778450-F6AF-3A07-96AB-5E78F1A7CA17}"/>
              </a:ext>
            </a:extLst>
          </p:cNvPr>
          <p:cNvCxnSpPr/>
          <p:nvPr/>
        </p:nvCxnSpPr>
        <p:spPr>
          <a:xfrm>
            <a:off x="8002925" y="502743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04E3C4B-76A8-861B-0EF4-5B7808F71892}"/>
              </a:ext>
            </a:extLst>
          </p:cNvPr>
          <p:cNvCxnSpPr/>
          <p:nvPr/>
        </p:nvCxnSpPr>
        <p:spPr>
          <a:xfrm>
            <a:off x="2937909" y="489397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CF95856-DF0C-0647-9DC0-DBC85CE5CC59}"/>
              </a:ext>
            </a:extLst>
          </p:cNvPr>
          <p:cNvCxnSpPr/>
          <p:nvPr/>
        </p:nvCxnSpPr>
        <p:spPr>
          <a:xfrm flipH="1">
            <a:off x="2506502" y="403999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E6DF55E-C3F9-945F-0721-ABDA28B935F0}"/>
              </a:ext>
            </a:extLst>
          </p:cNvPr>
          <p:cNvCxnSpPr/>
          <p:nvPr/>
        </p:nvCxnSpPr>
        <p:spPr>
          <a:xfrm flipH="1">
            <a:off x="1455599" y="498550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CC565EE-6EAE-59D5-F0ED-0B5E198B056D}"/>
              </a:ext>
            </a:extLst>
          </p:cNvPr>
          <p:cNvCxnSpPr>
            <a:cxnSpLocks/>
          </p:cNvCxnSpPr>
          <p:nvPr/>
        </p:nvCxnSpPr>
        <p:spPr>
          <a:xfrm flipH="1">
            <a:off x="5257105" y="4042978"/>
            <a:ext cx="509213" cy="336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173425-5150-21DA-D240-AC89371B9DEF}"/>
              </a:ext>
            </a:extLst>
          </p:cNvPr>
          <p:cNvCxnSpPr/>
          <p:nvPr/>
        </p:nvCxnSpPr>
        <p:spPr>
          <a:xfrm flipH="1">
            <a:off x="3805215" y="488916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E5CE2-F7C0-BC44-5D08-0E4AF1F96843}"/>
              </a:ext>
            </a:extLst>
          </p:cNvPr>
          <p:cNvCxnSpPr>
            <a:cxnSpLocks/>
          </p:cNvCxnSpPr>
          <p:nvPr/>
        </p:nvCxnSpPr>
        <p:spPr>
          <a:xfrm flipH="1">
            <a:off x="8233674" y="4085004"/>
            <a:ext cx="464669" cy="31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30EE6B-61B7-8869-8643-45AC68723675}"/>
              </a:ext>
            </a:extLst>
          </p:cNvPr>
          <p:cNvCxnSpPr/>
          <p:nvPr/>
        </p:nvCxnSpPr>
        <p:spPr>
          <a:xfrm flipH="1">
            <a:off x="6948433" y="500259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37E99F0-E1BB-1B57-2B61-CFD8D93BA4FC}"/>
              </a:ext>
            </a:extLst>
          </p:cNvPr>
          <p:cNvCxnSpPr/>
          <p:nvPr/>
        </p:nvCxnSpPr>
        <p:spPr>
          <a:xfrm flipH="1">
            <a:off x="9352586" y="496719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BCCF8-4D8C-FA2C-B89F-E8C3E9343195}"/>
              </a:ext>
            </a:extLst>
          </p:cNvPr>
          <p:cNvSpPr txBox="1"/>
          <p:nvPr/>
        </p:nvSpPr>
        <p:spPr>
          <a:xfrm>
            <a:off x="8429039" y="184308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斜体：ラジカル分子</a:t>
            </a:r>
            <a:endParaRPr kumimoji="1" lang="en-US" altLang="ja-JP" dirty="0"/>
          </a:p>
          <a:p>
            <a:r>
              <a:rPr kumimoji="1" lang="ja-JP" altLang="en-US" dirty="0"/>
              <a:t>黒枠：星間塵で観測された分子</a:t>
            </a:r>
            <a:endParaRPr kumimoji="1" lang="en-US" altLang="ja-JP" dirty="0"/>
          </a:p>
          <a:p>
            <a:r>
              <a:rPr kumimoji="1" lang="ja-JP" altLang="en-US" dirty="0"/>
              <a:t>青線：付加反応</a:t>
            </a:r>
            <a:endParaRPr kumimoji="1" lang="en-US" altLang="ja-JP" dirty="0"/>
          </a:p>
          <a:p>
            <a:r>
              <a:rPr kumimoji="1" lang="ja-JP" altLang="en-US" dirty="0"/>
              <a:t>黒線：置換反応</a:t>
            </a:r>
          </a:p>
        </p:txBody>
      </p:sp>
      <p:sp>
        <p:nvSpPr>
          <p:cNvPr id="57" name="矢印: 下カーブ 56">
            <a:extLst>
              <a:ext uri="{FF2B5EF4-FFF2-40B4-BE49-F238E27FC236}">
                <a16:creationId xmlns:a16="http://schemas.microsoft.com/office/drawing/2014/main" id="{56A04637-16C9-B46D-51D0-34DF04434C6F}"/>
              </a:ext>
            </a:extLst>
          </p:cNvPr>
          <p:cNvSpPr/>
          <p:nvPr/>
        </p:nvSpPr>
        <p:spPr>
          <a:xfrm>
            <a:off x="6830736" y="3567994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575CA654-1890-305B-092A-B176C3021C2D}"/>
              </a:ext>
            </a:extLst>
          </p:cNvPr>
          <p:cNvSpPr/>
          <p:nvPr/>
        </p:nvSpPr>
        <p:spPr>
          <a:xfrm>
            <a:off x="2942660" y="4305404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F903799C-0E3F-1E2E-EE37-6FC868F3658F}"/>
              </a:ext>
            </a:extLst>
          </p:cNvPr>
          <p:cNvSpPr/>
          <p:nvPr/>
        </p:nvSpPr>
        <p:spPr>
          <a:xfrm flipH="1">
            <a:off x="2775017" y="4140955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矢印: 下カーブ 62">
            <a:extLst>
              <a:ext uri="{FF2B5EF4-FFF2-40B4-BE49-F238E27FC236}">
                <a16:creationId xmlns:a16="http://schemas.microsoft.com/office/drawing/2014/main" id="{7778DADD-F1C5-6281-AF12-2799E2D5944C}"/>
              </a:ext>
            </a:extLst>
          </p:cNvPr>
          <p:cNvSpPr/>
          <p:nvPr/>
        </p:nvSpPr>
        <p:spPr>
          <a:xfrm>
            <a:off x="5610111" y="4403291"/>
            <a:ext cx="1466754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カーブ 63">
            <a:extLst>
              <a:ext uri="{FF2B5EF4-FFF2-40B4-BE49-F238E27FC236}">
                <a16:creationId xmlns:a16="http://schemas.microsoft.com/office/drawing/2014/main" id="{DEBE8BD8-113F-55A9-4A72-A3035A60BB35}"/>
              </a:ext>
            </a:extLst>
          </p:cNvPr>
          <p:cNvSpPr/>
          <p:nvPr/>
        </p:nvSpPr>
        <p:spPr>
          <a:xfrm flipH="1">
            <a:off x="5442467" y="4238842"/>
            <a:ext cx="1713001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矢印: 下カーブ 66">
            <a:extLst>
              <a:ext uri="{FF2B5EF4-FFF2-40B4-BE49-F238E27FC236}">
                <a16:creationId xmlns:a16="http://schemas.microsoft.com/office/drawing/2014/main" id="{E727021A-3004-CA76-FF66-B347F8A2C8D9}"/>
              </a:ext>
            </a:extLst>
          </p:cNvPr>
          <p:cNvSpPr/>
          <p:nvPr/>
        </p:nvSpPr>
        <p:spPr>
          <a:xfrm>
            <a:off x="8579780" y="4369285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カーブ 67">
            <a:extLst>
              <a:ext uri="{FF2B5EF4-FFF2-40B4-BE49-F238E27FC236}">
                <a16:creationId xmlns:a16="http://schemas.microsoft.com/office/drawing/2014/main" id="{6C8D0A88-F0B2-91BE-30C5-83764C75748E}"/>
              </a:ext>
            </a:extLst>
          </p:cNvPr>
          <p:cNvSpPr/>
          <p:nvPr/>
        </p:nvSpPr>
        <p:spPr>
          <a:xfrm flipH="1">
            <a:off x="8412137" y="4204836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矢印: 下カーブ 68">
            <a:extLst>
              <a:ext uri="{FF2B5EF4-FFF2-40B4-BE49-F238E27FC236}">
                <a16:creationId xmlns:a16="http://schemas.microsoft.com/office/drawing/2014/main" id="{D64016B4-ADC5-4AFD-4229-8788F8E24A5E}"/>
              </a:ext>
            </a:extLst>
          </p:cNvPr>
          <p:cNvSpPr/>
          <p:nvPr/>
        </p:nvSpPr>
        <p:spPr>
          <a:xfrm>
            <a:off x="1930376" y="5334012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矢印: 下カーブ 69">
            <a:extLst>
              <a:ext uri="{FF2B5EF4-FFF2-40B4-BE49-F238E27FC236}">
                <a16:creationId xmlns:a16="http://schemas.microsoft.com/office/drawing/2014/main" id="{A0EA1EA3-9C3D-CFD2-9EAD-BE5BCCF8E9E1}"/>
              </a:ext>
            </a:extLst>
          </p:cNvPr>
          <p:cNvSpPr/>
          <p:nvPr/>
        </p:nvSpPr>
        <p:spPr>
          <a:xfrm flipH="1">
            <a:off x="1762733" y="5169563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矢印: 下カーブ 70">
            <a:extLst>
              <a:ext uri="{FF2B5EF4-FFF2-40B4-BE49-F238E27FC236}">
                <a16:creationId xmlns:a16="http://schemas.microsoft.com/office/drawing/2014/main" id="{40A5620E-6931-216E-1607-D28C922A332C}"/>
              </a:ext>
            </a:extLst>
          </p:cNvPr>
          <p:cNvSpPr/>
          <p:nvPr/>
        </p:nvSpPr>
        <p:spPr>
          <a:xfrm>
            <a:off x="4334519" y="5309109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矢印: 下カーブ 71">
            <a:extLst>
              <a:ext uri="{FF2B5EF4-FFF2-40B4-BE49-F238E27FC236}">
                <a16:creationId xmlns:a16="http://schemas.microsoft.com/office/drawing/2014/main" id="{50CCD2A3-14FA-C331-C54B-E2E614718DBB}"/>
              </a:ext>
            </a:extLst>
          </p:cNvPr>
          <p:cNvSpPr/>
          <p:nvPr/>
        </p:nvSpPr>
        <p:spPr>
          <a:xfrm flipH="1">
            <a:off x="4166876" y="5144660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矢印: 下カーブ 72">
            <a:extLst>
              <a:ext uri="{FF2B5EF4-FFF2-40B4-BE49-F238E27FC236}">
                <a16:creationId xmlns:a16="http://schemas.microsoft.com/office/drawing/2014/main" id="{FFD32D02-010D-D179-C02A-292BB0F68065}"/>
              </a:ext>
            </a:extLst>
          </p:cNvPr>
          <p:cNvSpPr/>
          <p:nvPr/>
        </p:nvSpPr>
        <p:spPr>
          <a:xfrm>
            <a:off x="7147779" y="5440973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3AFF197-4184-924B-E5B7-BE7634518B65}"/>
              </a:ext>
            </a:extLst>
          </p:cNvPr>
          <p:cNvSpPr/>
          <p:nvPr/>
        </p:nvSpPr>
        <p:spPr>
          <a:xfrm flipH="1">
            <a:off x="6980136" y="5276524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矢印: 下カーブ 76">
            <a:extLst>
              <a:ext uri="{FF2B5EF4-FFF2-40B4-BE49-F238E27FC236}">
                <a16:creationId xmlns:a16="http://schemas.microsoft.com/office/drawing/2014/main" id="{B7B799E3-BEA7-7182-8BA8-71C5067FC42E}"/>
              </a:ext>
            </a:extLst>
          </p:cNvPr>
          <p:cNvSpPr/>
          <p:nvPr/>
        </p:nvSpPr>
        <p:spPr>
          <a:xfrm>
            <a:off x="9582726" y="5383871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724B79E1-EB2B-197F-9B8E-612801993C96}"/>
              </a:ext>
            </a:extLst>
          </p:cNvPr>
          <p:cNvSpPr/>
          <p:nvPr/>
        </p:nvSpPr>
        <p:spPr>
          <a:xfrm flipH="1">
            <a:off x="9415083" y="5219422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B8F204-4FA4-9874-C657-35F386F91794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[2]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Vol.15.No.1,2006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/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/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𝐻𝐶𝑂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/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C84287D-D6B5-4388-61E2-00780BADCB84}"/>
              </a:ext>
            </a:extLst>
          </p:cNvPr>
          <p:cNvCxnSpPr/>
          <p:nvPr/>
        </p:nvCxnSpPr>
        <p:spPr>
          <a:xfrm>
            <a:off x="6354174" y="224733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FED25E7-84CD-5E80-F42E-6FAEA8512845}"/>
              </a:ext>
            </a:extLst>
          </p:cNvPr>
          <p:cNvCxnSpPr/>
          <p:nvPr/>
        </p:nvCxnSpPr>
        <p:spPr>
          <a:xfrm>
            <a:off x="7845989" y="311002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F1891B2-F43E-A1F9-1305-EA29C92624CE}"/>
              </a:ext>
            </a:extLst>
          </p:cNvPr>
          <p:cNvCxnSpPr/>
          <p:nvPr/>
        </p:nvCxnSpPr>
        <p:spPr>
          <a:xfrm>
            <a:off x="4918462" y="30181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D76B9BE-02F9-C72B-FE38-940D1B54802D}"/>
              </a:ext>
            </a:extLst>
          </p:cNvPr>
          <p:cNvCxnSpPr/>
          <p:nvPr/>
        </p:nvCxnSpPr>
        <p:spPr>
          <a:xfrm flipH="1">
            <a:off x="5039080" y="224733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A08E37E-CB90-AA4D-90E3-D1B3B8B6C985}"/>
              </a:ext>
            </a:extLst>
          </p:cNvPr>
          <p:cNvCxnSpPr/>
          <p:nvPr/>
        </p:nvCxnSpPr>
        <p:spPr>
          <a:xfrm flipH="1">
            <a:off x="3797876" y="3018158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CE782C-8B22-A014-38F4-5F6EAFD2A33B}"/>
              </a:ext>
            </a:extLst>
          </p:cNvPr>
          <p:cNvCxnSpPr/>
          <p:nvPr/>
        </p:nvCxnSpPr>
        <p:spPr>
          <a:xfrm flipH="1">
            <a:off x="6418998" y="3030707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下カーブ 74">
            <a:extLst>
              <a:ext uri="{FF2B5EF4-FFF2-40B4-BE49-F238E27FC236}">
                <a16:creationId xmlns:a16="http://schemas.microsoft.com/office/drawing/2014/main" id="{8394FB46-7852-B982-5BF7-A02925DBD021}"/>
              </a:ext>
            </a:extLst>
          </p:cNvPr>
          <p:cNvSpPr/>
          <p:nvPr/>
        </p:nvSpPr>
        <p:spPr>
          <a:xfrm>
            <a:off x="5288795" y="2613139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矢印: 下カーブ 75">
            <a:extLst>
              <a:ext uri="{FF2B5EF4-FFF2-40B4-BE49-F238E27FC236}">
                <a16:creationId xmlns:a16="http://schemas.microsoft.com/office/drawing/2014/main" id="{3862F287-EB21-F0BA-0F58-7AE2AF8C1C66}"/>
              </a:ext>
            </a:extLst>
          </p:cNvPr>
          <p:cNvSpPr/>
          <p:nvPr/>
        </p:nvSpPr>
        <p:spPr>
          <a:xfrm flipH="1">
            <a:off x="5121154" y="2448691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矢印: 下カーブ 80">
            <a:extLst>
              <a:ext uri="{FF2B5EF4-FFF2-40B4-BE49-F238E27FC236}">
                <a16:creationId xmlns:a16="http://schemas.microsoft.com/office/drawing/2014/main" id="{5B4D91AD-412B-4C53-B311-16216F472045}"/>
              </a:ext>
            </a:extLst>
          </p:cNvPr>
          <p:cNvSpPr/>
          <p:nvPr/>
        </p:nvSpPr>
        <p:spPr>
          <a:xfrm>
            <a:off x="4148621" y="3508896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下カーブ 81">
            <a:extLst>
              <a:ext uri="{FF2B5EF4-FFF2-40B4-BE49-F238E27FC236}">
                <a16:creationId xmlns:a16="http://schemas.microsoft.com/office/drawing/2014/main" id="{7A3B2021-078D-B802-6440-73100C0315B7}"/>
              </a:ext>
            </a:extLst>
          </p:cNvPr>
          <p:cNvSpPr/>
          <p:nvPr/>
        </p:nvSpPr>
        <p:spPr>
          <a:xfrm flipH="1">
            <a:off x="3980980" y="3344448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矢印: 下カーブ 82">
            <a:extLst>
              <a:ext uri="{FF2B5EF4-FFF2-40B4-BE49-F238E27FC236}">
                <a16:creationId xmlns:a16="http://schemas.microsoft.com/office/drawing/2014/main" id="{82A8ADCD-90D3-4A99-1B76-6ECF6F17AE75}"/>
              </a:ext>
            </a:extLst>
          </p:cNvPr>
          <p:cNvSpPr/>
          <p:nvPr/>
        </p:nvSpPr>
        <p:spPr>
          <a:xfrm flipH="1">
            <a:off x="6663095" y="3403546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0CC68CF9-73C9-0140-50F9-01075AB378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メタノールの重水素濃縮反応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経路</m:t>
                    </m:r>
                  </m:oMath>
                </a14:m>
                <a:r>
                  <a:rPr lang="en-US" altLang="zh-CN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[2]</a:t>
                </a:r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  <a:blipFill>
                <a:blip r:embed="rId20"/>
                <a:stretch>
                  <a:fillRect l="-1217" t="-9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9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2DA6BC-FA53-A252-CE07-55B89173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61FB4E-BF7D-5F80-E0B1-4AB114BB53BB}"/>
                  </a:ext>
                </a:extLst>
              </p:cNvPr>
              <p:cNvSpPr txBox="1"/>
              <p:nvPr/>
            </p:nvSpPr>
            <p:spPr>
              <a:xfrm>
                <a:off x="3174034" y="824256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61FB4E-BF7D-5F80-E0B1-4AB114BB5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824256"/>
                <a:ext cx="330455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9187D3-4E90-FE82-A282-BB09472495B2}"/>
                  </a:ext>
                </a:extLst>
              </p:cNvPr>
              <p:cNvSpPr txBox="1"/>
              <p:nvPr/>
            </p:nvSpPr>
            <p:spPr>
              <a:xfrm>
                <a:off x="3177681" y="1309522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9187D3-4E90-FE82-A282-BB094724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81" y="1309522"/>
                <a:ext cx="347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944145-C4E2-D22D-96A0-382D6464C14A}"/>
                  </a:ext>
                </a:extLst>
              </p:cNvPr>
              <p:cNvSpPr txBox="1"/>
              <p:nvPr/>
            </p:nvSpPr>
            <p:spPr>
              <a:xfrm>
                <a:off x="3182490" y="1794789"/>
                <a:ext cx="346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944145-C4E2-D22D-96A0-382D6464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0" y="1794789"/>
                <a:ext cx="3466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6B0B79D-5BE2-46B0-A26A-561B8BBB9DE9}"/>
                  </a:ext>
                </a:extLst>
              </p:cNvPr>
              <p:cNvSpPr txBox="1"/>
              <p:nvPr/>
            </p:nvSpPr>
            <p:spPr>
              <a:xfrm>
                <a:off x="3174034" y="338990"/>
                <a:ext cx="2811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6B0B79D-5BE2-46B0-A26A-561B8BBB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338990"/>
                <a:ext cx="28119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A2CF41-7BCD-7B67-EEB6-A4D8BA3EC083}"/>
              </a:ext>
            </a:extLst>
          </p:cNvPr>
          <p:cNvSpPr txBox="1"/>
          <p:nvPr/>
        </p:nvSpPr>
        <p:spPr>
          <a:xfrm>
            <a:off x="359035" y="72890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青い矢印が表す反応例：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FAC00F-158C-6602-4F7E-960F7CF0D682}"/>
              </a:ext>
            </a:extLst>
          </p:cNvPr>
          <p:cNvSpPr txBox="1"/>
          <p:nvPr/>
        </p:nvSpPr>
        <p:spPr>
          <a:xfrm>
            <a:off x="359035" y="232431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黒い矢印が表す反応例：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5BDABB5-9AD9-4D41-A2DA-5BFE63782136}"/>
                  </a:ext>
                </a:extLst>
              </p:cNvPr>
              <p:cNvSpPr txBox="1"/>
              <p:nvPr/>
            </p:nvSpPr>
            <p:spPr>
              <a:xfrm>
                <a:off x="946506" y="3339161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5BDABB5-9AD9-4D41-A2DA-5BFE6378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6" y="3339161"/>
                <a:ext cx="16005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A66EDBE-ED00-0C58-D02F-35CD64E53BF9}"/>
                  </a:ext>
                </a:extLst>
              </p:cNvPr>
              <p:cNvSpPr txBox="1"/>
              <p:nvPr/>
            </p:nvSpPr>
            <p:spPr>
              <a:xfrm>
                <a:off x="3134184" y="3946345"/>
                <a:ext cx="21075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CHD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A66EDBE-ED00-0C58-D02F-35CD64E5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84" y="3946345"/>
                <a:ext cx="21075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DEA5BC-9069-314F-2D3D-EF04AFA10EA5}"/>
                  </a:ext>
                </a:extLst>
              </p:cNvPr>
              <p:cNvSpPr txBox="1"/>
              <p:nvPr/>
            </p:nvSpPr>
            <p:spPr>
              <a:xfrm>
                <a:off x="3174034" y="2815941"/>
                <a:ext cx="2027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DEA5BC-9069-314F-2D3D-EF04AFA1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2815941"/>
                <a:ext cx="20277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834A77C-CE8A-B3BE-E742-59F559DE4AB3}"/>
              </a:ext>
            </a:extLst>
          </p:cNvPr>
          <p:cNvCxnSpPr>
            <a:cxnSpLocks/>
          </p:cNvCxnSpPr>
          <p:nvPr/>
        </p:nvCxnSpPr>
        <p:spPr>
          <a:xfrm flipV="1">
            <a:off x="2472032" y="3089500"/>
            <a:ext cx="756745" cy="352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D237200-F86B-2346-0126-B54F2CDDEF73}"/>
                  </a:ext>
                </a:extLst>
              </p:cNvPr>
              <p:cNvSpPr txBox="1"/>
              <p:nvPr/>
            </p:nvSpPr>
            <p:spPr>
              <a:xfrm>
                <a:off x="5335278" y="3946345"/>
                <a:ext cx="3815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CHD</m:t>
                    </m:r>
                    <m:r>
                      <m:rPr>
                        <m:sty m:val="p"/>
                      </m:rPr>
                      <a:rPr kumimoji="1" lang="en-US" altLang="ja-JP" sz="2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CHD</m:t>
                        </m:r>
                      </m:e>
                      <m:sub>
                        <m: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D237200-F86B-2346-0126-B54F2CDD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78" y="3946345"/>
                <a:ext cx="381514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8A4E6A-2733-DCDC-426F-AD51A8C60148}"/>
              </a:ext>
            </a:extLst>
          </p:cNvPr>
          <p:cNvCxnSpPr>
            <a:cxnSpLocks/>
          </p:cNvCxnSpPr>
          <p:nvPr/>
        </p:nvCxnSpPr>
        <p:spPr>
          <a:xfrm>
            <a:off x="2472032" y="3691301"/>
            <a:ext cx="756746" cy="321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ED4E25-6E9E-2CB1-532F-2767E23F2182}"/>
              </a:ext>
            </a:extLst>
          </p:cNvPr>
          <p:cNvSpPr txBox="1"/>
          <p:nvPr/>
        </p:nvSpPr>
        <p:spPr>
          <a:xfrm>
            <a:off x="2656159" y="29112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49F70A-E00F-D12F-A7A3-8EC07B6285E1}"/>
              </a:ext>
            </a:extLst>
          </p:cNvPr>
          <p:cNvSpPr txBox="1"/>
          <p:nvPr/>
        </p:nvSpPr>
        <p:spPr>
          <a:xfrm>
            <a:off x="2664175" y="347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9860B01-103E-2575-D020-54CD6F42D082}"/>
                  </a:ext>
                </a:extLst>
              </p:cNvPr>
              <p:cNvSpPr txBox="1"/>
              <p:nvPr/>
            </p:nvSpPr>
            <p:spPr>
              <a:xfrm>
                <a:off x="352955" y="4469565"/>
                <a:ext cx="1015318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の置換反応には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、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二つパターンがある</a:t>
                </a:r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場合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ら</m:t>
                    </m:r>
                    <m:r>
                      <m:rPr>
                        <m:sty m:val="p"/>
                      </m:rPr>
                      <a:rPr kumimoji="1" lang="en-US" altLang="ja-JP" sz="2000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ラジカルが分解される。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ラジカルと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H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原子と結合し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分子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が生成される。</a:t>
                </a:r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場合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ら</m:t>
                    </m:r>
                    <m:r>
                      <m:rPr>
                        <m:sty m:val="p"/>
                      </m:rPr>
                      <a:rPr kumimoji="1" lang="en-US" altLang="ja-JP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CHDOH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ラジカルが分解される。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 smtClean="0">
                        <a:latin typeface="Cambria Math" panose="02040503050406030204" pitchFamily="18" charset="0"/>
                      </a:rPr>
                      <m:t>CHDOH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ラジカルと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原子と結合し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CHD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分子が生成される。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9860B01-103E-2575-D020-54CD6F42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5" y="4469565"/>
                <a:ext cx="10153185" cy="2246769"/>
              </a:xfrm>
              <a:prstGeom prst="rect">
                <a:avLst/>
              </a:prstGeom>
              <a:blipFill>
                <a:blip r:embed="rId10"/>
                <a:stretch>
                  <a:fillRect l="-661" t="-2168" r="-240" b="-2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6E317D-272D-7396-AF57-8B281315320D}"/>
                  </a:ext>
                </a:extLst>
              </p:cNvPr>
              <p:cNvSpPr txBox="1"/>
              <p:nvPr/>
            </p:nvSpPr>
            <p:spPr>
              <a:xfrm>
                <a:off x="5335278" y="2812271"/>
                <a:ext cx="3535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28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6E317D-272D-7396-AF57-8B281315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78" y="2812271"/>
                <a:ext cx="35354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9EE30-1F7E-48E0-9F8A-623B28F1C693}"/>
              </a:ext>
            </a:extLst>
          </p:cNvPr>
          <p:cNvSpPr txBox="1"/>
          <p:nvPr/>
        </p:nvSpPr>
        <p:spPr>
          <a:xfrm>
            <a:off x="6931523" y="731923"/>
            <a:ext cx="472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原子との逐次の付加反応を表している</a:t>
            </a:r>
          </a:p>
        </p:txBody>
      </p:sp>
    </p:spTree>
    <p:extLst>
      <p:ext uri="{BB962C8B-B14F-4D97-AF65-F5344CB8AC3E}">
        <p14:creationId xmlns:p14="http://schemas.microsoft.com/office/powerpoint/2010/main" val="31962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0532FC-F44A-62AD-D007-08773FF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838200" y="1327944"/>
            <a:ext cx="1024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原子から、メタノール生成するまで反応経路を予測する。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・氷表面での重水素濃縮のメカニズムを解明し、付加反応の経路を調べる。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CC63AB-8AF5-51DC-A58E-53CC4F4FB324}"/>
              </a:ext>
            </a:extLst>
          </p:cNvPr>
          <p:cNvSpPr txBox="1"/>
          <p:nvPr/>
        </p:nvSpPr>
        <p:spPr>
          <a:xfrm>
            <a:off x="838198" y="3285126"/>
            <a:ext cx="10363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原子の反応の遷移状態で生成物を推測する。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までの活性化エネルギーおよび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ラジカルの生成エネルギーを計算する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15FCBD-3DC9-552D-A42A-A3694807AB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CF236DE-846B-D348-417D-253458888853}"/>
              </a:ext>
            </a:extLst>
          </p:cNvPr>
          <p:cNvSpPr txBox="1">
            <a:spLocks/>
          </p:cNvSpPr>
          <p:nvPr/>
        </p:nvSpPr>
        <p:spPr>
          <a:xfrm>
            <a:off x="990600" y="24735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305DE-ABDD-73A7-8CCE-FAEE6AD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C57B3-A6FC-B64E-FFB4-3998D772B5AF}"/>
              </a:ext>
            </a:extLst>
          </p:cNvPr>
          <p:cNvSpPr txBox="1"/>
          <p:nvPr/>
        </p:nvSpPr>
        <p:spPr>
          <a:xfrm>
            <a:off x="838200" y="1327944"/>
            <a:ext cx="10248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DFT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汎関数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:B3LYP </a:t>
            </a:r>
          </a:p>
          <a:p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:6-31G(d , p)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CCSD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cc-PVDZ, cc-PVTZ, cc-PVQZ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MP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２法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cc-PVDZ, cc-PVTZ, cc-PVQZ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3E9C978-0CC0-0225-8D5A-4024C9662D5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73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4356</TotalTime>
  <Words>1354</Words>
  <Application>Microsoft Office PowerPoint</Application>
  <PresentationFormat>ワイド画面</PresentationFormat>
  <Paragraphs>283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BIZ UDPゴシック</vt:lpstr>
      <vt:lpstr>游ゴシック</vt:lpstr>
      <vt:lpstr>Arial</vt:lpstr>
      <vt:lpstr>Calibri</vt:lpstr>
      <vt:lpstr>Calibri Light</vt:lpstr>
      <vt:lpstr>Cambria Math</vt:lpstr>
      <vt:lpstr>Times New Roman</vt:lpstr>
      <vt:lpstr>Office テーマ</vt:lpstr>
      <vt:lpstr>星間塵氷表面での重水素濃縮反応機構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92</cp:revision>
  <dcterms:created xsi:type="dcterms:W3CDTF">2023-06-26T06:35:27Z</dcterms:created>
  <dcterms:modified xsi:type="dcterms:W3CDTF">2023-10-03T12:20:31Z</dcterms:modified>
</cp:coreProperties>
</file>