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64" r:id="rId10"/>
    <p:sldId id="265" r:id="rId11"/>
    <p:sldId id="261" r:id="rId12"/>
    <p:sldId id="266" r:id="rId13"/>
    <p:sldId id="268" r:id="rId14"/>
    <p:sldId id="269" r:id="rId15"/>
    <p:sldId id="270" r:id="rId16"/>
    <p:sldId id="271" r:id="rId17"/>
    <p:sldId id="272" r:id="rId18"/>
    <p:sldId id="267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BCF4-8EBC-21EE-AC6F-CB759A368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38899-DC90-2225-EF6C-44E61E7E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AB106-E255-1994-F0C5-1864D0C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DEE4C-2A8D-7BFB-002A-268DF168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CE6C3-F532-CAF9-7E63-052F567A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9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4A19-D306-4DAA-8A09-BAE3F86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EE579-7954-5D22-0923-65D73E01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9382-3850-5464-00B4-DAB211F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45C59-DF2C-D1D0-6C0F-253FAC9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DD063-B9BD-094A-FD60-637FE6C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A3741-1EF6-6BF0-D5BD-4CA0AC265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53717-702B-783E-0131-8CB12BE4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62CB-7A16-DE59-91F5-73BC366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AE6C5-5094-30B0-3BF2-0C6D9EE3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B8EE0-8321-58DA-FFD9-A62AC4D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E1933-D21D-52A4-DBCB-4F3DD99B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96B7-DE7A-699F-2AB5-90EC8DAC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D88A-1597-562D-7CDF-6458FB8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1D8EB-22CB-051C-8396-23633F37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79917-1569-292F-CDD3-E960FF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3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174A-99B6-27E5-6731-15353BE3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F2E8F-83C1-4831-D731-D82AB445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EA0C-B1C7-2FB6-D794-E5A79149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F5F5-0265-EEFD-210E-EE8BD19B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FEC1-928F-8721-3E5C-1EE7DEB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5981-5F33-2001-2B78-8847B86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FDDF-BAB5-CBE2-897A-B983366C9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20CBE-FF3A-1BE6-359E-F5D1CA4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48722-1DE3-6FAB-92BF-5EC2B58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F3719-28C5-CBB5-60C5-8BC487A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1E37F-1525-2C65-E594-81F7521B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DE3F-E0FB-E0A8-7F34-AC5B11FC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8EB29-3D7A-C9FD-E996-3DAC67A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16C69-F568-009F-092F-34672AE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9419D-2A46-6A72-141E-831144D0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E095D-46DF-2F2D-C9F9-F980CD6A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CE5F2-DB75-B43B-7CF4-CA13D8B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5B9742-169B-9476-4237-D02D98E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812A1F-14FB-7975-19CB-A32941DF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8824-9C93-4A0B-D9B9-4EB8C06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4B4D-86CC-3284-CCFD-A7F80384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18079-584E-5463-051C-985602E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E7880-66C1-171F-0344-18FEDC1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13F03-6F68-C219-D1B6-686342FA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4E8A1-684B-1123-5BF1-5041DBE7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4C16C-550B-828F-8897-A535143C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DD78-0ED3-B38E-6099-F4488AC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7BE1-1BCC-93B4-CC38-5939337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D6003-E086-5164-9FF9-EDA3D1F4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2F45C-0985-B228-4D9C-810B941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A9CF-78C0-0FD0-F3E1-2190AEC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F750F-17E5-0D9C-1911-94ADD7F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7334-A9D0-82A8-7BAA-45F5B1D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7C0B5-ED36-1B5C-4471-3BD27AA3E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B8CB-FAFE-1830-8FBC-5007A3B9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4F44E-7C58-E9AF-1D55-5C6C594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12A06-A669-67A0-8F0C-9CD727EA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3B989-9DC3-F163-7651-ED3B62C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A43DB-2065-87AE-6C59-EC2A7FBB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B6A97-4142-090E-6BB8-422B4E1B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297B-1ACD-9307-98C8-A149D890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3737-B371-4580-AA45-C2DE1E4C665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D9259-897C-6102-F9D6-055A8BC99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8544D-C599-8B0A-11F5-E28BA4445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</a:t>
            </a:r>
            <a:r>
              <a:rPr lang="ja-JP" altLang="en-US" dirty="0"/>
              <a:t>と</a:t>
            </a:r>
            <a:r>
              <a:rPr lang="en-US" altLang="ja-JP" dirty="0"/>
              <a:t>H2O</a:t>
            </a:r>
            <a:r>
              <a:rPr lang="ja-JP" altLang="en-US" dirty="0"/>
              <a:t>分子の吸着エネルギー及び</a:t>
            </a:r>
            <a:r>
              <a:rPr lang="en-US" altLang="ja-JP" dirty="0"/>
              <a:t>CO</a:t>
            </a:r>
            <a:r>
              <a:rPr lang="ja-JP" altLang="en-US" dirty="0"/>
              <a:t>と</a:t>
            </a:r>
            <a:r>
              <a:rPr lang="en-US" altLang="ja-JP" dirty="0"/>
              <a:t>H</a:t>
            </a:r>
            <a:r>
              <a:rPr lang="ja-JP" altLang="en-US" dirty="0"/>
              <a:t>分子の遷移状態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CEA3E-F89F-B9B7-44B1-C73D4BBC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9174-06E5-023C-2624-08C96906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86653-D48C-6F98-6B6E-6C8A5F1C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E =-189.77746 </a:t>
            </a:r>
          </a:p>
          <a:p>
            <a:endParaRPr lang="en-US" altLang="zh-CN" dirty="0"/>
          </a:p>
          <a:p>
            <a:r>
              <a:rPr lang="zh-CN" altLang="en-US" dirty="0"/>
              <a:t>吸着</a:t>
            </a:r>
            <a:r>
              <a:rPr lang="ja-JP" altLang="en-US" dirty="0"/>
              <a:t>エネルギー：</a:t>
            </a:r>
          </a:p>
          <a:p>
            <a:endParaRPr lang="ja-JP" altLang="en-US" dirty="0"/>
          </a:p>
          <a:p>
            <a:r>
              <a:rPr lang="en-US" altLang="ja-JP" dirty="0"/>
              <a:t> </a:t>
            </a:r>
            <a:r>
              <a:rPr lang="en-US" altLang="zh-CN" dirty="0"/>
              <a:t>E_ bonding  =  E -  E_ CO  -  E_ H_2O  =-1.58904   kcal/mol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05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0AAA-C980-629D-8251-C1F594C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2C6ED-C84F-0BDC-6EF1-F6BE3649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 =-189.77568 </a:t>
            </a:r>
          </a:p>
          <a:p>
            <a:endParaRPr lang="en-US" altLang="zh-CN" dirty="0"/>
          </a:p>
          <a:p>
            <a:r>
              <a:rPr lang="zh-CN" altLang="en-US" dirty="0"/>
              <a:t>吸着</a:t>
            </a:r>
            <a:r>
              <a:rPr lang="ja-JP" altLang="en-US" dirty="0"/>
              <a:t>エネルギー：</a:t>
            </a:r>
          </a:p>
          <a:p>
            <a:endParaRPr lang="ja-JP" altLang="en-US" dirty="0"/>
          </a:p>
          <a:p>
            <a:r>
              <a:rPr lang="en-US" altLang="ja-JP" dirty="0"/>
              <a:t> </a:t>
            </a:r>
            <a:r>
              <a:rPr lang="en-US" altLang="zh-CN" dirty="0"/>
              <a:t>E_ bonding  =  E -  E_ CO  -  E_ H_2O  =-0.47700   kcal/mol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18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0F7A-4E75-2871-E6A8-060AF8B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35E69-88FA-673F-2011-D0D663A9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構造</a:t>
            </a:r>
            <a:r>
              <a:rPr lang="en-US" altLang="ja-JP" dirty="0"/>
              <a:t>2</a:t>
            </a:r>
            <a:r>
              <a:rPr lang="ja-JP" altLang="en-US" dirty="0"/>
              <a:t>のボンディングエネルギーが一番低いため、構造</a:t>
            </a:r>
            <a:r>
              <a:rPr lang="en-US" altLang="ja-JP" dirty="0"/>
              <a:t>2</a:t>
            </a:r>
            <a:r>
              <a:rPr lang="ja-JP" altLang="en-US" dirty="0"/>
              <a:t>の構造が安定である。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9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03D9F-388A-1023-ECCF-C47D49FA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ja-JP" dirty="0"/>
              <a:t>CO</a:t>
            </a:r>
            <a:r>
              <a:rPr lang="ja-JP" altLang="en-US" dirty="0"/>
              <a:t>分子と</a:t>
            </a:r>
            <a:r>
              <a:rPr lang="en-US" altLang="ja-JP" dirty="0"/>
              <a:t>H</a:t>
            </a:r>
            <a:r>
              <a:rPr lang="ja-JP" altLang="en-US" dirty="0"/>
              <a:t>原子の最適化構造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59322-CAD8-CB71-0D2E-5994538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52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E33F-E259-EB52-7F5C-496B626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5774-8EED-3F34-27B9-C62B63F3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反応物の総合エネルギー</a:t>
            </a:r>
          </a:p>
          <a:p>
            <a:endParaRPr lang="ja-JP" altLang="en-US" dirty="0"/>
          </a:p>
          <a:p>
            <a:r>
              <a:rPr lang="en-US" altLang="ja-JP" dirty="0"/>
              <a:t> E_ tot  =-113.75951 ( Hartree )</a:t>
            </a:r>
          </a:p>
          <a:p>
            <a:endParaRPr lang="en-US" altLang="ja-JP" dirty="0"/>
          </a:p>
          <a:p>
            <a:r>
              <a:rPr lang="ja-JP" altLang="en-US" dirty="0"/>
              <a:t>遷移状態のエネルギー</a:t>
            </a:r>
          </a:p>
          <a:p>
            <a:endParaRPr lang="ja-JP" altLang="en-US" dirty="0"/>
          </a:p>
          <a:p>
            <a:r>
              <a:rPr lang="en-US" altLang="ja-JP" dirty="0"/>
              <a:t> E_ TS  =-113.72689 ( Hartree )</a:t>
            </a:r>
          </a:p>
          <a:p>
            <a:endParaRPr lang="en-US" altLang="ja-JP" dirty="0"/>
          </a:p>
          <a:p>
            <a:r>
              <a:rPr lang="ja-JP" altLang="en-US" dirty="0"/>
              <a:t>遷移状態になる為に必要なエネルギー</a:t>
            </a:r>
          </a:p>
          <a:p>
            <a:endParaRPr lang="ja-JP" altLang="en-US" dirty="0"/>
          </a:p>
          <a:p>
            <a:r>
              <a:rPr lang="en-US" altLang="ja-JP" dirty="0"/>
              <a:t> E =20.47777 ( kcal/mol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4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AF2D-B587-F6DD-EE55-C2586882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B1757-3259-74D2-3F89-218430E7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4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B392F-CCE7-0729-3B80-F6E23A66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F44E0-1461-D9D4-FC47-558BCE47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62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98C51-F5B1-910B-370C-399ED69E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F1D56-394F-91B1-A946-A8D6CBD3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0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212C-DEE4-59D4-DD5E-FC2AC5D2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</a:t>
            </a:r>
            <a:r>
              <a:rPr lang="ja-JP" altLang="en-US" dirty="0"/>
              <a:t>原子の反応中の遷移状態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1FEE1-7DEE-766E-8400-60E5A467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FC3CD-42D5-A01F-57DE-A4BEB27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遷移状態１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9F26-0D43-8893-FD5E-119025A8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3EB82-F72D-EE43-70D3-C80CFA2C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星・惑星系を生成する分子雲では星間塵が存在する。</a:t>
            </a:r>
          </a:p>
          <a:p>
            <a:r>
              <a:rPr lang="en-US" altLang="ja-JP" dirty="0"/>
              <a:t>D</a:t>
            </a:r>
            <a:r>
              <a:rPr lang="ja-JP" altLang="en-US" dirty="0"/>
              <a:t>原子</a:t>
            </a:r>
            <a:r>
              <a:rPr lang="en-US" altLang="ja-JP" dirty="0"/>
              <a:t>/H</a:t>
            </a:r>
            <a:r>
              <a:rPr lang="ja-JP" altLang="en-US" dirty="0"/>
              <a:t>原子の宇宙存在度比は</a:t>
            </a:r>
            <a:r>
              <a:rPr lang="en-US" altLang="ja-JP" dirty="0"/>
              <a:t> 10^ -5  </a:t>
            </a:r>
            <a:r>
              <a:rPr lang="ja-JP" altLang="en-US" dirty="0"/>
              <a:t>である。しかし塵に</a:t>
            </a:r>
            <a:r>
              <a:rPr lang="en-US" altLang="ja-JP" dirty="0"/>
              <a:t> 10^ -1  </a:t>
            </a:r>
            <a:r>
              <a:rPr lang="ja-JP" altLang="en-US" dirty="0"/>
              <a:t>の比で</a:t>
            </a:r>
            <a:r>
              <a:rPr lang="en-US" altLang="ja-JP" dirty="0"/>
              <a:t>D</a:t>
            </a:r>
            <a:r>
              <a:rPr lang="ja-JP" altLang="en-US" dirty="0"/>
              <a:t>及び</a:t>
            </a:r>
            <a:r>
              <a:rPr lang="en-US" altLang="ja-JP" dirty="0"/>
              <a:t>H</a:t>
            </a:r>
            <a:r>
              <a:rPr lang="ja-JP" altLang="en-US" dirty="0"/>
              <a:t>原子が吸着し、</a:t>
            </a:r>
            <a:r>
              <a:rPr lang="en-US" altLang="ja-JP" dirty="0"/>
              <a:t>CO</a:t>
            </a:r>
            <a:r>
              <a:rPr lang="ja-JP" altLang="en-US" dirty="0"/>
              <a:t>分子に逐次に付加することによって、</a:t>
            </a:r>
            <a:r>
              <a:rPr lang="en-US" altLang="ja-JP" dirty="0"/>
              <a:t>   H_2CO  </a:t>
            </a:r>
            <a:r>
              <a:rPr lang="ja-JP" altLang="en-US" dirty="0"/>
              <a:t>や</a:t>
            </a:r>
            <a:r>
              <a:rPr lang="en-US" altLang="ja-JP" dirty="0"/>
              <a:t>   CH_3OH  </a:t>
            </a:r>
            <a:r>
              <a:rPr lang="ja-JP" altLang="en-US" dirty="0"/>
              <a:t>と同様、</a:t>
            </a:r>
            <a:r>
              <a:rPr lang="en-US" altLang="ja-JP" dirty="0"/>
              <a:t>   HDCO  </a:t>
            </a:r>
            <a:r>
              <a:rPr lang="ja-JP" altLang="en-US" dirty="0"/>
              <a:t>や</a:t>
            </a:r>
            <a:r>
              <a:rPr lang="en-US" altLang="ja-JP" dirty="0"/>
              <a:t>   CH_2DOH  </a:t>
            </a:r>
            <a:r>
              <a:rPr lang="ja-JP" altLang="en-US" dirty="0"/>
              <a:t>といった重水素体が生成されている。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5C94F-80EB-2825-1BD0-68F413B3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遷移状態２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56748-3C05-CEE7-6652-1F04BFA9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8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1CB1-8432-3CA4-59C5-462217F5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6F3B4-8879-917E-EB6B-C431D79B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29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37BD9-C1B0-1081-24A4-AFBC7729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CD649-E001-7773-241E-12454443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0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247E1-9F71-1957-EF0B-41B33ABC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8CDA9-9B65-1520-2D2B-CCB8AB19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30BE-9D1C-663C-41F2-E37E11A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DFA76-8941-06B7-43D4-52D99E4A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H_2CO </a:t>
            </a:r>
            <a:r>
              <a:rPr lang="ja-JP" altLang="en-US" dirty="0"/>
              <a:t>及び</a:t>
            </a:r>
            <a:r>
              <a:rPr lang="en-US" altLang="ja-JP" dirty="0"/>
              <a:t> CH_3OH </a:t>
            </a:r>
            <a:r>
              <a:rPr lang="ja-JP" altLang="en-US" dirty="0"/>
              <a:t>の生成機構として、分子雲の気相で生成され塵表面に吸着した</a:t>
            </a:r>
            <a:r>
              <a:rPr lang="en-US" altLang="ja-JP" dirty="0"/>
              <a:t> CO </a:t>
            </a:r>
            <a:r>
              <a:rPr lang="ja-JP" altLang="en-US" dirty="0"/>
              <a:t>分子に同様に吸着した</a:t>
            </a:r>
            <a:r>
              <a:rPr lang="en-US" altLang="ja-JP" dirty="0"/>
              <a:t> H </a:t>
            </a:r>
            <a:r>
              <a:rPr lang="ja-JP" altLang="en-US" dirty="0"/>
              <a:t>原子が逐次に付加する。反応式は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A518-1F7E-D2C2-643C-BF3A1044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B529B-B61F-9989-A2CF-91E9B507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本実験では、</a:t>
            </a:r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H_2O </a:t>
            </a:r>
            <a:r>
              <a:rPr lang="ja-JP" altLang="en-US" dirty="0"/>
              <a:t>分子の吸着エネルギー及び</a:t>
            </a:r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</a:t>
            </a:r>
            <a:r>
              <a:rPr lang="ja-JP" altLang="en-US" dirty="0"/>
              <a:t>原子の反応を調べる。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581-4BFF-E93F-C7F6-3C05B7F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AA8B3-0F8F-80EE-902C-8BD53267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吸着エネルギーを計算する</a:t>
            </a:r>
          </a:p>
          <a:p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_2  O </a:t>
            </a:r>
            <a:r>
              <a:rPr lang="ja-JP" altLang="en-US" dirty="0"/>
              <a:t>分子の安定構造を探す</a:t>
            </a:r>
          </a:p>
          <a:p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</a:t>
            </a:r>
            <a:r>
              <a:rPr lang="ja-JP" altLang="en-US" dirty="0"/>
              <a:t>原子の反応の遷移状態を探す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C818-CE85-125A-E0AE-DA81C9E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6F09-6B5C-BDB3-4DFE-DF08428E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法</a:t>
            </a:r>
          </a:p>
          <a:p>
            <a:r>
              <a:rPr lang="zh-CN" altLang="en-US" dirty="0"/>
              <a:t>汎関数</a:t>
            </a:r>
            <a:r>
              <a:rPr lang="en-US" altLang="zh-CN" dirty="0"/>
              <a:t>:B3LYP </a:t>
            </a:r>
          </a:p>
          <a:p>
            <a:r>
              <a:rPr lang="zh-CN" altLang="en-US" dirty="0"/>
              <a:t>基底関数</a:t>
            </a:r>
            <a:r>
              <a:rPr lang="en-US" altLang="zh-CN" dirty="0"/>
              <a:t>:6-31G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4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601B-4D12-0DA6-B6E1-1007BF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実験結果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0150C-AD0A-2E35-D8EC-E7C2727D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CO </a:t>
            </a:r>
            <a:r>
              <a:rPr lang="zh-CN" altLang="en-US" dirty="0"/>
              <a:t>分子及</a:t>
            </a:r>
            <a:r>
              <a:rPr lang="ja-JP" altLang="en-US" dirty="0"/>
              <a:t>び</a:t>
            </a:r>
            <a:r>
              <a:rPr lang="en-US" altLang="ja-JP" dirty="0"/>
              <a:t> </a:t>
            </a:r>
            <a:r>
              <a:rPr lang="en-US" altLang="zh-CN" dirty="0"/>
              <a:t> H _2 O  </a:t>
            </a:r>
            <a:r>
              <a:rPr lang="zh-CN" altLang="en-US" dirty="0"/>
              <a:t>分子</a:t>
            </a:r>
            <a:r>
              <a:rPr lang="ja-JP" altLang="en-US" dirty="0"/>
              <a:t>の</a:t>
            </a:r>
            <a:r>
              <a:rPr lang="zh-CN" altLang="en-US" dirty="0"/>
              <a:t>全</a:t>
            </a:r>
            <a:r>
              <a:rPr lang="ja-JP" altLang="en-US" dirty="0"/>
              <a:t>エネルギー</a:t>
            </a:r>
          </a:p>
          <a:p>
            <a:endParaRPr lang="ja-JP" altLang="en-US" dirty="0"/>
          </a:p>
          <a:p>
            <a:r>
              <a:rPr lang="en-US" altLang="ja-JP" dirty="0"/>
              <a:t> </a:t>
            </a:r>
            <a:r>
              <a:rPr lang="en-US" altLang="zh-CN" dirty="0"/>
              <a:t>E_ CO  =-113.33028 </a:t>
            </a:r>
          </a:p>
          <a:p>
            <a:r>
              <a:rPr lang="en-US" altLang="zh-CN" dirty="0"/>
              <a:t>  E_ H_2O   =-76.44464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単位</a:t>
            </a:r>
            <a:r>
              <a:rPr lang="en-US" altLang="zh-CN" dirty="0"/>
              <a:t>:Hartree)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62AF-FE75-0944-C913-FB4FCCFD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ja-JP" altLang="en-US" dirty="0"/>
              <a:t>分子の電荷分布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7316B-7C10-44C3-C7CD-21723257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9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B3A35-9740-5EBF-073F-6681F248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構造１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A1E4-E327-8FB7-19BD-9AED920A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 =-189.77577 </a:t>
            </a:r>
          </a:p>
          <a:p>
            <a:endParaRPr lang="en-US" altLang="zh-CN" dirty="0"/>
          </a:p>
          <a:p>
            <a:r>
              <a:rPr lang="zh-CN" altLang="en-US" dirty="0"/>
              <a:t>吸着</a:t>
            </a:r>
            <a:r>
              <a:rPr lang="ja-JP" altLang="en-US" dirty="0"/>
              <a:t>エネルギー：</a:t>
            </a:r>
          </a:p>
          <a:p>
            <a:endParaRPr lang="ja-JP" altLang="en-US" dirty="0"/>
          </a:p>
          <a:p>
            <a:r>
              <a:rPr lang="en-US" altLang="ja-JP" dirty="0"/>
              <a:t> </a:t>
            </a:r>
            <a:r>
              <a:rPr lang="en-US" altLang="zh-CN" dirty="0"/>
              <a:t>E_ bonding  =  E -  E_ CO  -  E_ H_2O  =-0.74975  kcal/mol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0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509</Words>
  <Application>Microsoft Office PowerPoint</Application>
  <PresentationFormat>宽屏</PresentationFormat>
  <Paragraphs>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COとH2O分子の吸着エネルギー及びCOとH分子の遷移状態</vt:lpstr>
      <vt:lpstr>研究背景</vt:lpstr>
      <vt:lpstr>PowerPoint 演示文稿</vt:lpstr>
      <vt:lpstr>PowerPoint 演示文稿</vt:lpstr>
      <vt:lpstr>研究目的</vt:lpstr>
      <vt:lpstr>手法</vt:lpstr>
      <vt:lpstr>実験結果</vt:lpstr>
      <vt:lpstr>CO分子の電荷分布</vt:lpstr>
      <vt:lpstr>構造１</vt:lpstr>
      <vt:lpstr>構造２</vt:lpstr>
      <vt:lpstr>構造３</vt:lpstr>
      <vt:lpstr>結論</vt:lpstr>
      <vt:lpstr>4CO分子とH原子の最適化構造</vt:lpstr>
      <vt:lpstr>構造１</vt:lpstr>
      <vt:lpstr>構造２</vt:lpstr>
      <vt:lpstr>構造３</vt:lpstr>
      <vt:lpstr>PowerPoint 演示文稿</vt:lpstr>
      <vt:lpstr>４ CO 分子と H 原子の反応中の遷移状態</vt:lpstr>
      <vt:lpstr>遷移状態１</vt:lpstr>
      <vt:lpstr>遷移状態２</vt:lpstr>
      <vt:lpstr>結論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RUAN　MING　YANG</cp:lastModifiedBy>
  <cp:revision>1</cp:revision>
  <dcterms:created xsi:type="dcterms:W3CDTF">2023-06-26T06:35:27Z</dcterms:created>
  <dcterms:modified xsi:type="dcterms:W3CDTF">2023-06-26T06:54:49Z</dcterms:modified>
</cp:coreProperties>
</file>