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8"/>
  </p:notesMasterIdLst>
  <p:sldIdLst>
    <p:sldId id="256" r:id="rId2"/>
    <p:sldId id="309" r:id="rId3"/>
    <p:sldId id="291" r:id="rId4"/>
    <p:sldId id="294" r:id="rId5"/>
    <p:sldId id="314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阳 阮" initials="明阳" lastIdx="2" clrIdx="0">
    <p:extLst>
      <p:ext uri="{19B8F6BF-5375-455C-9EA6-DF929625EA0E}">
        <p15:presenceInfo xmlns:p15="http://schemas.microsoft.com/office/powerpoint/2012/main" userId="a4dcf2889a22c6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7-05T09:50:57.100" v="4167" actId="2057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7-05T09:50:57.100" v="4167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7-05T09:50:45.073" v="4165" actId="20577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7-05T09:50:52.919" v="4166" actId="20577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7-05T09:50:57.100" v="4167" actId="20577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7-05T09:49:28.372" v="4163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7-05T09:50:34.781" v="4164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7-05T09:48:59.415" v="4162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7-05T09:44:59.484" v="4096" actId="1076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7-05T09:44:42.490" v="4092" actId="21"/>
          <ac:spMkLst>
            <pc:docMk/>
            <pc:sldMk cId="3420330743" sldId="281"/>
            <ac:spMk id="9" creationId="{A0E1188B-BB6B-F8FD-CF0E-BD620D50ACC8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7-05T09:44:59.484" v="4096" actId="1076"/>
          <ac:spMkLst>
            <pc:docMk/>
            <pc:sldMk cId="3420330743" sldId="281"/>
            <ac:spMk id="10" creationId="{17667A35-7FBD-0247-C4EE-E5CCF6C1C6D2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del mod">
          <ac:chgData name="明阳 阮" userId="a4dcf2889a22c6f9" providerId="LiveId" clId="{A86D5202-7040-4BE9-A259-0D0906DA0EEF}" dt="2023-07-05T09:44:56.680" v="4095" actId="478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7-05T09:46:38.947" v="4161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7-05T09:42:29.794" v="4084" actId="1076"/>
          <ac:spMkLst>
            <pc:docMk/>
            <pc:sldMk cId="582678467" sldId="284"/>
            <ac:spMk id="3" creationId="{94FD63A6-42ED-89AD-E225-1E3C82020291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7-05T09:46:19.568" v="4138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7-05T09:46:26.391" v="4146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7-05T09:46:38.947" v="4161" actId="1076"/>
          <ac:spMkLst>
            <pc:docMk/>
            <pc:sldMk cId="582678467" sldId="284"/>
            <ac:spMk id="8" creationId="{4D939D03-C1D7-95EF-CE3A-13121D189CD9}"/>
          </ac:spMkLst>
        </pc:spChg>
        <pc:spChg chg="add mod">
          <ac:chgData name="明阳 阮" userId="a4dcf2889a22c6f9" providerId="LiveId" clId="{A86D5202-7040-4BE9-A259-0D0906DA0EEF}" dt="2023-07-05T09:40:34.089" v="4079" actId="1076"/>
          <ac:spMkLst>
            <pc:docMk/>
            <pc:sldMk cId="582678467" sldId="284"/>
            <ac:spMk id="13" creationId="{F4354632-06A0-0F9F-1AC0-E9A23EE5F02A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7-05T09:41:39.171" v="4081" actId="20577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7-05T09:42:33.907" v="4085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7-05T09:43:39.643" v="4087" actId="20577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 del">
        <pc:chgData name="明阳 阮" userId="a4dcf2889a22c6f9" providerId="LiveId" clId="{A86D5202-7040-4BE9-A259-0D0906DA0EEF}" dt="2023-07-05T09:44:16.464" v="4088" actId="47"/>
        <pc:sldMkLst>
          <pc:docMk/>
          <pc:sldMk cId="163880359" sldId="285"/>
        </pc:sldMkLst>
      </pc:sldChg>
      <pc:sldChg chg="new del">
        <pc:chgData name="明阳 阮" userId="a4dcf2889a22c6f9" providerId="LiveId" clId="{A86D5202-7040-4BE9-A259-0D0906DA0EEF}" dt="2023-07-05T09:44:19.271" v="4089" actId="47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5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66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50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12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83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96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05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7FCD-955D-4274-86E7-9D7AEF0202E2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星間塵氷表面での重水素濃縮反応機構の理論研究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5608E-F3A1-97CA-2C98-E6BDDB2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476807" y="4847545"/>
            <a:ext cx="3238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量子物理化学研究室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B4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1497C93-5222-2A26-96FE-A861C0F4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133A821-5E50-0028-9B15-325B79179BD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53B6A1E-8578-CDD1-EF0A-5ACDD9E4234A}"/>
              </a:ext>
            </a:extLst>
          </p:cNvPr>
          <p:cNvSpPr txBox="1">
            <a:spLocks/>
          </p:cNvSpPr>
          <p:nvPr/>
        </p:nvSpPr>
        <p:spPr>
          <a:xfrm>
            <a:off x="990600" y="129423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星間分子雲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zh-CN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09B203D-9470-4A7B-CFF7-AF0152C53F47}"/>
                  </a:ext>
                </a:extLst>
              </p:cNvPr>
              <p:cNvSpPr txBox="1"/>
              <p:nvPr/>
            </p:nvSpPr>
            <p:spPr>
              <a:xfrm>
                <a:off x="447742" y="2062130"/>
                <a:ext cx="1096018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星間区間では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H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原子が「希薄ガス」として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密度は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個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ja-JP" sz="2400" i="0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ぐらい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のように</a:t>
                </a:r>
                <a:endPara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宇宙に存在している。星間区間の希薄ガスは星間雲で集まるによって星、生命が形成する。</a:t>
                </a:r>
                <a:endPara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分子雲の化学組成の一つの特徴は重水素濃縮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[1][2]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である。</a:t>
                </a:r>
                <a:r>
                  <a:rPr kumimoji="1"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重水素濃縮の解明は星間分子雲の解明には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重要な役割に果たす。</a:t>
                </a:r>
                <a:endPara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09B203D-9470-4A7B-CFF7-AF0152C53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42" y="2062130"/>
                <a:ext cx="10960186" cy="2677656"/>
              </a:xfrm>
              <a:prstGeom prst="rect">
                <a:avLst/>
              </a:prstGeom>
              <a:blipFill>
                <a:blip r:embed="rId2"/>
                <a:stretch>
                  <a:fillRect l="-834" t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0AFFD12-1DF8-DBAF-C966-DE0CD313CD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6259898"/>
                  </p:ext>
                </p:extLst>
              </p:nvPr>
            </p:nvGraphicFramePr>
            <p:xfrm>
              <a:off x="2032000" y="4236366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098409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0" dirty="0"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宇宙</a:t>
                          </a:r>
                          <a:endParaRPr kumimoji="1" lang="en-US" altLang="ja-JP" i="0" dirty="0"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0" dirty="0"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分子雲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CO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HDCO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0" dirty="0"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分子雲</a:t>
                          </a:r>
                          <a:endParaRPr kumimoji="1" lang="en-US" altLang="ja-JP" i="0" dirty="0"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OH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DOH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0AFFD12-1DF8-DBAF-C966-DE0CD313CD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6259898"/>
                  </p:ext>
                </p:extLst>
              </p:nvPr>
            </p:nvGraphicFramePr>
            <p:xfrm>
              <a:off x="2032000" y="4236366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098409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0" dirty="0"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宇宙</a:t>
                          </a:r>
                          <a:endParaRPr kumimoji="1" lang="en-US" altLang="ja-JP" i="0" dirty="0"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4839" r="-101126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839" r="-899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0" dirty="0"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分子雲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08197" r="-101126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8197" r="-899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0" dirty="0"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分子雲</a:t>
                          </a:r>
                          <a:endParaRPr kumimoji="1" lang="en-US" altLang="ja-JP" i="0" dirty="0"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08197" r="-101126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8197" r="-899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32A74E-5082-D165-C6CA-C4B5C8BE2975}"/>
              </a:ext>
            </a:extLst>
          </p:cNvPr>
          <p:cNvSpPr txBox="1"/>
          <p:nvPr/>
        </p:nvSpPr>
        <p:spPr>
          <a:xfrm>
            <a:off x="245417" y="5927528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[1]N. Watanabe, N. and </a:t>
            </a:r>
            <a:r>
              <a:rPr kumimoji="1" lang="en-US" altLang="ja-JP" sz="1400" dirty="0" err="1"/>
              <a:t>Kouchi</a:t>
            </a:r>
            <a:r>
              <a:rPr kumimoji="1" lang="en-US" altLang="ja-JP" sz="1400" dirty="0"/>
              <a:t>, A., 2002, </a:t>
            </a:r>
            <a:r>
              <a:rPr kumimoji="1" lang="en-US" altLang="ja-JP" sz="1400" dirty="0" err="1"/>
              <a:t>Astrophys</a:t>
            </a:r>
            <a:r>
              <a:rPr kumimoji="1" lang="en-US" altLang="ja-JP" sz="1400" dirty="0"/>
              <a:t>. J.571, L173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F25DE9-2F07-9AC8-B105-F68C43E415A9}"/>
              </a:ext>
            </a:extLst>
          </p:cNvPr>
          <p:cNvSpPr txBox="1"/>
          <p:nvPr/>
        </p:nvSpPr>
        <p:spPr>
          <a:xfrm>
            <a:off x="245417" y="6235305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[2]</a:t>
            </a:r>
            <a:r>
              <a:rPr kumimoji="1" lang="ja-JP" altLang="en-US" sz="1400" dirty="0"/>
              <a:t>日本惑星科学会誌 </a:t>
            </a:r>
            <a:r>
              <a:rPr kumimoji="1" lang="en-US" altLang="ja-JP" sz="1400" dirty="0"/>
              <a:t>Vol.14.No.4,2005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64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EC657E-2388-875A-3C0D-FB76177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/>
              <p:nvPr/>
            </p:nvSpPr>
            <p:spPr>
              <a:xfrm>
                <a:off x="8469381" y="3617799"/>
                <a:ext cx="784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81" y="3617799"/>
                <a:ext cx="7841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/>
              <p:nvPr/>
            </p:nvSpPr>
            <p:spPr>
              <a:xfrm>
                <a:off x="5725616" y="3617799"/>
                <a:ext cx="8290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HDCO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3617799"/>
                <a:ext cx="8290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/>
              <p:nvPr/>
            </p:nvSpPr>
            <p:spPr>
              <a:xfrm>
                <a:off x="3254633" y="3617799"/>
                <a:ext cx="7777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33" y="3617799"/>
                <a:ext cx="777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/>
              <p:nvPr/>
            </p:nvSpPr>
            <p:spPr>
              <a:xfrm>
                <a:off x="1858111" y="4449896"/>
                <a:ext cx="1611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11" y="4449896"/>
                <a:ext cx="1611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/>
              <p:nvPr/>
            </p:nvSpPr>
            <p:spPr>
              <a:xfrm>
                <a:off x="4146625" y="4311397"/>
                <a:ext cx="1784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𝐶𝐻𝐷𝑂𝐷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25" y="4311397"/>
                <a:ext cx="17849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/>
              <p:nvPr/>
            </p:nvSpPr>
            <p:spPr>
              <a:xfrm>
                <a:off x="7102184" y="4311397"/>
                <a:ext cx="18537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𝐶𝐻𝐷𝑂𝐻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84" y="4311397"/>
                <a:ext cx="185377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/>
              <p:nvPr/>
            </p:nvSpPr>
            <p:spPr>
              <a:xfrm>
                <a:off x="9669574" y="4507097"/>
                <a:ext cx="163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574" y="4507097"/>
                <a:ext cx="1636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/>
              <p:nvPr/>
            </p:nvSpPr>
            <p:spPr>
              <a:xfrm>
                <a:off x="3254633" y="5561687"/>
                <a:ext cx="9364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33" y="5561687"/>
                <a:ext cx="9364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/>
              <p:nvPr/>
            </p:nvSpPr>
            <p:spPr>
              <a:xfrm>
                <a:off x="990600" y="5561687"/>
                <a:ext cx="929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kumimoji="1" lang="en-US" altLang="ja-JP" i="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561687"/>
                <a:ext cx="9299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/>
              <p:nvPr/>
            </p:nvSpPr>
            <p:spPr>
              <a:xfrm>
                <a:off x="5725616" y="5553887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5553887"/>
                <a:ext cx="10951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/>
              <p:nvPr/>
            </p:nvSpPr>
            <p:spPr>
              <a:xfrm>
                <a:off x="8469381" y="5570072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81" y="5570072"/>
                <a:ext cx="10951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/>
              <p:nvPr/>
            </p:nvSpPr>
            <p:spPr>
              <a:xfrm>
                <a:off x="10823735" y="5561687"/>
                <a:ext cx="94282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35" y="5561687"/>
                <a:ext cx="9428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/>
              <p:nvPr/>
            </p:nvSpPr>
            <p:spPr>
              <a:xfrm>
                <a:off x="3253529" y="5931019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29" y="5931019"/>
                <a:ext cx="10886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/>
              <p:nvPr/>
            </p:nvSpPr>
            <p:spPr>
              <a:xfrm>
                <a:off x="5727218" y="5923219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18" y="5923219"/>
                <a:ext cx="10886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/>
              <p:nvPr/>
            </p:nvSpPr>
            <p:spPr>
              <a:xfrm>
                <a:off x="8580215" y="5939404"/>
                <a:ext cx="93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215" y="5939404"/>
                <a:ext cx="9364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BE0E5C-E267-C32E-844D-B1C50836BCC0}"/>
              </a:ext>
            </a:extLst>
          </p:cNvPr>
          <p:cNvCxnSpPr/>
          <p:nvPr/>
        </p:nvCxnSpPr>
        <p:spPr>
          <a:xfrm>
            <a:off x="6652458" y="4085274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70EE208-7444-1B47-9122-CEFD44809BE0}"/>
              </a:ext>
            </a:extLst>
          </p:cNvPr>
          <p:cNvCxnSpPr/>
          <p:nvPr/>
        </p:nvCxnSpPr>
        <p:spPr>
          <a:xfrm>
            <a:off x="9357878" y="3983728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FFC48FB-2539-88EB-5B6B-5F267BAA70E4}"/>
              </a:ext>
            </a:extLst>
          </p:cNvPr>
          <p:cNvCxnSpPr/>
          <p:nvPr/>
        </p:nvCxnSpPr>
        <p:spPr>
          <a:xfrm>
            <a:off x="10575777" y="487642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265B8C6-0021-9AE2-15C0-29702B4119B6}"/>
              </a:ext>
            </a:extLst>
          </p:cNvPr>
          <p:cNvCxnSpPr/>
          <p:nvPr/>
        </p:nvCxnSpPr>
        <p:spPr>
          <a:xfrm>
            <a:off x="3927319" y="408025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382189-E7EB-3D81-B001-C88D8BF08A6F}"/>
              </a:ext>
            </a:extLst>
          </p:cNvPr>
          <p:cNvCxnSpPr/>
          <p:nvPr/>
        </p:nvCxnSpPr>
        <p:spPr>
          <a:xfrm>
            <a:off x="5413920" y="5002596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A778450-F6AF-3A07-96AB-5E78F1A7CA17}"/>
              </a:ext>
            </a:extLst>
          </p:cNvPr>
          <p:cNvCxnSpPr/>
          <p:nvPr/>
        </p:nvCxnSpPr>
        <p:spPr>
          <a:xfrm>
            <a:off x="8002925" y="502743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04E3C4B-76A8-861B-0EF4-5B7808F71892}"/>
              </a:ext>
            </a:extLst>
          </p:cNvPr>
          <p:cNvCxnSpPr/>
          <p:nvPr/>
        </p:nvCxnSpPr>
        <p:spPr>
          <a:xfrm>
            <a:off x="2937909" y="4893970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CF95856-DF0C-0647-9DC0-DBC85CE5CC59}"/>
              </a:ext>
            </a:extLst>
          </p:cNvPr>
          <p:cNvCxnSpPr/>
          <p:nvPr/>
        </p:nvCxnSpPr>
        <p:spPr>
          <a:xfrm flipH="1">
            <a:off x="2506502" y="4039993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E6DF55E-C3F9-945F-0721-ABDA28B935F0}"/>
              </a:ext>
            </a:extLst>
          </p:cNvPr>
          <p:cNvCxnSpPr/>
          <p:nvPr/>
        </p:nvCxnSpPr>
        <p:spPr>
          <a:xfrm flipH="1">
            <a:off x="1455599" y="498550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CC565EE-6EAE-59D5-F0ED-0B5E198B056D}"/>
              </a:ext>
            </a:extLst>
          </p:cNvPr>
          <p:cNvCxnSpPr>
            <a:cxnSpLocks/>
          </p:cNvCxnSpPr>
          <p:nvPr/>
        </p:nvCxnSpPr>
        <p:spPr>
          <a:xfrm flipH="1">
            <a:off x="5257105" y="4042978"/>
            <a:ext cx="509213" cy="336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8173425-5150-21DA-D240-AC89371B9DEF}"/>
              </a:ext>
            </a:extLst>
          </p:cNvPr>
          <p:cNvCxnSpPr/>
          <p:nvPr/>
        </p:nvCxnSpPr>
        <p:spPr>
          <a:xfrm flipH="1">
            <a:off x="3805215" y="4889169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B6E5CE2-F7C0-BC44-5D08-0E4AF1F96843}"/>
              </a:ext>
            </a:extLst>
          </p:cNvPr>
          <p:cNvCxnSpPr>
            <a:cxnSpLocks/>
          </p:cNvCxnSpPr>
          <p:nvPr/>
        </p:nvCxnSpPr>
        <p:spPr>
          <a:xfrm flipH="1">
            <a:off x="8233674" y="4085004"/>
            <a:ext cx="464669" cy="31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230EE6B-61B7-8869-8643-45AC68723675}"/>
              </a:ext>
            </a:extLst>
          </p:cNvPr>
          <p:cNvCxnSpPr/>
          <p:nvPr/>
        </p:nvCxnSpPr>
        <p:spPr>
          <a:xfrm flipH="1">
            <a:off x="6948433" y="500259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37E99F0-E1BB-1B57-2B61-CFD8D93BA4FC}"/>
              </a:ext>
            </a:extLst>
          </p:cNvPr>
          <p:cNvCxnSpPr/>
          <p:nvPr/>
        </p:nvCxnSpPr>
        <p:spPr>
          <a:xfrm flipH="1">
            <a:off x="9352586" y="496719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6BBCCF8-4D8C-FA2C-B89F-E8C3E9343195}"/>
              </a:ext>
            </a:extLst>
          </p:cNvPr>
          <p:cNvSpPr txBox="1"/>
          <p:nvPr/>
        </p:nvSpPr>
        <p:spPr>
          <a:xfrm>
            <a:off x="8429039" y="184308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斜体：ラジカル分子</a:t>
            </a:r>
            <a:endParaRPr kumimoji="1" lang="en-US" altLang="ja-JP" dirty="0"/>
          </a:p>
          <a:p>
            <a:r>
              <a:rPr kumimoji="1" lang="ja-JP" altLang="en-US" dirty="0"/>
              <a:t>黒枠：星間塵で観測された分子</a:t>
            </a:r>
            <a:endParaRPr kumimoji="1" lang="en-US" altLang="ja-JP" dirty="0"/>
          </a:p>
          <a:p>
            <a:r>
              <a:rPr kumimoji="1" lang="ja-JP" altLang="en-US" dirty="0"/>
              <a:t>青線：付加反応</a:t>
            </a:r>
            <a:endParaRPr kumimoji="1" lang="en-US" altLang="ja-JP" dirty="0"/>
          </a:p>
          <a:p>
            <a:r>
              <a:rPr kumimoji="1" lang="ja-JP" altLang="en-US" dirty="0"/>
              <a:t>黒線：置換反応</a:t>
            </a:r>
          </a:p>
        </p:txBody>
      </p:sp>
      <p:sp>
        <p:nvSpPr>
          <p:cNvPr id="57" name="矢印: 下カーブ 56">
            <a:extLst>
              <a:ext uri="{FF2B5EF4-FFF2-40B4-BE49-F238E27FC236}">
                <a16:creationId xmlns:a16="http://schemas.microsoft.com/office/drawing/2014/main" id="{56A04637-16C9-B46D-51D0-34DF04434C6F}"/>
              </a:ext>
            </a:extLst>
          </p:cNvPr>
          <p:cNvSpPr/>
          <p:nvPr/>
        </p:nvSpPr>
        <p:spPr>
          <a:xfrm>
            <a:off x="6830736" y="3567994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矢印: 下カーブ 58">
            <a:extLst>
              <a:ext uri="{FF2B5EF4-FFF2-40B4-BE49-F238E27FC236}">
                <a16:creationId xmlns:a16="http://schemas.microsoft.com/office/drawing/2014/main" id="{575CA654-1890-305B-092A-B176C3021C2D}"/>
              </a:ext>
            </a:extLst>
          </p:cNvPr>
          <p:cNvSpPr/>
          <p:nvPr/>
        </p:nvSpPr>
        <p:spPr>
          <a:xfrm>
            <a:off x="2942660" y="4305404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矢印: 下カーブ 59">
            <a:extLst>
              <a:ext uri="{FF2B5EF4-FFF2-40B4-BE49-F238E27FC236}">
                <a16:creationId xmlns:a16="http://schemas.microsoft.com/office/drawing/2014/main" id="{F903799C-0E3F-1E2E-EE37-6FC868F3658F}"/>
              </a:ext>
            </a:extLst>
          </p:cNvPr>
          <p:cNvSpPr/>
          <p:nvPr/>
        </p:nvSpPr>
        <p:spPr>
          <a:xfrm flipH="1">
            <a:off x="2775017" y="4140955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矢印: 下カーブ 62">
            <a:extLst>
              <a:ext uri="{FF2B5EF4-FFF2-40B4-BE49-F238E27FC236}">
                <a16:creationId xmlns:a16="http://schemas.microsoft.com/office/drawing/2014/main" id="{7778DADD-F1C5-6281-AF12-2799E2D5944C}"/>
              </a:ext>
            </a:extLst>
          </p:cNvPr>
          <p:cNvSpPr/>
          <p:nvPr/>
        </p:nvSpPr>
        <p:spPr>
          <a:xfrm>
            <a:off x="5610111" y="4403291"/>
            <a:ext cx="1466754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下カーブ 63">
            <a:extLst>
              <a:ext uri="{FF2B5EF4-FFF2-40B4-BE49-F238E27FC236}">
                <a16:creationId xmlns:a16="http://schemas.microsoft.com/office/drawing/2014/main" id="{DEBE8BD8-113F-55A9-4A72-A3035A60BB35}"/>
              </a:ext>
            </a:extLst>
          </p:cNvPr>
          <p:cNvSpPr/>
          <p:nvPr/>
        </p:nvSpPr>
        <p:spPr>
          <a:xfrm flipH="1">
            <a:off x="5442467" y="4238842"/>
            <a:ext cx="1713001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矢印: 下カーブ 66">
            <a:extLst>
              <a:ext uri="{FF2B5EF4-FFF2-40B4-BE49-F238E27FC236}">
                <a16:creationId xmlns:a16="http://schemas.microsoft.com/office/drawing/2014/main" id="{E727021A-3004-CA76-FF66-B347F8A2C8D9}"/>
              </a:ext>
            </a:extLst>
          </p:cNvPr>
          <p:cNvSpPr/>
          <p:nvPr/>
        </p:nvSpPr>
        <p:spPr>
          <a:xfrm>
            <a:off x="8579780" y="4369285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矢印: 下カーブ 67">
            <a:extLst>
              <a:ext uri="{FF2B5EF4-FFF2-40B4-BE49-F238E27FC236}">
                <a16:creationId xmlns:a16="http://schemas.microsoft.com/office/drawing/2014/main" id="{6C8D0A88-F0B2-91BE-30C5-83764C75748E}"/>
              </a:ext>
            </a:extLst>
          </p:cNvPr>
          <p:cNvSpPr/>
          <p:nvPr/>
        </p:nvSpPr>
        <p:spPr>
          <a:xfrm flipH="1">
            <a:off x="8412137" y="4204836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矢印: 下カーブ 68">
            <a:extLst>
              <a:ext uri="{FF2B5EF4-FFF2-40B4-BE49-F238E27FC236}">
                <a16:creationId xmlns:a16="http://schemas.microsoft.com/office/drawing/2014/main" id="{D64016B4-ADC5-4AFD-4229-8788F8E24A5E}"/>
              </a:ext>
            </a:extLst>
          </p:cNvPr>
          <p:cNvSpPr/>
          <p:nvPr/>
        </p:nvSpPr>
        <p:spPr>
          <a:xfrm>
            <a:off x="1930376" y="5334012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矢印: 下カーブ 69">
            <a:extLst>
              <a:ext uri="{FF2B5EF4-FFF2-40B4-BE49-F238E27FC236}">
                <a16:creationId xmlns:a16="http://schemas.microsoft.com/office/drawing/2014/main" id="{A0EA1EA3-9C3D-CFD2-9EAD-BE5BCCF8E9E1}"/>
              </a:ext>
            </a:extLst>
          </p:cNvPr>
          <p:cNvSpPr/>
          <p:nvPr/>
        </p:nvSpPr>
        <p:spPr>
          <a:xfrm flipH="1">
            <a:off x="1762733" y="5169563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矢印: 下カーブ 70">
            <a:extLst>
              <a:ext uri="{FF2B5EF4-FFF2-40B4-BE49-F238E27FC236}">
                <a16:creationId xmlns:a16="http://schemas.microsoft.com/office/drawing/2014/main" id="{40A5620E-6931-216E-1607-D28C922A332C}"/>
              </a:ext>
            </a:extLst>
          </p:cNvPr>
          <p:cNvSpPr/>
          <p:nvPr/>
        </p:nvSpPr>
        <p:spPr>
          <a:xfrm>
            <a:off x="4334519" y="5309109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矢印: 下カーブ 71">
            <a:extLst>
              <a:ext uri="{FF2B5EF4-FFF2-40B4-BE49-F238E27FC236}">
                <a16:creationId xmlns:a16="http://schemas.microsoft.com/office/drawing/2014/main" id="{50CCD2A3-14FA-C331-C54B-E2E614718DBB}"/>
              </a:ext>
            </a:extLst>
          </p:cNvPr>
          <p:cNvSpPr/>
          <p:nvPr/>
        </p:nvSpPr>
        <p:spPr>
          <a:xfrm flipH="1">
            <a:off x="4166876" y="5144660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矢印: 下カーブ 72">
            <a:extLst>
              <a:ext uri="{FF2B5EF4-FFF2-40B4-BE49-F238E27FC236}">
                <a16:creationId xmlns:a16="http://schemas.microsoft.com/office/drawing/2014/main" id="{FFD32D02-010D-D179-C02A-292BB0F68065}"/>
              </a:ext>
            </a:extLst>
          </p:cNvPr>
          <p:cNvSpPr/>
          <p:nvPr/>
        </p:nvSpPr>
        <p:spPr>
          <a:xfrm>
            <a:off x="7147779" y="5440973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矢印: 下カーブ 73">
            <a:extLst>
              <a:ext uri="{FF2B5EF4-FFF2-40B4-BE49-F238E27FC236}">
                <a16:creationId xmlns:a16="http://schemas.microsoft.com/office/drawing/2014/main" id="{B3AFF197-4184-924B-E5B7-BE7634518B65}"/>
              </a:ext>
            </a:extLst>
          </p:cNvPr>
          <p:cNvSpPr/>
          <p:nvPr/>
        </p:nvSpPr>
        <p:spPr>
          <a:xfrm flipH="1">
            <a:off x="6980136" y="5276524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矢印: 下カーブ 76">
            <a:extLst>
              <a:ext uri="{FF2B5EF4-FFF2-40B4-BE49-F238E27FC236}">
                <a16:creationId xmlns:a16="http://schemas.microsoft.com/office/drawing/2014/main" id="{B7B799E3-BEA7-7182-8BA8-71C5067FC42E}"/>
              </a:ext>
            </a:extLst>
          </p:cNvPr>
          <p:cNvSpPr/>
          <p:nvPr/>
        </p:nvSpPr>
        <p:spPr>
          <a:xfrm>
            <a:off x="9582726" y="5383871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下カーブ 77">
            <a:extLst>
              <a:ext uri="{FF2B5EF4-FFF2-40B4-BE49-F238E27FC236}">
                <a16:creationId xmlns:a16="http://schemas.microsoft.com/office/drawing/2014/main" id="{724B79E1-EB2B-197F-9B8E-612801993C96}"/>
              </a:ext>
            </a:extLst>
          </p:cNvPr>
          <p:cNvSpPr/>
          <p:nvPr/>
        </p:nvSpPr>
        <p:spPr>
          <a:xfrm flipH="1">
            <a:off x="9415083" y="5219422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B8F204-4FA4-9874-C657-35F386F91794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[3]</a:t>
            </a:r>
            <a:r>
              <a:rPr kumimoji="1" lang="ja-JP" altLang="en-US" sz="1400" dirty="0"/>
              <a:t>日本惑星科学会誌 </a:t>
            </a:r>
            <a:r>
              <a:rPr kumimoji="1" lang="en-US" altLang="ja-JP" sz="1400" dirty="0"/>
              <a:t>Vol.15.No.1,2006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A17DC4-0546-41DD-71E6-DE442763C1A1}"/>
                  </a:ext>
                </a:extLst>
              </p:cNvPr>
              <p:cNvSpPr txBox="1"/>
              <p:nvPr/>
            </p:nvSpPr>
            <p:spPr>
              <a:xfrm>
                <a:off x="5725616" y="1855424"/>
                <a:ext cx="536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A17DC4-0546-41DD-71E6-DE442763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1855424"/>
                <a:ext cx="53655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90FF97-E94E-331D-BA47-BC4898969503}"/>
                  </a:ext>
                </a:extLst>
              </p:cNvPr>
              <p:cNvSpPr txBox="1"/>
              <p:nvPr/>
            </p:nvSpPr>
            <p:spPr>
              <a:xfrm>
                <a:off x="7034322" y="2657233"/>
                <a:ext cx="704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𝐻𝐶𝑂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90FF97-E94E-331D-BA47-BC489896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322" y="2657233"/>
                <a:ext cx="7048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5A7112E-578E-E707-120B-86DD5B98D00C}"/>
                  </a:ext>
                </a:extLst>
              </p:cNvPr>
              <p:cNvSpPr txBox="1"/>
              <p:nvPr/>
            </p:nvSpPr>
            <p:spPr>
              <a:xfrm>
                <a:off x="4342224" y="2648827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5A7112E-578E-E707-120B-86DD5B98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24" y="2648827"/>
                <a:ext cx="69685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C84287D-D6B5-4388-61E2-00780BADCB84}"/>
              </a:ext>
            </a:extLst>
          </p:cNvPr>
          <p:cNvCxnSpPr/>
          <p:nvPr/>
        </p:nvCxnSpPr>
        <p:spPr>
          <a:xfrm>
            <a:off x="6354174" y="2247330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FED25E7-84CD-5E80-F42E-6FAEA8512845}"/>
              </a:ext>
            </a:extLst>
          </p:cNvPr>
          <p:cNvCxnSpPr/>
          <p:nvPr/>
        </p:nvCxnSpPr>
        <p:spPr>
          <a:xfrm>
            <a:off x="7845989" y="3110023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F1891B2-F43E-A1F9-1305-EA29C92624CE}"/>
              </a:ext>
            </a:extLst>
          </p:cNvPr>
          <p:cNvCxnSpPr/>
          <p:nvPr/>
        </p:nvCxnSpPr>
        <p:spPr>
          <a:xfrm>
            <a:off x="4918462" y="301815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D76B9BE-02F9-C72B-FE38-940D1B54802D}"/>
              </a:ext>
            </a:extLst>
          </p:cNvPr>
          <p:cNvCxnSpPr/>
          <p:nvPr/>
        </p:nvCxnSpPr>
        <p:spPr>
          <a:xfrm flipH="1">
            <a:off x="5039080" y="224733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A08E37E-CB90-AA4D-90E3-D1B3B8B6C985}"/>
              </a:ext>
            </a:extLst>
          </p:cNvPr>
          <p:cNvCxnSpPr/>
          <p:nvPr/>
        </p:nvCxnSpPr>
        <p:spPr>
          <a:xfrm flipH="1">
            <a:off x="3797876" y="3018158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CE782C-8B22-A014-38F4-5F6EAFD2A33B}"/>
              </a:ext>
            </a:extLst>
          </p:cNvPr>
          <p:cNvCxnSpPr/>
          <p:nvPr/>
        </p:nvCxnSpPr>
        <p:spPr>
          <a:xfrm flipH="1">
            <a:off x="6418998" y="3030707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矢印: 下カーブ 74">
            <a:extLst>
              <a:ext uri="{FF2B5EF4-FFF2-40B4-BE49-F238E27FC236}">
                <a16:creationId xmlns:a16="http://schemas.microsoft.com/office/drawing/2014/main" id="{8394FB46-7852-B982-5BF7-A02925DBD021}"/>
              </a:ext>
            </a:extLst>
          </p:cNvPr>
          <p:cNvSpPr/>
          <p:nvPr/>
        </p:nvSpPr>
        <p:spPr>
          <a:xfrm>
            <a:off x="5288795" y="2613139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矢印: 下カーブ 75">
            <a:extLst>
              <a:ext uri="{FF2B5EF4-FFF2-40B4-BE49-F238E27FC236}">
                <a16:creationId xmlns:a16="http://schemas.microsoft.com/office/drawing/2014/main" id="{3862F287-EB21-F0BA-0F58-7AE2AF8C1C66}"/>
              </a:ext>
            </a:extLst>
          </p:cNvPr>
          <p:cNvSpPr/>
          <p:nvPr/>
        </p:nvSpPr>
        <p:spPr>
          <a:xfrm flipH="1">
            <a:off x="5121154" y="2448691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矢印: 下カーブ 80">
            <a:extLst>
              <a:ext uri="{FF2B5EF4-FFF2-40B4-BE49-F238E27FC236}">
                <a16:creationId xmlns:a16="http://schemas.microsoft.com/office/drawing/2014/main" id="{5B4D91AD-412B-4C53-B311-16216F472045}"/>
              </a:ext>
            </a:extLst>
          </p:cNvPr>
          <p:cNvSpPr/>
          <p:nvPr/>
        </p:nvSpPr>
        <p:spPr>
          <a:xfrm>
            <a:off x="4148621" y="3508896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下カーブ 81">
            <a:extLst>
              <a:ext uri="{FF2B5EF4-FFF2-40B4-BE49-F238E27FC236}">
                <a16:creationId xmlns:a16="http://schemas.microsoft.com/office/drawing/2014/main" id="{7A3B2021-078D-B802-6440-73100C0315B7}"/>
              </a:ext>
            </a:extLst>
          </p:cNvPr>
          <p:cNvSpPr/>
          <p:nvPr/>
        </p:nvSpPr>
        <p:spPr>
          <a:xfrm flipH="1">
            <a:off x="3980980" y="3344448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矢印: 下カーブ 82">
            <a:extLst>
              <a:ext uri="{FF2B5EF4-FFF2-40B4-BE49-F238E27FC236}">
                <a16:creationId xmlns:a16="http://schemas.microsoft.com/office/drawing/2014/main" id="{82A8ADCD-90D3-4A99-1B76-6ECF6F17AE75}"/>
              </a:ext>
            </a:extLst>
          </p:cNvPr>
          <p:cNvSpPr/>
          <p:nvPr/>
        </p:nvSpPr>
        <p:spPr>
          <a:xfrm flipH="1">
            <a:off x="6663095" y="3403546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标题 1">
            <a:extLst>
              <a:ext uri="{FF2B5EF4-FFF2-40B4-BE49-F238E27FC236}">
                <a16:creationId xmlns:a16="http://schemas.microsoft.com/office/drawing/2014/main" id="{0CC68CF9-73C9-0140-50F9-01075AB378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重水素濃縮反応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标题 1">
                <a:extLst>
                  <a:ext uri="{FF2B5EF4-FFF2-40B4-BE49-F238E27FC236}">
                    <a16:creationId xmlns:a16="http://schemas.microsoft.com/office/drawing/2014/main" id="{6EA20592-3D35-EEC5-1DE5-1A7DC569B8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294239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メタノールの重水素濃縮反応</a:t>
                </a:r>
                <a14:m>
                  <m:oMath xmlns:m="http://schemas.openxmlformats.org/officeDocument/2006/math">
                    <m:r>
                      <a:rPr lang="ja-JP" altLang="en-US" sz="2800" i="1" dirty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経路</m:t>
                    </m:r>
                  </m:oMath>
                </a14:m>
                <a:r>
                  <a:rPr lang="en-US" altLang="zh-CN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[3]</a:t>
                </a:r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85" name="标题 1">
                <a:extLst>
                  <a:ext uri="{FF2B5EF4-FFF2-40B4-BE49-F238E27FC236}">
                    <a16:creationId xmlns:a16="http://schemas.microsoft.com/office/drawing/2014/main" id="{6EA20592-3D35-EEC5-1DE5-1A7DC569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94239"/>
                <a:ext cx="10515600" cy="1325563"/>
              </a:xfrm>
              <a:prstGeom prst="rect">
                <a:avLst/>
              </a:prstGeom>
              <a:blipFill>
                <a:blip r:embed="rId20"/>
                <a:stretch>
                  <a:fillRect l="-1217" t="-9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1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086DF8B-1FFC-94BD-4A07-9BCE520A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2541"/>
            <a:ext cx="5852172" cy="438912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04D05D-3640-A1AB-CB79-1318F6525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9" y="802541"/>
            <a:ext cx="5852172" cy="43891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C4F1DD-D665-B6CD-CE4C-593BAD94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3329F0-7187-62FB-07DD-733EDEE67B6F}"/>
              </a:ext>
            </a:extLst>
          </p:cNvPr>
          <p:cNvSpPr txBox="1"/>
          <p:nvPr/>
        </p:nvSpPr>
        <p:spPr>
          <a:xfrm>
            <a:off x="2565737" y="495953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05AB95-BDAC-2EA4-0AA0-5813A61D6B88}"/>
              </a:ext>
            </a:extLst>
          </p:cNvPr>
          <p:cNvSpPr txBox="1"/>
          <p:nvPr/>
        </p:nvSpPr>
        <p:spPr>
          <a:xfrm>
            <a:off x="9035376" y="495953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B0F529-B383-5E3F-3738-526C7412BB19}"/>
              </a:ext>
            </a:extLst>
          </p:cNvPr>
          <p:cNvSpPr txBox="1"/>
          <p:nvPr/>
        </p:nvSpPr>
        <p:spPr>
          <a:xfrm>
            <a:off x="551984" y="6090053"/>
            <a:ext cx="9703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の活性化エネルギーが比較的に低いから、遷移状態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の反応になりやすい</a:t>
            </a:r>
            <a:endParaRPr lang="zh-CN" altLang="en-US" sz="2000" dirty="0"/>
          </a:p>
          <a:p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BCDD13-AB00-B771-3086-9AEA08F7369E}"/>
              </a:ext>
            </a:extLst>
          </p:cNvPr>
          <p:cNvSpPr txBox="1"/>
          <p:nvPr/>
        </p:nvSpPr>
        <p:spPr>
          <a:xfrm>
            <a:off x="1484232" y="5456195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:0.23 kcal/mol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0D581C-814F-CF98-74E2-1A091792E114}"/>
              </a:ext>
            </a:extLst>
          </p:cNvPr>
          <p:cNvSpPr txBox="1"/>
          <p:nvPr/>
        </p:nvSpPr>
        <p:spPr>
          <a:xfrm>
            <a:off x="7874258" y="5460489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:23.31 kcal/mol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2151279-CB59-34DA-DB28-27B36343AA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t="7309" r="23048" b="20432"/>
          <a:stretch/>
        </p:blipFill>
        <p:spPr>
          <a:xfrm>
            <a:off x="4650250" y="2932154"/>
            <a:ext cx="1089906" cy="1184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9BFA00A-3B60-5291-24E4-A632867472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12684" r="35494" b="33013"/>
          <a:stretch/>
        </p:blipFill>
        <p:spPr>
          <a:xfrm>
            <a:off x="3192672" y="1962870"/>
            <a:ext cx="1088428" cy="11855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5B9A075-A5E2-025C-DAD2-581D779052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27198" r="37659" b="20251"/>
          <a:stretch/>
        </p:blipFill>
        <p:spPr>
          <a:xfrm>
            <a:off x="1981807" y="1881358"/>
            <a:ext cx="1087378" cy="1184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2132B2F-6D51-4766-6024-9C5E944FCD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6553" r="31854" b="22503"/>
          <a:stretch/>
        </p:blipFill>
        <p:spPr>
          <a:xfrm>
            <a:off x="9183137" y="2002336"/>
            <a:ext cx="987203" cy="1184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4E0C3E6-1B90-BFB5-01C8-A0B9BAD7AE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15178" r="39663" b="33147"/>
          <a:stretch/>
        </p:blipFill>
        <p:spPr>
          <a:xfrm>
            <a:off x="7930722" y="2992987"/>
            <a:ext cx="903354" cy="11844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49C4FD6-F54F-A9D6-DA5D-3AA9AD947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t="10257" r="32163" b="8724"/>
          <a:stretch/>
        </p:blipFill>
        <p:spPr>
          <a:xfrm>
            <a:off x="10406870" y="2764891"/>
            <a:ext cx="816808" cy="11844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0D9E4D7-043D-096C-CA23-BD6F8B3E2C9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6-31G(d , p)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124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086DF8B-1FFC-94BD-4A07-9BCE520A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2541"/>
            <a:ext cx="5852172" cy="438912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04D05D-3640-A1AB-CB79-1318F6525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9" y="802541"/>
            <a:ext cx="5852172" cy="43891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C4F1DD-D665-B6CD-CE4C-593BAD94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3329F0-7187-62FB-07DD-733EDEE67B6F}"/>
              </a:ext>
            </a:extLst>
          </p:cNvPr>
          <p:cNvSpPr txBox="1"/>
          <p:nvPr/>
        </p:nvSpPr>
        <p:spPr>
          <a:xfrm>
            <a:off x="2565737" y="495953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05AB95-BDAC-2EA4-0AA0-5813A61D6B88}"/>
              </a:ext>
            </a:extLst>
          </p:cNvPr>
          <p:cNvSpPr txBox="1"/>
          <p:nvPr/>
        </p:nvSpPr>
        <p:spPr>
          <a:xfrm>
            <a:off x="9035376" y="495953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B0F529-B383-5E3F-3738-526C7412BB19}"/>
              </a:ext>
            </a:extLst>
          </p:cNvPr>
          <p:cNvSpPr txBox="1"/>
          <p:nvPr/>
        </p:nvSpPr>
        <p:spPr>
          <a:xfrm>
            <a:off x="551984" y="6090053"/>
            <a:ext cx="9703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の活性化エネルギーが比較的に低いから、遷移状態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の反応になりやすい</a:t>
            </a:r>
            <a:endParaRPr lang="zh-CN" altLang="en-US" sz="2000" dirty="0"/>
          </a:p>
          <a:p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BCDD13-AB00-B771-3086-9AEA08F7369E}"/>
              </a:ext>
            </a:extLst>
          </p:cNvPr>
          <p:cNvSpPr txBox="1"/>
          <p:nvPr/>
        </p:nvSpPr>
        <p:spPr>
          <a:xfrm>
            <a:off x="1484232" y="5456195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:0.23 kcal/mol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0D581C-814F-CF98-74E2-1A091792E114}"/>
              </a:ext>
            </a:extLst>
          </p:cNvPr>
          <p:cNvSpPr txBox="1"/>
          <p:nvPr/>
        </p:nvSpPr>
        <p:spPr>
          <a:xfrm>
            <a:off x="7874258" y="5460489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:23.31 kcal/mol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2151279-CB59-34DA-DB28-27B36343AA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t="7309" r="23048" b="20432"/>
          <a:stretch/>
        </p:blipFill>
        <p:spPr>
          <a:xfrm>
            <a:off x="4650250" y="2932154"/>
            <a:ext cx="1089906" cy="1184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9BFA00A-3B60-5291-24E4-A632867472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12684" r="35494" b="33013"/>
          <a:stretch/>
        </p:blipFill>
        <p:spPr>
          <a:xfrm>
            <a:off x="3192672" y="1962870"/>
            <a:ext cx="1088428" cy="11855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5B9A075-A5E2-025C-DAD2-581D779052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27198" r="37659" b="20251"/>
          <a:stretch/>
        </p:blipFill>
        <p:spPr>
          <a:xfrm>
            <a:off x="1981807" y="1881358"/>
            <a:ext cx="1087378" cy="1184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2132B2F-6D51-4766-6024-9C5E944FCD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6553" r="31854" b="22503"/>
          <a:stretch/>
        </p:blipFill>
        <p:spPr>
          <a:xfrm>
            <a:off x="9183137" y="2002336"/>
            <a:ext cx="987203" cy="1184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4E0C3E6-1B90-BFB5-01C8-A0B9BAD7AE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15178" r="39663" b="33147"/>
          <a:stretch/>
        </p:blipFill>
        <p:spPr>
          <a:xfrm>
            <a:off x="7930722" y="2992987"/>
            <a:ext cx="903354" cy="11844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49C4FD6-F54F-A9D6-DA5D-3AA9AD947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t="10257" r="32163" b="8724"/>
          <a:stretch/>
        </p:blipFill>
        <p:spPr>
          <a:xfrm>
            <a:off x="10406870" y="2764891"/>
            <a:ext cx="816808" cy="11844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0D9E4D7-043D-096C-CA23-BD6F8B3E2C9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6-31G(d , p)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55EA542-3956-321C-1AFE-D23A2EEF8904}"/>
              </a:ext>
            </a:extLst>
          </p:cNvPr>
          <p:cNvSpPr/>
          <p:nvPr/>
        </p:nvSpPr>
        <p:spPr>
          <a:xfrm>
            <a:off x="1457785" y="4202787"/>
            <a:ext cx="9276430" cy="204321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90F15E-0F26-7E80-5FB7-BD7B3AA95794}"/>
              </a:ext>
            </a:extLst>
          </p:cNvPr>
          <p:cNvSpPr txBox="1"/>
          <p:nvPr/>
        </p:nvSpPr>
        <p:spPr>
          <a:xfrm>
            <a:off x="2037069" y="4935317"/>
            <a:ext cx="8296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ポテンシャルエネルギーサーフェイスで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原子の結合長を調べ、ＣＰＬＢ法を使い、ＣＨＯラジカルの氷表面での重水素濃縮を調べる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4B89D4-2001-733E-A526-A179707414C8}"/>
              </a:ext>
            </a:extLst>
          </p:cNvPr>
          <p:cNvSpPr txBox="1"/>
          <p:nvPr/>
        </p:nvSpPr>
        <p:spPr>
          <a:xfrm>
            <a:off x="2044970" y="435054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</a:p>
        </p:txBody>
      </p:sp>
    </p:spTree>
    <p:extLst>
      <p:ext uri="{BB962C8B-B14F-4D97-AF65-F5344CB8AC3E}">
        <p14:creationId xmlns:p14="http://schemas.microsoft.com/office/powerpoint/2010/main" val="42584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10532FC-F44A-62AD-D007-08773FFF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D7BE36-50C8-AC21-BA93-2B5711149D05}"/>
              </a:ext>
            </a:extLst>
          </p:cNvPr>
          <p:cNvSpPr txBox="1"/>
          <p:nvPr/>
        </p:nvSpPr>
        <p:spPr>
          <a:xfrm>
            <a:off x="838200" y="1327944"/>
            <a:ext cx="1024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原子から、メタノール生成するまで反応経路を予測する。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・氷表面での重水素濃縮のメカニズムを解明し、付加反応の経路を調べる。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CC63AB-8AF5-51DC-A58E-53CC4F4FB324}"/>
              </a:ext>
            </a:extLst>
          </p:cNvPr>
          <p:cNvSpPr txBox="1"/>
          <p:nvPr/>
        </p:nvSpPr>
        <p:spPr>
          <a:xfrm>
            <a:off x="838198" y="3285126"/>
            <a:ext cx="10363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原子の反応の遷移状態で生成物を推測する。</a:t>
            </a:r>
            <a:endParaRPr lang="zh-CN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原子から、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までの活性化エネルギーおよび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ラジカルの生成エネルギーを計算する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115FCBD-3DC9-552D-A42A-A3694807AB8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CF236DE-846B-D348-417D-253458888853}"/>
              </a:ext>
            </a:extLst>
          </p:cNvPr>
          <p:cNvSpPr txBox="1">
            <a:spLocks/>
          </p:cNvSpPr>
          <p:nvPr/>
        </p:nvSpPr>
        <p:spPr>
          <a:xfrm>
            <a:off x="990600" y="247350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研究内容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59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4592</TotalTime>
  <Words>503</Words>
  <Application>Microsoft Office PowerPoint</Application>
  <PresentationFormat>ワイド画面</PresentationFormat>
  <Paragraphs>78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BIZ UDPゴシック</vt:lpstr>
      <vt:lpstr>游ゴシック</vt:lpstr>
      <vt:lpstr>Arial</vt:lpstr>
      <vt:lpstr>Calibri</vt:lpstr>
      <vt:lpstr>Calibri Light</vt:lpstr>
      <vt:lpstr>Cambria Math</vt:lpstr>
      <vt:lpstr>Office テーマ</vt:lpstr>
      <vt:lpstr>星間塵氷表面での重水素濃縮反応機構の理論研究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101</cp:revision>
  <dcterms:created xsi:type="dcterms:W3CDTF">2023-06-26T06:35:27Z</dcterms:created>
  <dcterms:modified xsi:type="dcterms:W3CDTF">2023-10-10T08:15:17Z</dcterms:modified>
</cp:coreProperties>
</file>