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DB86E20-34F8-421B-A45D-E282B598D3E0}">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C764DE79-268F-4C1A-8933-263129D2AF90}" type="datetimeFigureOut">
              <a:rPr lang="en-US" smtClean="0"/>
              <a:t>01-Nov-21</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8F63A3B-78C7-47BE-AE5E-E10140E04643}"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1842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01-Nov-21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83386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01-Nov-21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0029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01-Nov-21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72791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01-Nov-21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79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01-Nov-21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85361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01-Nov-21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84185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01-Nov-21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43277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01-Nov-21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8467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01-Nov-21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21012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01-Nov-21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698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C764DE79-268F-4C1A-8933-263129D2AF90}" type="datetimeFigureOut">
              <a:rPr lang="en-US" smtClean="0"/>
              <a:t>01-Nov-21</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4035124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D97AA-A3AD-4429-9AF8-B6033B42ECA0}"/>
              </a:ext>
            </a:extLst>
          </p:cNvPr>
          <p:cNvSpPr>
            <a:spLocks noGrp="1"/>
          </p:cNvSpPr>
          <p:nvPr>
            <p:ph type="ctrTitle"/>
          </p:nvPr>
        </p:nvSpPr>
        <p:spPr/>
        <p:txBody>
          <a:bodyPr>
            <a:normAutofit/>
          </a:bodyPr>
          <a:lstStyle/>
          <a:p>
            <a:r>
              <a:rPr lang="en-US" sz="6600" b="1" dirty="0"/>
              <a:t>JavaScript</a:t>
            </a:r>
          </a:p>
        </p:txBody>
      </p:sp>
      <p:sp>
        <p:nvSpPr>
          <p:cNvPr id="3" name="Subtitle 2">
            <a:extLst>
              <a:ext uri="{FF2B5EF4-FFF2-40B4-BE49-F238E27FC236}">
                <a16:creationId xmlns:a16="http://schemas.microsoft.com/office/drawing/2014/main" id="{B0EA3703-26BD-474A-B6FE-2C6322FB165F}"/>
              </a:ext>
            </a:extLst>
          </p:cNvPr>
          <p:cNvSpPr>
            <a:spLocks noGrp="1"/>
          </p:cNvSpPr>
          <p:nvPr>
            <p:ph type="subTitle" idx="1"/>
          </p:nvPr>
        </p:nvSpPr>
        <p:spPr/>
        <p:txBody>
          <a:bodyPr/>
          <a:lstStyle/>
          <a:p>
            <a:endParaRPr lang="en-US" dirty="0"/>
          </a:p>
          <a:p>
            <a:r>
              <a:rPr lang="en-US" dirty="0"/>
              <a:t>By</a:t>
            </a:r>
          </a:p>
          <a:p>
            <a:r>
              <a:rPr lang="en-US" dirty="0"/>
              <a:t>Tabish Nadeem</a:t>
            </a:r>
          </a:p>
        </p:txBody>
      </p:sp>
    </p:spTree>
    <p:extLst>
      <p:ext uri="{BB962C8B-B14F-4D97-AF65-F5344CB8AC3E}">
        <p14:creationId xmlns:p14="http://schemas.microsoft.com/office/powerpoint/2010/main" val="2708083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895EC-C739-478A-A686-5A8FE20A8981}"/>
              </a:ext>
            </a:extLst>
          </p:cNvPr>
          <p:cNvSpPr>
            <a:spLocks noGrp="1"/>
          </p:cNvSpPr>
          <p:nvPr>
            <p:ph type="title"/>
          </p:nvPr>
        </p:nvSpPr>
        <p:spPr/>
        <p:txBody>
          <a:bodyPr/>
          <a:lstStyle/>
          <a:p>
            <a:pPr algn="ctr"/>
            <a:r>
              <a:rPr lang="en-US" b="1" dirty="0"/>
              <a:t>Throw Operator</a:t>
            </a:r>
          </a:p>
        </p:txBody>
      </p:sp>
      <p:sp>
        <p:nvSpPr>
          <p:cNvPr id="3" name="Content Placeholder 2">
            <a:extLst>
              <a:ext uri="{FF2B5EF4-FFF2-40B4-BE49-F238E27FC236}">
                <a16:creationId xmlns:a16="http://schemas.microsoft.com/office/drawing/2014/main" id="{9F730719-CE57-4751-B166-CAB7B98D4821}"/>
              </a:ext>
            </a:extLst>
          </p:cNvPr>
          <p:cNvSpPr>
            <a:spLocks noGrp="1"/>
          </p:cNvSpPr>
          <p:nvPr>
            <p:ph sz="half" idx="1"/>
          </p:nvPr>
        </p:nvSpPr>
        <p:spPr/>
        <p:txBody>
          <a:bodyPr/>
          <a:lstStyle/>
          <a:p>
            <a:pPr marL="0" indent="0">
              <a:buNone/>
            </a:pPr>
            <a:r>
              <a:rPr lang="en-US" dirty="0"/>
              <a:t>The throw operator generates an error.</a:t>
            </a:r>
          </a:p>
          <a:p>
            <a:pPr marL="0" indent="0">
              <a:buNone/>
            </a:pPr>
            <a:r>
              <a:rPr lang="en-US" dirty="0"/>
              <a:t>the throw operator generates a Error(SyntaxError, ReferenceError, etc. ) with the given message, the same way as JavaScript would generate it itself. The execution of try immediately stops and the control flow jumps into catch.</a:t>
            </a:r>
          </a:p>
        </p:txBody>
      </p:sp>
      <p:pic>
        <p:nvPicPr>
          <p:cNvPr id="7" name="Content Placeholder 6">
            <a:extLst>
              <a:ext uri="{FF2B5EF4-FFF2-40B4-BE49-F238E27FC236}">
                <a16:creationId xmlns:a16="http://schemas.microsoft.com/office/drawing/2014/main" id="{884023B1-91D7-41F0-9C67-C8C6EBE2B3F2}"/>
              </a:ext>
            </a:extLst>
          </p:cNvPr>
          <p:cNvPicPr>
            <a:picLocks noGrp="1" noChangeAspect="1"/>
          </p:cNvPicPr>
          <p:nvPr>
            <p:ph sz="half" idx="2"/>
          </p:nvPr>
        </p:nvPicPr>
        <p:blipFill>
          <a:blip r:embed="rId2"/>
          <a:stretch>
            <a:fillRect/>
          </a:stretch>
        </p:blipFill>
        <p:spPr>
          <a:xfrm>
            <a:off x="6267450" y="3020101"/>
            <a:ext cx="4754563" cy="2097322"/>
          </a:xfrm>
        </p:spPr>
      </p:pic>
    </p:spTree>
    <p:extLst>
      <p:ext uri="{BB962C8B-B14F-4D97-AF65-F5344CB8AC3E}">
        <p14:creationId xmlns:p14="http://schemas.microsoft.com/office/powerpoint/2010/main" val="945980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9523D-B254-492E-B5EE-7C39948FCF5B}"/>
              </a:ext>
            </a:extLst>
          </p:cNvPr>
          <p:cNvSpPr>
            <a:spLocks noGrp="1"/>
          </p:cNvSpPr>
          <p:nvPr>
            <p:ph type="title"/>
          </p:nvPr>
        </p:nvSpPr>
        <p:spPr/>
        <p:txBody>
          <a:bodyPr/>
          <a:lstStyle/>
          <a:p>
            <a:pPr algn="ctr"/>
            <a:r>
              <a:rPr lang="en-US" b="1" dirty="0"/>
              <a:t>try…catch…finally</a:t>
            </a:r>
          </a:p>
        </p:txBody>
      </p:sp>
      <p:sp>
        <p:nvSpPr>
          <p:cNvPr id="3" name="Content Placeholder 2">
            <a:extLst>
              <a:ext uri="{FF2B5EF4-FFF2-40B4-BE49-F238E27FC236}">
                <a16:creationId xmlns:a16="http://schemas.microsoft.com/office/drawing/2014/main" id="{E157F63A-67B9-40E3-BC26-94C530E92F41}"/>
              </a:ext>
            </a:extLst>
          </p:cNvPr>
          <p:cNvSpPr>
            <a:spLocks noGrp="1"/>
          </p:cNvSpPr>
          <p:nvPr>
            <p:ph sz="half" idx="1"/>
          </p:nvPr>
        </p:nvSpPr>
        <p:spPr/>
        <p:txBody>
          <a:bodyPr/>
          <a:lstStyle/>
          <a:p>
            <a:pPr marL="0" indent="0">
              <a:buNone/>
            </a:pPr>
            <a:r>
              <a:rPr lang="en-US" dirty="0"/>
              <a:t>The try...catch construct have one more code clause: finally.</a:t>
            </a:r>
          </a:p>
          <a:p>
            <a:pPr marL="0" indent="0">
              <a:buNone/>
            </a:pPr>
            <a:r>
              <a:rPr lang="en-US" dirty="0"/>
              <a:t>If it exists, it runs in all cases:</a:t>
            </a:r>
          </a:p>
          <a:p>
            <a:pPr marL="0" indent="0">
              <a:buNone/>
            </a:pPr>
            <a:r>
              <a:rPr lang="en-US" dirty="0"/>
              <a:t>after try, if there were no errors,</a:t>
            </a:r>
          </a:p>
          <a:p>
            <a:pPr marL="0" indent="0">
              <a:buNone/>
            </a:pPr>
            <a:r>
              <a:rPr lang="en-US" dirty="0"/>
              <a:t>after catch, if there were errors.</a:t>
            </a:r>
          </a:p>
          <a:p>
            <a:pPr marL="0" indent="0">
              <a:buNone/>
            </a:pPr>
            <a:r>
              <a:rPr lang="en-US" dirty="0"/>
              <a:t>The finally clause is often used when we start doing something and want to finalize it in any case of outcome.</a:t>
            </a:r>
          </a:p>
          <a:p>
            <a:pPr marL="0" indent="0">
              <a:buNone/>
            </a:pPr>
            <a:endParaRPr lang="en-US" dirty="0"/>
          </a:p>
        </p:txBody>
      </p:sp>
      <p:pic>
        <p:nvPicPr>
          <p:cNvPr id="6" name="Content Placeholder 5">
            <a:extLst>
              <a:ext uri="{FF2B5EF4-FFF2-40B4-BE49-F238E27FC236}">
                <a16:creationId xmlns:a16="http://schemas.microsoft.com/office/drawing/2014/main" id="{F6E0E771-0D05-41D7-B525-BD178BE88D1D}"/>
              </a:ext>
            </a:extLst>
          </p:cNvPr>
          <p:cNvPicPr>
            <a:picLocks noGrp="1" noChangeAspect="1"/>
          </p:cNvPicPr>
          <p:nvPr>
            <p:ph sz="half" idx="2"/>
          </p:nvPr>
        </p:nvPicPr>
        <p:blipFill>
          <a:blip r:embed="rId2"/>
          <a:stretch>
            <a:fillRect/>
          </a:stretch>
        </p:blipFill>
        <p:spPr>
          <a:xfrm>
            <a:off x="6019800" y="2653072"/>
            <a:ext cx="5685726" cy="2522610"/>
          </a:xfrm>
        </p:spPr>
      </p:pic>
    </p:spTree>
    <p:extLst>
      <p:ext uri="{BB962C8B-B14F-4D97-AF65-F5344CB8AC3E}">
        <p14:creationId xmlns:p14="http://schemas.microsoft.com/office/powerpoint/2010/main" val="3728515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F4C8F-6B02-4C55-8356-D14B166EFD26}"/>
              </a:ext>
            </a:extLst>
          </p:cNvPr>
          <p:cNvSpPr>
            <a:spLocks noGrp="1"/>
          </p:cNvSpPr>
          <p:nvPr>
            <p:ph type="title"/>
          </p:nvPr>
        </p:nvSpPr>
        <p:spPr/>
        <p:txBody>
          <a:bodyPr/>
          <a:lstStyle/>
          <a:p>
            <a:pPr algn="ctr"/>
            <a:r>
              <a:rPr lang="en-US" b="1" dirty="0">
                <a:solidFill>
                  <a:srgbClr val="333333"/>
                </a:solidFill>
                <a:effectLst/>
                <a:latin typeface="BlinkMacSystemFont"/>
              </a:rPr>
              <a:t>Custom errors, extending Error</a:t>
            </a:r>
            <a:endParaRPr lang="en-US" dirty="0"/>
          </a:p>
        </p:txBody>
      </p:sp>
      <p:sp>
        <p:nvSpPr>
          <p:cNvPr id="3" name="Content Placeholder 2">
            <a:extLst>
              <a:ext uri="{FF2B5EF4-FFF2-40B4-BE49-F238E27FC236}">
                <a16:creationId xmlns:a16="http://schemas.microsoft.com/office/drawing/2014/main" id="{4422398F-0C7C-40ED-87FE-5C936C3868EB}"/>
              </a:ext>
            </a:extLst>
          </p:cNvPr>
          <p:cNvSpPr>
            <a:spLocks noGrp="1"/>
          </p:cNvSpPr>
          <p:nvPr>
            <p:ph idx="1"/>
          </p:nvPr>
        </p:nvSpPr>
        <p:spPr/>
        <p:txBody>
          <a:bodyPr>
            <a:normAutofit/>
          </a:bodyPr>
          <a:lstStyle/>
          <a:p>
            <a:pPr marL="0" indent="0">
              <a:buNone/>
            </a:pPr>
            <a:r>
              <a:rPr lang="en-US" dirty="0"/>
              <a:t>When we develop something, we often need our own error classes to reflect specific things that may go wrong in our tasks. For errors in network operations we may need HttpError, for database operations DbError, for searching operations NotFoundError and so on.</a:t>
            </a:r>
          </a:p>
          <a:p>
            <a:pPr marL="0" indent="0">
              <a:buNone/>
            </a:pPr>
            <a:r>
              <a:rPr lang="en-US" dirty="0"/>
              <a:t>Our errors should support basic error properties like message, name and, preferably, stack. But they also may have other properties of their own, e.g. HttpError objects may have a statusCode property with a value like 404 or 403 or 500.</a:t>
            </a:r>
          </a:p>
          <a:p>
            <a:pPr marL="0" indent="0">
              <a:buNone/>
            </a:pPr>
            <a:r>
              <a:rPr lang="en-US" dirty="0"/>
              <a:t>The main purpose of creating a custom error is the use case where we want to throw an error that provides information in a different way and be more flexible as compared to built-in classes.</a:t>
            </a:r>
          </a:p>
        </p:txBody>
      </p:sp>
    </p:spTree>
    <p:extLst>
      <p:ext uri="{BB962C8B-B14F-4D97-AF65-F5344CB8AC3E}">
        <p14:creationId xmlns:p14="http://schemas.microsoft.com/office/powerpoint/2010/main" val="3281676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31D42-2015-4E3C-8444-2724F431AA1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786DC90-EAD0-4A72-8C01-B892A1AA3246}"/>
              </a:ext>
            </a:extLst>
          </p:cNvPr>
          <p:cNvSpPr>
            <a:spLocks noGrp="1"/>
          </p:cNvSpPr>
          <p:nvPr>
            <p:ph sz="half" idx="1"/>
          </p:nvPr>
        </p:nvSpPr>
        <p:spPr/>
        <p:txBody>
          <a:bodyPr>
            <a:normAutofit fontScale="85000" lnSpcReduction="20000"/>
          </a:bodyPr>
          <a:lstStyle/>
          <a:p>
            <a:pPr marL="0" indent="0">
              <a:buNone/>
            </a:pPr>
            <a:endParaRPr lang="en-US" dirty="0"/>
          </a:p>
          <a:p>
            <a:pPr marL="0" indent="0">
              <a:buNone/>
            </a:pPr>
            <a:endParaRPr lang="en-US" dirty="0"/>
          </a:p>
          <a:p>
            <a:pPr marL="0" indent="0">
              <a:buNone/>
            </a:pPr>
            <a:r>
              <a:rPr lang="en-US" dirty="0"/>
              <a:t>Our function readUser(json) will not only read JSON, but check (“validate”) the data. If there are no required fields, or the format is wrong, then that’s an error. And that’s not a SyntaxError, because the data is syntactically correct, but another kind of error. We’ll call it ValidationError and create a class for it. An error of that kind should also carry the information about the offending field.</a:t>
            </a:r>
          </a:p>
          <a:p>
            <a:pPr marL="0" indent="0">
              <a:buNone/>
            </a:pPr>
            <a:endParaRPr lang="en-US" dirty="0"/>
          </a:p>
          <a:p>
            <a:pPr marL="0" indent="0">
              <a:buNone/>
            </a:pPr>
            <a:r>
              <a:rPr lang="en-US" dirty="0"/>
              <a:t>Our ValidationError class should inherit from the Error class.</a:t>
            </a:r>
          </a:p>
        </p:txBody>
      </p:sp>
      <p:pic>
        <p:nvPicPr>
          <p:cNvPr id="6" name="Content Placeholder 5">
            <a:extLst>
              <a:ext uri="{FF2B5EF4-FFF2-40B4-BE49-F238E27FC236}">
                <a16:creationId xmlns:a16="http://schemas.microsoft.com/office/drawing/2014/main" id="{1D5A8176-03FB-4C61-A9F6-695D7FE1AD7D}"/>
              </a:ext>
            </a:extLst>
          </p:cNvPr>
          <p:cNvPicPr>
            <a:picLocks noGrp="1" noChangeAspect="1"/>
          </p:cNvPicPr>
          <p:nvPr>
            <p:ph sz="half" idx="2"/>
          </p:nvPr>
        </p:nvPicPr>
        <p:blipFill>
          <a:blip r:embed="rId2"/>
          <a:stretch>
            <a:fillRect/>
          </a:stretch>
        </p:blipFill>
        <p:spPr>
          <a:xfrm>
            <a:off x="6267450" y="2809640"/>
            <a:ext cx="4754563" cy="2518245"/>
          </a:xfrm>
        </p:spPr>
      </p:pic>
    </p:spTree>
    <p:extLst>
      <p:ext uri="{BB962C8B-B14F-4D97-AF65-F5344CB8AC3E}">
        <p14:creationId xmlns:p14="http://schemas.microsoft.com/office/powerpoint/2010/main" val="1366662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6AEA37-5ECE-4CF3-A5E8-4C538B3245C0}"/>
              </a:ext>
            </a:extLst>
          </p:cNvPr>
          <p:cNvSpPr txBox="1"/>
          <p:nvPr/>
        </p:nvSpPr>
        <p:spPr>
          <a:xfrm>
            <a:off x="532660" y="470517"/>
            <a:ext cx="4261282" cy="369332"/>
          </a:xfrm>
          <a:prstGeom prst="rect">
            <a:avLst/>
          </a:prstGeom>
          <a:noFill/>
        </p:spPr>
        <p:txBody>
          <a:bodyPr wrap="square" rtlCol="0">
            <a:spAutoFit/>
          </a:bodyPr>
          <a:lstStyle/>
          <a:p>
            <a:r>
              <a:rPr lang="en-US" dirty="0"/>
              <a:t>Usage:</a:t>
            </a:r>
          </a:p>
        </p:txBody>
      </p:sp>
      <p:pic>
        <p:nvPicPr>
          <p:cNvPr id="4" name="Picture 3">
            <a:extLst>
              <a:ext uri="{FF2B5EF4-FFF2-40B4-BE49-F238E27FC236}">
                <a16:creationId xmlns:a16="http://schemas.microsoft.com/office/drawing/2014/main" id="{AB254372-74F6-4522-A44D-C13972D0CB02}"/>
              </a:ext>
            </a:extLst>
          </p:cNvPr>
          <p:cNvPicPr>
            <a:picLocks noChangeAspect="1"/>
          </p:cNvPicPr>
          <p:nvPr/>
        </p:nvPicPr>
        <p:blipFill>
          <a:blip r:embed="rId2"/>
          <a:stretch>
            <a:fillRect/>
          </a:stretch>
        </p:blipFill>
        <p:spPr>
          <a:xfrm>
            <a:off x="1670481" y="839849"/>
            <a:ext cx="8851037" cy="5640850"/>
          </a:xfrm>
          <a:prstGeom prst="rect">
            <a:avLst/>
          </a:prstGeom>
        </p:spPr>
      </p:pic>
    </p:spTree>
    <p:extLst>
      <p:ext uri="{BB962C8B-B14F-4D97-AF65-F5344CB8AC3E}">
        <p14:creationId xmlns:p14="http://schemas.microsoft.com/office/powerpoint/2010/main" val="2270603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5A12E-86A5-4E39-9989-558BAC52E17A}"/>
              </a:ext>
            </a:extLst>
          </p:cNvPr>
          <p:cNvSpPr>
            <a:spLocks noGrp="1"/>
          </p:cNvSpPr>
          <p:nvPr>
            <p:ph type="title"/>
          </p:nvPr>
        </p:nvSpPr>
        <p:spPr/>
        <p:txBody>
          <a:bodyPr/>
          <a:lstStyle/>
          <a:p>
            <a:pPr algn="ctr"/>
            <a:r>
              <a:rPr lang="en-US" b="1" dirty="0"/>
              <a:t>Further Inheritance</a:t>
            </a:r>
          </a:p>
        </p:txBody>
      </p:sp>
      <p:sp>
        <p:nvSpPr>
          <p:cNvPr id="3" name="Content Placeholder 2">
            <a:extLst>
              <a:ext uri="{FF2B5EF4-FFF2-40B4-BE49-F238E27FC236}">
                <a16:creationId xmlns:a16="http://schemas.microsoft.com/office/drawing/2014/main" id="{7252F9F0-AAB2-44E3-8656-7299875AD4AF}"/>
              </a:ext>
            </a:extLst>
          </p:cNvPr>
          <p:cNvSpPr>
            <a:spLocks noGrp="1"/>
          </p:cNvSpPr>
          <p:nvPr>
            <p:ph sz="half" idx="1"/>
          </p:nvPr>
        </p:nvSpPr>
        <p:spPr/>
        <p:txBody>
          <a:bodyPr>
            <a:normAutofit lnSpcReduction="10000"/>
          </a:bodyPr>
          <a:lstStyle/>
          <a:p>
            <a:pPr marL="0" indent="0">
              <a:buNone/>
            </a:pPr>
            <a:endParaRPr lang="en-US" dirty="0"/>
          </a:p>
          <a:p>
            <a:pPr marL="0" indent="0">
              <a:buNone/>
            </a:pPr>
            <a:endParaRPr lang="en-US" dirty="0"/>
          </a:p>
          <a:p>
            <a:pPr marL="0" indent="0">
              <a:buNone/>
            </a:pPr>
            <a:r>
              <a:rPr lang="en-US" dirty="0"/>
              <a:t>The ValidationError class is very generic. Many things may go wrong. The property may be absent or it may be in a wrong format (like a string value for age instead of a number). Let’s make a more concrete class PropertyRequiredError, exactly for absent properties. It will carry additional information about the property that’s missing.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6" name="Content Placeholder 5">
            <a:extLst>
              <a:ext uri="{FF2B5EF4-FFF2-40B4-BE49-F238E27FC236}">
                <a16:creationId xmlns:a16="http://schemas.microsoft.com/office/drawing/2014/main" id="{34448BCA-EB5D-4F17-8FA9-72683A2D5B5B}"/>
              </a:ext>
            </a:extLst>
          </p:cNvPr>
          <p:cNvPicPr>
            <a:picLocks noGrp="1" noChangeAspect="1"/>
          </p:cNvPicPr>
          <p:nvPr>
            <p:ph sz="half" idx="2"/>
          </p:nvPr>
        </p:nvPicPr>
        <p:blipFill>
          <a:blip r:embed="rId2"/>
          <a:stretch>
            <a:fillRect/>
          </a:stretch>
        </p:blipFill>
        <p:spPr>
          <a:xfrm>
            <a:off x="6267450" y="2352365"/>
            <a:ext cx="4754563" cy="3432794"/>
          </a:xfrm>
        </p:spPr>
      </p:pic>
    </p:spTree>
    <p:extLst>
      <p:ext uri="{BB962C8B-B14F-4D97-AF65-F5344CB8AC3E}">
        <p14:creationId xmlns:p14="http://schemas.microsoft.com/office/powerpoint/2010/main" val="2115147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9784BC-BC10-4A9A-B0A2-4B391BE80418}"/>
              </a:ext>
            </a:extLst>
          </p:cNvPr>
          <p:cNvPicPr>
            <a:picLocks noChangeAspect="1"/>
          </p:cNvPicPr>
          <p:nvPr/>
        </p:nvPicPr>
        <p:blipFill>
          <a:blip r:embed="rId2"/>
          <a:stretch>
            <a:fillRect/>
          </a:stretch>
        </p:blipFill>
        <p:spPr>
          <a:xfrm>
            <a:off x="1527495" y="1293143"/>
            <a:ext cx="9137009" cy="4646403"/>
          </a:xfrm>
          <a:prstGeom prst="rect">
            <a:avLst/>
          </a:prstGeom>
        </p:spPr>
      </p:pic>
    </p:spTree>
    <p:extLst>
      <p:ext uri="{BB962C8B-B14F-4D97-AF65-F5344CB8AC3E}">
        <p14:creationId xmlns:p14="http://schemas.microsoft.com/office/powerpoint/2010/main" val="2144185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0E194-522B-4C0E-8933-68A7DCB120D6}"/>
              </a:ext>
            </a:extLst>
          </p:cNvPr>
          <p:cNvSpPr>
            <a:spLocks noGrp="1"/>
          </p:cNvSpPr>
          <p:nvPr>
            <p:ph type="title"/>
          </p:nvPr>
        </p:nvSpPr>
        <p:spPr/>
        <p:txBody>
          <a:bodyPr/>
          <a:lstStyle/>
          <a:p>
            <a:pPr algn="ctr"/>
            <a:r>
              <a:rPr lang="en-US" b="1" dirty="0"/>
              <a:t>Callbacks : Introduction</a:t>
            </a:r>
          </a:p>
        </p:txBody>
      </p:sp>
      <p:sp>
        <p:nvSpPr>
          <p:cNvPr id="3" name="Content Placeholder 2">
            <a:extLst>
              <a:ext uri="{FF2B5EF4-FFF2-40B4-BE49-F238E27FC236}">
                <a16:creationId xmlns:a16="http://schemas.microsoft.com/office/drawing/2014/main" id="{047B1A39-7410-4AEB-9F1A-99C58E8B2D42}"/>
              </a:ext>
            </a:extLst>
          </p:cNvPr>
          <p:cNvSpPr>
            <a:spLocks noGrp="1"/>
          </p:cNvSpPr>
          <p:nvPr>
            <p:ph idx="1"/>
          </p:nvPr>
        </p:nvSpPr>
        <p:spPr/>
        <p:txBody>
          <a:bodyPr>
            <a:normAutofit/>
          </a:bodyPr>
          <a:lstStyle/>
          <a:p>
            <a:pPr marL="0" indent="0">
              <a:buNone/>
            </a:pPr>
            <a:endParaRPr lang="en-US" b="0" i="0" dirty="0">
              <a:solidFill>
                <a:srgbClr val="1B1B1B"/>
              </a:solidFill>
              <a:effectLst/>
              <a:latin typeface="arial" panose="020B0604020202020204" pitchFamily="34" charset="0"/>
            </a:endParaRPr>
          </a:p>
          <a:p>
            <a:pPr marL="0" indent="0">
              <a:buNone/>
            </a:pPr>
            <a:r>
              <a:rPr lang="en-US" b="0" i="0" dirty="0">
                <a:solidFill>
                  <a:srgbClr val="1B1B1B"/>
                </a:solidFill>
                <a:effectLst/>
                <a:latin typeface="arial" panose="020B0604020202020204" pitchFamily="34" charset="0"/>
              </a:rPr>
              <a:t>A callback function is a function passed into another function as an argument, which is then invoked inside the outer function to complete some kind of routine or action.</a:t>
            </a:r>
          </a:p>
          <a:p>
            <a:pPr marL="0" indent="0">
              <a:buNone/>
            </a:pPr>
            <a:endParaRPr lang="en-US" dirty="0">
              <a:solidFill>
                <a:srgbClr val="1B1B1B"/>
              </a:solidFill>
              <a:latin typeface="arial" panose="020B0604020202020204" pitchFamily="34" charset="0"/>
            </a:endParaRPr>
          </a:p>
          <a:p>
            <a:pPr marL="0" indent="0">
              <a:buNone/>
            </a:pPr>
            <a:r>
              <a:rPr lang="en-US" dirty="0"/>
              <a:t>Callbacks are often used to continue code execution after an asynchronous operation has completed — these are called asynchronous callbacks. </a:t>
            </a:r>
          </a:p>
          <a:p>
            <a:pPr marL="0" indent="0">
              <a:buNone/>
            </a:pPr>
            <a:r>
              <a:rPr lang="en-US" dirty="0"/>
              <a:t>A function that does something asynchronously should provide a callback argument where we put the function to run after it’s complete.</a:t>
            </a:r>
          </a:p>
        </p:txBody>
      </p:sp>
    </p:spTree>
    <p:extLst>
      <p:ext uri="{BB962C8B-B14F-4D97-AF65-F5344CB8AC3E}">
        <p14:creationId xmlns:p14="http://schemas.microsoft.com/office/powerpoint/2010/main" val="3346507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C46E-E210-4074-BA53-6063BC95D75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C216B1AB-06AB-4E10-9859-BFE7FBE1733E}"/>
              </a:ext>
            </a:extLst>
          </p:cNvPr>
          <p:cNvSpPr>
            <a:spLocks noGrp="1"/>
          </p:cNvSpPr>
          <p:nvPr>
            <p:ph idx="1"/>
          </p:nvPr>
        </p:nvSpPr>
        <p:spPr/>
        <p:txBody>
          <a:bodyPr/>
          <a:lstStyle/>
          <a:p>
            <a:pPr marL="0" indent="0">
              <a:buNone/>
            </a:pPr>
            <a:r>
              <a:rPr lang="en-US" sz="2000" dirty="0"/>
              <a:t>Let’s add a callback function as a second argument to loadScript that should execute when the script loads:</a:t>
            </a:r>
          </a:p>
          <a:p>
            <a:pPr marL="0" indent="0">
              <a:buNone/>
            </a:pPr>
            <a:endParaRPr lang="en-US" dirty="0"/>
          </a:p>
          <a:p>
            <a:pPr marL="0" indent="0">
              <a:buNone/>
            </a:pPr>
            <a:endParaRPr lang="en-US" dirty="0"/>
          </a:p>
          <a:p>
            <a:pPr marL="0" indent="0">
              <a:buNone/>
            </a:pPr>
            <a:endParaRPr lang="en-US" dirty="0"/>
          </a:p>
          <a:p>
            <a:pPr marL="0" indent="0">
              <a:buNone/>
            </a:pPr>
            <a:endParaRPr lang="en-US" sz="2000" b="0" i="0" dirty="0">
              <a:solidFill>
                <a:srgbClr val="333333"/>
              </a:solidFill>
              <a:effectLst/>
              <a:latin typeface="BlinkMacSystemFont"/>
            </a:endParaRPr>
          </a:p>
          <a:p>
            <a:pPr marL="0" indent="0">
              <a:buNone/>
            </a:pPr>
            <a:r>
              <a:rPr lang="en-US" sz="2000" b="0" i="0" dirty="0">
                <a:solidFill>
                  <a:srgbClr val="333333"/>
                </a:solidFill>
                <a:effectLst/>
                <a:latin typeface="BlinkMacSystemFont"/>
              </a:rPr>
              <a:t>Now if we want to call new functions from the script, we should write that in the callback:</a:t>
            </a:r>
          </a:p>
          <a:p>
            <a:pPr marL="0" indent="0">
              <a:buNone/>
            </a:pPr>
            <a:endParaRPr lang="en-US" dirty="0"/>
          </a:p>
        </p:txBody>
      </p:sp>
      <p:pic>
        <p:nvPicPr>
          <p:cNvPr id="8" name="Picture 7">
            <a:extLst>
              <a:ext uri="{FF2B5EF4-FFF2-40B4-BE49-F238E27FC236}">
                <a16:creationId xmlns:a16="http://schemas.microsoft.com/office/drawing/2014/main" id="{7CE33C48-AD37-4E2D-B03B-68F221BAD6F3}"/>
              </a:ext>
            </a:extLst>
          </p:cNvPr>
          <p:cNvPicPr>
            <a:picLocks noChangeAspect="1"/>
          </p:cNvPicPr>
          <p:nvPr/>
        </p:nvPicPr>
        <p:blipFill>
          <a:blip r:embed="rId2"/>
          <a:stretch>
            <a:fillRect/>
          </a:stretch>
        </p:blipFill>
        <p:spPr>
          <a:xfrm>
            <a:off x="930269" y="2636523"/>
            <a:ext cx="5399510" cy="1364771"/>
          </a:xfrm>
          <a:prstGeom prst="rect">
            <a:avLst/>
          </a:prstGeom>
        </p:spPr>
      </p:pic>
      <p:pic>
        <p:nvPicPr>
          <p:cNvPr id="10" name="Picture 9">
            <a:extLst>
              <a:ext uri="{FF2B5EF4-FFF2-40B4-BE49-F238E27FC236}">
                <a16:creationId xmlns:a16="http://schemas.microsoft.com/office/drawing/2014/main" id="{F26E5C9E-4CDB-43B1-8D7D-63E88A6F1A88}"/>
              </a:ext>
            </a:extLst>
          </p:cNvPr>
          <p:cNvPicPr>
            <a:picLocks noChangeAspect="1"/>
          </p:cNvPicPr>
          <p:nvPr/>
        </p:nvPicPr>
        <p:blipFill rotWithShape="1">
          <a:blip r:embed="rId3"/>
          <a:srcRect r="24706"/>
          <a:stretch/>
        </p:blipFill>
        <p:spPr>
          <a:xfrm>
            <a:off x="930269" y="4875038"/>
            <a:ext cx="5399510" cy="1224006"/>
          </a:xfrm>
          <a:prstGeom prst="rect">
            <a:avLst/>
          </a:prstGeom>
        </p:spPr>
      </p:pic>
    </p:spTree>
    <p:extLst>
      <p:ext uri="{BB962C8B-B14F-4D97-AF65-F5344CB8AC3E}">
        <p14:creationId xmlns:p14="http://schemas.microsoft.com/office/powerpoint/2010/main" val="590296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B2D63-4003-4729-B65D-EF68D674DB6F}"/>
              </a:ext>
            </a:extLst>
          </p:cNvPr>
          <p:cNvSpPr>
            <a:spLocks noGrp="1"/>
          </p:cNvSpPr>
          <p:nvPr>
            <p:ph type="title"/>
          </p:nvPr>
        </p:nvSpPr>
        <p:spPr/>
        <p:txBody>
          <a:bodyPr/>
          <a:lstStyle/>
          <a:p>
            <a:pPr algn="ctr"/>
            <a:r>
              <a:rPr lang="en-US" b="1" dirty="0"/>
              <a:t>Handling Errors</a:t>
            </a:r>
          </a:p>
        </p:txBody>
      </p:sp>
      <p:sp>
        <p:nvSpPr>
          <p:cNvPr id="3" name="Content Placeholder 2">
            <a:extLst>
              <a:ext uri="{FF2B5EF4-FFF2-40B4-BE49-F238E27FC236}">
                <a16:creationId xmlns:a16="http://schemas.microsoft.com/office/drawing/2014/main" id="{FB28DE30-F55D-4216-9481-3BBED3867B29}"/>
              </a:ext>
            </a:extLst>
          </p:cNvPr>
          <p:cNvSpPr>
            <a:spLocks noGrp="1"/>
          </p:cNvSpPr>
          <p:nvPr>
            <p:ph sz="half" idx="1"/>
          </p:nvPr>
        </p:nvSpPr>
        <p:spPr/>
        <p:txBody>
          <a:bodyPr>
            <a:normAutofit/>
          </a:bodyPr>
          <a:lstStyle/>
          <a:p>
            <a:pPr marL="0" indent="0">
              <a:buNone/>
            </a:pPr>
            <a:endParaRPr lang="en-US" b="0" i="0" dirty="0">
              <a:solidFill>
                <a:srgbClr val="333333"/>
              </a:solidFill>
              <a:effectLst/>
              <a:latin typeface="BlinkMacSystemFont"/>
            </a:endParaRPr>
          </a:p>
          <a:p>
            <a:pPr marL="0" indent="0">
              <a:buNone/>
            </a:pPr>
            <a:endParaRPr lang="en-US" dirty="0">
              <a:solidFill>
                <a:srgbClr val="333333"/>
              </a:solidFill>
              <a:latin typeface="BlinkMacSystemFont"/>
            </a:endParaRPr>
          </a:p>
          <a:p>
            <a:pPr marL="0" indent="0">
              <a:buNone/>
            </a:pPr>
            <a:r>
              <a:rPr lang="en-US" b="0" i="0" dirty="0">
                <a:solidFill>
                  <a:srgbClr val="333333"/>
                </a:solidFill>
                <a:effectLst/>
                <a:latin typeface="BlinkMacSystemFont"/>
              </a:rPr>
              <a:t>In the previous example we didn’t consider errors. What if the script loading fails? Our callback should be able to react on that.</a:t>
            </a:r>
          </a:p>
          <a:p>
            <a:pPr marL="0" indent="0">
              <a:buNone/>
            </a:pPr>
            <a:endParaRPr lang="en-US" b="0" i="0" dirty="0">
              <a:solidFill>
                <a:srgbClr val="333333"/>
              </a:solidFill>
              <a:effectLst/>
              <a:latin typeface="BlinkMacSystemFont"/>
            </a:endParaRPr>
          </a:p>
          <a:p>
            <a:pPr marL="0" indent="0">
              <a:buNone/>
            </a:pPr>
            <a:r>
              <a:rPr lang="en-US" dirty="0">
                <a:solidFill>
                  <a:srgbClr val="333333"/>
                </a:solidFill>
                <a:latin typeface="BlinkMacSystemFont"/>
              </a:rPr>
              <a:t>Here, It calls callback(null, script) for successful load and callback(error) otherwise.</a:t>
            </a:r>
          </a:p>
          <a:p>
            <a:pPr marL="0" indent="0">
              <a:buNone/>
            </a:pPr>
            <a:endParaRPr lang="en-US" dirty="0"/>
          </a:p>
        </p:txBody>
      </p:sp>
      <p:pic>
        <p:nvPicPr>
          <p:cNvPr id="7" name="Content Placeholder 6">
            <a:extLst>
              <a:ext uri="{FF2B5EF4-FFF2-40B4-BE49-F238E27FC236}">
                <a16:creationId xmlns:a16="http://schemas.microsoft.com/office/drawing/2014/main" id="{E6368F9F-1B05-4CA4-80A9-CEA3AFE07F67}"/>
              </a:ext>
            </a:extLst>
          </p:cNvPr>
          <p:cNvPicPr>
            <a:picLocks noGrp="1" noChangeAspect="1"/>
          </p:cNvPicPr>
          <p:nvPr>
            <p:ph sz="half" idx="2"/>
          </p:nvPr>
        </p:nvPicPr>
        <p:blipFill>
          <a:blip r:embed="rId2"/>
          <a:stretch>
            <a:fillRect/>
          </a:stretch>
        </p:blipFill>
        <p:spPr>
          <a:xfrm>
            <a:off x="6267450" y="3396352"/>
            <a:ext cx="4754563" cy="1344821"/>
          </a:xfrm>
        </p:spPr>
      </p:pic>
    </p:spTree>
    <p:extLst>
      <p:ext uri="{BB962C8B-B14F-4D97-AF65-F5344CB8AC3E}">
        <p14:creationId xmlns:p14="http://schemas.microsoft.com/office/powerpoint/2010/main" val="3531629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D70F3-60E7-43F3-8B41-09A85228C627}"/>
              </a:ext>
            </a:extLst>
          </p:cNvPr>
          <p:cNvSpPr>
            <a:spLocks noGrp="1"/>
          </p:cNvSpPr>
          <p:nvPr>
            <p:ph type="title"/>
          </p:nvPr>
        </p:nvSpPr>
        <p:spPr/>
        <p:txBody>
          <a:bodyPr>
            <a:normAutofit/>
          </a:bodyPr>
          <a:lstStyle/>
          <a:p>
            <a:pPr algn="ctr"/>
            <a:r>
              <a:rPr lang="en-US" sz="4800" dirty="0">
                <a:latin typeface="BlinkMacSystemFont"/>
              </a:rPr>
              <a:t>Mixins</a:t>
            </a:r>
          </a:p>
        </p:txBody>
      </p:sp>
      <p:sp>
        <p:nvSpPr>
          <p:cNvPr id="3" name="Content Placeholder 2">
            <a:extLst>
              <a:ext uri="{FF2B5EF4-FFF2-40B4-BE49-F238E27FC236}">
                <a16:creationId xmlns:a16="http://schemas.microsoft.com/office/drawing/2014/main" id="{EEBCBF85-72D5-464D-AA40-279FE42CF430}"/>
              </a:ext>
            </a:extLst>
          </p:cNvPr>
          <p:cNvSpPr>
            <a:spLocks noGrp="1"/>
          </p:cNvSpPr>
          <p:nvPr>
            <p:ph idx="1"/>
          </p:nvPr>
        </p:nvSpPr>
        <p:spPr/>
        <p:txBody>
          <a:bodyPr>
            <a:normAutofit fontScale="77500" lnSpcReduction="20000"/>
          </a:bodyPr>
          <a:lstStyle/>
          <a:p>
            <a:pPr marL="0" indent="0">
              <a:buNone/>
            </a:pPr>
            <a:endParaRPr lang="en-US" b="1" dirty="0"/>
          </a:p>
          <a:p>
            <a:pPr marL="0" indent="0">
              <a:buNone/>
            </a:pPr>
            <a:r>
              <a:rPr lang="en-US" sz="3200" b="1" dirty="0"/>
              <a:t>Definition</a:t>
            </a:r>
            <a:r>
              <a:rPr lang="en-US" sz="3200" dirty="0"/>
              <a:t>:</a:t>
            </a:r>
          </a:p>
          <a:p>
            <a:pPr marL="0" indent="0">
              <a:buNone/>
            </a:pPr>
            <a:r>
              <a:rPr lang="en-US" sz="3200" dirty="0"/>
              <a:t>A Mixin is a class that contains methods that can be used by other classes without the need of inheriting from it.</a:t>
            </a:r>
          </a:p>
          <a:p>
            <a:pPr marL="0" indent="0">
              <a:buNone/>
            </a:pPr>
            <a:endParaRPr lang="en-US" sz="3200" dirty="0"/>
          </a:p>
          <a:p>
            <a:pPr marL="0" indent="0">
              <a:buNone/>
            </a:pPr>
            <a:r>
              <a:rPr lang="en-US" sz="3200" dirty="0"/>
              <a:t>In other words, a mixin provides methods that implement a certain behavior, but we do not use it alone, we use it to add the behavior to other classes.</a:t>
            </a:r>
          </a:p>
          <a:p>
            <a:pPr marL="0" indent="0">
              <a:buNone/>
            </a:pPr>
            <a:endParaRPr lang="en-US" sz="3200" dirty="0"/>
          </a:p>
          <a:p>
            <a:pPr marL="0" indent="0">
              <a:buNone/>
            </a:pPr>
            <a:r>
              <a:rPr lang="en-US" sz="3200" dirty="0"/>
              <a:t>The main purpose of Mixins is that to achieve multiple inheritance in JavaScript.</a:t>
            </a:r>
          </a:p>
          <a:p>
            <a:pPr marL="0" indent="0">
              <a:buNone/>
            </a:pPr>
            <a:endParaRPr lang="en-US" dirty="0"/>
          </a:p>
        </p:txBody>
      </p:sp>
    </p:spTree>
    <p:extLst>
      <p:ext uri="{BB962C8B-B14F-4D97-AF65-F5344CB8AC3E}">
        <p14:creationId xmlns:p14="http://schemas.microsoft.com/office/powerpoint/2010/main" val="3891185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9AE85-7A41-4DEB-ADF3-E3DE701A002C}"/>
              </a:ext>
            </a:extLst>
          </p:cNvPr>
          <p:cNvSpPr>
            <a:spLocks noGrp="1"/>
          </p:cNvSpPr>
          <p:nvPr>
            <p:ph type="title"/>
          </p:nvPr>
        </p:nvSpPr>
        <p:spPr/>
        <p:txBody>
          <a:bodyPr/>
          <a:lstStyle/>
          <a:p>
            <a:pPr algn="ctr"/>
            <a:r>
              <a:rPr lang="en-US" b="1" dirty="0"/>
              <a:t>Promise</a:t>
            </a:r>
          </a:p>
        </p:txBody>
      </p:sp>
      <p:sp>
        <p:nvSpPr>
          <p:cNvPr id="3" name="Content Placeholder 2">
            <a:extLst>
              <a:ext uri="{FF2B5EF4-FFF2-40B4-BE49-F238E27FC236}">
                <a16:creationId xmlns:a16="http://schemas.microsoft.com/office/drawing/2014/main" id="{83D38F68-7D75-4536-B7BA-977C2D45D310}"/>
              </a:ext>
            </a:extLst>
          </p:cNvPr>
          <p:cNvSpPr>
            <a:spLocks noGrp="1"/>
          </p:cNvSpPr>
          <p:nvPr>
            <p:ph idx="1"/>
          </p:nvPr>
        </p:nvSpPr>
        <p:spPr>
          <a:xfrm>
            <a:off x="838200" y="1825624"/>
            <a:ext cx="10515600" cy="4513031"/>
          </a:xfrm>
        </p:spPr>
        <p:txBody>
          <a:bodyPr>
            <a:normAutofit/>
          </a:bodyPr>
          <a:lstStyle/>
          <a:p>
            <a:pPr marL="0" indent="0">
              <a:buNone/>
            </a:pPr>
            <a:endParaRPr lang="en-US" dirty="0"/>
          </a:p>
          <a:p>
            <a:pPr marL="0" indent="0">
              <a:buNone/>
            </a:pPr>
            <a:r>
              <a:rPr lang="en-US" dirty="0"/>
              <a:t>"Producing code" is code that can take some time.</a:t>
            </a:r>
          </a:p>
          <a:p>
            <a:pPr marL="0" indent="0">
              <a:buNone/>
            </a:pPr>
            <a:endParaRPr lang="en-US" dirty="0"/>
          </a:p>
          <a:p>
            <a:pPr marL="0" indent="0">
              <a:buNone/>
            </a:pPr>
            <a:r>
              <a:rPr lang="en-US" dirty="0"/>
              <a:t>"Consuming code" is code that must wait for the result</a:t>
            </a:r>
          </a:p>
          <a:p>
            <a:pPr marL="0" indent="0">
              <a:buNone/>
            </a:pPr>
            <a:endParaRPr lang="en-US" dirty="0"/>
          </a:p>
          <a:p>
            <a:pPr marL="0" indent="0">
              <a:buNone/>
            </a:pPr>
            <a:r>
              <a:rPr lang="en-US" dirty="0"/>
              <a:t>A promise is a special JavaScript object that links the “producing code” and the “consuming code” together. The “producing code” takes whatever time it needs to produce the promised result, and the “promise” makes that result available to all of the subscribed code when it’s ready.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40038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11056-8E26-4386-888E-0876F107E96C}"/>
              </a:ext>
            </a:extLst>
          </p:cNvPr>
          <p:cNvSpPr>
            <a:spLocks noGrp="1"/>
          </p:cNvSpPr>
          <p:nvPr>
            <p:ph type="title"/>
          </p:nvPr>
        </p:nvSpPr>
        <p:spPr/>
        <p:txBody>
          <a:bodyPr/>
          <a:lstStyle/>
          <a:p>
            <a:r>
              <a:rPr lang="en-US" dirty="0"/>
              <a:t>Example(Syntax)</a:t>
            </a:r>
          </a:p>
        </p:txBody>
      </p:sp>
      <p:pic>
        <p:nvPicPr>
          <p:cNvPr id="5" name="Content Placeholder 4">
            <a:extLst>
              <a:ext uri="{FF2B5EF4-FFF2-40B4-BE49-F238E27FC236}">
                <a16:creationId xmlns:a16="http://schemas.microsoft.com/office/drawing/2014/main" id="{1985095C-6847-41C5-BF8A-07D87F159A7F}"/>
              </a:ext>
            </a:extLst>
          </p:cNvPr>
          <p:cNvPicPr>
            <a:picLocks noGrp="1" noChangeAspect="1"/>
          </p:cNvPicPr>
          <p:nvPr>
            <p:ph idx="1"/>
          </p:nvPr>
        </p:nvPicPr>
        <p:blipFill rotWithShape="1">
          <a:blip r:embed="rId2"/>
          <a:stretch/>
        </p:blipFill>
        <p:spPr>
          <a:xfrm>
            <a:off x="3503771" y="2716530"/>
            <a:ext cx="5151120" cy="2720340"/>
          </a:xfrm>
          <a:ln w="19050">
            <a:solidFill>
              <a:schemeClr val="tx1"/>
            </a:solidFill>
          </a:ln>
        </p:spPr>
      </p:pic>
    </p:spTree>
    <p:extLst>
      <p:ext uri="{BB962C8B-B14F-4D97-AF65-F5344CB8AC3E}">
        <p14:creationId xmlns:p14="http://schemas.microsoft.com/office/powerpoint/2010/main" val="1866183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2B636-F252-4D6E-97BD-D06F9263322A}"/>
              </a:ext>
            </a:extLst>
          </p:cNvPr>
          <p:cNvSpPr>
            <a:spLocks noGrp="1"/>
          </p:cNvSpPr>
          <p:nvPr>
            <p:ph type="title"/>
          </p:nvPr>
        </p:nvSpPr>
        <p:spPr/>
        <p:txBody>
          <a:bodyPr/>
          <a:lstStyle/>
          <a:p>
            <a:r>
              <a:rPr lang="en-US" dirty="0"/>
              <a:t>Example(Code)</a:t>
            </a:r>
          </a:p>
        </p:txBody>
      </p:sp>
      <p:pic>
        <p:nvPicPr>
          <p:cNvPr id="5" name="Content Placeholder 4">
            <a:extLst>
              <a:ext uri="{FF2B5EF4-FFF2-40B4-BE49-F238E27FC236}">
                <a16:creationId xmlns:a16="http://schemas.microsoft.com/office/drawing/2014/main" id="{7631252E-1BC6-450C-B7C0-A3C297B4EC69}"/>
              </a:ext>
            </a:extLst>
          </p:cNvPr>
          <p:cNvPicPr>
            <a:picLocks noGrp="1" noChangeAspect="1"/>
          </p:cNvPicPr>
          <p:nvPr>
            <p:ph idx="1"/>
          </p:nvPr>
        </p:nvPicPr>
        <p:blipFill>
          <a:blip r:embed="rId2"/>
          <a:stretch>
            <a:fillRect/>
          </a:stretch>
        </p:blipFill>
        <p:spPr>
          <a:xfrm>
            <a:off x="1026565" y="2729857"/>
            <a:ext cx="10138870" cy="2111804"/>
          </a:xfrm>
        </p:spPr>
      </p:pic>
    </p:spTree>
    <p:extLst>
      <p:ext uri="{BB962C8B-B14F-4D97-AF65-F5344CB8AC3E}">
        <p14:creationId xmlns:p14="http://schemas.microsoft.com/office/powerpoint/2010/main" val="3264689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835A-4166-46BC-A18E-DB725273530E}"/>
              </a:ext>
            </a:extLst>
          </p:cNvPr>
          <p:cNvSpPr>
            <a:spLocks noGrp="1"/>
          </p:cNvSpPr>
          <p:nvPr>
            <p:ph type="title"/>
          </p:nvPr>
        </p:nvSpPr>
        <p:spPr/>
        <p:txBody>
          <a:bodyPr>
            <a:normAutofit/>
          </a:bodyPr>
          <a:lstStyle/>
          <a:p>
            <a:r>
              <a:rPr lang="en-US" sz="3600" dirty="0"/>
              <a:t>Promise : Executor and callbacks</a:t>
            </a:r>
          </a:p>
        </p:txBody>
      </p:sp>
      <p:sp>
        <p:nvSpPr>
          <p:cNvPr id="3" name="Content Placeholder 2">
            <a:extLst>
              <a:ext uri="{FF2B5EF4-FFF2-40B4-BE49-F238E27FC236}">
                <a16:creationId xmlns:a16="http://schemas.microsoft.com/office/drawing/2014/main" id="{A6133C9C-1D6C-4226-BDDC-AEE451C71202}"/>
              </a:ext>
            </a:extLst>
          </p:cNvPr>
          <p:cNvSpPr>
            <a:spLocks noGrp="1"/>
          </p:cNvSpPr>
          <p:nvPr>
            <p:ph sz="half" idx="1"/>
          </p:nvPr>
        </p:nvSpPr>
        <p:spPr/>
        <p:txBody>
          <a:bodyPr>
            <a:normAutofit fontScale="47500" lnSpcReduction="20000"/>
          </a:bodyPr>
          <a:lstStyle/>
          <a:p>
            <a:pPr marL="0" indent="0">
              <a:buNone/>
            </a:pPr>
            <a:endParaRPr lang="en-US" dirty="0"/>
          </a:p>
          <a:p>
            <a:pPr marL="0" indent="0">
              <a:lnSpc>
                <a:spcPct val="120000"/>
              </a:lnSpc>
              <a:buNone/>
            </a:pPr>
            <a:r>
              <a:rPr lang="en-US" dirty="0"/>
              <a:t>The function passed to new Promise is called the </a:t>
            </a:r>
            <a:r>
              <a:rPr lang="en-US" i="1" dirty="0"/>
              <a:t>executor</a:t>
            </a:r>
            <a:r>
              <a:rPr lang="en-US" dirty="0"/>
              <a:t>. When new Promise is created, the executor runs automatically. It contains the producing code which should eventually produce the result</a:t>
            </a:r>
          </a:p>
          <a:p>
            <a:pPr marL="0" indent="0">
              <a:buNone/>
            </a:pPr>
            <a:r>
              <a:rPr lang="en-US" dirty="0"/>
              <a:t>Its arguments </a:t>
            </a:r>
            <a:r>
              <a:rPr lang="en-US" i="1" dirty="0"/>
              <a:t>resolve</a:t>
            </a:r>
            <a:r>
              <a:rPr lang="en-US" dirty="0"/>
              <a:t> and </a:t>
            </a:r>
            <a:r>
              <a:rPr lang="en-US" i="1" dirty="0"/>
              <a:t>reject</a:t>
            </a:r>
            <a:r>
              <a:rPr lang="en-US" dirty="0"/>
              <a:t> are callbacks provided by JavaScript itself. Our code is only inside the executor.</a:t>
            </a:r>
          </a:p>
          <a:p>
            <a:pPr marL="0" indent="0">
              <a:buNone/>
            </a:pPr>
            <a:r>
              <a:rPr lang="en-US" dirty="0"/>
              <a:t>When the executor obtains the result, be it soon or late, doesn’t matter, it should call one of these callbacks:</a:t>
            </a:r>
          </a:p>
          <a:p>
            <a:r>
              <a:rPr lang="en-US" dirty="0"/>
              <a:t>resolve(value) — if the job is finished successfully, with result value.</a:t>
            </a:r>
          </a:p>
          <a:p>
            <a:r>
              <a:rPr lang="en-US" dirty="0"/>
              <a:t>reject(error) — if an error has occurred, error is the error object.</a:t>
            </a:r>
          </a:p>
          <a:p>
            <a:pPr marL="0" indent="0">
              <a:buNone/>
            </a:pPr>
            <a:r>
              <a:rPr lang="en-US" dirty="0"/>
              <a:t>So to summarize: the executor runs automatically and attempts to perform a job. When it is finished with the attempt, it calls resolve if it was successful or reject if there was an error.</a:t>
            </a:r>
          </a:p>
          <a:p>
            <a:pPr marL="0" indent="0">
              <a:buNone/>
            </a:pPr>
            <a:r>
              <a:rPr lang="en-US" dirty="0"/>
              <a:t>The promise object returned by the new Promise constructor has these internal properties:</a:t>
            </a:r>
          </a:p>
          <a:p>
            <a:r>
              <a:rPr lang="en-US" dirty="0"/>
              <a:t>state — initially "pending", then changes to either "fulfilled" when resolve is called or "rejected" when reject is called.</a:t>
            </a:r>
          </a:p>
          <a:p>
            <a:r>
              <a:rPr lang="en-US" dirty="0"/>
              <a:t>result — initially undefined, then changes to value when resolve(value) called or error when reject(error) is called.</a:t>
            </a:r>
          </a:p>
        </p:txBody>
      </p:sp>
      <p:pic>
        <p:nvPicPr>
          <p:cNvPr id="6" name="Content Placeholder 5">
            <a:extLst>
              <a:ext uri="{FF2B5EF4-FFF2-40B4-BE49-F238E27FC236}">
                <a16:creationId xmlns:a16="http://schemas.microsoft.com/office/drawing/2014/main" id="{356834A6-9A40-43E5-BA91-7C3DA96073F5}"/>
              </a:ext>
            </a:extLst>
          </p:cNvPr>
          <p:cNvPicPr>
            <a:picLocks noGrp="1" noChangeAspect="1"/>
          </p:cNvPicPr>
          <p:nvPr>
            <p:ph sz="half" idx="2"/>
          </p:nvPr>
        </p:nvPicPr>
        <p:blipFill>
          <a:blip r:embed="rId2"/>
          <a:stretch>
            <a:fillRect/>
          </a:stretch>
        </p:blipFill>
        <p:spPr>
          <a:xfrm>
            <a:off x="6019800" y="2321563"/>
            <a:ext cx="5829773" cy="3013915"/>
          </a:xfrm>
        </p:spPr>
      </p:pic>
    </p:spTree>
    <p:extLst>
      <p:ext uri="{BB962C8B-B14F-4D97-AF65-F5344CB8AC3E}">
        <p14:creationId xmlns:p14="http://schemas.microsoft.com/office/powerpoint/2010/main" val="2247138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0376-5C02-4CDA-A0BE-CE95AA0BAC46}"/>
              </a:ext>
            </a:extLst>
          </p:cNvPr>
          <p:cNvSpPr>
            <a:spLocks noGrp="1"/>
          </p:cNvSpPr>
          <p:nvPr>
            <p:ph type="title"/>
          </p:nvPr>
        </p:nvSpPr>
        <p:spPr/>
        <p:txBody>
          <a:bodyPr/>
          <a:lstStyle/>
          <a:p>
            <a:pPr algn="ctr"/>
            <a:r>
              <a:rPr lang="en-US" b="1" dirty="0"/>
              <a:t>Consumers: then, catch, finally</a:t>
            </a:r>
          </a:p>
        </p:txBody>
      </p:sp>
      <p:sp>
        <p:nvSpPr>
          <p:cNvPr id="3" name="TextBox 2">
            <a:extLst>
              <a:ext uri="{FF2B5EF4-FFF2-40B4-BE49-F238E27FC236}">
                <a16:creationId xmlns:a16="http://schemas.microsoft.com/office/drawing/2014/main" id="{6C8004A9-AD02-402D-92C7-0A2EE78B7593}"/>
              </a:ext>
            </a:extLst>
          </p:cNvPr>
          <p:cNvSpPr txBox="1"/>
          <p:nvPr/>
        </p:nvSpPr>
        <p:spPr>
          <a:xfrm>
            <a:off x="559292" y="1520285"/>
            <a:ext cx="11070455" cy="1477328"/>
          </a:xfrm>
          <a:prstGeom prst="rect">
            <a:avLst/>
          </a:prstGeom>
          <a:noFill/>
        </p:spPr>
        <p:txBody>
          <a:bodyPr wrap="square" rtlCol="0">
            <a:spAutoFit/>
          </a:bodyPr>
          <a:lstStyle/>
          <a:p>
            <a:pPr marL="342900" indent="-342900">
              <a:buFont typeface="+mj-lt"/>
              <a:buAutoNum type="arabicPeriod"/>
            </a:pPr>
            <a:r>
              <a:rPr lang="en-US" b="1" dirty="0"/>
              <a:t>then:</a:t>
            </a:r>
            <a:br>
              <a:rPr lang="en-US" b="1" dirty="0"/>
            </a:br>
            <a:br>
              <a:rPr lang="en-US" b="1" dirty="0"/>
            </a:br>
            <a:r>
              <a:rPr lang="en-US" dirty="0"/>
              <a:t>syntax:</a:t>
            </a:r>
            <a:br>
              <a:rPr lang="en-US" b="1" dirty="0"/>
            </a:br>
            <a:br>
              <a:rPr lang="en-US" b="1" dirty="0"/>
            </a:br>
            <a:endParaRPr lang="en-US" dirty="0"/>
          </a:p>
        </p:txBody>
      </p:sp>
      <p:pic>
        <p:nvPicPr>
          <p:cNvPr id="5" name="Picture 4">
            <a:extLst>
              <a:ext uri="{FF2B5EF4-FFF2-40B4-BE49-F238E27FC236}">
                <a16:creationId xmlns:a16="http://schemas.microsoft.com/office/drawing/2014/main" id="{6B8A3A8F-4604-4CFF-920A-D7BA46A26F98}"/>
              </a:ext>
            </a:extLst>
          </p:cNvPr>
          <p:cNvPicPr>
            <a:picLocks noChangeAspect="1"/>
          </p:cNvPicPr>
          <p:nvPr/>
        </p:nvPicPr>
        <p:blipFill>
          <a:blip r:embed="rId2"/>
          <a:stretch>
            <a:fillRect/>
          </a:stretch>
        </p:blipFill>
        <p:spPr>
          <a:xfrm>
            <a:off x="1086590" y="2759882"/>
            <a:ext cx="5295900" cy="1120140"/>
          </a:xfrm>
          <a:prstGeom prst="rect">
            <a:avLst/>
          </a:prstGeom>
        </p:spPr>
      </p:pic>
      <p:sp>
        <p:nvSpPr>
          <p:cNvPr id="9" name="TextBox 8">
            <a:extLst>
              <a:ext uri="{FF2B5EF4-FFF2-40B4-BE49-F238E27FC236}">
                <a16:creationId xmlns:a16="http://schemas.microsoft.com/office/drawing/2014/main" id="{A48703B0-D4D7-4823-99CD-2AB77828421A}"/>
              </a:ext>
            </a:extLst>
          </p:cNvPr>
          <p:cNvSpPr txBox="1"/>
          <p:nvPr/>
        </p:nvSpPr>
        <p:spPr>
          <a:xfrm>
            <a:off x="907742" y="4210552"/>
            <a:ext cx="6094520" cy="1477328"/>
          </a:xfrm>
          <a:prstGeom prst="rect">
            <a:avLst/>
          </a:prstGeom>
          <a:noFill/>
        </p:spPr>
        <p:txBody>
          <a:bodyPr wrap="square">
            <a:spAutoFit/>
          </a:bodyPr>
          <a:lstStyle/>
          <a:p>
            <a:r>
              <a:rPr lang="en-US" dirty="0"/>
              <a:t>The first argument of .then is a function that runs when the promise is resolved, and receives the result.</a:t>
            </a:r>
          </a:p>
          <a:p>
            <a:endParaRPr lang="en-US" dirty="0"/>
          </a:p>
          <a:p>
            <a:r>
              <a:rPr lang="en-US" dirty="0"/>
              <a:t>The second argument of .then is a function that runs when the promise is rejected, and receives the error.</a:t>
            </a:r>
          </a:p>
        </p:txBody>
      </p:sp>
    </p:spTree>
    <p:extLst>
      <p:ext uri="{BB962C8B-B14F-4D97-AF65-F5344CB8AC3E}">
        <p14:creationId xmlns:p14="http://schemas.microsoft.com/office/powerpoint/2010/main" val="2938389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0376-5C02-4CDA-A0BE-CE95AA0BAC46}"/>
              </a:ext>
            </a:extLst>
          </p:cNvPr>
          <p:cNvSpPr>
            <a:spLocks noGrp="1"/>
          </p:cNvSpPr>
          <p:nvPr>
            <p:ph type="title"/>
          </p:nvPr>
        </p:nvSpPr>
        <p:spPr/>
        <p:txBody>
          <a:bodyPr/>
          <a:lstStyle/>
          <a:p>
            <a:pPr algn="ctr"/>
            <a:r>
              <a:rPr lang="en-US" b="1" dirty="0"/>
              <a:t>Consumers: then, catch, finally</a:t>
            </a:r>
          </a:p>
        </p:txBody>
      </p:sp>
      <p:sp>
        <p:nvSpPr>
          <p:cNvPr id="3" name="TextBox 2">
            <a:extLst>
              <a:ext uri="{FF2B5EF4-FFF2-40B4-BE49-F238E27FC236}">
                <a16:creationId xmlns:a16="http://schemas.microsoft.com/office/drawing/2014/main" id="{6C8004A9-AD02-402D-92C7-0A2EE78B7593}"/>
              </a:ext>
            </a:extLst>
          </p:cNvPr>
          <p:cNvSpPr txBox="1"/>
          <p:nvPr/>
        </p:nvSpPr>
        <p:spPr>
          <a:xfrm>
            <a:off x="559292" y="1520285"/>
            <a:ext cx="11070455" cy="1477328"/>
          </a:xfrm>
          <a:prstGeom prst="rect">
            <a:avLst/>
          </a:prstGeom>
          <a:noFill/>
        </p:spPr>
        <p:txBody>
          <a:bodyPr wrap="square" rtlCol="0">
            <a:spAutoFit/>
          </a:bodyPr>
          <a:lstStyle/>
          <a:p>
            <a:r>
              <a:rPr lang="en-US" b="1" dirty="0"/>
              <a:t>2.   catch:</a:t>
            </a:r>
            <a:br>
              <a:rPr lang="en-US" b="1" dirty="0"/>
            </a:br>
            <a:br>
              <a:rPr lang="en-US" b="1" dirty="0"/>
            </a:br>
            <a:r>
              <a:rPr lang="en-US" b="1" dirty="0"/>
              <a:t>	</a:t>
            </a:r>
            <a:r>
              <a:rPr lang="en-US" dirty="0"/>
              <a:t>syntax:</a:t>
            </a:r>
            <a:br>
              <a:rPr lang="en-US" b="1" dirty="0"/>
            </a:br>
            <a:br>
              <a:rPr lang="en-US" b="1" dirty="0"/>
            </a:br>
            <a:endParaRPr lang="en-US" dirty="0"/>
          </a:p>
        </p:txBody>
      </p:sp>
      <p:pic>
        <p:nvPicPr>
          <p:cNvPr id="6" name="Picture 5">
            <a:extLst>
              <a:ext uri="{FF2B5EF4-FFF2-40B4-BE49-F238E27FC236}">
                <a16:creationId xmlns:a16="http://schemas.microsoft.com/office/drawing/2014/main" id="{EBBE4981-277E-48B0-9F9E-8D13F4F73ADB}"/>
              </a:ext>
            </a:extLst>
          </p:cNvPr>
          <p:cNvPicPr>
            <a:picLocks noChangeAspect="1"/>
          </p:cNvPicPr>
          <p:nvPr/>
        </p:nvPicPr>
        <p:blipFill>
          <a:blip r:embed="rId2"/>
          <a:stretch>
            <a:fillRect/>
          </a:stretch>
        </p:blipFill>
        <p:spPr>
          <a:xfrm>
            <a:off x="1156575" y="2571898"/>
            <a:ext cx="6789420" cy="1501140"/>
          </a:xfrm>
          <a:prstGeom prst="rect">
            <a:avLst/>
          </a:prstGeom>
        </p:spPr>
      </p:pic>
      <p:sp>
        <p:nvSpPr>
          <p:cNvPr id="10" name="TextBox 9">
            <a:extLst>
              <a:ext uri="{FF2B5EF4-FFF2-40B4-BE49-F238E27FC236}">
                <a16:creationId xmlns:a16="http://schemas.microsoft.com/office/drawing/2014/main" id="{01C52A68-FE07-44E5-9738-6E4E75620229}"/>
              </a:ext>
            </a:extLst>
          </p:cNvPr>
          <p:cNvSpPr txBox="1"/>
          <p:nvPr/>
        </p:nvSpPr>
        <p:spPr>
          <a:xfrm>
            <a:off x="838200" y="4727332"/>
            <a:ext cx="6094520" cy="1754326"/>
          </a:xfrm>
          <a:prstGeom prst="rect">
            <a:avLst/>
          </a:prstGeom>
          <a:noFill/>
        </p:spPr>
        <p:txBody>
          <a:bodyPr wrap="square">
            <a:spAutoFit/>
          </a:bodyPr>
          <a:lstStyle/>
          <a:p>
            <a:r>
              <a:rPr lang="en-US" dirty="0"/>
              <a:t>If we’re interested only in errors, then we can use null as the first argument: .then(null, errorHandlingFunction). Or we can use .catch(errorHandlingFunction), which is exactly the same.</a:t>
            </a:r>
          </a:p>
          <a:p>
            <a:endParaRPr lang="en-US" dirty="0"/>
          </a:p>
          <a:p>
            <a:r>
              <a:rPr lang="en-US" dirty="0"/>
              <a:t>The call .catch(f) is a complete analog of .then(null, f), it’s just a shorthand.</a:t>
            </a:r>
          </a:p>
        </p:txBody>
      </p:sp>
    </p:spTree>
    <p:extLst>
      <p:ext uri="{BB962C8B-B14F-4D97-AF65-F5344CB8AC3E}">
        <p14:creationId xmlns:p14="http://schemas.microsoft.com/office/powerpoint/2010/main" val="1170230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0376-5C02-4CDA-A0BE-CE95AA0BAC46}"/>
              </a:ext>
            </a:extLst>
          </p:cNvPr>
          <p:cNvSpPr>
            <a:spLocks noGrp="1"/>
          </p:cNvSpPr>
          <p:nvPr>
            <p:ph type="title"/>
          </p:nvPr>
        </p:nvSpPr>
        <p:spPr/>
        <p:txBody>
          <a:bodyPr/>
          <a:lstStyle/>
          <a:p>
            <a:pPr algn="ctr"/>
            <a:r>
              <a:rPr lang="en-US" b="1" dirty="0"/>
              <a:t>Consumers: then, catch, finally</a:t>
            </a:r>
          </a:p>
        </p:txBody>
      </p:sp>
      <p:sp>
        <p:nvSpPr>
          <p:cNvPr id="3" name="TextBox 2">
            <a:extLst>
              <a:ext uri="{FF2B5EF4-FFF2-40B4-BE49-F238E27FC236}">
                <a16:creationId xmlns:a16="http://schemas.microsoft.com/office/drawing/2014/main" id="{6C8004A9-AD02-402D-92C7-0A2EE78B7593}"/>
              </a:ext>
            </a:extLst>
          </p:cNvPr>
          <p:cNvSpPr txBox="1"/>
          <p:nvPr/>
        </p:nvSpPr>
        <p:spPr>
          <a:xfrm>
            <a:off x="559292" y="1520285"/>
            <a:ext cx="11070455" cy="1477328"/>
          </a:xfrm>
          <a:prstGeom prst="rect">
            <a:avLst/>
          </a:prstGeom>
          <a:noFill/>
        </p:spPr>
        <p:txBody>
          <a:bodyPr wrap="square" rtlCol="0">
            <a:spAutoFit/>
          </a:bodyPr>
          <a:lstStyle/>
          <a:p>
            <a:r>
              <a:rPr lang="en-US" b="1" dirty="0"/>
              <a:t>3.   finally:</a:t>
            </a:r>
            <a:br>
              <a:rPr lang="en-US" b="1" dirty="0"/>
            </a:br>
            <a:br>
              <a:rPr lang="en-US" b="1" dirty="0"/>
            </a:br>
            <a:r>
              <a:rPr lang="en-US" b="1" dirty="0"/>
              <a:t>	</a:t>
            </a:r>
            <a:r>
              <a:rPr lang="en-US" dirty="0"/>
              <a:t>syntax:</a:t>
            </a:r>
            <a:br>
              <a:rPr lang="en-US" b="1" dirty="0"/>
            </a:br>
            <a:br>
              <a:rPr lang="en-US" b="1" dirty="0"/>
            </a:br>
            <a:endParaRPr lang="en-US" dirty="0"/>
          </a:p>
        </p:txBody>
      </p:sp>
      <p:pic>
        <p:nvPicPr>
          <p:cNvPr id="5" name="Picture 4">
            <a:extLst>
              <a:ext uri="{FF2B5EF4-FFF2-40B4-BE49-F238E27FC236}">
                <a16:creationId xmlns:a16="http://schemas.microsoft.com/office/drawing/2014/main" id="{BFC4EE0F-84BA-4867-8CB9-5195AE048CDD}"/>
              </a:ext>
            </a:extLst>
          </p:cNvPr>
          <p:cNvPicPr>
            <a:picLocks noChangeAspect="1"/>
          </p:cNvPicPr>
          <p:nvPr/>
        </p:nvPicPr>
        <p:blipFill>
          <a:blip r:embed="rId2"/>
          <a:stretch>
            <a:fillRect/>
          </a:stretch>
        </p:blipFill>
        <p:spPr>
          <a:xfrm>
            <a:off x="936132" y="2496918"/>
            <a:ext cx="7505700" cy="1722120"/>
          </a:xfrm>
          <a:prstGeom prst="rect">
            <a:avLst/>
          </a:prstGeom>
        </p:spPr>
      </p:pic>
      <p:sp>
        <p:nvSpPr>
          <p:cNvPr id="9" name="TextBox 8">
            <a:extLst>
              <a:ext uri="{FF2B5EF4-FFF2-40B4-BE49-F238E27FC236}">
                <a16:creationId xmlns:a16="http://schemas.microsoft.com/office/drawing/2014/main" id="{A28A31A5-14A6-4DF5-A69C-03CD3B10E500}"/>
              </a:ext>
            </a:extLst>
          </p:cNvPr>
          <p:cNvSpPr txBox="1"/>
          <p:nvPr/>
        </p:nvSpPr>
        <p:spPr>
          <a:xfrm>
            <a:off x="936132" y="4361083"/>
            <a:ext cx="8847060" cy="2031325"/>
          </a:xfrm>
          <a:prstGeom prst="rect">
            <a:avLst/>
          </a:prstGeom>
          <a:noFill/>
        </p:spPr>
        <p:txBody>
          <a:bodyPr wrap="square">
            <a:spAutoFit/>
          </a:bodyPr>
          <a:lstStyle/>
          <a:p>
            <a:r>
              <a:rPr lang="en-US" dirty="0"/>
              <a:t>Just like there’s a finally clause in a regular try {...} catch {...}, there’s finally in promises.</a:t>
            </a:r>
          </a:p>
          <a:p>
            <a:endParaRPr lang="en-US" dirty="0"/>
          </a:p>
          <a:p>
            <a:r>
              <a:rPr lang="en-US" dirty="0"/>
              <a:t>The call .finally(f) is similar to .then(f, f) in the sense that f always runs when the promise is settled: be it resolve or reject.</a:t>
            </a:r>
          </a:p>
          <a:p>
            <a:endParaRPr lang="en-US" dirty="0"/>
          </a:p>
          <a:p>
            <a:r>
              <a:rPr lang="en-US" dirty="0"/>
              <a:t>finally is a good handler for performing cleanup, e.g. stopping our loading indicators, as they are not needed anymore, no matter what the outcome is.</a:t>
            </a:r>
          </a:p>
        </p:txBody>
      </p:sp>
    </p:spTree>
    <p:extLst>
      <p:ext uri="{BB962C8B-B14F-4D97-AF65-F5344CB8AC3E}">
        <p14:creationId xmlns:p14="http://schemas.microsoft.com/office/powerpoint/2010/main" val="2623847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82907-F88B-4E40-829E-B33B8F40EF0D}"/>
              </a:ext>
            </a:extLst>
          </p:cNvPr>
          <p:cNvSpPr>
            <a:spLocks noGrp="1"/>
          </p:cNvSpPr>
          <p:nvPr>
            <p:ph type="title"/>
          </p:nvPr>
        </p:nvSpPr>
        <p:spPr/>
        <p:txBody>
          <a:bodyPr/>
          <a:lstStyle/>
          <a:p>
            <a:pPr algn="ctr"/>
            <a:r>
              <a:rPr lang="en-US" b="1" dirty="0"/>
              <a:t>Promises chaining</a:t>
            </a:r>
          </a:p>
        </p:txBody>
      </p:sp>
      <p:sp>
        <p:nvSpPr>
          <p:cNvPr id="3" name="Content Placeholder 2">
            <a:extLst>
              <a:ext uri="{FF2B5EF4-FFF2-40B4-BE49-F238E27FC236}">
                <a16:creationId xmlns:a16="http://schemas.microsoft.com/office/drawing/2014/main" id="{7598F1F3-F6BA-4EE0-A953-2BBA072F6591}"/>
              </a:ext>
            </a:extLst>
          </p:cNvPr>
          <p:cNvSpPr>
            <a:spLocks noGrp="1"/>
          </p:cNvSpPr>
          <p:nvPr>
            <p:ph idx="1"/>
          </p:nvPr>
        </p:nvSpPr>
        <p:spPr/>
        <p:txBody>
          <a:bodyPr/>
          <a:lstStyle/>
          <a:p>
            <a:pPr marL="0" indent="0">
              <a:buNone/>
            </a:pPr>
            <a:endParaRPr lang="en-US" dirty="0"/>
          </a:p>
          <a:p>
            <a:pPr marL="0" indent="0">
              <a:buNone/>
            </a:pPr>
            <a:r>
              <a:rPr lang="en-US" dirty="0"/>
              <a:t>To Overcome the challenged faced when dealing with sequence of asynchronous tasks, chaining of promises found to be a better solution.</a:t>
            </a:r>
          </a:p>
          <a:p>
            <a:pPr marL="0" indent="0">
              <a:buNone/>
            </a:pPr>
            <a:endParaRPr lang="en-US" dirty="0"/>
          </a:p>
          <a:p>
            <a:pPr marL="0" indent="0">
              <a:buNone/>
            </a:pPr>
            <a:r>
              <a:rPr lang="en-US" dirty="0"/>
              <a:t>Promise chaining simply refers to the chaining of different promise handler to get a desired results.</a:t>
            </a:r>
          </a:p>
        </p:txBody>
      </p:sp>
    </p:spTree>
    <p:extLst>
      <p:ext uri="{BB962C8B-B14F-4D97-AF65-F5344CB8AC3E}">
        <p14:creationId xmlns:p14="http://schemas.microsoft.com/office/powerpoint/2010/main" val="259924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18FF8-4BA1-4DAC-B876-552F1BC2CB81}"/>
              </a:ext>
            </a:extLst>
          </p:cNvPr>
          <p:cNvSpPr>
            <a:spLocks noGrp="1"/>
          </p:cNvSpPr>
          <p:nvPr>
            <p:ph type="title"/>
          </p:nvPr>
        </p:nvSpPr>
        <p:spPr/>
        <p:txBody>
          <a:bodyPr>
            <a:normAutofit/>
          </a:bodyPr>
          <a:lstStyle/>
          <a:p>
            <a:r>
              <a:rPr lang="en-US" sz="3600" dirty="0"/>
              <a:t>Example</a:t>
            </a:r>
          </a:p>
        </p:txBody>
      </p:sp>
      <p:sp>
        <p:nvSpPr>
          <p:cNvPr id="3" name="Content Placeholder 2">
            <a:extLst>
              <a:ext uri="{FF2B5EF4-FFF2-40B4-BE49-F238E27FC236}">
                <a16:creationId xmlns:a16="http://schemas.microsoft.com/office/drawing/2014/main" id="{A3234D4B-0B68-4CFE-BC38-BC9D3F12E2FD}"/>
              </a:ext>
            </a:extLst>
          </p:cNvPr>
          <p:cNvSpPr>
            <a:spLocks noGrp="1"/>
          </p:cNvSpPr>
          <p:nvPr>
            <p:ph sz="half" idx="1"/>
          </p:nvPr>
        </p:nvSpPr>
        <p:spPr/>
        <p:txBody>
          <a:bodyPr>
            <a:normAutofit fontScale="85000" lnSpcReduction="20000"/>
          </a:bodyPr>
          <a:lstStyle/>
          <a:p>
            <a:pPr marL="0" indent="0">
              <a:buNone/>
            </a:pPr>
            <a:endParaRPr lang="en-US" dirty="0"/>
          </a:p>
          <a:p>
            <a:pPr marL="0" indent="0">
              <a:buNone/>
            </a:pPr>
            <a:r>
              <a:rPr lang="en-US" dirty="0"/>
              <a:t>The idea is that the result is passed through the chain of .then handlers.</a:t>
            </a:r>
          </a:p>
          <a:p>
            <a:pPr marL="0" indent="0">
              <a:buNone/>
            </a:pPr>
            <a:endParaRPr lang="en-US" dirty="0"/>
          </a:p>
          <a:p>
            <a:pPr marL="0" indent="0">
              <a:buNone/>
            </a:pPr>
            <a:r>
              <a:rPr lang="en-US" dirty="0"/>
              <a:t>Here the flow is:</a:t>
            </a:r>
          </a:p>
          <a:p>
            <a:pPr marL="0" indent="0">
              <a:buNone/>
            </a:pPr>
            <a:r>
              <a:rPr lang="en-US" dirty="0"/>
              <a:t>The initial promise resolves in 1 second (*),</a:t>
            </a:r>
          </a:p>
          <a:p>
            <a:pPr marL="0" indent="0">
              <a:buNone/>
            </a:pPr>
            <a:r>
              <a:rPr lang="en-US" dirty="0"/>
              <a:t>Then the .then handler is called (**), which in turn creates a new promise (resolved with 2 value).</a:t>
            </a:r>
          </a:p>
          <a:p>
            <a:pPr marL="0" indent="0">
              <a:buNone/>
            </a:pPr>
            <a:r>
              <a:rPr lang="en-US" dirty="0"/>
              <a:t>The next then (***) gets the result of the previous one, processes it (doubles) and passes it to the next handler.</a:t>
            </a:r>
          </a:p>
          <a:p>
            <a:pPr marL="0" indent="0">
              <a:buNone/>
            </a:pPr>
            <a:r>
              <a:rPr lang="en-US" dirty="0"/>
              <a:t>…and so on.</a:t>
            </a:r>
          </a:p>
        </p:txBody>
      </p:sp>
      <p:pic>
        <p:nvPicPr>
          <p:cNvPr id="6" name="Content Placeholder 5">
            <a:extLst>
              <a:ext uri="{FF2B5EF4-FFF2-40B4-BE49-F238E27FC236}">
                <a16:creationId xmlns:a16="http://schemas.microsoft.com/office/drawing/2014/main" id="{9D9D9C7A-D458-4856-A2C9-2744F2001C1C}"/>
              </a:ext>
            </a:extLst>
          </p:cNvPr>
          <p:cNvPicPr>
            <a:picLocks noGrp="1" noChangeAspect="1"/>
          </p:cNvPicPr>
          <p:nvPr>
            <p:ph sz="half" idx="2"/>
          </p:nvPr>
        </p:nvPicPr>
        <p:blipFill>
          <a:blip r:embed="rId2"/>
          <a:stretch>
            <a:fillRect/>
          </a:stretch>
        </p:blipFill>
        <p:spPr>
          <a:xfrm>
            <a:off x="6267450" y="2546352"/>
            <a:ext cx="4754563" cy="3044820"/>
          </a:xfrm>
        </p:spPr>
      </p:pic>
    </p:spTree>
    <p:extLst>
      <p:ext uri="{BB962C8B-B14F-4D97-AF65-F5344CB8AC3E}">
        <p14:creationId xmlns:p14="http://schemas.microsoft.com/office/powerpoint/2010/main" val="635461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EDB73-D2D5-4528-AFBA-C3DA06B34DBF}"/>
              </a:ext>
            </a:extLst>
          </p:cNvPr>
          <p:cNvSpPr>
            <a:spLocks noGrp="1"/>
          </p:cNvSpPr>
          <p:nvPr>
            <p:ph type="title"/>
          </p:nvPr>
        </p:nvSpPr>
        <p:spPr/>
        <p:txBody>
          <a:bodyPr/>
          <a:lstStyle/>
          <a:p>
            <a:pPr algn="ctr"/>
            <a:r>
              <a:rPr lang="en-US" b="1" dirty="0"/>
              <a:t>Returning Promises</a:t>
            </a:r>
          </a:p>
        </p:txBody>
      </p:sp>
      <p:sp>
        <p:nvSpPr>
          <p:cNvPr id="3" name="Content Placeholder 2">
            <a:extLst>
              <a:ext uri="{FF2B5EF4-FFF2-40B4-BE49-F238E27FC236}">
                <a16:creationId xmlns:a16="http://schemas.microsoft.com/office/drawing/2014/main" id="{43F0FC36-993A-4C8A-9430-0452D83EBB0A}"/>
              </a:ext>
            </a:extLst>
          </p:cNvPr>
          <p:cNvSpPr>
            <a:spLocks noGrp="1"/>
          </p:cNvSpPr>
          <p:nvPr>
            <p:ph sz="half" idx="1"/>
          </p:nvPr>
        </p:nvSpPr>
        <p:spPr/>
        <p:txBody>
          <a:bodyPr>
            <a:normAutofit fontScale="70000" lnSpcReduction="20000"/>
          </a:bodyPr>
          <a:lstStyle/>
          <a:p>
            <a:pPr marL="0" indent="0">
              <a:lnSpc>
                <a:spcPct val="120000"/>
              </a:lnSpc>
              <a:buNone/>
            </a:pPr>
            <a:r>
              <a:rPr lang="en-US" dirty="0"/>
              <a:t>Here the first .then shows 1 and returns new Promise(…) in the line (*). </a:t>
            </a:r>
          </a:p>
          <a:p>
            <a:pPr marL="0" indent="0">
              <a:lnSpc>
                <a:spcPct val="120000"/>
              </a:lnSpc>
              <a:buNone/>
            </a:pPr>
            <a:r>
              <a:rPr lang="en-US" dirty="0"/>
              <a:t>After one second it resolves, and the result (the argument of resolve, here it’s result * 2) is passed on to handler of the second .then. That handler is in the line (**), it shows 2 and does the same thing.</a:t>
            </a:r>
          </a:p>
          <a:p>
            <a:pPr marL="0" indent="0">
              <a:buNone/>
            </a:pPr>
            <a:endParaRPr lang="en-US" dirty="0"/>
          </a:p>
          <a:p>
            <a:pPr marL="0" indent="0">
              <a:lnSpc>
                <a:spcPct val="120000"/>
              </a:lnSpc>
              <a:buNone/>
            </a:pPr>
            <a:r>
              <a:rPr lang="en-US" dirty="0"/>
              <a:t>So the output is the same as in the previous example: 1 → 2 → 4, but now with 1 second delay between alert calls.</a:t>
            </a:r>
          </a:p>
          <a:p>
            <a:pPr marL="0" indent="0">
              <a:buNone/>
            </a:pPr>
            <a:endParaRPr lang="en-US" dirty="0"/>
          </a:p>
          <a:p>
            <a:pPr marL="0" indent="0">
              <a:lnSpc>
                <a:spcPct val="120000"/>
              </a:lnSpc>
              <a:buNone/>
            </a:pPr>
            <a:r>
              <a:rPr lang="en-US" dirty="0"/>
              <a:t>Returning promises allows us to build chains of asynchronous actions.</a:t>
            </a:r>
          </a:p>
        </p:txBody>
      </p:sp>
      <p:pic>
        <p:nvPicPr>
          <p:cNvPr id="6" name="Content Placeholder 5">
            <a:extLst>
              <a:ext uri="{FF2B5EF4-FFF2-40B4-BE49-F238E27FC236}">
                <a16:creationId xmlns:a16="http://schemas.microsoft.com/office/drawing/2014/main" id="{E92F8AD1-8C20-44E5-A5C2-8C70C4F963A5}"/>
              </a:ext>
            </a:extLst>
          </p:cNvPr>
          <p:cNvPicPr>
            <a:picLocks noGrp="1" noChangeAspect="1"/>
          </p:cNvPicPr>
          <p:nvPr>
            <p:ph sz="half" idx="2"/>
          </p:nvPr>
        </p:nvPicPr>
        <p:blipFill>
          <a:blip r:embed="rId2"/>
          <a:stretch>
            <a:fillRect/>
          </a:stretch>
        </p:blipFill>
        <p:spPr>
          <a:xfrm>
            <a:off x="6267450" y="2208736"/>
            <a:ext cx="4754563" cy="3720053"/>
          </a:xfrm>
        </p:spPr>
      </p:pic>
    </p:spTree>
    <p:extLst>
      <p:ext uri="{BB962C8B-B14F-4D97-AF65-F5344CB8AC3E}">
        <p14:creationId xmlns:p14="http://schemas.microsoft.com/office/powerpoint/2010/main" val="522286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C7064-F7A3-4B95-90AE-AFC1698664D6}"/>
              </a:ext>
            </a:extLst>
          </p:cNvPr>
          <p:cNvSpPr>
            <a:spLocks noGrp="1"/>
          </p:cNvSpPr>
          <p:nvPr>
            <p:ph type="title"/>
          </p:nvPr>
        </p:nvSpPr>
        <p:spPr/>
        <p:txBody>
          <a:bodyPr>
            <a:normAutofit/>
          </a:bodyPr>
          <a:lstStyle/>
          <a:p>
            <a:r>
              <a:rPr lang="en-US" sz="3600" dirty="0"/>
              <a:t>Example:</a:t>
            </a:r>
          </a:p>
        </p:txBody>
      </p:sp>
      <p:pic>
        <p:nvPicPr>
          <p:cNvPr id="5" name="Content Placeholder 4">
            <a:extLst>
              <a:ext uri="{FF2B5EF4-FFF2-40B4-BE49-F238E27FC236}">
                <a16:creationId xmlns:a16="http://schemas.microsoft.com/office/drawing/2014/main" id="{5D4830A1-2FC1-4CD4-AE6C-8DF2C65B0AE9}"/>
              </a:ext>
            </a:extLst>
          </p:cNvPr>
          <p:cNvPicPr>
            <a:picLocks noGrp="1" noChangeAspect="1"/>
          </p:cNvPicPr>
          <p:nvPr>
            <p:ph idx="1"/>
          </p:nvPr>
        </p:nvPicPr>
        <p:blipFill>
          <a:blip r:embed="rId2"/>
          <a:stretch>
            <a:fillRect/>
          </a:stretch>
        </p:blipFill>
        <p:spPr>
          <a:xfrm>
            <a:off x="2886094" y="2057400"/>
            <a:ext cx="6386474" cy="4038600"/>
          </a:xfrm>
        </p:spPr>
      </p:pic>
    </p:spTree>
    <p:extLst>
      <p:ext uri="{BB962C8B-B14F-4D97-AF65-F5344CB8AC3E}">
        <p14:creationId xmlns:p14="http://schemas.microsoft.com/office/powerpoint/2010/main" val="1493247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51736-9EB4-43FA-AC4A-BADDEA25F526}"/>
              </a:ext>
            </a:extLst>
          </p:cNvPr>
          <p:cNvSpPr>
            <a:spLocks noGrp="1"/>
          </p:cNvSpPr>
          <p:nvPr>
            <p:ph type="title"/>
          </p:nvPr>
        </p:nvSpPr>
        <p:spPr/>
        <p:txBody>
          <a:bodyPr/>
          <a:lstStyle/>
          <a:p>
            <a:pPr algn="ctr"/>
            <a:r>
              <a:rPr lang="en-US" b="1" dirty="0"/>
              <a:t>Bigger Example : fetch</a:t>
            </a:r>
          </a:p>
        </p:txBody>
      </p:sp>
      <p:sp>
        <p:nvSpPr>
          <p:cNvPr id="3" name="Content Placeholder 2">
            <a:extLst>
              <a:ext uri="{FF2B5EF4-FFF2-40B4-BE49-F238E27FC236}">
                <a16:creationId xmlns:a16="http://schemas.microsoft.com/office/drawing/2014/main" id="{E0B3010C-7BB9-49C3-9BE7-C70938EAF703}"/>
              </a:ext>
            </a:extLst>
          </p:cNvPr>
          <p:cNvSpPr>
            <a:spLocks noGrp="1"/>
          </p:cNvSpPr>
          <p:nvPr>
            <p:ph sz="half" idx="1"/>
          </p:nvPr>
        </p:nvSpPr>
        <p:spPr/>
        <p:txBody>
          <a:bodyPr>
            <a:normAutofit fontScale="77500" lnSpcReduction="20000"/>
          </a:bodyPr>
          <a:lstStyle/>
          <a:p>
            <a:pPr marL="0" indent="0">
              <a:buNone/>
            </a:pPr>
            <a:r>
              <a:rPr lang="en-US" b="0" i="0" dirty="0">
                <a:solidFill>
                  <a:srgbClr val="333333"/>
                </a:solidFill>
                <a:effectLst/>
                <a:latin typeface="BlinkMacSystemFont"/>
              </a:rPr>
              <a:t>In frontend programming promises are often used for network requests</a:t>
            </a:r>
          </a:p>
          <a:p>
            <a:pPr marL="0" indent="0">
              <a:buNone/>
            </a:pPr>
            <a:r>
              <a:rPr lang="en-US" b="0" i="0" dirty="0">
                <a:solidFill>
                  <a:srgbClr val="0077AA"/>
                </a:solidFill>
                <a:effectLst/>
                <a:latin typeface="Consolas" panose="020B0609020204030204" pitchFamily="49" charset="0"/>
              </a:rPr>
              <a:t>let</a:t>
            </a:r>
            <a:r>
              <a:rPr lang="en-US" b="0" i="0" dirty="0">
                <a:solidFill>
                  <a:srgbClr val="333333"/>
                </a:solidFill>
                <a:effectLst/>
                <a:latin typeface="Consolas" panose="020B0609020204030204" pitchFamily="49" charset="0"/>
              </a:rPr>
              <a:t> promise </a:t>
            </a:r>
            <a:r>
              <a:rPr lang="en-US" b="0" i="0" dirty="0">
                <a:solidFill>
                  <a:srgbClr val="A67F59"/>
                </a:solidFill>
                <a:effectLst/>
                <a:latin typeface="Consolas" panose="020B0609020204030204" pitchFamily="49" charset="0"/>
              </a:rPr>
              <a:t>=</a:t>
            </a:r>
            <a:r>
              <a:rPr lang="en-US" b="0" i="0" dirty="0">
                <a:solidFill>
                  <a:srgbClr val="333333"/>
                </a:solidFill>
                <a:effectLst/>
                <a:latin typeface="Consolas" panose="020B0609020204030204" pitchFamily="49" charset="0"/>
              </a:rPr>
              <a:t> </a:t>
            </a:r>
            <a:r>
              <a:rPr lang="en-US" b="0" i="0" dirty="0">
                <a:solidFill>
                  <a:srgbClr val="DD4A68"/>
                </a:solidFill>
                <a:effectLst/>
                <a:latin typeface="Consolas" panose="020B0609020204030204" pitchFamily="49" charset="0"/>
              </a:rPr>
              <a:t>fetch</a:t>
            </a:r>
            <a:r>
              <a:rPr lang="en-US" b="0" i="0" dirty="0">
                <a:solidFill>
                  <a:srgbClr val="999999"/>
                </a:solidFill>
                <a:effectLst/>
                <a:latin typeface="Consolas" panose="020B0609020204030204" pitchFamily="49" charset="0"/>
              </a:rPr>
              <a:t>(</a:t>
            </a:r>
            <a:r>
              <a:rPr lang="en-US" b="0" i="0" dirty="0">
                <a:solidFill>
                  <a:srgbClr val="333333"/>
                </a:solidFill>
                <a:effectLst/>
                <a:latin typeface="Consolas" panose="020B0609020204030204" pitchFamily="49" charset="0"/>
              </a:rPr>
              <a:t>url</a:t>
            </a:r>
            <a:r>
              <a:rPr lang="en-US" b="0" i="0" dirty="0">
                <a:solidFill>
                  <a:srgbClr val="999999"/>
                </a:solidFill>
                <a:effectLst/>
                <a:latin typeface="Consolas" panose="020B0609020204030204" pitchFamily="49" charset="0"/>
              </a:rPr>
              <a:t>);</a:t>
            </a:r>
          </a:p>
          <a:p>
            <a:pPr marL="0" indent="0">
              <a:buNone/>
            </a:pPr>
            <a:endParaRPr lang="en-US" dirty="0">
              <a:solidFill>
                <a:srgbClr val="999999"/>
              </a:solidFill>
              <a:latin typeface="Consolas" panose="020B0609020204030204" pitchFamily="49" charset="0"/>
            </a:endParaRPr>
          </a:p>
          <a:p>
            <a:pPr marL="0" indent="0">
              <a:buNone/>
            </a:pPr>
            <a:r>
              <a:rPr lang="en-US" dirty="0"/>
              <a:t>This makes a network request to the url and returns a promise. The promise resolves with a response object when the remote server responds with headers, but before the full response is downloaded.</a:t>
            </a:r>
          </a:p>
          <a:p>
            <a:pPr marL="0" indent="0">
              <a:buNone/>
            </a:pPr>
            <a:endParaRPr lang="en-US" dirty="0"/>
          </a:p>
          <a:p>
            <a:pPr marL="0" indent="0">
              <a:buNone/>
            </a:pPr>
            <a:r>
              <a:rPr lang="en-US" dirty="0"/>
              <a:t>To read the full response, we should call the method response.text(): it returns a promise that resolves when the full text is downloaded from the remote server, with that text as a result.</a:t>
            </a:r>
          </a:p>
        </p:txBody>
      </p:sp>
      <p:pic>
        <p:nvPicPr>
          <p:cNvPr id="8" name="Content Placeholder 7">
            <a:extLst>
              <a:ext uri="{FF2B5EF4-FFF2-40B4-BE49-F238E27FC236}">
                <a16:creationId xmlns:a16="http://schemas.microsoft.com/office/drawing/2014/main" id="{C3E13055-62A4-4787-9771-4B6C150504AD}"/>
              </a:ext>
            </a:extLst>
          </p:cNvPr>
          <p:cNvPicPr>
            <a:picLocks noGrp="1" noChangeAspect="1"/>
          </p:cNvPicPr>
          <p:nvPr>
            <p:ph sz="half" idx="2"/>
          </p:nvPr>
        </p:nvPicPr>
        <p:blipFill rotWithShape="1">
          <a:blip r:embed="rId2"/>
          <a:srcRect b="3885"/>
          <a:stretch/>
        </p:blipFill>
        <p:spPr>
          <a:xfrm>
            <a:off x="6172202" y="2596588"/>
            <a:ext cx="5840785" cy="1966533"/>
          </a:xfrm>
        </p:spPr>
      </p:pic>
    </p:spTree>
    <p:extLst>
      <p:ext uri="{BB962C8B-B14F-4D97-AF65-F5344CB8AC3E}">
        <p14:creationId xmlns:p14="http://schemas.microsoft.com/office/powerpoint/2010/main" val="3494208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6B245-EE75-4B5A-A0F9-42BB5ACFA3CB}"/>
              </a:ext>
            </a:extLst>
          </p:cNvPr>
          <p:cNvSpPr>
            <a:spLocks noGrp="1"/>
          </p:cNvSpPr>
          <p:nvPr>
            <p:ph type="title"/>
          </p:nvPr>
        </p:nvSpPr>
        <p:spPr/>
        <p:txBody>
          <a:bodyPr>
            <a:normAutofit/>
          </a:bodyPr>
          <a:lstStyle/>
          <a:p>
            <a:r>
              <a:rPr lang="en-US" sz="3600" dirty="0"/>
              <a:t>Example</a:t>
            </a:r>
          </a:p>
        </p:txBody>
      </p:sp>
      <p:sp>
        <p:nvSpPr>
          <p:cNvPr id="3" name="Content Placeholder 2">
            <a:extLst>
              <a:ext uri="{FF2B5EF4-FFF2-40B4-BE49-F238E27FC236}">
                <a16:creationId xmlns:a16="http://schemas.microsoft.com/office/drawing/2014/main" id="{B062B544-AA17-43AC-96C6-DC46BE0C4B0E}"/>
              </a:ext>
            </a:extLst>
          </p:cNvPr>
          <p:cNvSpPr>
            <a:spLocks noGrp="1"/>
          </p:cNvSpPr>
          <p:nvPr>
            <p:ph idx="1"/>
          </p:nvPr>
        </p:nvSpPr>
        <p:spPr>
          <a:xfrm>
            <a:off x="838199" y="1825625"/>
            <a:ext cx="10800425" cy="4351338"/>
          </a:xfrm>
        </p:spPr>
        <p:txBody>
          <a:bodyPr/>
          <a:lstStyle/>
          <a:p>
            <a:pPr marL="0" indent="0">
              <a:buNone/>
            </a:pPr>
            <a:endParaRPr lang="en-US" sz="2000" b="0" dirty="0">
              <a:solidFill>
                <a:srgbClr val="D4D4D4"/>
              </a:solidFill>
              <a:effectLst/>
              <a:latin typeface="Consolas" panose="020B0609020204030204" pitchFamily="49" charset="0"/>
            </a:endParaRPr>
          </a:p>
          <a:p>
            <a:pPr marL="0" indent="0">
              <a:buNone/>
            </a:pPr>
            <a:r>
              <a:rPr lang="en-US" sz="2000" b="0" dirty="0">
                <a:solidFill>
                  <a:srgbClr val="D4D4D4"/>
                </a:solidFill>
                <a:effectLst/>
                <a:latin typeface="Consolas" panose="020B0609020204030204" pitchFamily="49" charset="0"/>
              </a:rPr>
              <a:t>fetch(</a:t>
            </a:r>
            <a:r>
              <a:rPr lang="en-US" sz="2000" b="0" dirty="0">
                <a:solidFill>
                  <a:srgbClr val="CE9178"/>
                </a:solidFill>
                <a:effectLst/>
                <a:latin typeface="Consolas" panose="020B0609020204030204" pitchFamily="49" charset="0"/>
              </a:rPr>
              <a:t>"https://api.chucknorris.io/jokes/random"</a:t>
            </a:r>
            <a:r>
              <a:rPr lang="en-US" sz="2000" b="0" dirty="0">
                <a:solidFill>
                  <a:srgbClr val="D4D4D4"/>
                </a:solidFill>
                <a:effectLst/>
                <a:latin typeface="Consolas" panose="020B0609020204030204" pitchFamily="49" charset="0"/>
              </a:rPr>
              <a:t>)</a:t>
            </a:r>
          </a:p>
          <a:p>
            <a:pPr marL="0" indent="0">
              <a:buNone/>
            </a:pPr>
            <a:r>
              <a:rPr lang="en-US" sz="2000" b="0" dirty="0">
                <a:solidFill>
                  <a:srgbClr val="D4D4D4"/>
                </a:solidFill>
                <a:effectLst/>
                <a:latin typeface="Consolas" panose="020B0609020204030204" pitchFamily="49" charset="0"/>
              </a:rPr>
              <a:t>.then( res </a:t>
            </a:r>
            <a:r>
              <a:rPr lang="en-US" sz="2000" b="0" dirty="0">
                <a:solidFill>
                  <a:srgbClr val="569CD6"/>
                </a:solidFill>
                <a:effectLst/>
                <a:latin typeface="Consolas" panose="020B0609020204030204" pitchFamily="49" charset="0"/>
              </a:rPr>
              <a:t>=&gt;</a:t>
            </a: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return</a:t>
            </a:r>
            <a:r>
              <a:rPr lang="en-US" sz="2000" b="0" dirty="0">
                <a:solidFill>
                  <a:srgbClr val="D4D4D4"/>
                </a:solidFill>
                <a:effectLst/>
                <a:latin typeface="Consolas" panose="020B0609020204030204" pitchFamily="49" charset="0"/>
              </a:rPr>
              <a:t> </a:t>
            </a:r>
            <a:r>
              <a:rPr lang="en-US" sz="2000" b="0" dirty="0" err="1">
                <a:solidFill>
                  <a:srgbClr val="D4D4D4"/>
                </a:solidFill>
                <a:effectLst/>
                <a:latin typeface="Consolas" panose="020B0609020204030204" pitchFamily="49" charset="0"/>
              </a:rPr>
              <a:t>res.json</a:t>
            </a:r>
            <a:r>
              <a:rPr lang="en-US" sz="2000" b="0" dirty="0">
                <a:solidFill>
                  <a:srgbClr val="D4D4D4"/>
                </a:solidFill>
                <a:effectLst/>
                <a:latin typeface="Consolas" panose="020B0609020204030204" pitchFamily="49" charset="0"/>
              </a:rPr>
              <a:t>()})</a:t>
            </a:r>
          </a:p>
          <a:p>
            <a:pPr marL="0" indent="0">
              <a:buNone/>
            </a:pPr>
            <a:r>
              <a:rPr lang="en-US" sz="2000" b="0" dirty="0">
                <a:solidFill>
                  <a:srgbClr val="D4D4D4"/>
                </a:solidFill>
                <a:effectLst/>
                <a:latin typeface="Consolas" panose="020B0609020204030204" pitchFamily="49" charset="0"/>
              </a:rPr>
              <a:t>.then( data </a:t>
            </a:r>
            <a:r>
              <a:rPr lang="en-US" sz="2000" b="0" dirty="0">
                <a:solidFill>
                  <a:srgbClr val="569CD6"/>
                </a:solidFill>
                <a:effectLst/>
                <a:latin typeface="Consolas" panose="020B0609020204030204" pitchFamily="49" charset="0"/>
              </a:rPr>
              <a:t>=&gt;</a:t>
            </a:r>
            <a:r>
              <a:rPr lang="en-US" sz="2000" b="0" dirty="0">
                <a:solidFill>
                  <a:srgbClr val="D4D4D4"/>
                </a:solidFill>
                <a:effectLst/>
                <a:latin typeface="Consolas" panose="020B0609020204030204" pitchFamily="49" charset="0"/>
              </a:rPr>
              <a:t> console.log(</a:t>
            </a:r>
            <a:r>
              <a:rPr lang="en-US" sz="2000" b="0" dirty="0" err="1">
                <a:solidFill>
                  <a:srgbClr val="D4D4D4"/>
                </a:solidFill>
                <a:effectLst/>
                <a:latin typeface="Consolas" panose="020B0609020204030204" pitchFamily="49" charset="0"/>
              </a:rPr>
              <a:t>data.value</a:t>
            </a:r>
            <a:r>
              <a:rPr lang="en-US" sz="2000" b="0" dirty="0">
                <a:solidFill>
                  <a:srgbClr val="D4D4D4"/>
                </a:solidFill>
                <a:effectLst/>
                <a:latin typeface="Consolas" panose="020B0609020204030204" pitchFamily="49" charset="0"/>
              </a:rPr>
              <a:t>))</a:t>
            </a:r>
          </a:p>
          <a:p>
            <a:pPr marL="0" indent="0">
              <a:buNone/>
            </a:pPr>
            <a:r>
              <a:rPr lang="en-US" sz="2000" b="0" dirty="0">
                <a:solidFill>
                  <a:srgbClr val="D4D4D4"/>
                </a:solidFill>
                <a:effectLst/>
                <a:latin typeface="Consolas" panose="020B0609020204030204" pitchFamily="49" charset="0"/>
              </a:rPr>
              <a:t>.catch(err </a:t>
            </a:r>
            <a:r>
              <a:rPr lang="en-US" sz="2000" b="0" dirty="0">
                <a:solidFill>
                  <a:srgbClr val="569CD6"/>
                </a:solidFill>
                <a:effectLst/>
                <a:latin typeface="Consolas" panose="020B0609020204030204" pitchFamily="49" charset="0"/>
              </a:rPr>
              <a:t>=&gt;</a:t>
            </a:r>
            <a:r>
              <a:rPr lang="en-US" sz="2000" b="0" dirty="0">
                <a:solidFill>
                  <a:srgbClr val="D4D4D4"/>
                </a:solidFill>
                <a:effectLst/>
                <a:latin typeface="Consolas" panose="020B0609020204030204" pitchFamily="49" charset="0"/>
              </a:rPr>
              <a:t> console.log(err));</a:t>
            </a:r>
          </a:p>
          <a:p>
            <a:pPr marL="0" indent="0">
              <a:buNone/>
            </a:pPr>
            <a:endParaRPr lang="en-US" dirty="0">
              <a:solidFill>
                <a:srgbClr val="D4D4D4"/>
              </a:solidFill>
              <a:latin typeface="Consolas" panose="020B0609020204030204" pitchFamily="49" charset="0"/>
            </a:endParaRPr>
          </a:p>
          <a:p>
            <a:pPr marL="0" indent="0">
              <a:buNone/>
            </a:pPr>
            <a:endParaRPr lang="en-US" b="0" i="1" dirty="0">
              <a:solidFill>
                <a:srgbClr val="D4D4D4"/>
              </a:solidFill>
              <a:effectLst/>
              <a:latin typeface="Consolas" panose="020B0609020204030204" pitchFamily="49" charset="0"/>
            </a:endParaRPr>
          </a:p>
          <a:p>
            <a:pPr marL="0" indent="0">
              <a:buNone/>
            </a:pPr>
            <a:endParaRPr lang="en-US" dirty="0"/>
          </a:p>
        </p:txBody>
      </p:sp>
      <p:pic>
        <p:nvPicPr>
          <p:cNvPr id="5" name="Picture 4">
            <a:extLst>
              <a:ext uri="{FF2B5EF4-FFF2-40B4-BE49-F238E27FC236}">
                <a16:creationId xmlns:a16="http://schemas.microsoft.com/office/drawing/2014/main" id="{F241BE31-237A-4FD9-B7A6-912F91A4FE39}"/>
              </a:ext>
            </a:extLst>
          </p:cNvPr>
          <p:cNvPicPr>
            <a:picLocks noChangeAspect="1"/>
          </p:cNvPicPr>
          <p:nvPr/>
        </p:nvPicPr>
        <p:blipFill>
          <a:blip r:embed="rId2"/>
          <a:stretch>
            <a:fillRect/>
          </a:stretch>
        </p:blipFill>
        <p:spPr>
          <a:xfrm>
            <a:off x="6660509" y="3083243"/>
            <a:ext cx="4935370" cy="2891429"/>
          </a:xfrm>
          <a:prstGeom prst="rect">
            <a:avLst/>
          </a:prstGeom>
        </p:spPr>
      </p:pic>
    </p:spTree>
    <p:extLst>
      <p:ext uri="{BB962C8B-B14F-4D97-AF65-F5344CB8AC3E}">
        <p14:creationId xmlns:p14="http://schemas.microsoft.com/office/powerpoint/2010/main" val="40832187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357D6-99B5-480F-A58F-5067A04ED8AA}"/>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F1F951D4-1D63-44CF-A074-BEB3C1B5F007}"/>
              </a:ext>
            </a:extLst>
          </p:cNvPr>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296381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D1912-1FB3-4DCF-A5C3-E27D701453D6}"/>
              </a:ext>
            </a:extLst>
          </p:cNvPr>
          <p:cNvSpPr>
            <a:spLocks noGrp="1"/>
          </p:cNvSpPr>
          <p:nvPr>
            <p:ph type="title"/>
          </p:nvPr>
        </p:nvSpPr>
        <p:spPr/>
        <p:txBody>
          <a:bodyPr>
            <a:normAutofit/>
          </a:bodyPr>
          <a:lstStyle/>
          <a:p>
            <a:r>
              <a:rPr lang="en-US" sz="2800" b="1" dirty="0"/>
              <a:t>EventMixin</a:t>
            </a:r>
          </a:p>
        </p:txBody>
      </p:sp>
      <p:sp>
        <p:nvSpPr>
          <p:cNvPr id="3" name="Content Placeholder 2">
            <a:extLst>
              <a:ext uri="{FF2B5EF4-FFF2-40B4-BE49-F238E27FC236}">
                <a16:creationId xmlns:a16="http://schemas.microsoft.com/office/drawing/2014/main" id="{1D5BE473-6C57-4F70-8892-B98B8980E3CF}"/>
              </a:ext>
            </a:extLst>
          </p:cNvPr>
          <p:cNvSpPr>
            <a:spLocks noGrp="1"/>
          </p:cNvSpPr>
          <p:nvPr>
            <p:ph idx="1"/>
          </p:nvPr>
        </p:nvSpPr>
        <p:spPr/>
        <p:txBody>
          <a:bodyPr>
            <a:normAutofit fontScale="85000" lnSpcReduction="20000"/>
          </a:bodyPr>
          <a:lstStyle/>
          <a:p>
            <a:pPr marL="0" indent="0">
              <a:buNone/>
            </a:pPr>
            <a:r>
              <a:rPr lang="en-US" b="1" dirty="0"/>
              <a:t>Events</a:t>
            </a:r>
            <a:r>
              <a:rPr lang="en-US" dirty="0"/>
              <a:t> :</a:t>
            </a:r>
          </a:p>
          <a:p>
            <a:pPr marL="0" indent="0">
              <a:buNone/>
            </a:pPr>
            <a:r>
              <a:rPr lang="en-US" dirty="0"/>
              <a:t>Events in JavaScript are special actions that broadcast some information based on the type of action we want.</a:t>
            </a:r>
          </a:p>
          <a:p>
            <a:pPr marL="0" indent="0">
              <a:buNone/>
            </a:pPr>
            <a:endParaRPr lang="en-US" dirty="0"/>
          </a:p>
          <a:p>
            <a:pPr marL="0" indent="0">
              <a:buNone/>
            </a:pPr>
            <a:r>
              <a:rPr lang="en-US" b="1" dirty="0"/>
              <a:t>EventMixin:</a:t>
            </a:r>
          </a:p>
          <a:p>
            <a:pPr marL="0" indent="0">
              <a:buNone/>
            </a:pPr>
            <a:r>
              <a:rPr lang="en-US" dirty="0"/>
              <a:t>EventMixin provides a special mixin object that have certain function and is added to the class which can now access these functions.</a:t>
            </a:r>
          </a:p>
          <a:p>
            <a:pPr marL="0" indent="0">
              <a:buNone/>
            </a:pPr>
            <a:r>
              <a:rPr lang="en-US" dirty="0"/>
              <a:t>Following are the 3 functions:</a:t>
            </a:r>
          </a:p>
          <a:p>
            <a:pPr marL="514350" indent="-514350">
              <a:buFont typeface="+mj-lt"/>
              <a:buAutoNum type="arabicPeriod"/>
            </a:pPr>
            <a:r>
              <a:rPr lang="en-US" dirty="0"/>
              <a:t>.trigger(name, […data]) : This function generates an event</a:t>
            </a:r>
          </a:p>
          <a:p>
            <a:pPr marL="514350" indent="-514350">
              <a:buFont typeface="+mj-lt"/>
              <a:buAutoNum type="arabicPeriod"/>
            </a:pPr>
            <a:r>
              <a:rPr lang="en-US" dirty="0"/>
              <a:t>.on(name, handler) : This function adds an handler on the event</a:t>
            </a:r>
          </a:p>
          <a:p>
            <a:pPr marL="514350" indent="-514350">
              <a:buFont typeface="+mj-lt"/>
              <a:buAutoNum type="arabicPeriod"/>
            </a:pPr>
            <a:r>
              <a:rPr lang="en-US" dirty="0"/>
              <a:t>.off(name, handler) : This function removes the handler attached to the event</a:t>
            </a:r>
            <a:br>
              <a:rPr lang="en-US" dirty="0"/>
            </a:b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08176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F011-2D72-4778-97FF-C38D60BEE4FA}"/>
              </a:ext>
            </a:extLst>
          </p:cNvPr>
          <p:cNvSpPr>
            <a:spLocks noGrp="1"/>
          </p:cNvSpPr>
          <p:nvPr>
            <p:ph type="title"/>
          </p:nvPr>
        </p:nvSpPr>
        <p:spPr/>
        <p:txBody>
          <a:bodyPr/>
          <a:lstStyle/>
          <a:p>
            <a:pPr algn="ctr"/>
            <a:r>
              <a:rPr lang="en-US" b="1" dirty="0">
                <a:solidFill>
                  <a:srgbClr val="333333"/>
                </a:solidFill>
                <a:effectLst/>
                <a:latin typeface="BlinkMacSystemFont"/>
              </a:rPr>
              <a:t>Error handling, "try...catch"</a:t>
            </a:r>
            <a:endParaRPr lang="en-US" dirty="0"/>
          </a:p>
        </p:txBody>
      </p:sp>
      <p:sp>
        <p:nvSpPr>
          <p:cNvPr id="3" name="Content Placeholder 2">
            <a:extLst>
              <a:ext uri="{FF2B5EF4-FFF2-40B4-BE49-F238E27FC236}">
                <a16:creationId xmlns:a16="http://schemas.microsoft.com/office/drawing/2014/main" id="{0A1DC0A9-4A39-4F80-A92B-479AE464E3AB}"/>
              </a:ext>
            </a:extLst>
          </p:cNvPr>
          <p:cNvSpPr>
            <a:spLocks noGrp="1"/>
          </p:cNvSpPr>
          <p:nvPr>
            <p:ph idx="1"/>
          </p:nvPr>
        </p:nvSpPr>
        <p:spPr/>
        <p:txBody>
          <a:bodyPr>
            <a:normAutofit/>
          </a:bodyPr>
          <a:lstStyle/>
          <a:p>
            <a:pPr marL="0" indent="0">
              <a:buNone/>
            </a:pPr>
            <a:r>
              <a:rPr lang="en-US" dirty="0"/>
              <a:t>What is Error?</a:t>
            </a:r>
          </a:p>
          <a:p>
            <a:pPr marL="0" indent="0">
              <a:buNone/>
            </a:pPr>
            <a:r>
              <a:rPr lang="en-US" dirty="0"/>
              <a:t>Error or bug refer to the unhandled situation in the code which caused it stop compilation or dies after execution. They may occur because of our mistakes, an unexpected user input, an erroneous server response, and for a thousand other reasons.</a:t>
            </a:r>
          </a:p>
          <a:p>
            <a:pPr marL="0" indent="0">
              <a:buNone/>
            </a:pPr>
            <a:endParaRPr lang="en-US" dirty="0"/>
          </a:p>
          <a:p>
            <a:pPr marL="0" indent="0">
              <a:buNone/>
            </a:pPr>
            <a:r>
              <a:rPr lang="en-US" dirty="0"/>
              <a:t>What is Error Handling?</a:t>
            </a:r>
          </a:p>
          <a:p>
            <a:pPr marL="0" indent="0">
              <a:buNone/>
            </a:pPr>
            <a:r>
              <a:rPr lang="en-US" dirty="0"/>
              <a:t>Error handling refers to the practice of avoiding the death of script.</a:t>
            </a:r>
          </a:p>
          <a:p>
            <a:pPr marL="0" indent="0">
              <a:buNone/>
            </a:pPr>
            <a:r>
              <a:rPr lang="en-US" dirty="0"/>
              <a:t>To be more precise, error handling refers to those ways that can be done so as to make our code error free and to catch bug as fast as possible.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75594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0CDDF-3442-4786-83C4-B727AD09E90C}"/>
              </a:ext>
            </a:extLst>
          </p:cNvPr>
          <p:cNvSpPr>
            <a:spLocks noGrp="1"/>
          </p:cNvSpPr>
          <p:nvPr>
            <p:ph type="title"/>
          </p:nvPr>
        </p:nvSpPr>
        <p:spPr/>
        <p:txBody>
          <a:bodyPr/>
          <a:lstStyle/>
          <a:p>
            <a:pPr algn="ctr"/>
            <a:r>
              <a:rPr lang="en-US" b="1" dirty="0"/>
              <a:t>try-catch block</a:t>
            </a:r>
          </a:p>
        </p:txBody>
      </p:sp>
      <p:sp>
        <p:nvSpPr>
          <p:cNvPr id="3" name="Content Placeholder 2">
            <a:extLst>
              <a:ext uri="{FF2B5EF4-FFF2-40B4-BE49-F238E27FC236}">
                <a16:creationId xmlns:a16="http://schemas.microsoft.com/office/drawing/2014/main" id="{543E4CE1-BA18-49B0-A339-2170E586124A}"/>
              </a:ext>
            </a:extLst>
          </p:cNvPr>
          <p:cNvSpPr>
            <a:spLocks noGrp="1"/>
          </p:cNvSpPr>
          <p:nvPr>
            <p:ph idx="1"/>
          </p:nvPr>
        </p:nvSpPr>
        <p:spPr/>
        <p:txBody>
          <a:bodyPr/>
          <a:lstStyle/>
          <a:p>
            <a:pPr marL="0" indent="0">
              <a:buNone/>
            </a:pPr>
            <a:endParaRPr lang="en-US" dirty="0"/>
          </a:p>
          <a:p>
            <a:pPr marL="0" indent="0">
              <a:buNone/>
            </a:pPr>
            <a:r>
              <a:rPr lang="en-US" dirty="0"/>
              <a:t>try-catch block is used to handle errors . This block tests a part of code in try block and then if any error occurs then catch block is executed.</a:t>
            </a:r>
          </a:p>
          <a:p>
            <a:pPr marL="0" indent="0">
              <a:buNone/>
            </a:pPr>
            <a:r>
              <a:rPr lang="en-US" dirty="0"/>
              <a:t>This process ensures smooth running of the script and the prevention of any unexpected crash.</a:t>
            </a:r>
          </a:p>
          <a:p>
            <a:pPr marL="0" indent="0">
              <a:buNone/>
            </a:pPr>
            <a:r>
              <a:rPr lang="en-US" dirty="0"/>
              <a:t>We can customize the error block as per our need and if needed can insert our custom message which is optional and can directly print the error object.</a:t>
            </a:r>
          </a:p>
        </p:txBody>
      </p:sp>
    </p:spTree>
    <p:extLst>
      <p:ext uri="{BB962C8B-B14F-4D97-AF65-F5344CB8AC3E}">
        <p14:creationId xmlns:p14="http://schemas.microsoft.com/office/powerpoint/2010/main" val="4183137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C74F-6C7D-43B4-9A8F-9F1FF44E4300}"/>
              </a:ext>
            </a:extLst>
          </p:cNvPr>
          <p:cNvSpPr>
            <a:spLocks noGrp="1"/>
          </p:cNvSpPr>
          <p:nvPr>
            <p:ph type="title"/>
          </p:nvPr>
        </p:nvSpPr>
        <p:spPr/>
        <p:txBody>
          <a:bodyPr/>
          <a:lstStyle/>
          <a:p>
            <a:pPr marL="0" indent="0" algn="ctr">
              <a:buNone/>
            </a:pPr>
            <a:r>
              <a:rPr lang="en-US" b="1" dirty="0"/>
              <a:t>How does it work?</a:t>
            </a:r>
          </a:p>
        </p:txBody>
      </p:sp>
      <p:sp>
        <p:nvSpPr>
          <p:cNvPr id="3" name="Content Placeholder 2">
            <a:extLst>
              <a:ext uri="{FF2B5EF4-FFF2-40B4-BE49-F238E27FC236}">
                <a16:creationId xmlns:a16="http://schemas.microsoft.com/office/drawing/2014/main" id="{54543954-F818-4099-97BC-6009B9E6FCB7}"/>
              </a:ext>
            </a:extLst>
          </p:cNvPr>
          <p:cNvSpPr>
            <a:spLocks noGrp="1"/>
          </p:cNvSpPr>
          <p:nvPr>
            <p:ph sz="half" idx="1"/>
          </p:nvPr>
        </p:nvSpPr>
        <p:spPr/>
        <p:txBody>
          <a:bodyPr>
            <a:normAutofit fontScale="92500" lnSpcReduction="20000"/>
          </a:bodyPr>
          <a:lstStyle/>
          <a:p>
            <a:pPr marL="0" indent="0">
              <a:buNone/>
            </a:pPr>
            <a:endParaRPr lang="en-US" dirty="0"/>
          </a:p>
          <a:p>
            <a:r>
              <a:rPr lang="en-US" dirty="0"/>
              <a:t>First, the code in try {...} is executed.</a:t>
            </a:r>
          </a:p>
          <a:p>
            <a:pPr marL="0" indent="0">
              <a:buNone/>
            </a:pPr>
            <a:endParaRPr lang="en-US" dirty="0"/>
          </a:p>
          <a:p>
            <a:r>
              <a:rPr lang="en-US" dirty="0"/>
              <a:t>If there were no errors, then catch (err) is ignored: the execution reaches the end of try and goes on, skipping catch.</a:t>
            </a:r>
          </a:p>
          <a:p>
            <a:pPr marL="0" indent="0">
              <a:buNone/>
            </a:pPr>
            <a:endParaRPr lang="en-US" dirty="0"/>
          </a:p>
          <a:p>
            <a:r>
              <a:rPr lang="en-US" dirty="0"/>
              <a:t>If an error occurs, then the try execution is stopped, and control flows to the beginning of catch (err). The err variable (we can use any name for it) will contain an error object with details about what happened.</a:t>
            </a:r>
          </a:p>
          <a:p>
            <a:pPr marL="0" indent="0">
              <a:buNone/>
            </a:pPr>
            <a:endParaRPr lang="en-US" dirty="0"/>
          </a:p>
          <a:p>
            <a:pPr marL="0" indent="0">
              <a:buNone/>
            </a:pPr>
            <a:endParaRPr lang="en-US" dirty="0"/>
          </a:p>
        </p:txBody>
      </p:sp>
      <p:pic>
        <p:nvPicPr>
          <p:cNvPr id="6" name="Content Placeholder 5">
            <a:extLst>
              <a:ext uri="{FF2B5EF4-FFF2-40B4-BE49-F238E27FC236}">
                <a16:creationId xmlns:a16="http://schemas.microsoft.com/office/drawing/2014/main" id="{AB39AE69-997A-4A44-A11E-83E18357DE74}"/>
              </a:ext>
            </a:extLst>
          </p:cNvPr>
          <p:cNvPicPr>
            <a:picLocks noGrp="1" noChangeAspect="1"/>
          </p:cNvPicPr>
          <p:nvPr>
            <p:ph sz="half" idx="2"/>
          </p:nvPr>
        </p:nvPicPr>
        <p:blipFill>
          <a:blip r:embed="rId2"/>
          <a:stretch>
            <a:fillRect/>
          </a:stretch>
        </p:blipFill>
        <p:spPr>
          <a:xfrm>
            <a:off x="6267450" y="2304656"/>
            <a:ext cx="4754563" cy="3528213"/>
          </a:xfrm>
        </p:spPr>
      </p:pic>
    </p:spTree>
    <p:extLst>
      <p:ext uri="{BB962C8B-B14F-4D97-AF65-F5344CB8AC3E}">
        <p14:creationId xmlns:p14="http://schemas.microsoft.com/office/powerpoint/2010/main" val="3126110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F06F-C055-494B-A4A2-81D246CF3CAA}"/>
              </a:ext>
            </a:extLst>
          </p:cNvPr>
          <p:cNvSpPr>
            <a:spLocks noGrp="1"/>
          </p:cNvSpPr>
          <p:nvPr>
            <p:ph type="title"/>
          </p:nvPr>
        </p:nvSpPr>
        <p:spPr/>
        <p:txBody>
          <a:bodyPr>
            <a:normAutofit/>
          </a:bodyPr>
          <a:lstStyle/>
          <a:p>
            <a:pPr algn="ctr"/>
            <a:r>
              <a:rPr lang="en-US" sz="3600" dirty="0"/>
              <a:t>Examples</a:t>
            </a:r>
          </a:p>
        </p:txBody>
      </p:sp>
      <p:sp>
        <p:nvSpPr>
          <p:cNvPr id="3" name="Text Placeholder 2">
            <a:extLst>
              <a:ext uri="{FF2B5EF4-FFF2-40B4-BE49-F238E27FC236}">
                <a16:creationId xmlns:a16="http://schemas.microsoft.com/office/drawing/2014/main" id="{A98CE5FC-0D2B-445D-808A-32122C7E088A}"/>
              </a:ext>
            </a:extLst>
          </p:cNvPr>
          <p:cNvSpPr>
            <a:spLocks noGrp="1"/>
          </p:cNvSpPr>
          <p:nvPr>
            <p:ph type="body" idx="1"/>
          </p:nvPr>
        </p:nvSpPr>
        <p:spPr/>
        <p:txBody>
          <a:bodyPr/>
          <a:lstStyle/>
          <a:p>
            <a:pPr algn="ctr"/>
            <a:r>
              <a:rPr lang="en-US" b="0" dirty="0"/>
              <a:t>An errorless example: shows alert (1) and (2):</a:t>
            </a:r>
          </a:p>
        </p:txBody>
      </p:sp>
      <p:pic>
        <p:nvPicPr>
          <p:cNvPr id="9" name="Content Placeholder 8">
            <a:extLst>
              <a:ext uri="{FF2B5EF4-FFF2-40B4-BE49-F238E27FC236}">
                <a16:creationId xmlns:a16="http://schemas.microsoft.com/office/drawing/2014/main" id="{8049FD36-CDCE-4B64-80A2-C0D7E891945E}"/>
              </a:ext>
            </a:extLst>
          </p:cNvPr>
          <p:cNvPicPr>
            <a:picLocks noGrp="1" noChangeAspect="1"/>
          </p:cNvPicPr>
          <p:nvPr>
            <p:ph sz="half" idx="2"/>
          </p:nvPr>
        </p:nvPicPr>
        <p:blipFill>
          <a:blip r:embed="rId2"/>
          <a:stretch>
            <a:fillRect/>
          </a:stretch>
        </p:blipFill>
        <p:spPr>
          <a:xfrm>
            <a:off x="255026" y="3324795"/>
            <a:ext cx="5742550" cy="2277015"/>
          </a:xfrm>
        </p:spPr>
      </p:pic>
      <p:sp>
        <p:nvSpPr>
          <p:cNvPr id="5" name="Text Placeholder 4">
            <a:extLst>
              <a:ext uri="{FF2B5EF4-FFF2-40B4-BE49-F238E27FC236}">
                <a16:creationId xmlns:a16="http://schemas.microsoft.com/office/drawing/2014/main" id="{04F6D65D-EDE4-443E-BD79-5F5617CE0287}"/>
              </a:ext>
            </a:extLst>
          </p:cNvPr>
          <p:cNvSpPr>
            <a:spLocks noGrp="1"/>
          </p:cNvSpPr>
          <p:nvPr>
            <p:ph type="body" sz="quarter" idx="3"/>
          </p:nvPr>
        </p:nvSpPr>
        <p:spPr/>
        <p:txBody>
          <a:bodyPr/>
          <a:lstStyle/>
          <a:p>
            <a:pPr algn="ctr"/>
            <a:r>
              <a:rPr lang="en-US" b="0" dirty="0"/>
              <a:t>An example with an error: shows (1) and (3):</a:t>
            </a:r>
          </a:p>
        </p:txBody>
      </p:sp>
      <p:pic>
        <p:nvPicPr>
          <p:cNvPr id="11" name="Content Placeholder 10">
            <a:extLst>
              <a:ext uri="{FF2B5EF4-FFF2-40B4-BE49-F238E27FC236}">
                <a16:creationId xmlns:a16="http://schemas.microsoft.com/office/drawing/2014/main" id="{90378F1C-385A-4361-92E0-33DBAE6C6482}"/>
              </a:ext>
            </a:extLst>
          </p:cNvPr>
          <p:cNvPicPr>
            <a:picLocks noGrp="1" noChangeAspect="1"/>
          </p:cNvPicPr>
          <p:nvPr>
            <p:ph sz="quarter" idx="4"/>
          </p:nvPr>
        </p:nvPicPr>
        <p:blipFill>
          <a:blip r:embed="rId3"/>
          <a:stretch>
            <a:fillRect/>
          </a:stretch>
        </p:blipFill>
        <p:spPr>
          <a:xfrm>
            <a:off x="6269038" y="3428683"/>
            <a:ext cx="4754562" cy="1964371"/>
          </a:xfrm>
        </p:spPr>
      </p:pic>
    </p:spTree>
    <p:extLst>
      <p:ext uri="{BB962C8B-B14F-4D97-AF65-F5344CB8AC3E}">
        <p14:creationId xmlns:p14="http://schemas.microsoft.com/office/powerpoint/2010/main" val="1608309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29DE-863E-4AA5-A0DE-96EB6929E972}"/>
              </a:ext>
            </a:extLst>
          </p:cNvPr>
          <p:cNvSpPr>
            <a:spLocks noGrp="1"/>
          </p:cNvSpPr>
          <p:nvPr>
            <p:ph type="title"/>
          </p:nvPr>
        </p:nvSpPr>
        <p:spPr/>
        <p:txBody>
          <a:bodyPr/>
          <a:lstStyle/>
          <a:p>
            <a:r>
              <a:rPr lang="en-US" b="1" dirty="0"/>
              <a:t>Error Object</a:t>
            </a:r>
          </a:p>
        </p:txBody>
      </p:sp>
      <p:pic>
        <p:nvPicPr>
          <p:cNvPr id="6" name="Content Placeholder 5">
            <a:extLst>
              <a:ext uri="{FF2B5EF4-FFF2-40B4-BE49-F238E27FC236}">
                <a16:creationId xmlns:a16="http://schemas.microsoft.com/office/drawing/2014/main" id="{5A2D3C57-8FE8-4666-8ED4-08870A7F84D0}"/>
              </a:ext>
            </a:extLst>
          </p:cNvPr>
          <p:cNvPicPr>
            <a:picLocks noGrp="1" noChangeAspect="1"/>
          </p:cNvPicPr>
          <p:nvPr>
            <p:ph idx="1"/>
          </p:nvPr>
        </p:nvPicPr>
        <p:blipFill>
          <a:blip r:embed="rId2"/>
          <a:stretch>
            <a:fillRect/>
          </a:stretch>
        </p:blipFill>
        <p:spPr>
          <a:xfrm>
            <a:off x="5851525" y="2557531"/>
            <a:ext cx="5213350" cy="1742939"/>
          </a:xfrm>
        </p:spPr>
      </p:pic>
      <p:sp>
        <p:nvSpPr>
          <p:cNvPr id="4" name="Text Placeholder 3">
            <a:extLst>
              <a:ext uri="{FF2B5EF4-FFF2-40B4-BE49-F238E27FC236}">
                <a16:creationId xmlns:a16="http://schemas.microsoft.com/office/drawing/2014/main" id="{B36B3A4D-2E29-4232-8754-D1BA4E596CDD}"/>
              </a:ext>
            </a:extLst>
          </p:cNvPr>
          <p:cNvSpPr>
            <a:spLocks noGrp="1"/>
          </p:cNvSpPr>
          <p:nvPr>
            <p:ph type="body" sz="half" idx="2"/>
          </p:nvPr>
        </p:nvSpPr>
        <p:spPr/>
        <p:txBody>
          <a:bodyPr>
            <a:normAutofit fontScale="62500" lnSpcReduction="20000"/>
          </a:bodyPr>
          <a:lstStyle/>
          <a:p>
            <a:endParaRPr lang="en-US" dirty="0"/>
          </a:p>
          <a:p>
            <a:r>
              <a:rPr lang="en-US" dirty="0"/>
              <a:t>When an error occurs, JavaScript generates an object containing the details about it. The object is then passed as an argument to catch:</a:t>
            </a:r>
          </a:p>
          <a:p>
            <a:r>
              <a:rPr lang="en-US" dirty="0"/>
              <a:t>For all built-in errors, the error object has two main properties:</a:t>
            </a:r>
          </a:p>
          <a:p>
            <a:r>
              <a:rPr lang="en-US" b="1" dirty="0"/>
              <a:t>name</a:t>
            </a:r>
            <a:r>
              <a:rPr lang="en-US" dirty="0"/>
              <a:t>:</a:t>
            </a:r>
          </a:p>
          <a:p>
            <a:r>
              <a:rPr lang="en-US" dirty="0"/>
              <a:t>Error name. For instance, for an undefined variable that’s "ReferenceError".</a:t>
            </a:r>
          </a:p>
          <a:p>
            <a:r>
              <a:rPr lang="en-US" b="1" dirty="0"/>
              <a:t>message</a:t>
            </a:r>
          </a:p>
          <a:p>
            <a:r>
              <a:rPr lang="en-US" dirty="0"/>
              <a:t>Textual message about error details.</a:t>
            </a:r>
          </a:p>
          <a:p>
            <a:r>
              <a:rPr lang="en-US" b="1" dirty="0"/>
              <a:t>stack</a:t>
            </a:r>
          </a:p>
          <a:p>
            <a:r>
              <a:rPr lang="en-US" dirty="0"/>
              <a:t>Current call stack: a string with information about the sequence of nested calls that led to the error. Used for debugging purposes.</a:t>
            </a:r>
          </a:p>
        </p:txBody>
      </p:sp>
    </p:spTree>
    <p:extLst>
      <p:ext uri="{BB962C8B-B14F-4D97-AF65-F5344CB8AC3E}">
        <p14:creationId xmlns:p14="http://schemas.microsoft.com/office/powerpoint/2010/main" val="4163605403"/>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docProps/app.xml><?xml version="1.0" encoding="utf-8"?>
<Properties xmlns="http://schemas.openxmlformats.org/officeDocument/2006/extended-properties" xmlns:vt="http://schemas.openxmlformats.org/officeDocument/2006/docPropsVTypes">
  <Template>TM03457444[[fn=Basis]]</Template>
  <TotalTime>322</TotalTime>
  <Words>2083</Words>
  <Application>Microsoft Office PowerPoint</Application>
  <PresentationFormat>Widescreen</PresentationFormat>
  <Paragraphs>185</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BlinkMacSystemFont</vt:lpstr>
      <vt:lpstr>Consolas</vt:lpstr>
      <vt:lpstr>Corbel</vt:lpstr>
      <vt:lpstr>Basis</vt:lpstr>
      <vt:lpstr>JavaScript</vt:lpstr>
      <vt:lpstr>Mixins</vt:lpstr>
      <vt:lpstr>Example:</vt:lpstr>
      <vt:lpstr>EventMixin</vt:lpstr>
      <vt:lpstr>Error handling, "try...catch"</vt:lpstr>
      <vt:lpstr>try-catch block</vt:lpstr>
      <vt:lpstr>How does it work?</vt:lpstr>
      <vt:lpstr>Examples</vt:lpstr>
      <vt:lpstr>Error Object</vt:lpstr>
      <vt:lpstr>Throw Operator</vt:lpstr>
      <vt:lpstr>try…catch…finally</vt:lpstr>
      <vt:lpstr>Custom errors, extending Error</vt:lpstr>
      <vt:lpstr>Example</vt:lpstr>
      <vt:lpstr>PowerPoint Presentation</vt:lpstr>
      <vt:lpstr>Further Inheritance</vt:lpstr>
      <vt:lpstr>PowerPoint Presentation</vt:lpstr>
      <vt:lpstr>Callbacks : Introduction</vt:lpstr>
      <vt:lpstr>Example</vt:lpstr>
      <vt:lpstr>Handling Errors</vt:lpstr>
      <vt:lpstr>Promise</vt:lpstr>
      <vt:lpstr>Example(Syntax)</vt:lpstr>
      <vt:lpstr>Example(Code)</vt:lpstr>
      <vt:lpstr>Promise : Executor and callbacks</vt:lpstr>
      <vt:lpstr>Consumers: then, catch, finally</vt:lpstr>
      <vt:lpstr>Consumers: then, catch, finally</vt:lpstr>
      <vt:lpstr>Consumers: then, catch, finally</vt:lpstr>
      <vt:lpstr>Promises chaining</vt:lpstr>
      <vt:lpstr>Example</vt:lpstr>
      <vt:lpstr>Returning Promises</vt:lpstr>
      <vt:lpstr>Bigger Example : fetch</vt:lpstr>
      <vt:lpstr>Example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tabish</dc:creator>
  <cp:lastModifiedBy>tabish</cp:lastModifiedBy>
  <cp:revision>1</cp:revision>
  <dcterms:created xsi:type="dcterms:W3CDTF">2021-11-01T17:02:28Z</dcterms:created>
  <dcterms:modified xsi:type="dcterms:W3CDTF">2021-11-01T22:24:38Z</dcterms:modified>
</cp:coreProperties>
</file>