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115595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2294828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4577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351444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9688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3249841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2441122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3833303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175917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897D5-C380-4210-BE77-68E8F6CE9304}"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924235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897D5-C380-4210-BE77-68E8F6CE9304}"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2330507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D897D5-C380-4210-BE77-68E8F6CE9304}" type="datetimeFigureOut">
              <a:rPr lang="en-US" smtClean="0"/>
              <a:t>8/22/2025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2421732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D897D5-C380-4210-BE77-68E8F6CE9304}" type="datetimeFigureOut">
              <a:rPr lang="en-US" smtClean="0"/>
              <a:t>8/22/2025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4130054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897D5-C380-4210-BE77-68E8F6CE9304}" type="datetimeFigureOut">
              <a:rPr lang="en-US" smtClean="0"/>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349902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D897D5-C380-4210-BE77-68E8F6CE9304}"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354058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897D5-C380-4210-BE77-68E8F6CE9304}"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EC71B3-A7A1-485C-98F1-5D543A05B090}" type="slidenum">
              <a:rPr lang="en-US" smtClean="0"/>
              <a:t>‹#›</a:t>
            </a:fld>
            <a:endParaRPr lang="en-US"/>
          </a:p>
        </p:txBody>
      </p:sp>
    </p:spTree>
    <p:extLst>
      <p:ext uri="{BB962C8B-B14F-4D97-AF65-F5344CB8AC3E}">
        <p14:creationId xmlns:p14="http://schemas.microsoft.com/office/powerpoint/2010/main" val="422334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D897D5-C380-4210-BE77-68E8F6CE9304}" type="datetimeFigureOut">
              <a:rPr lang="en-US" smtClean="0"/>
              <a:t>8/22/2025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BEC71B3-A7A1-485C-98F1-5D543A05B090}" type="slidenum">
              <a:rPr lang="en-US" smtClean="0"/>
              <a:t>‹#›</a:t>
            </a:fld>
            <a:endParaRPr lang="en-US"/>
          </a:p>
        </p:txBody>
      </p:sp>
    </p:spTree>
    <p:extLst>
      <p:ext uri="{BB962C8B-B14F-4D97-AF65-F5344CB8AC3E}">
        <p14:creationId xmlns:p14="http://schemas.microsoft.com/office/powerpoint/2010/main" val="324609001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DE7A5B-9D0F-8AB2-FB82-03DA7C72F337}"/>
              </a:ext>
            </a:extLst>
          </p:cNvPr>
          <p:cNvSpPr>
            <a:spLocks noGrp="1"/>
          </p:cNvSpPr>
          <p:nvPr>
            <p:ph type="title"/>
          </p:nvPr>
        </p:nvSpPr>
        <p:spPr>
          <a:xfrm>
            <a:off x="653143" y="2135972"/>
            <a:ext cx="8610600" cy="1293028"/>
          </a:xfrm>
        </p:spPr>
        <p:txBody>
          <a:bodyPr>
            <a:normAutofit/>
          </a:bodyPr>
          <a:lstStyle/>
          <a:p>
            <a:pPr algn="l"/>
            <a:r>
              <a:rPr lang="en-US" b="1" dirty="0"/>
              <a:t>Customer Segmentation Using RFM Analysis</a:t>
            </a:r>
          </a:p>
        </p:txBody>
      </p:sp>
      <p:sp>
        <p:nvSpPr>
          <p:cNvPr id="9" name="TextBox 8">
            <a:extLst>
              <a:ext uri="{FF2B5EF4-FFF2-40B4-BE49-F238E27FC236}">
                <a16:creationId xmlns:a16="http://schemas.microsoft.com/office/drawing/2014/main" id="{7FF21EC5-48D7-DB8B-56C3-225DD28EDD62}"/>
              </a:ext>
            </a:extLst>
          </p:cNvPr>
          <p:cNvSpPr txBox="1"/>
          <p:nvPr/>
        </p:nvSpPr>
        <p:spPr>
          <a:xfrm>
            <a:off x="8027996" y="6003253"/>
            <a:ext cx="3058886" cy="461665"/>
          </a:xfrm>
          <a:prstGeom prst="rect">
            <a:avLst/>
          </a:prstGeom>
          <a:noFill/>
        </p:spPr>
        <p:txBody>
          <a:bodyPr wrap="square" rtlCol="0">
            <a:spAutoFit/>
          </a:bodyPr>
          <a:lstStyle/>
          <a:p>
            <a:r>
              <a:rPr lang="en-US" sz="2400" dirty="0"/>
              <a:t>By:- Tabish Shamim</a:t>
            </a:r>
          </a:p>
        </p:txBody>
      </p:sp>
    </p:spTree>
    <p:extLst>
      <p:ext uri="{BB962C8B-B14F-4D97-AF65-F5344CB8AC3E}">
        <p14:creationId xmlns:p14="http://schemas.microsoft.com/office/powerpoint/2010/main" val="1928298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itle 3">
            <a:extLst>
              <a:ext uri="{FF2B5EF4-FFF2-40B4-BE49-F238E27FC236}">
                <a16:creationId xmlns:a16="http://schemas.microsoft.com/office/drawing/2014/main" id="{F8D5D645-1E24-8FC3-642D-C63853160D16}"/>
              </a:ext>
            </a:extLst>
          </p:cNvPr>
          <p:cNvSpPr>
            <a:spLocks noGrp="1"/>
          </p:cNvSpPr>
          <p:nvPr>
            <p:ph type="title"/>
          </p:nvPr>
        </p:nvSpPr>
        <p:spPr>
          <a:xfrm>
            <a:off x="5026058" y="306388"/>
            <a:ext cx="4276692" cy="1320800"/>
          </a:xfrm>
        </p:spPr>
        <p:txBody>
          <a:bodyPr vert="horz" lIns="91440" tIns="45720" rIns="91440" bIns="45720" rtlCol="0" anchor="ctr">
            <a:normAutofit/>
          </a:bodyPr>
          <a:lstStyle/>
          <a:p>
            <a:pPr>
              <a:lnSpc>
                <a:spcPct val="90000"/>
              </a:lnSpc>
            </a:pPr>
            <a:r>
              <a:rPr lang="en-US" sz="2800" dirty="0"/>
              <a:t>RFM Analysis and Customer Segmentation</a:t>
            </a:r>
          </a:p>
        </p:txBody>
      </p:sp>
      <p:pic>
        <p:nvPicPr>
          <p:cNvPr id="8" name="Content Placeholder 7">
            <a:extLst>
              <a:ext uri="{FF2B5EF4-FFF2-40B4-BE49-F238E27FC236}">
                <a16:creationId xmlns:a16="http://schemas.microsoft.com/office/drawing/2014/main" id="{8744ACBA-4C7C-2280-7C13-83823F880A59}"/>
              </a:ext>
            </a:extLst>
          </p:cNvPr>
          <p:cNvPicPr>
            <a:picLocks noGrp="1" noChangeAspect="1"/>
          </p:cNvPicPr>
          <p:nvPr>
            <p:ph sz="half" idx="2"/>
          </p:nvPr>
        </p:nvPicPr>
        <p:blipFill>
          <a:blip r:embed="rId2"/>
          <a:stretch>
            <a:fillRect/>
          </a:stretch>
        </p:blipFill>
        <p:spPr>
          <a:xfrm>
            <a:off x="424915" y="1836507"/>
            <a:ext cx="4072723" cy="3186906"/>
          </a:xfrm>
          <a:prstGeom prst="rect">
            <a:avLst/>
          </a:prstGeom>
        </p:spPr>
      </p:pic>
      <p:sp>
        <p:nvSpPr>
          <p:cNvPr id="5" name="Content Placeholder 4">
            <a:extLst>
              <a:ext uri="{FF2B5EF4-FFF2-40B4-BE49-F238E27FC236}">
                <a16:creationId xmlns:a16="http://schemas.microsoft.com/office/drawing/2014/main" id="{C17A0821-0508-E494-89CC-969552300494}"/>
              </a:ext>
            </a:extLst>
          </p:cNvPr>
          <p:cNvSpPr>
            <a:spLocks noGrp="1"/>
          </p:cNvSpPr>
          <p:nvPr>
            <p:ph sz="half" idx="1"/>
          </p:nvPr>
        </p:nvSpPr>
        <p:spPr>
          <a:xfrm>
            <a:off x="4766734" y="1836506"/>
            <a:ext cx="4910666" cy="4575180"/>
          </a:xfrm>
        </p:spPr>
        <p:txBody>
          <a:bodyPr vert="horz" lIns="91440" tIns="45720" rIns="91440" bIns="45720" rtlCol="0">
            <a:normAutofit/>
          </a:bodyPr>
          <a:lstStyle/>
          <a:p>
            <a:pPr marL="0" indent="0">
              <a:lnSpc>
                <a:spcPct val="90000"/>
              </a:lnSpc>
              <a:buNone/>
            </a:pPr>
            <a:r>
              <a:rPr lang="en-US" sz="1400" b="1" dirty="0">
                <a:latin typeface="Segoe UI Semibold" panose="020B0702040204020203" pitchFamily="34" charset="0"/>
                <a:cs typeface="Segoe UI Semibold" panose="020B0702040204020203" pitchFamily="34" charset="0"/>
              </a:rPr>
              <a:t>What is RFM?</a:t>
            </a:r>
          </a:p>
          <a:p>
            <a:pPr>
              <a:lnSpc>
                <a:spcPct val="90000"/>
              </a:lnSpc>
            </a:pPr>
            <a:r>
              <a:rPr lang="en-US" sz="1400" b="1" dirty="0">
                <a:latin typeface="Segoe UI" panose="020B0502040204020203" pitchFamily="34" charset="0"/>
                <a:cs typeface="Segoe UI" panose="020B0502040204020203" pitchFamily="34" charset="0"/>
              </a:rPr>
              <a:t>RFM (Recency, Frequency, Monetary) </a:t>
            </a:r>
            <a:r>
              <a:rPr lang="en-US" sz="1400" dirty="0">
                <a:latin typeface="Segoe UI" panose="020B0502040204020203" pitchFamily="34" charset="0"/>
                <a:cs typeface="Segoe UI" panose="020B0502040204020203" pitchFamily="34" charset="0"/>
              </a:rPr>
              <a:t>is a customer segmentation method that analyzes:</a:t>
            </a:r>
          </a:p>
          <a:p>
            <a:pPr>
              <a:lnSpc>
                <a:spcPct val="90000"/>
              </a:lnSpc>
            </a:pPr>
            <a:r>
              <a:rPr lang="en-US" sz="1400" b="1" dirty="0">
                <a:latin typeface="Segoe UI" panose="020B0502040204020203" pitchFamily="34" charset="0"/>
                <a:cs typeface="Segoe UI" panose="020B0502040204020203" pitchFamily="34" charset="0"/>
              </a:rPr>
              <a:t>Recency: </a:t>
            </a:r>
            <a:r>
              <a:rPr lang="en-US" sz="1400" dirty="0">
                <a:latin typeface="Segoe UI" panose="020B0502040204020203" pitchFamily="34" charset="0"/>
                <a:cs typeface="Segoe UI" panose="020B0502040204020203" pitchFamily="34" charset="0"/>
              </a:rPr>
              <a:t>How recently a customer purchased</a:t>
            </a:r>
          </a:p>
          <a:p>
            <a:pPr>
              <a:lnSpc>
                <a:spcPct val="90000"/>
              </a:lnSpc>
            </a:pPr>
            <a:r>
              <a:rPr lang="en-US" sz="1400" b="1" dirty="0">
                <a:latin typeface="Segoe UI" panose="020B0502040204020203" pitchFamily="34" charset="0"/>
                <a:cs typeface="Segoe UI" panose="020B0502040204020203" pitchFamily="34" charset="0"/>
              </a:rPr>
              <a:t>Frequency: </a:t>
            </a:r>
            <a:r>
              <a:rPr lang="en-US" sz="1400" dirty="0">
                <a:latin typeface="Segoe UI" panose="020B0502040204020203" pitchFamily="34" charset="0"/>
                <a:cs typeface="Segoe UI" panose="020B0502040204020203" pitchFamily="34" charset="0"/>
              </a:rPr>
              <a:t>How often they buy</a:t>
            </a:r>
          </a:p>
          <a:p>
            <a:pPr>
              <a:lnSpc>
                <a:spcPct val="90000"/>
              </a:lnSpc>
            </a:pPr>
            <a:r>
              <a:rPr lang="en-US" sz="1400" b="1" dirty="0">
                <a:latin typeface="Segoe UI" panose="020B0502040204020203" pitchFamily="34" charset="0"/>
                <a:cs typeface="Segoe UI" panose="020B0502040204020203" pitchFamily="34" charset="0"/>
              </a:rPr>
              <a:t>Monetary: </a:t>
            </a:r>
            <a:r>
              <a:rPr lang="en-US" sz="1400" dirty="0">
                <a:latin typeface="Segoe UI" panose="020B0502040204020203" pitchFamily="34" charset="0"/>
                <a:cs typeface="Segoe UI" panose="020B0502040204020203" pitchFamily="34" charset="0"/>
              </a:rPr>
              <a:t>How much they spend</a:t>
            </a:r>
          </a:p>
          <a:p>
            <a:pPr marL="0" indent="0">
              <a:lnSpc>
                <a:spcPct val="90000"/>
              </a:lnSpc>
              <a:buNone/>
            </a:pPr>
            <a:r>
              <a:rPr lang="en-US" sz="1400" b="1" dirty="0">
                <a:latin typeface="Segoe UI Semibold" panose="020B0702040204020203" pitchFamily="34" charset="0"/>
                <a:cs typeface="Segoe UI Semibold" panose="020B0702040204020203" pitchFamily="34" charset="0"/>
              </a:rPr>
              <a:t>RFM Segmentation Process:</a:t>
            </a:r>
          </a:p>
          <a:p>
            <a:pPr>
              <a:lnSpc>
                <a:spcPct val="90000"/>
              </a:lnSpc>
            </a:pPr>
            <a:r>
              <a:rPr lang="en-US" sz="1400" b="1" dirty="0">
                <a:latin typeface="Segoe UI" panose="020B0502040204020203" pitchFamily="34" charset="0"/>
                <a:cs typeface="Segoe UI" panose="020B0502040204020203" pitchFamily="34" charset="0"/>
              </a:rPr>
              <a:t>Scoring: </a:t>
            </a:r>
            <a:r>
              <a:rPr lang="en-US" sz="1400" dirty="0">
                <a:latin typeface="Segoe UI" panose="020B0502040204020203" pitchFamily="34" charset="0"/>
                <a:cs typeface="Segoe UI" panose="020B0502040204020203" pitchFamily="34" charset="0"/>
              </a:rPr>
              <a:t>Each customer is scored (typically 1-5) for Recency (most recent purchase), Frequency (total transactions), and Monetary (total spend).</a:t>
            </a:r>
          </a:p>
          <a:p>
            <a:pPr>
              <a:lnSpc>
                <a:spcPct val="90000"/>
              </a:lnSpc>
            </a:pPr>
            <a:r>
              <a:rPr lang="en-US" sz="1400" b="1" dirty="0">
                <a:latin typeface="Segoe UI" panose="020B0502040204020203" pitchFamily="34" charset="0"/>
                <a:cs typeface="Segoe UI" panose="020B0502040204020203" pitchFamily="34" charset="0"/>
              </a:rPr>
              <a:t>Grouping: </a:t>
            </a:r>
            <a:r>
              <a:rPr lang="en-US" sz="1400" dirty="0">
                <a:latin typeface="Segoe UI" panose="020B0502040204020203" pitchFamily="34" charset="0"/>
                <a:cs typeface="Segoe UI" panose="020B0502040204020203" pitchFamily="34" charset="0"/>
              </a:rPr>
              <a:t>Scores are combined (e.g., R+F+M) or analyzed separately to create segments (e.g., "High-Value" = 555, "At-Risk" = 155).</a:t>
            </a:r>
          </a:p>
          <a:p>
            <a:pPr>
              <a:lnSpc>
                <a:spcPct val="90000"/>
              </a:lnSpc>
            </a:pPr>
            <a:r>
              <a:rPr lang="en-US" sz="1400" b="1" dirty="0">
                <a:latin typeface="Segoe UI" panose="020B0502040204020203" pitchFamily="34" charset="0"/>
                <a:cs typeface="Segoe UI" panose="020B0502040204020203" pitchFamily="34" charset="0"/>
              </a:rPr>
              <a:t>Action: </a:t>
            </a:r>
            <a:r>
              <a:rPr lang="en-US" sz="1400" dirty="0">
                <a:latin typeface="Segoe UI" panose="020B0502040204020203" pitchFamily="34" charset="0"/>
                <a:cs typeface="Segoe UI" panose="020B0502040204020203" pitchFamily="34" charset="0"/>
              </a:rPr>
              <a:t>Segments guide targeted strategies—like loyalty rewards for "Champions" (555) or win-back campaigns for "Lost" customers (111).</a:t>
            </a:r>
          </a:p>
          <a:p>
            <a:pPr>
              <a:lnSpc>
                <a:spcPct val="90000"/>
              </a:lnSpc>
            </a:pPr>
            <a:endParaRPr lang="en-US" sz="1100" dirty="0"/>
          </a:p>
        </p:txBody>
      </p:sp>
    </p:spTree>
    <p:extLst>
      <p:ext uri="{BB962C8B-B14F-4D97-AF65-F5344CB8AC3E}">
        <p14:creationId xmlns:p14="http://schemas.microsoft.com/office/powerpoint/2010/main" val="116938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4" name="Title 1">
            <a:extLst>
              <a:ext uri="{FF2B5EF4-FFF2-40B4-BE49-F238E27FC236}">
                <a16:creationId xmlns:a16="http://schemas.microsoft.com/office/drawing/2014/main" id="{1C96D0B7-C0A3-E9A3-B71D-8F5E402BF543}"/>
              </a:ext>
            </a:extLst>
          </p:cNvPr>
          <p:cNvSpPr txBox="1">
            <a:spLocks/>
          </p:cNvSpPr>
          <p:nvPr/>
        </p:nvSpPr>
        <p:spPr>
          <a:xfrm>
            <a:off x="6094856" y="1261331"/>
            <a:ext cx="3179146" cy="278643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r" defTabSz="457200">
              <a:spcAft>
                <a:spcPts val="600"/>
              </a:spcAft>
            </a:pPr>
            <a:r>
              <a:rPr lang="en-US" sz="4600" b="1">
                <a:solidFill>
                  <a:schemeClr val="accent1"/>
                </a:solidFill>
              </a:rPr>
              <a:t>Heat map based on RFM score</a:t>
            </a:r>
          </a:p>
        </p:txBody>
      </p:sp>
      <p:pic>
        <p:nvPicPr>
          <p:cNvPr id="3" name="Picture 2">
            <a:extLst>
              <a:ext uri="{FF2B5EF4-FFF2-40B4-BE49-F238E27FC236}">
                <a16:creationId xmlns:a16="http://schemas.microsoft.com/office/drawing/2014/main" id="{14227E9F-A89F-3CE7-D70A-138372D51A6F}"/>
              </a:ext>
            </a:extLst>
          </p:cNvPr>
          <p:cNvPicPr>
            <a:picLocks noChangeAspect="1"/>
          </p:cNvPicPr>
          <p:nvPr/>
        </p:nvPicPr>
        <p:blipFill>
          <a:blip r:embed="rId2"/>
          <a:srcRect r="2783" b="3"/>
          <a:stretch/>
        </p:blipFill>
        <p:spPr>
          <a:xfrm>
            <a:off x="888603" y="1261330"/>
            <a:ext cx="4973212" cy="4335340"/>
          </a:xfrm>
          <a:prstGeom prst="rect">
            <a:avLst/>
          </a:prstGeom>
        </p:spPr>
      </p:pic>
    </p:spTree>
    <p:extLst>
      <p:ext uri="{BB962C8B-B14F-4D97-AF65-F5344CB8AC3E}">
        <p14:creationId xmlns:p14="http://schemas.microsoft.com/office/powerpoint/2010/main" val="3749105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3F669B-261D-90C1-F1A2-F61C2EC72474}"/>
              </a:ext>
            </a:extLst>
          </p:cNvPr>
          <p:cNvSpPr>
            <a:spLocks noGrp="1"/>
          </p:cNvSpPr>
          <p:nvPr>
            <p:ph type="title"/>
          </p:nvPr>
        </p:nvSpPr>
        <p:spPr>
          <a:xfrm>
            <a:off x="677334" y="609600"/>
            <a:ext cx="8596668" cy="1320800"/>
          </a:xfrm>
        </p:spPr>
        <p:txBody>
          <a:bodyPr anchor="t">
            <a:normAutofit/>
          </a:bodyPr>
          <a:lstStyle/>
          <a:p>
            <a:r>
              <a:rPr lang="en-US" dirty="0"/>
              <a:t>RFM Analysis and Customer Segmentation</a:t>
            </a:r>
          </a:p>
        </p:txBody>
      </p:sp>
      <p:sp>
        <p:nvSpPr>
          <p:cNvPr id="7" name="Content Placeholder 6">
            <a:extLst>
              <a:ext uri="{FF2B5EF4-FFF2-40B4-BE49-F238E27FC236}">
                <a16:creationId xmlns:a16="http://schemas.microsoft.com/office/drawing/2014/main" id="{463192A8-09B5-E292-82E6-167732A1AB95}"/>
              </a:ext>
            </a:extLst>
          </p:cNvPr>
          <p:cNvSpPr>
            <a:spLocks noGrp="1"/>
          </p:cNvSpPr>
          <p:nvPr>
            <p:ph idx="1"/>
          </p:nvPr>
        </p:nvSpPr>
        <p:spPr>
          <a:xfrm>
            <a:off x="6336287" y="2160589"/>
            <a:ext cx="2934714" cy="3880773"/>
          </a:xfrm>
        </p:spPr>
        <p:txBody>
          <a:bodyPr>
            <a:normAutofit/>
          </a:bodyPr>
          <a:lstStyle/>
          <a:p>
            <a:pPr marL="0" indent="0">
              <a:lnSpc>
                <a:spcPct val="90000"/>
              </a:lnSpc>
              <a:spcBef>
                <a:spcPts val="300"/>
              </a:spcBef>
              <a:spcAft>
                <a:spcPts val="1029"/>
              </a:spcAft>
              <a:buNone/>
            </a:pPr>
            <a:r>
              <a:rPr lang="en-US" b="1">
                <a:latin typeface="Segoe UI Semibold" panose="020B0702040204020203" pitchFamily="34" charset="0"/>
                <a:cs typeface="Segoe UI Semibold" panose="020B0702040204020203" pitchFamily="34" charset="0"/>
              </a:rPr>
              <a:t>The customer base has been segmented into four groups based on RFM scoring:</a:t>
            </a:r>
          </a:p>
          <a:p>
            <a:pPr marL="0" indent="0">
              <a:lnSpc>
                <a:spcPct val="90000"/>
              </a:lnSpc>
              <a:spcBef>
                <a:spcPts val="300"/>
              </a:spcBef>
              <a:spcAft>
                <a:spcPts val="1029"/>
              </a:spcAft>
              <a:buNone/>
            </a:pPr>
            <a:endParaRPr lang="en-US" b="1">
              <a:latin typeface="Segoe UI Semibold" panose="020B0702040204020203" pitchFamily="34" charset="0"/>
              <a:cs typeface="Segoe UI Semibold" panose="020B0702040204020203" pitchFamily="34" charset="0"/>
            </a:endParaRPr>
          </a:p>
          <a:p>
            <a:pPr marL="342900" indent="-342900">
              <a:lnSpc>
                <a:spcPct val="90000"/>
              </a:lnSpc>
              <a:spcBef>
                <a:spcPts val="300"/>
              </a:spcBef>
              <a:spcAft>
                <a:spcPts val="1029"/>
              </a:spcAft>
              <a:buFont typeface="+mj-lt"/>
              <a:buAutoNum type="arabicPeriod"/>
            </a:pPr>
            <a:r>
              <a:rPr lang="en-US" b="1">
                <a:latin typeface="Segoe UI" panose="020B0502040204020203" pitchFamily="34" charset="0"/>
                <a:cs typeface="Segoe UI" panose="020B0502040204020203" pitchFamily="34" charset="0"/>
              </a:rPr>
              <a:t>High Value (top performers)</a:t>
            </a:r>
          </a:p>
          <a:p>
            <a:pPr marL="342900" indent="-342900">
              <a:lnSpc>
                <a:spcPct val="90000"/>
              </a:lnSpc>
              <a:spcBef>
                <a:spcPts val="300"/>
              </a:spcBef>
              <a:spcAft>
                <a:spcPts val="1029"/>
              </a:spcAft>
              <a:buFont typeface="+mj-lt"/>
              <a:buAutoNum type="arabicPeriod"/>
            </a:pPr>
            <a:r>
              <a:rPr lang="en-US" b="1">
                <a:latin typeface="Segoe UI" panose="020B0502040204020203" pitchFamily="34" charset="0"/>
                <a:cs typeface="Segoe UI" panose="020B0502040204020203" pitchFamily="34" charset="0"/>
              </a:rPr>
              <a:t>Loyal (regular buyers)</a:t>
            </a:r>
          </a:p>
          <a:p>
            <a:pPr marL="342900" indent="-342900">
              <a:lnSpc>
                <a:spcPct val="90000"/>
              </a:lnSpc>
              <a:spcBef>
                <a:spcPts val="300"/>
              </a:spcBef>
              <a:spcAft>
                <a:spcPts val="1029"/>
              </a:spcAft>
              <a:buFont typeface="+mj-lt"/>
              <a:buAutoNum type="arabicPeriod"/>
            </a:pPr>
            <a:r>
              <a:rPr lang="en-US" b="1">
                <a:latin typeface="Segoe UI" panose="020B0502040204020203" pitchFamily="34" charset="0"/>
                <a:cs typeface="Segoe UI" panose="020B0502040204020203" pitchFamily="34" charset="0"/>
              </a:rPr>
              <a:t>At-Risk (declining engagement)</a:t>
            </a:r>
          </a:p>
          <a:p>
            <a:pPr marL="342900" indent="-342900">
              <a:lnSpc>
                <a:spcPct val="90000"/>
              </a:lnSpc>
              <a:spcBef>
                <a:spcPts val="300"/>
              </a:spcBef>
              <a:spcAft>
                <a:spcPts val="1029"/>
              </a:spcAft>
              <a:buFont typeface="+mj-lt"/>
              <a:buAutoNum type="arabicPeriod"/>
            </a:pPr>
            <a:r>
              <a:rPr lang="en-US" b="1">
                <a:latin typeface="Segoe UI" panose="020B0502040204020203" pitchFamily="34" charset="0"/>
                <a:cs typeface="Segoe UI" panose="020B0502040204020203" pitchFamily="34" charset="0"/>
              </a:rPr>
              <a:t>Dormant (inactive) customers</a:t>
            </a:r>
          </a:p>
        </p:txBody>
      </p:sp>
      <p:pic>
        <p:nvPicPr>
          <p:cNvPr id="6" name="Picture 5">
            <a:extLst>
              <a:ext uri="{FF2B5EF4-FFF2-40B4-BE49-F238E27FC236}">
                <a16:creationId xmlns:a16="http://schemas.microsoft.com/office/drawing/2014/main" id="{F49B4EFF-E95C-ED81-829F-F6B32EABF5C2}"/>
              </a:ext>
            </a:extLst>
          </p:cNvPr>
          <p:cNvPicPr>
            <a:picLocks noChangeAspect="1"/>
          </p:cNvPicPr>
          <p:nvPr/>
        </p:nvPicPr>
        <p:blipFill>
          <a:blip r:embed="rId2"/>
          <a:stretch>
            <a:fillRect/>
          </a:stretch>
        </p:blipFill>
        <p:spPr>
          <a:xfrm>
            <a:off x="437047" y="2160589"/>
            <a:ext cx="5658953" cy="3882031"/>
          </a:xfrm>
          <a:prstGeom prst="rect">
            <a:avLst/>
          </a:prstGeom>
        </p:spPr>
      </p:pic>
    </p:spTree>
    <p:extLst>
      <p:ext uri="{BB962C8B-B14F-4D97-AF65-F5344CB8AC3E}">
        <p14:creationId xmlns:p14="http://schemas.microsoft.com/office/powerpoint/2010/main" val="1650164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0BF94D3-4376-3C0A-DA12-A613991735E0}"/>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Recommendations based on customer segments</a:t>
            </a:r>
          </a:p>
        </p:txBody>
      </p:sp>
      <p:pic>
        <p:nvPicPr>
          <p:cNvPr id="5" name="Content Placeholder 7">
            <a:extLst>
              <a:ext uri="{FF2B5EF4-FFF2-40B4-BE49-F238E27FC236}">
                <a16:creationId xmlns:a16="http://schemas.microsoft.com/office/drawing/2014/main" id="{B531E5F5-2927-F740-804F-C630281038CD}"/>
              </a:ext>
            </a:extLst>
          </p:cNvPr>
          <p:cNvPicPr>
            <a:picLocks noGrp="1" noChangeAspect="1"/>
          </p:cNvPicPr>
          <p:nvPr>
            <p:ph sz="half" idx="2"/>
          </p:nvPr>
        </p:nvPicPr>
        <p:blipFill>
          <a:blip r:embed="rId2"/>
          <a:stretch>
            <a:fillRect/>
          </a:stretch>
        </p:blipFill>
        <p:spPr>
          <a:xfrm>
            <a:off x="757251" y="1964486"/>
            <a:ext cx="3856774" cy="3017926"/>
          </a:xfrm>
          <a:prstGeom prst="rect">
            <a:avLst/>
          </a:prstGeom>
        </p:spPr>
      </p:pic>
      <p:sp>
        <p:nvSpPr>
          <p:cNvPr id="3" name="Content Placeholder 2">
            <a:extLst>
              <a:ext uri="{FF2B5EF4-FFF2-40B4-BE49-F238E27FC236}">
                <a16:creationId xmlns:a16="http://schemas.microsoft.com/office/drawing/2014/main" id="{5507B215-28D5-9F69-982A-E3AD2267F375}"/>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marL="0" indent="0"/>
            <a:r>
              <a:rPr lang="en-US" b="1" u="sng" dirty="0">
                <a:solidFill>
                  <a:srgbClr val="FFFFFF"/>
                </a:solidFill>
              </a:rPr>
              <a:t>High Value Customers</a:t>
            </a:r>
          </a:p>
          <a:p>
            <a:pPr marL="0" indent="0"/>
            <a:r>
              <a:rPr lang="en-US" b="1" dirty="0">
                <a:solidFill>
                  <a:srgbClr val="FFFFFF"/>
                </a:solidFill>
              </a:rPr>
              <a:t>Characteristics: </a:t>
            </a:r>
            <a:r>
              <a:rPr lang="en-US" b="0" i="0" dirty="0">
                <a:solidFill>
                  <a:srgbClr val="FFFFFF"/>
                </a:solidFill>
                <a:effectLst/>
              </a:rPr>
              <a:t>These are recent, frequent and high spenders.</a:t>
            </a:r>
          </a:p>
          <a:p>
            <a:pPr marL="0" indent="0"/>
            <a:endParaRPr lang="en-US" b="1" u="sng" dirty="0">
              <a:solidFill>
                <a:srgbClr val="FFFFFF"/>
              </a:solidFill>
            </a:endParaRPr>
          </a:p>
          <a:p>
            <a:pPr marL="0" indent="0"/>
            <a:r>
              <a:rPr lang="en-US" b="1" dirty="0">
                <a:solidFill>
                  <a:srgbClr val="FFFFFF"/>
                </a:solidFill>
              </a:rPr>
              <a:t>Behavior: </a:t>
            </a:r>
            <a:r>
              <a:rPr lang="en-US" b="0" i="0" dirty="0">
                <a:solidFill>
                  <a:srgbClr val="FFFFFF"/>
                </a:solidFill>
                <a:effectLst/>
              </a:rPr>
              <a:t>Top spenders who buy often and recently.</a:t>
            </a:r>
          </a:p>
          <a:p>
            <a:pPr marL="0" indent="0"/>
            <a:endParaRPr lang="en-US" b="0" i="0" dirty="0">
              <a:solidFill>
                <a:srgbClr val="FFFFFF"/>
              </a:solidFill>
              <a:effectLst/>
            </a:endParaRPr>
          </a:p>
          <a:p>
            <a:pPr marL="0" indent="0"/>
            <a:r>
              <a:rPr lang="en-US" b="1" dirty="0">
                <a:solidFill>
                  <a:srgbClr val="FFFFFF"/>
                </a:solidFill>
              </a:rPr>
              <a:t>Strategy: </a:t>
            </a:r>
            <a:r>
              <a:rPr lang="en-US" dirty="0">
                <a:solidFill>
                  <a:srgbClr val="FFFFFF"/>
                </a:solidFill>
              </a:rPr>
              <a:t>Reward with exclusives (VIP perks, early access) to retain loyalty.</a:t>
            </a:r>
          </a:p>
          <a:p>
            <a:pPr marL="0" indent="0"/>
            <a:endParaRPr lang="en-US" b="1" u="sng" dirty="0">
              <a:solidFill>
                <a:srgbClr val="FFFFFF"/>
              </a:solidFill>
            </a:endParaRPr>
          </a:p>
        </p:txBody>
      </p:sp>
    </p:spTree>
    <p:extLst>
      <p:ext uri="{BB962C8B-B14F-4D97-AF65-F5344CB8AC3E}">
        <p14:creationId xmlns:p14="http://schemas.microsoft.com/office/powerpoint/2010/main" val="605708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5BEEDA-8BD9-57D3-E0E0-9AA55718CC11}"/>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8BC375-F1F5-4BC8-8CAB-B5309E6FFBAF}"/>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Recommendations based on customer segments</a:t>
            </a:r>
          </a:p>
        </p:txBody>
      </p:sp>
      <p:pic>
        <p:nvPicPr>
          <p:cNvPr id="5" name="Content Placeholder 7">
            <a:extLst>
              <a:ext uri="{FF2B5EF4-FFF2-40B4-BE49-F238E27FC236}">
                <a16:creationId xmlns:a16="http://schemas.microsoft.com/office/drawing/2014/main" id="{6A1313F9-6B4B-5C1D-1670-5E37840AABDA}"/>
              </a:ext>
            </a:extLst>
          </p:cNvPr>
          <p:cNvPicPr>
            <a:picLocks noGrp="1" noChangeAspect="1"/>
          </p:cNvPicPr>
          <p:nvPr>
            <p:ph sz="half" idx="2"/>
          </p:nvPr>
        </p:nvPicPr>
        <p:blipFill>
          <a:blip r:embed="rId2"/>
          <a:stretch>
            <a:fillRect/>
          </a:stretch>
        </p:blipFill>
        <p:spPr>
          <a:xfrm>
            <a:off x="757251" y="1964486"/>
            <a:ext cx="3856774" cy="3017926"/>
          </a:xfrm>
          <a:prstGeom prst="rect">
            <a:avLst/>
          </a:prstGeom>
        </p:spPr>
      </p:pic>
      <p:sp>
        <p:nvSpPr>
          <p:cNvPr id="3" name="Content Placeholder 2">
            <a:extLst>
              <a:ext uri="{FF2B5EF4-FFF2-40B4-BE49-F238E27FC236}">
                <a16:creationId xmlns:a16="http://schemas.microsoft.com/office/drawing/2014/main" id="{244DA587-5DF6-39A8-057C-2D38637E3B83}"/>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marL="0" indent="0">
              <a:lnSpc>
                <a:spcPct val="90000"/>
              </a:lnSpc>
            </a:pPr>
            <a:r>
              <a:rPr lang="en-US" b="1" u="sng">
                <a:solidFill>
                  <a:srgbClr val="FFFFFF"/>
                </a:solidFill>
              </a:rPr>
              <a:t>Loyal Customers</a:t>
            </a:r>
          </a:p>
          <a:p>
            <a:pPr marL="0" indent="0">
              <a:lnSpc>
                <a:spcPct val="90000"/>
              </a:lnSpc>
            </a:pPr>
            <a:r>
              <a:rPr lang="en-US" b="1">
                <a:solidFill>
                  <a:srgbClr val="FFFFFF"/>
                </a:solidFill>
              </a:rPr>
              <a:t>Characteristics: </a:t>
            </a:r>
            <a:r>
              <a:rPr lang="en-US" b="0" i="0">
                <a:solidFill>
                  <a:srgbClr val="FFFFFF"/>
                </a:solidFill>
                <a:effectLst/>
              </a:rPr>
              <a:t>These are frequent but moderate spenders.</a:t>
            </a:r>
          </a:p>
          <a:p>
            <a:pPr marL="0" indent="0">
              <a:lnSpc>
                <a:spcPct val="90000"/>
              </a:lnSpc>
            </a:pPr>
            <a:endParaRPr lang="en-US" b="1" u="sng">
              <a:solidFill>
                <a:srgbClr val="FFFFFF"/>
              </a:solidFill>
            </a:endParaRPr>
          </a:p>
          <a:p>
            <a:pPr marL="0" indent="0">
              <a:lnSpc>
                <a:spcPct val="90000"/>
              </a:lnSpc>
            </a:pPr>
            <a:r>
              <a:rPr lang="en-US" b="1">
                <a:solidFill>
                  <a:srgbClr val="FFFFFF"/>
                </a:solidFill>
              </a:rPr>
              <a:t>Behavior: </a:t>
            </a:r>
            <a:r>
              <a:rPr lang="en-US">
                <a:solidFill>
                  <a:srgbClr val="FFFFFF"/>
                </a:solidFill>
              </a:rPr>
              <a:t>Regular buyers with strong brand affinity but lower spend than High-Value.</a:t>
            </a:r>
          </a:p>
          <a:p>
            <a:pPr marL="0" indent="0">
              <a:lnSpc>
                <a:spcPct val="90000"/>
              </a:lnSpc>
            </a:pPr>
            <a:endParaRPr lang="en-US">
              <a:solidFill>
                <a:srgbClr val="FFFFFF"/>
              </a:solidFill>
            </a:endParaRPr>
          </a:p>
          <a:p>
            <a:pPr marL="0" indent="0">
              <a:lnSpc>
                <a:spcPct val="90000"/>
              </a:lnSpc>
            </a:pPr>
            <a:r>
              <a:rPr lang="en-US" b="1">
                <a:solidFill>
                  <a:srgbClr val="FFFFFF"/>
                </a:solidFill>
              </a:rPr>
              <a:t>Strategy: </a:t>
            </a:r>
            <a:r>
              <a:rPr lang="en-US">
                <a:solidFill>
                  <a:srgbClr val="FFFFFF"/>
                </a:solidFill>
              </a:rPr>
              <a:t>Strengthen retention (loyalty points, personalized recommendations).</a:t>
            </a:r>
          </a:p>
        </p:txBody>
      </p:sp>
    </p:spTree>
    <p:extLst>
      <p:ext uri="{BB962C8B-B14F-4D97-AF65-F5344CB8AC3E}">
        <p14:creationId xmlns:p14="http://schemas.microsoft.com/office/powerpoint/2010/main" val="1066183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CDF94D-2872-4943-0750-633D63DC07A7}"/>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E7F9CA-63D3-7931-2681-F975DB6B96A7}"/>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Recommendations based on customer segments</a:t>
            </a:r>
          </a:p>
        </p:txBody>
      </p:sp>
      <p:pic>
        <p:nvPicPr>
          <p:cNvPr id="5" name="Content Placeholder 7">
            <a:extLst>
              <a:ext uri="{FF2B5EF4-FFF2-40B4-BE49-F238E27FC236}">
                <a16:creationId xmlns:a16="http://schemas.microsoft.com/office/drawing/2014/main" id="{74C995CC-AE4A-F23F-E422-BB431ED41D21}"/>
              </a:ext>
            </a:extLst>
          </p:cNvPr>
          <p:cNvPicPr>
            <a:picLocks noGrp="1" noChangeAspect="1"/>
          </p:cNvPicPr>
          <p:nvPr>
            <p:ph sz="half" idx="2"/>
          </p:nvPr>
        </p:nvPicPr>
        <p:blipFill>
          <a:blip r:embed="rId2"/>
          <a:stretch>
            <a:fillRect/>
          </a:stretch>
        </p:blipFill>
        <p:spPr>
          <a:xfrm>
            <a:off x="757251" y="1964486"/>
            <a:ext cx="3856774" cy="3017926"/>
          </a:xfrm>
          <a:prstGeom prst="rect">
            <a:avLst/>
          </a:prstGeom>
        </p:spPr>
      </p:pic>
      <p:sp>
        <p:nvSpPr>
          <p:cNvPr id="3" name="Content Placeholder 2">
            <a:extLst>
              <a:ext uri="{FF2B5EF4-FFF2-40B4-BE49-F238E27FC236}">
                <a16:creationId xmlns:a16="http://schemas.microsoft.com/office/drawing/2014/main" id="{5E54BC6C-4CFF-2A54-0622-EE95B46FA6FD}"/>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marL="0" indent="0">
              <a:lnSpc>
                <a:spcPct val="90000"/>
              </a:lnSpc>
            </a:pPr>
            <a:r>
              <a:rPr lang="en-US" b="1" u="sng">
                <a:solidFill>
                  <a:srgbClr val="FFFFFF"/>
                </a:solidFill>
              </a:rPr>
              <a:t>At-Risk Customers</a:t>
            </a:r>
          </a:p>
          <a:p>
            <a:pPr marL="0" indent="0">
              <a:lnSpc>
                <a:spcPct val="90000"/>
              </a:lnSpc>
            </a:pPr>
            <a:r>
              <a:rPr lang="en-US" b="1">
                <a:solidFill>
                  <a:srgbClr val="FFFFFF"/>
                </a:solidFill>
              </a:rPr>
              <a:t>Characteristics: </a:t>
            </a:r>
            <a:r>
              <a:rPr lang="en-US" b="0" i="0">
                <a:solidFill>
                  <a:srgbClr val="FFFFFF"/>
                </a:solidFill>
                <a:effectLst/>
              </a:rPr>
              <a:t>These were previously frequent but declining activity.</a:t>
            </a:r>
          </a:p>
          <a:p>
            <a:pPr marL="0" indent="0">
              <a:lnSpc>
                <a:spcPct val="90000"/>
              </a:lnSpc>
            </a:pPr>
            <a:endParaRPr lang="en-US" b="1" u="sng">
              <a:solidFill>
                <a:srgbClr val="FFFFFF"/>
              </a:solidFill>
            </a:endParaRPr>
          </a:p>
          <a:p>
            <a:pPr marL="0" indent="0">
              <a:lnSpc>
                <a:spcPct val="90000"/>
              </a:lnSpc>
            </a:pPr>
            <a:r>
              <a:rPr lang="en-US" b="1">
                <a:solidFill>
                  <a:srgbClr val="FFFFFF"/>
                </a:solidFill>
              </a:rPr>
              <a:t>Behavior: </a:t>
            </a:r>
            <a:r>
              <a:rPr lang="en-US">
                <a:solidFill>
                  <a:srgbClr val="FFFFFF"/>
                </a:solidFill>
              </a:rPr>
              <a:t>Showing signs of churn (less frequent purchases).</a:t>
            </a:r>
          </a:p>
          <a:p>
            <a:pPr marL="0" indent="0">
              <a:lnSpc>
                <a:spcPct val="90000"/>
              </a:lnSpc>
            </a:pPr>
            <a:endParaRPr lang="en-US">
              <a:solidFill>
                <a:srgbClr val="FFFFFF"/>
              </a:solidFill>
            </a:endParaRPr>
          </a:p>
          <a:p>
            <a:pPr marL="0" indent="0">
              <a:lnSpc>
                <a:spcPct val="90000"/>
              </a:lnSpc>
            </a:pPr>
            <a:r>
              <a:rPr lang="en-US" b="1">
                <a:solidFill>
                  <a:srgbClr val="FFFFFF"/>
                </a:solidFill>
              </a:rPr>
              <a:t>Strategy: </a:t>
            </a:r>
            <a:r>
              <a:rPr lang="en-US">
                <a:solidFill>
                  <a:srgbClr val="FFFFFF"/>
                </a:solidFill>
              </a:rPr>
              <a:t>Win-back campaigns (discounts, "We miss you" emails, feedback requests).</a:t>
            </a:r>
          </a:p>
        </p:txBody>
      </p:sp>
    </p:spTree>
    <p:extLst>
      <p:ext uri="{BB962C8B-B14F-4D97-AF65-F5344CB8AC3E}">
        <p14:creationId xmlns:p14="http://schemas.microsoft.com/office/powerpoint/2010/main" val="2134826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AC5665-290D-AAF6-2EE7-447B4391AE96}"/>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E0FE99-F8DF-EC02-ED19-86951BCA2B71}"/>
              </a:ext>
            </a:extLst>
          </p:cNvPr>
          <p:cNvSpPr>
            <a:spLocks noGrp="1"/>
          </p:cNvSpPr>
          <p:nvPr>
            <p:ph type="title"/>
          </p:nvPr>
        </p:nvSpPr>
        <p:spPr>
          <a:xfrm>
            <a:off x="7181723" y="609600"/>
            <a:ext cx="4512989" cy="2227730"/>
          </a:xfrm>
        </p:spPr>
        <p:txBody>
          <a:bodyPr vert="horz" lIns="91440" tIns="45720" rIns="91440" bIns="45720" rtlCol="0" anchor="ctr">
            <a:normAutofit/>
          </a:bodyPr>
          <a:lstStyle/>
          <a:p>
            <a:r>
              <a:rPr lang="en-US">
                <a:solidFill>
                  <a:srgbClr val="FFFFFF"/>
                </a:solidFill>
              </a:rPr>
              <a:t>Recommendations based on customer segments</a:t>
            </a:r>
          </a:p>
        </p:txBody>
      </p:sp>
      <p:pic>
        <p:nvPicPr>
          <p:cNvPr id="5" name="Content Placeholder 7">
            <a:extLst>
              <a:ext uri="{FF2B5EF4-FFF2-40B4-BE49-F238E27FC236}">
                <a16:creationId xmlns:a16="http://schemas.microsoft.com/office/drawing/2014/main" id="{62EDC94F-5F0B-0F58-FE1D-A5611BFD2724}"/>
              </a:ext>
            </a:extLst>
          </p:cNvPr>
          <p:cNvPicPr>
            <a:picLocks noGrp="1" noChangeAspect="1"/>
          </p:cNvPicPr>
          <p:nvPr>
            <p:ph sz="half" idx="2"/>
          </p:nvPr>
        </p:nvPicPr>
        <p:blipFill>
          <a:blip r:embed="rId2"/>
          <a:stretch>
            <a:fillRect/>
          </a:stretch>
        </p:blipFill>
        <p:spPr>
          <a:xfrm>
            <a:off x="757251" y="1964486"/>
            <a:ext cx="3856774" cy="3017926"/>
          </a:xfrm>
          <a:prstGeom prst="rect">
            <a:avLst/>
          </a:prstGeom>
        </p:spPr>
      </p:pic>
      <p:sp>
        <p:nvSpPr>
          <p:cNvPr id="3" name="Content Placeholder 2">
            <a:extLst>
              <a:ext uri="{FF2B5EF4-FFF2-40B4-BE49-F238E27FC236}">
                <a16:creationId xmlns:a16="http://schemas.microsoft.com/office/drawing/2014/main" id="{22297BEA-2AF7-A5CD-B351-9CB73C751447}"/>
              </a:ext>
            </a:extLst>
          </p:cNvPr>
          <p:cNvSpPr>
            <a:spLocks noGrp="1"/>
          </p:cNvSpPr>
          <p:nvPr>
            <p:ph sz="half" idx="1"/>
          </p:nvPr>
        </p:nvSpPr>
        <p:spPr>
          <a:xfrm>
            <a:off x="7181725" y="2837329"/>
            <a:ext cx="4512988" cy="3317938"/>
          </a:xfrm>
        </p:spPr>
        <p:txBody>
          <a:bodyPr vert="horz" lIns="91440" tIns="45720" rIns="91440" bIns="45720" rtlCol="0" anchor="t">
            <a:normAutofit/>
          </a:bodyPr>
          <a:lstStyle/>
          <a:p>
            <a:pPr marL="0" indent="0">
              <a:lnSpc>
                <a:spcPct val="90000"/>
              </a:lnSpc>
            </a:pPr>
            <a:r>
              <a:rPr lang="en-US" b="1" u="sng">
                <a:solidFill>
                  <a:srgbClr val="FFFFFF"/>
                </a:solidFill>
              </a:rPr>
              <a:t>Dormant Customers</a:t>
            </a:r>
          </a:p>
          <a:p>
            <a:pPr marL="0" indent="0">
              <a:lnSpc>
                <a:spcPct val="90000"/>
              </a:lnSpc>
            </a:pPr>
            <a:r>
              <a:rPr lang="en-US" b="1">
                <a:solidFill>
                  <a:srgbClr val="FFFFFF"/>
                </a:solidFill>
              </a:rPr>
              <a:t>Characteristics: </a:t>
            </a:r>
            <a:r>
              <a:rPr lang="en-US" b="0" i="0">
                <a:solidFill>
                  <a:srgbClr val="FFFFFF"/>
                </a:solidFill>
                <a:effectLst/>
              </a:rPr>
              <a:t>These customers have no recent purchases.</a:t>
            </a:r>
          </a:p>
          <a:p>
            <a:pPr marL="0" indent="0">
              <a:lnSpc>
                <a:spcPct val="90000"/>
              </a:lnSpc>
            </a:pPr>
            <a:endParaRPr lang="en-US" b="1" u="sng">
              <a:solidFill>
                <a:srgbClr val="FFFFFF"/>
              </a:solidFill>
            </a:endParaRPr>
          </a:p>
          <a:p>
            <a:pPr marL="0" indent="0">
              <a:lnSpc>
                <a:spcPct val="90000"/>
              </a:lnSpc>
            </a:pPr>
            <a:r>
              <a:rPr lang="en-US" b="1">
                <a:solidFill>
                  <a:srgbClr val="FFFFFF"/>
                </a:solidFill>
              </a:rPr>
              <a:t>Behavior: </a:t>
            </a:r>
            <a:r>
              <a:rPr lang="en-US">
                <a:solidFill>
                  <a:srgbClr val="FFFFFF"/>
                </a:solidFill>
              </a:rPr>
              <a:t>Long-time inactivity, may have switched brands.</a:t>
            </a:r>
          </a:p>
          <a:p>
            <a:pPr marL="0" indent="0">
              <a:lnSpc>
                <a:spcPct val="90000"/>
              </a:lnSpc>
            </a:pPr>
            <a:endParaRPr lang="en-US">
              <a:solidFill>
                <a:srgbClr val="FFFFFF"/>
              </a:solidFill>
            </a:endParaRPr>
          </a:p>
          <a:p>
            <a:pPr marL="0" indent="0">
              <a:lnSpc>
                <a:spcPct val="90000"/>
              </a:lnSpc>
            </a:pPr>
            <a:r>
              <a:rPr lang="en-US" b="1">
                <a:solidFill>
                  <a:srgbClr val="FFFFFF"/>
                </a:solidFill>
              </a:rPr>
              <a:t>Strategy:</a:t>
            </a:r>
            <a:r>
              <a:rPr lang="en-US">
                <a:solidFill>
                  <a:srgbClr val="FFFFFF"/>
                </a:solidFill>
              </a:rPr>
              <a:t> Reactivate with incentives (time-sensitive offers, re-engagement surveys).</a:t>
            </a:r>
          </a:p>
        </p:txBody>
      </p:sp>
    </p:spTree>
    <p:extLst>
      <p:ext uri="{BB962C8B-B14F-4D97-AF65-F5344CB8AC3E}">
        <p14:creationId xmlns:p14="http://schemas.microsoft.com/office/powerpoint/2010/main" val="4080117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Isosceles Triangle 41">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Isosceles Triangle 42">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4" name="Rectangle 43">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Isosceles Triangle 48">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Freeform: Shape 34">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01FEE-0CC7-4102-2876-6C10575F3E29}"/>
              </a:ext>
            </a:extLst>
          </p:cNvPr>
          <p:cNvSpPr>
            <a:spLocks noGrp="1"/>
          </p:cNvSpPr>
          <p:nvPr>
            <p:ph type="title"/>
          </p:nvPr>
        </p:nvSpPr>
        <p:spPr>
          <a:xfrm>
            <a:off x="4266112" y="1623164"/>
            <a:ext cx="6960759" cy="2849671"/>
          </a:xfrm>
        </p:spPr>
        <p:txBody>
          <a:bodyPr vert="horz" lIns="91440" tIns="45720" rIns="91440" bIns="45720" rtlCol="0" anchor="b">
            <a:normAutofit fontScale="90000"/>
          </a:bodyPr>
          <a:lstStyle/>
          <a:p>
            <a:pPr>
              <a:lnSpc>
                <a:spcPct val="90000"/>
              </a:lnSpc>
            </a:pPr>
            <a: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Thanks!</a:t>
            </a: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br>
              <a:rPr lang="en-US" dirty="0">
                <a:solidFill>
                  <a:srgbClr val="FFFFFF"/>
                </a:solidFill>
              </a:rPr>
            </a:br>
            <a: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Contact:</a:t>
            </a:r>
            <a:b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br>
            <a:b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br>
            <a: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Tabish Shamim</a:t>
            </a:r>
            <a:b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br>
            <a:b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br>
            <a: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+91 7800090800</a:t>
            </a:r>
            <a:b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br>
            <a:b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br>
            <a:r>
              <a:rPr lang="en-US" dirty="0">
                <a:solidFill>
                  <a:srgbClr val="FFFFFF"/>
                </a:solidFill>
                <a:latin typeface="Segoe UI Semibold" panose="020B0702040204020203" pitchFamily="34" charset="0"/>
                <a:ea typeface="Segoe UI Black" panose="020B0A02040204020203" pitchFamily="34" charset="0"/>
                <a:cs typeface="Segoe UI Semibold" panose="020B0702040204020203" pitchFamily="34" charset="0"/>
              </a:rPr>
              <a:t>tabishshamim94@gmail.com</a:t>
            </a:r>
            <a:br>
              <a:rPr lang="en-US" sz="1500" dirty="0">
                <a:solidFill>
                  <a:srgbClr val="FFFFFF"/>
                </a:solidFill>
              </a:rPr>
            </a:br>
            <a:endParaRPr lang="en-US" sz="1500" dirty="0">
              <a:solidFill>
                <a:srgbClr val="FFFFFF"/>
              </a:solidFill>
            </a:endParaRPr>
          </a:p>
        </p:txBody>
      </p:sp>
      <p:sp>
        <p:nvSpPr>
          <p:cNvPr id="37" name="Isosceles Triangle 36">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75434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DD5F-C62A-89BC-8B4F-D756D930D744}"/>
              </a:ext>
            </a:extLst>
          </p:cNvPr>
          <p:cNvSpPr>
            <a:spLocks noGrp="1"/>
          </p:cNvSpPr>
          <p:nvPr>
            <p:ph type="title"/>
          </p:nvPr>
        </p:nvSpPr>
        <p:spPr>
          <a:xfrm>
            <a:off x="1175657" y="579315"/>
            <a:ext cx="10330543" cy="1293028"/>
          </a:xfrm>
        </p:spPr>
        <p:txBody>
          <a:bodyPr>
            <a:normAutofit/>
          </a:bodyPr>
          <a:lstStyle/>
          <a:p>
            <a:r>
              <a:rPr lang="en-US" sz="3200" b="1" dirty="0"/>
              <a:t>Problem Statement and Objective</a:t>
            </a:r>
          </a:p>
        </p:txBody>
      </p:sp>
      <p:sp>
        <p:nvSpPr>
          <p:cNvPr id="3" name="Content Placeholder 2">
            <a:extLst>
              <a:ext uri="{FF2B5EF4-FFF2-40B4-BE49-F238E27FC236}">
                <a16:creationId xmlns:a16="http://schemas.microsoft.com/office/drawing/2014/main" id="{FA1ECC82-3C59-DCE6-B3BA-AEB9E6891D99}"/>
              </a:ext>
            </a:extLst>
          </p:cNvPr>
          <p:cNvSpPr>
            <a:spLocks noGrp="1"/>
          </p:cNvSpPr>
          <p:nvPr>
            <p:ph idx="1"/>
          </p:nvPr>
        </p:nvSpPr>
        <p:spPr>
          <a:xfrm>
            <a:off x="1175657" y="1872343"/>
            <a:ext cx="8458636" cy="3947812"/>
          </a:xfrm>
        </p:spPr>
        <p:txBody>
          <a:bodyPr>
            <a:normAutofit lnSpcReduction="10000"/>
          </a:bodyPr>
          <a:lstStyle/>
          <a:p>
            <a:pPr marL="0" lvl="0" indent="0" algn="l" rtl="0">
              <a:lnSpc>
                <a:spcPct val="115000"/>
              </a:lnSpc>
              <a:spcBef>
                <a:spcPts val="0"/>
              </a:spcBef>
              <a:spcAft>
                <a:spcPts val="0"/>
              </a:spcAft>
              <a:buNone/>
            </a:pPr>
            <a:r>
              <a:rPr lang="en-US" sz="1900" b="1" dirty="0">
                <a:latin typeface="Segoe UI Semibold" panose="020B0702040204020203" pitchFamily="34" charset="0"/>
                <a:ea typeface="Roboto SemiBold"/>
                <a:cs typeface="Segoe UI Semibold" panose="020B0702040204020203" pitchFamily="34" charset="0"/>
                <a:sym typeface="Roboto SemiBold"/>
              </a:rPr>
              <a:t>Problem Statement:</a:t>
            </a:r>
          </a:p>
          <a:p>
            <a:pPr marL="0" lvl="0" indent="0" algn="l" rtl="0">
              <a:lnSpc>
                <a:spcPct val="115000"/>
              </a:lnSpc>
              <a:spcBef>
                <a:spcPts val="0"/>
              </a:spcBef>
              <a:spcAft>
                <a:spcPts val="0"/>
              </a:spcAft>
              <a:buNone/>
            </a:pPr>
            <a:endParaRPr lang="en-US" b="1" dirty="0">
              <a:latin typeface="Roboto SemiBold"/>
              <a:ea typeface="Roboto SemiBold"/>
              <a:cs typeface="Roboto SemiBold"/>
              <a:sym typeface="Roboto SemiBold"/>
            </a:endParaRPr>
          </a:p>
          <a:p>
            <a:pPr marL="0" lvl="0" indent="0">
              <a:spcAft>
                <a:spcPts val="0"/>
              </a:spcAft>
              <a:buNone/>
            </a:pPr>
            <a:r>
              <a:rPr lang="en-US" sz="1600" dirty="0">
                <a:latin typeface="Segoe UI" panose="020B0502040204020203" pitchFamily="34" charset="0"/>
                <a:cs typeface="Segoe UI" panose="020B0502040204020203" pitchFamily="34" charset="0"/>
              </a:rPr>
              <a:t>E-commerce businesses generate vast amounts of transactional data but often struggle to leverage it for actionable customer segmentation. Understanding purchasing patterns is crucial for predicting behavior, improving retention, reducing churn, and maximizing customer lifetime value. A structured approach is needed to identify high-value customers, detect trends, and optimize targeted marketing strategies.</a:t>
            </a:r>
          </a:p>
          <a:p>
            <a:pPr marL="0" indent="0">
              <a:buNone/>
            </a:pPr>
            <a:endParaRPr lang="en-US" dirty="0"/>
          </a:p>
          <a:p>
            <a:pPr marL="0" indent="0">
              <a:lnSpc>
                <a:spcPct val="115000"/>
              </a:lnSpc>
              <a:spcBef>
                <a:spcPts val="0"/>
              </a:spcBef>
              <a:buNone/>
            </a:pPr>
            <a:r>
              <a:rPr lang="en-US" sz="1900" b="1" dirty="0">
                <a:latin typeface="Segoe UI Semibold" panose="020B0702040204020203" pitchFamily="34" charset="0"/>
                <a:ea typeface="Roboto SemiBold"/>
                <a:cs typeface="Segoe UI Semibold" panose="020B0702040204020203" pitchFamily="34" charset="0"/>
                <a:sym typeface="Roboto SemiBold"/>
              </a:rPr>
              <a:t>Objective:</a:t>
            </a:r>
          </a:p>
          <a:p>
            <a:pPr lvl="0">
              <a:lnSpc>
                <a:spcPct val="90000"/>
              </a:lnSpc>
              <a:spcAft>
                <a:spcPts val="0"/>
              </a:spcAft>
              <a:buSzPts val="1300"/>
            </a:pPr>
            <a:r>
              <a:rPr lang="en-US" sz="1600" dirty="0">
                <a:latin typeface="Segoe UI" panose="020B0502040204020203" pitchFamily="34" charset="0"/>
                <a:cs typeface="Segoe UI" panose="020B0502040204020203" pitchFamily="34" charset="0"/>
              </a:rPr>
              <a:t>Utilize the RFM (Recency, Frequency, Monetary) framework to segment e-commerce customers.</a:t>
            </a:r>
          </a:p>
          <a:p>
            <a:pPr lvl="0">
              <a:lnSpc>
                <a:spcPct val="90000"/>
              </a:lnSpc>
              <a:spcAft>
                <a:spcPts val="0"/>
              </a:spcAft>
              <a:buSzPts val="1300"/>
            </a:pPr>
            <a:r>
              <a:rPr lang="en-US" sz="1600" dirty="0">
                <a:latin typeface="Segoe UI" panose="020B0502040204020203" pitchFamily="34" charset="0"/>
                <a:cs typeface="Segoe UI" panose="020B0502040204020203" pitchFamily="34" charset="0"/>
              </a:rPr>
              <a:t>Analyze purchasing patterns to identify high-value customers and at-risk segments.</a:t>
            </a:r>
          </a:p>
          <a:p>
            <a:pPr lvl="0">
              <a:lnSpc>
                <a:spcPct val="90000"/>
              </a:lnSpc>
              <a:spcAft>
                <a:spcPts val="0"/>
              </a:spcAft>
              <a:buSzPts val="1300"/>
            </a:pPr>
            <a:r>
              <a:rPr lang="en-US" sz="1600" dirty="0">
                <a:latin typeface="Segoe UI" panose="020B0502040204020203" pitchFamily="34" charset="0"/>
                <a:cs typeface="Segoe UI" panose="020B0502040204020203" pitchFamily="34" charset="0"/>
              </a:rPr>
              <a:t>Create targeted marketing strategies to improve customer retention and satisfaction.</a:t>
            </a:r>
          </a:p>
          <a:p>
            <a:pPr marL="0" indent="0">
              <a:buNone/>
            </a:pPr>
            <a:endParaRPr lang="en-US" dirty="0"/>
          </a:p>
        </p:txBody>
      </p:sp>
    </p:spTree>
    <p:extLst>
      <p:ext uri="{BB962C8B-B14F-4D97-AF65-F5344CB8AC3E}">
        <p14:creationId xmlns:p14="http://schemas.microsoft.com/office/powerpoint/2010/main" val="4271680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65608F-564B-0BA4-7126-98D4BA8571F8}"/>
              </a:ext>
            </a:extLst>
          </p:cNvPr>
          <p:cNvSpPr>
            <a:spLocks noGrp="1"/>
          </p:cNvSpPr>
          <p:nvPr>
            <p:ph type="title"/>
          </p:nvPr>
        </p:nvSpPr>
        <p:spPr/>
        <p:txBody>
          <a:bodyPr/>
          <a:lstStyle/>
          <a:p>
            <a:r>
              <a:rPr lang="en-US" dirty="0"/>
              <a:t>Dataset Overview</a:t>
            </a:r>
          </a:p>
        </p:txBody>
      </p:sp>
      <p:sp>
        <p:nvSpPr>
          <p:cNvPr id="7" name="Content Placeholder 6">
            <a:extLst>
              <a:ext uri="{FF2B5EF4-FFF2-40B4-BE49-F238E27FC236}">
                <a16:creationId xmlns:a16="http://schemas.microsoft.com/office/drawing/2014/main" id="{DE6789E5-1ACE-BC58-8204-0C65F2C4671C}"/>
              </a:ext>
            </a:extLst>
          </p:cNvPr>
          <p:cNvSpPr>
            <a:spLocks noGrp="1"/>
          </p:cNvSpPr>
          <p:nvPr>
            <p:ph sz="half" idx="1"/>
          </p:nvPr>
        </p:nvSpPr>
        <p:spPr/>
        <p:txBody>
          <a:bodyPr>
            <a:normAutofit fontScale="92500" lnSpcReduction="10000"/>
          </a:bodyPr>
          <a:lstStyle/>
          <a:p>
            <a:r>
              <a:rPr lang="en-US" b="1" dirty="0">
                <a:latin typeface="Segoe UI Semibold" panose="020B0702040204020203" pitchFamily="34" charset="0"/>
                <a:cs typeface="Segoe UI Semibold" panose="020B0702040204020203" pitchFamily="34" charset="0"/>
              </a:rPr>
              <a:t>Source:</a:t>
            </a:r>
            <a:r>
              <a:rPr lang="en-US" b="1" dirty="0"/>
              <a:t> </a:t>
            </a:r>
            <a:r>
              <a:rPr lang="en-US" dirty="0">
                <a:latin typeface="Segoe UI" panose="020B0502040204020203" pitchFamily="34" charset="0"/>
                <a:cs typeface="Segoe UI" panose="020B0502040204020203" pitchFamily="34" charset="0"/>
              </a:rPr>
              <a:t>[Kaggle – E-Commerce Dataset]</a:t>
            </a:r>
          </a:p>
          <a:p>
            <a:endParaRPr lang="en-US" dirty="0"/>
          </a:p>
          <a:p>
            <a:endParaRPr lang="en-US" dirty="0"/>
          </a:p>
          <a:p>
            <a:r>
              <a:rPr lang="en-US" b="1" dirty="0">
                <a:latin typeface="Segoe UI Semibold" panose="020B0702040204020203" pitchFamily="34" charset="0"/>
                <a:cs typeface="Segoe UI Semibold" panose="020B0702040204020203" pitchFamily="34" charset="0"/>
              </a:rPr>
              <a:t>Size: </a:t>
            </a:r>
            <a:r>
              <a:rPr lang="en-US" dirty="0">
                <a:latin typeface="Segoe UI" panose="020B0502040204020203" pitchFamily="34" charset="0"/>
                <a:cs typeface="Segoe UI" panose="020B0502040204020203" pitchFamily="34" charset="0"/>
              </a:rPr>
              <a:t>(541909, 8)</a:t>
            </a:r>
          </a:p>
          <a:p>
            <a:endParaRPr lang="en-US" dirty="0"/>
          </a:p>
          <a:p>
            <a:endParaRPr lang="en-US" dirty="0"/>
          </a:p>
          <a:p>
            <a:r>
              <a:rPr lang="en-US" b="1" dirty="0">
                <a:latin typeface="Segoe UI Semibold" panose="020B0702040204020203" pitchFamily="34" charset="0"/>
                <a:cs typeface="Segoe UI Semibold" panose="020B0702040204020203" pitchFamily="34" charset="0"/>
              </a:rPr>
              <a:t>Timeframe: </a:t>
            </a:r>
            <a:r>
              <a:rPr lang="en-US" dirty="0">
                <a:latin typeface="Segoe UI" panose="020B0502040204020203" pitchFamily="34" charset="0"/>
                <a:cs typeface="Segoe UI" panose="020B0502040204020203" pitchFamily="34" charset="0"/>
              </a:rPr>
              <a:t>01/12/2010 – 09/12/2011</a:t>
            </a:r>
          </a:p>
        </p:txBody>
      </p:sp>
      <p:sp>
        <p:nvSpPr>
          <p:cNvPr id="8" name="Content Placeholder 7">
            <a:extLst>
              <a:ext uri="{FF2B5EF4-FFF2-40B4-BE49-F238E27FC236}">
                <a16:creationId xmlns:a16="http://schemas.microsoft.com/office/drawing/2014/main" id="{69B34057-B2A8-BFBF-0FBB-508E8ACE2C1B}"/>
              </a:ext>
            </a:extLst>
          </p:cNvPr>
          <p:cNvSpPr>
            <a:spLocks noGrp="1"/>
          </p:cNvSpPr>
          <p:nvPr>
            <p:ph sz="half" idx="2"/>
          </p:nvPr>
        </p:nvSpPr>
        <p:spPr/>
        <p:txBody>
          <a:bodyPr>
            <a:normAutofit fontScale="92500" lnSpcReduction="10000"/>
          </a:bodyPr>
          <a:lstStyle/>
          <a:p>
            <a:pPr marL="0" indent="0">
              <a:buNone/>
            </a:pPr>
            <a:r>
              <a:rPr lang="en-US" b="1" u="sng" dirty="0"/>
              <a:t>Key Variables: </a:t>
            </a:r>
          </a:p>
          <a:p>
            <a:pPr marL="0" indent="0">
              <a:buNone/>
            </a:pPr>
            <a:endParaRPr lang="en-US" b="1" u="sng" dirty="0"/>
          </a:p>
          <a:p>
            <a:r>
              <a:rPr lang="en-US" b="1" dirty="0">
                <a:latin typeface="Segoe UI Semibold" panose="020B0702040204020203" pitchFamily="34" charset="0"/>
                <a:cs typeface="Segoe UI Semibold" panose="020B0702040204020203" pitchFamily="34" charset="0"/>
              </a:rPr>
              <a:t>Invoice No: </a:t>
            </a:r>
            <a:r>
              <a:rPr lang="en-US" dirty="0">
                <a:latin typeface="Segoe UI" panose="020B0502040204020203" pitchFamily="34" charset="0"/>
                <a:cs typeface="Segoe UI" panose="020B0502040204020203" pitchFamily="34" charset="0"/>
              </a:rPr>
              <a:t>Unique transaction ID</a:t>
            </a:r>
          </a:p>
          <a:p>
            <a:r>
              <a:rPr lang="en-US" b="1" dirty="0" err="1">
                <a:latin typeface="Segoe UI Semibold" panose="020B0702040204020203" pitchFamily="34" charset="0"/>
                <a:cs typeface="Segoe UI Semibold" panose="020B0702040204020203" pitchFamily="34" charset="0"/>
              </a:rPr>
              <a:t>StockCode</a:t>
            </a:r>
            <a:r>
              <a:rPr lang="en-US" b="1" dirty="0">
                <a:latin typeface="Segoe UI Semibold" panose="020B0702040204020203" pitchFamily="34" charset="0"/>
                <a:cs typeface="Segoe UI Semibold" panose="020B0702040204020203" pitchFamily="34" charset="0"/>
              </a:rPr>
              <a:t>: </a:t>
            </a:r>
            <a:r>
              <a:rPr lang="en-US" dirty="0">
                <a:latin typeface="Segoe UI" panose="020B0502040204020203" pitchFamily="34" charset="0"/>
                <a:cs typeface="Segoe UI" panose="020B0502040204020203" pitchFamily="34" charset="0"/>
              </a:rPr>
              <a:t>Unique Product Identifier</a:t>
            </a:r>
          </a:p>
          <a:p>
            <a:r>
              <a:rPr lang="en-US" b="1" dirty="0">
                <a:latin typeface="Segoe UI Semibold" panose="020B0702040204020203" pitchFamily="34" charset="0"/>
                <a:cs typeface="Segoe UI Semibold" panose="020B0702040204020203" pitchFamily="34" charset="0"/>
              </a:rPr>
              <a:t>Description: </a:t>
            </a:r>
            <a:r>
              <a:rPr lang="en-US" dirty="0">
                <a:latin typeface="Segoe UI" panose="020B0502040204020203" pitchFamily="34" charset="0"/>
                <a:cs typeface="Segoe UI" panose="020B0502040204020203" pitchFamily="34" charset="0"/>
              </a:rPr>
              <a:t>Product Description</a:t>
            </a:r>
          </a:p>
          <a:p>
            <a:r>
              <a:rPr lang="en-US" b="1" dirty="0">
                <a:latin typeface="Segoe UI Semibold" panose="020B0702040204020203" pitchFamily="34" charset="0"/>
                <a:cs typeface="Segoe UI Semibold" panose="020B0702040204020203" pitchFamily="34" charset="0"/>
              </a:rPr>
              <a:t>Quantity: </a:t>
            </a:r>
            <a:r>
              <a:rPr lang="en-US" dirty="0">
                <a:latin typeface="Segoe UI" panose="020B0502040204020203" pitchFamily="34" charset="0"/>
                <a:cs typeface="Segoe UI" panose="020B0502040204020203" pitchFamily="34" charset="0"/>
              </a:rPr>
              <a:t>number of items purchased</a:t>
            </a:r>
          </a:p>
          <a:p>
            <a:r>
              <a:rPr lang="en-US" b="1" dirty="0" err="1">
                <a:latin typeface="Segoe UI Semibold" panose="020B0702040204020203" pitchFamily="34" charset="0"/>
                <a:cs typeface="Segoe UI Semibold" panose="020B0702040204020203" pitchFamily="34" charset="0"/>
              </a:rPr>
              <a:t>InvoiceDate</a:t>
            </a:r>
            <a:r>
              <a:rPr lang="en-US" b="1" dirty="0">
                <a:latin typeface="Segoe UI Semibold" panose="020B0702040204020203" pitchFamily="34" charset="0"/>
                <a:cs typeface="Segoe UI Semibold" panose="020B0702040204020203" pitchFamily="34" charset="0"/>
              </a:rPr>
              <a:t>: </a:t>
            </a:r>
            <a:r>
              <a:rPr lang="en-US" dirty="0">
                <a:latin typeface="Segoe UI" panose="020B0502040204020203" pitchFamily="34" charset="0"/>
                <a:cs typeface="Segoe UI" panose="020B0502040204020203" pitchFamily="34" charset="0"/>
              </a:rPr>
              <a:t>Timestamp of purchase</a:t>
            </a:r>
          </a:p>
          <a:p>
            <a:r>
              <a:rPr lang="en-US" b="1" dirty="0">
                <a:latin typeface="Segoe UI Semibold" panose="020B0702040204020203" pitchFamily="34" charset="0"/>
                <a:cs typeface="Segoe UI Semibold" panose="020B0702040204020203" pitchFamily="34" charset="0"/>
              </a:rPr>
              <a:t>Unit Price: </a:t>
            </a:r>
            <a:r>
              <a:rPr lang="en-US" dirty="0">
                <a:latin typeface="Segoe UI" panose="020B0502040204020203" pitchFamily="34" charset="0"/>
                <a:cs typeface="Segoe UI" panose="020B0502040204020203" pitchFamily="34" charset="0"/>
              </a:rPr>
              <a:t>Price per unit in GBP</a:t>
            </a:r>
          </a:p>
          <a:p>
            <a:r>
              <a:rPr lang="en-US" b="1" dirty="0">
                <a:latin typeface="Segoe UI Semibold" panose="020B0702040204020203" pitchFamily="34" charset="0"/>
                <a:cs typeface="Segoe UI Semibold" panose="020B0702040204020203" pitchFamily="34" charset="0"/>
              </a:rPr>
              <a:t>Customer ID: </a:t>
            </a:r>
            <a:r>
              <a:rPr lang="en-US" dirty="0">
                <a:latin typeface="Segoe UI" panose="020B0502040204020203" pitchFamily="34" charset="0"/>
                <a:cs typeface="Segoe UI" panose="020B0502040204020203" pitchFamily="34" charset="0"/>
              </a:rPr>
              <a:t>Unique Customer Identifier</a:t>
            </a:r>
          </a:p>
          <a:p>
            <a:r>
              <a:rPr lang="en-US" b="1" dirty="0">
                <a:latin typeface="Segoe UI Semibold" panose="020B0702040204020203" pitchFamily="34" charset="0"/>
                <a:cs typeface="Segoe UI Semibold" panose="020B0702040204020203" pitchFamily="34" charset="0"/>
              </a:rPr>
              <a:t>Country: </a:t>
            </a:r>
            <a:r>
              <a:rPr lang="en-US" dirty="0">
                <a:latin typeface="Segoe UI" panose="020B0502040204020203" pitchFamily="34" charset="0"/>
                <a:cs typeface="Segoe UI" panose="020B0502040204020203" pitchFamily="34" charset="0"/>
              </a:rPr>
              <a:t>Location of the customer</a:t>
            </a:r>
          </a:p>
        </p:txBody>
      </p:sp>
    </p:spTree>
    <p:extLst>
      <p:ext uri="{BB962C8B-B14F-4D97-AF65-F5344CB8AC3E}">
        <p14:creationId xmlns:p14="http://schemas.microsoft.com/office/powerpoint/2010/main" val="120905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3B09-CEDD-E884-B804-638B5F42476A}"/>
              </a:ext>
            </a:extLst>
          </p:cNvPr>
          <p:cNvSpPr>
            <a:spLocks noGrp="1"/>
          </p:cNvSpPr>
          <p:nvPr>
            <p:ph type="title"/>
          </p:nvPr>
        </p:nvSpPr>
        <p:spPr>
          <a:xfrm>
            <a:off x="643466" y="643467"/>
            <a:ext cx="3841447" cy="1728044"/>
          </a:xfrm>
          <a:noFill/>
          <a:ln>
            <a:solidFill>
              <a:schemeClr val="bg1"/>
            </a:solidFill>
          </a:ln>
        </p:spPr>
        <p:txBody>
          <a:bodyPr vert="horz" wrap="square" lIns="182880" tIns="182880" rIns="182880" bIns="182880" rtlCol="0" anchor="ctr">
            <a:normAutofit/>
          </a:bodyPr>
          <a:lstStyle/>
          <a:p>
            <a:pPr algn="l"/>
            <a:r>
              <a:rPr lang="en-US" sz="2800" dirty="0">
                <a:solidFill>
                  <a:schemeClr val="tx1">
                    <a:lumMod val="75000"/>
                    <a:lumOff val="25000"/>
                  </a:schemeClr>
                </a:solidFill>
              </a:rPr>
              <a:t>Data Cleaning and Preparation</a:t>
            </a:r>
          </a:p>
        </p:txBody>
      </p:sp>
      <p:pic>
        <p:nvPicPr>
          <p:cNvPr id="6" name="Content Placeholder 5" descr="A screenshot of a computer&#10;&#10;AI-generated content may be incorrect.">
            <a:extLst>
              <a:ext uri="{FF2B5EF4-FFF2-40B4-BE49-F238E27FC236}">
                <a16:creationId xmlns:a16="http://schemas.microsoft.com/office/drawing/2014/main" id="{83A9E866-DC0C-0434-3DA5-AB939B3A2BC5}"/>
              </a:ext>
            </a:extLst>
          </p:cNvPr>
          <p:cNvPicPr>
            <a:picLocks noGrp="1" noChangeAspect="1"/>
          </p:cNvPicPr>
          <p:nvPr>
            <p:ph idx="1"/>
          </p:nvPr>
        </p:nvPicPr>
        <p:blipFill>
          <a:blip r:embed="rId2"/>
          <a:stretch>
            <a:fillRect/>
          </a:stretch>
        </p:blipFill>
        <p:spPr>
          <a:xfrm>
            <a:off x="6871789" y="476007"/>
            <a:ext cx="2741119" cy="3263238"/>
          </a:xfrm>
          <a:prstGeom prst="rect">
            <a:avLst/>
          </a:prstGeom>
        </p:spPr>
      </p:pic>
      <p:sp>
        <p:nvSpPr>
          <p:cNvPr id="4" name="Text Placeholder 3">
            <a:extLst>
              <a:ext uri="{FF2B5EF4-FFF2-40B4-BE49-F238E27FC236}">
                <a16:creationId xmlns:a16="http://schemas.microsoft.com/office/drawing/2014/main" id="{030797AB-D6A9-52E3-9019-AD563397A932}"/>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Handling Missing Values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Duplicates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Cancelled Orders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Removing Non-Product </a:t>
            </a:r>
            <a:r>
              <a:rPr lang="en-US" sz="1600" dirty="0" err="1">
                <a:latin typeface="Segoe UI Semibold" panose="020B0702040204020203" pitchFamily="34" charset="0"/>
                <a:cs typeface="Segoe UI Semibold" panose="020B0702040204020203" pitchFamily="34" charset="0"/>
              </a:rPr>
              <a:t>StockCodes</a:t>
            </a:r>
            <a:endParaRPr lang="en-US" sz="1600"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D4D5D92C-714F-8A0C-64AF-5D5B0D9AF97E}"/>
              </a:ext>
            </a:extLst>
          </p:cNvPr>
          <p:cNvSpPr txBox="1"/>
          <p:nvPr/>
        </p:nvSpPr>
        <p:spPr>
          <a:xfrm>
            <a:off x="5297764" y="3929742"/>
            <a:ext cx="5889171" cy="1754326"/>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24.93% of the values in the CustomerID column are missing </a:t>
            </a:r>
          </a:p>
          <a:p>
            <a:endParaRPr lang="en-US" dirty="0"/>
          </a:p>
          <a:p>
            <a:r>
              <a:rPr lang="en-US" dirty="0">
                <a:solidFill>
                  <a:schemeClr val="tx1">
                    <a:lumMod val="85000"/>
                    <a:lumOff val="15000"/>
                  </a:schemeClr>
                </a:solidFill>
                <a:latin typeface="Segoe UI" panose="020B0502040204020203" pitchFamily="34" charset="0"/>
                <a:cs typeface="Segoe UI" panose="020B0502040204020203" pitchFamily="34" charset="0"/>
              </a:rPr>
              <a:t>The missing </a:t>
            </a:r>
            <a:r>
              <a:rPr lang="en-US" dirty="0" err="1">
                <a:solidFill>
                  <a:schemeClr val="tx1">
                    <a:lumMod val="85000"/>
                    <a:lumOff val="15000"/>
                  </a:schemeClr>
                </a:solidFill>
                <a:latin typeface="Segoe UI" panose="020B0502040204020203" pitchFamily="34" charset="0"/>
                <a:cs typeface="Segoe UI" panose="020B0502040204020203" pitchFamily="34" charset="0"/>
              </a:rPr>
              <a:t>CustomerID</a:t>
            </a:r>
            <a:r>
              <a:rPr lang="en-US" dirty="0">
                <a:solidFill>
                  <a:schemeClr val="tx1">
                    <a:lumMod val="85000"/>
                    <a:lumOff val="15000"/>
                  </a:schemeClr>
                </a:solidFill>
                <a:latin typeface="Segoe UI" panose="020B0502040204020203" pitchFamily="34" charset="0"/>
                <a:cs typeface="Segoe UI" panose="020B0502040204020203" pitchFamily="34" charset="0"/>
              </a:rPr>
              <a:t> values were deleted because the study focuses on examining customers and grouping them into segments.</a:t>
            </a:r>
          </a:p>
        </p:txBody>
      </p:sp>
      <p:cxnSp>
        <p:nvCxnSpPr>
          <p:cNvPr id="10" name="Straight Arrow Connector 9">
            <a:extLst>
              <a:ext uri="{FF2B5EF4-FFF2-40B4-BE49-F238E27FC236}">
                <a16:creationId xmlns:a16="http://schemas.microsoft.com/office/drawing/2014/main" id="{F3861B2C-E88D-1530-6ED7-53AD44B46570}"/>
              </a:ext>
            </a:extLst>
          </p:cNvPr>
          <p:cNvCxnSpPr/>
          <p:nvPr/>
        </p:nvCxnSpPr>
        <p:spPr>
          <a:xfrm flipV="1">
            <a:off x="3657600" y="1687286"/>
            <a:ext cx="3026229" cy="1099457"/>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0642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F8C5C36-EB1B-1184-FD99-A6F3AF1D4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7B278-07E3-BB25-41D5-B3A81E53D39A}"/>
              </a:ext>
            </a:extLst>
          </p:cNvPr>
          <p:cNvSpPr>
            <a:spLocks noGrp="1"/>
          </p:cNvSpPr>
          <p:nvPr>
            <p:ph type="title"/>
          </p:nvPr>
        </p:nvSpPr>
        <p:spPr>
          <a:xfrm>
            <a:off x="643466" y="643467"/>
            <a:ext cx="3841447" cy="1728044"/>
          </a:xfrm>
          <a:noFill/>
          <a:ln>
            <a:solidFill>
              <a:schemeClr val="bg1"/>
            </a:solidFill>
          </a:ln>
        </p:spPr>
        <p:txBody>
          <a:bodyPr vert="horz" wrap="square" lIns="182880" tIns="182880" rIns="182880" bIns="182880" rtlCol="0" anchor="ctr">
            <a:normAutofit/>
          </a:bodyPr>
          <a:lstStyle/>
          <a:p>
            <a:pPr algn="l"/>
            <a:r>
              <a:rPr lang="en-US" sz="2800" dirty="0">
                <a:solidFill>
                  <a:schemeClr val="tx1">
                    <a:lumMod val="75000"/>
                    <a:lumOff val="25000"/>
                  </a:schemeClr>
                </a:solidFill>
              </a:rPr>
              <a:t>Data Cleaning and Preparation</a:t>
            </a:r>
          </a:p>
        </p:txBody>
      </p:sp>
      <p:sp>
        <p:nvSpPr>
          <p:cNvPr id="4" name="Text Placeholder 3">
            <a:extLst>
              <a:ext uri="{FF2B5EF4-FFF2-40B4-BE49-F238E27FC236}">
                <a16:creationId xmlns:a16="http://schemas.microsoft.com/office/drawing/2014/main" id="{C73DDE90-316B-CDBD-17AC-B75C1FDF2EEE}"/>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Handling Missing Values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Duplicates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Cancelled Orders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Removing Non-Product </a:t>
            </a:r>
            <a:r>
              <a:rPr lang="en-US" sz="1600" dirty="0" err="1">
                <a:latin typeface="Segoe UI Semibold" panose="020B0702040204020203" pitchFamily="34" charset="0"/>
                <a:cs typeface="Segoe UI Semibold" panose="020B0702040204020203" pitchFamily="34" charset="0"/>
              </a:rPr>
              <a:t>StockCodes</a:t>
            </a:r>
            <a:endParaRPr lang="en-US" sz="1600"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9505ABDA-ED55-55D6-F739-DDFA90C6F17C}"/>
              </a:ext>
            </a:extLst>
          </p:cNvPr>
          <p:cNvSpPr txBox="1"/>
          <p:nvPr/>
        </p:nvSpPr>
        <p:spPr>
          <a:xfrm>
            <a:off x="5297764" y="3929742"/>
            <a:ext cx="5889171" cy="646331"/>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A total of 5225 duplicated rows were there in the dataset which were removed.</a:t>
            </a:r>
          </a:p>
        </p:txBody>
      </p:sp>
      <p:pic>
        <p:nvPicPr>
          <p:cNvPr id="17" name="Picture 16">
            <a:extLst>
              <a:ext uri="{FF2B5EF4-FFF2-40B4-BE49-F238E27FC236}">
                <a16:creationId xmlns:a16="http://schemas.microsoft.com/office/drawing/2014/main" id="{9ED826AC-DB1F-50EF-1D85-9389EEFB82FA}"/>
              </a:ext>
            </a:extLst>
          </p:cNvPr>
          <p:cNvPicPr>
            <a:picLocks noChangeAspect="1"/>
          </p:cNvPicPr>
          <p:nvPr/>
        </p:nvPicPr>
        <p:blipFill>
          <a:blip r:embed="rId2"/>
          <a:stretch>
            <a:fillRect/>
          </a:stretch>
        </p:blipFill>
        <p:spPr>
          <a:xfrm>
            <a:off x="6302358" y="643467"/>
            <a:ext cx="4264195" cy="2502504"/>
          </a:xfrm>
          <a:prstGeom prst="rect">
            <a:avLst/>
          </a:prstGeom>
        </p:spPr>
      </p:pic>
      <p:cxnSp>
        <p:nvCxnSpPr>
          <p:cNvPr id="19" name="Straight Arrow Connector 18">
            <a:extLst>
              <a:ext uri="{FF2B5EF4-FFF2-40B4-BE49-F238E27FC236}">
                <a16:creationId xmlns:a16="http://schemas.microsoft.com/office/drawing/2014/main" id="{369DC6E4-13E6-B9FA-84B7-02930DDC51FF}"/>
              </a:ext>
            </a:extLst>
          </p:cNvPr>
          <p:cNvCxnSpPr/>
          <p:nvPr/>
        </p:nvCxnSpPr>
        <p:spPr>
          <a:xfrm flipV="1">
            <a:off x="3265714" y="1981200"/>
            <a:ext cx="2830286" cy="11647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933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DBCDF7A-EC13-18FC-0168-29BCDBF08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B51471-EFB7-0F42-0FC3-573B9CE0133C}"/>
              </a:ext>
            </a:extLst>
          </p:cNvPr>
          <p:cNvSpPr>
            <a:spLocks noGrp="1"/>
          </p:cNvSpPr>
          <p:nvPr>
            <p:ph type="title"/>
          </p:nvPr>
        </p:nvSpPr>
        <p:spPr>
          <a:xfrm>
            <a:off x="643466" y="643467"/>
            <a:ext cx="3841447" cy="1728044"/>
          </a:xfrm>
          <a:noFill/>
          <a:ln>
            <a:solidFill>
              <a:schemeClr val="bg1"/>
            </a:solidFill>
          </a:ln>
        </p:spPr>
        <p:txBody>
          <a:bodyPr vert="horz" wrap="square" lIns="182880" tIns="182880" rIns="182880" bIns="182880" rtlCol="0" anchor="ctr">
            <a:normAutofit/>
          </a:bodyPr>
          <a:lstStyle/>
          <a:p>
            <a:pPr algn="l"/>
            <a:r>
              <a:rPr lang="en-US" sz="2800" dirty="0">
                <a:solidFill>
                  <a:schemeClr val="tx1">
                    <a:lumMod val="75000"/>
                    <a:lumOff val="25000"/>
                  </a:schemeClr>
                </a:solidFill>
              </a:rPr>
              <a:t>Data Cleaning and Preparation</a:t>
            </a:r>
          </a:p>
        </p:txBody>
      </p:sp>
      <p:sp>
        <p:nvSpPr>
          <p:cNvPr id="4" name="Text Placeholder 3">
            <a:extLst>
              <a:ext uri="{FF2B5EF4-FFF2-40B4-BE49-F238E27FC236}">
                <a16:creationId xmlns:a16="http://schemas.microsoft.com/office/drawing/2014/main" id="{1084C211-9AA0-741C-AEFF-67F2F2EB8F9E}"/>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Handling Missing Values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Duplicates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Cancelled Orders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Removing Non-Product </a:t>
            </a:r>
            <a:r>
              <a:rPr lang="en-US" sz="1600" dirty="0" err="1">
                <a:latin typeface="Segoe UI Semibold" panose="020B0702040204020203" pitchFamily="34" charset="0"/>
                <a:cs typeface="Segoe UI Semibold" panose="020B0702040204020203" pitchFamily="34" charset="0"/>
              </a:rPr>
              <a:t>StockCodes</a:t>
            </a:r>
            <a:endParaRPr lang="en-US" sz="1600"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846D1D1C-92D1-4742-7DA3-366374E0AEAD}"/>
              </a:ext>
            </a:extLst>
          </p:cNvPr>
          <p:cNvSpPr txBox="1"/>
          <p:nvPr/>
        </p:nvSpPr>
        <p:spPr>
          <a:xfrm>
            <a:off x="5201414" y="4558096"/>
            <a:ext cx="5889171" cy="1754326"/>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The dataset contains 8,872 entries with negative quantities, which could result from data-entry mistakes, returned orders, or cancellations. Upon inspection, all such invoices start with the letter 'C,' confirming they are cancelled transactions. Consequently, these records were excluded from the analysis.</a:t>
            </a:r>
          </a:p>
        </p:txBody>
      </p:sp>
      <p:pic>
        <p:nvPicPr>
          <p:cNvPr id="8" name="Picture 7">
            <a:extLst>
              <a:ext uri="{FF2B5EF4-FFF2-40B4-BE49-F238E27FC236}">
                <a16:creationId xmlns:a16="http://schemas.microsoft.com/office/drawing/2014/main" id="{4A424F60-9B74-9257-F48C-F9EF7EDEC54C}"/>
              </a:ext>
            </a:extLst>
          </p:cNvPr>
          <p:cNvPicPr>
            <a:picLocks noChangeAspect="1"/>
          </p:cNvPicPr>
          <p:nvPr/>
        </p:nvPicPr>
        <p:blipFill>
          <a:blip r:embed="rId2"/>
          <a:stretch>
            <a:fillRect/>
          </a:stretch>
        </p:blipFill>
        <p:spPr>
          <a:xfrm>
            <a:off x="4718193" y="101656"/>
            <a:ext cx="7409908" cy="3842673"/>
          </a:xfrm>
          <a:prstGeom prst="rect">
            <a:avLst/>
          </a:prstGeom>
        </p:spPr>
      </p:pic>
      <p:sp>
        <p:nvSpPr>
          <p:cNvPr id="9" name="Rectangle 8">
            <a:extLst>
              <a:ext uri="{FF2B5EF4-FFF2-40B4-BE49-F238E27FC236}">
                <a16:creationId xmlns:a16="http://schemas.microsoft.com/office/drawing/2014/main" id="{C97F39E1-A818-F4CB-C97F-31B6176C9760}"/>
              </a:ext>
            </a:extLst>
          </p:cNvPr>
          <p:cNvSpPr/>
          <p:nvPr/>
        </p:nvSpPr>
        <p:spPr>
          <a:xfrm>
            <a:off x="5316906" y="980381"/>
            <a:ext cx="682746" cy="269899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B4651A-CCCB-1F79-8166-E72F36E1806E}"/>
              </a:ext>
            </a:extLst>
          </p:cNvPr>
          <p:cNvSpPr/>
          <p:nvPr/>
        </p:nvSpPr>
        <p:spPr>
          <a:xfrm>
            <a:off x="8915399" y="973087"/>
            <a:ext cx="639763" cy="270628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56F24AC5-E423-C55C-DE7D-6800EDD2A45C}"/>
              </a:ext>
            </a:extLst>
          </p:cNvPr>
          <p:cNvCxnSpPr/>
          <p:nvPr/>
        </p:nvCxnSpPr>
        <p:spPr>
          <a:xfrm flipV="1">
            <a:off x="3886200" y="2638044"/>
            <a:ext cx="831993" cy="8780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27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DABF8FBA-3046-226F-279F-AC8EADD1BC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A0CB76-1048-8FDE-CA22-B5A2ADBAB930}"/>
              </a:ext>
            </a:extLst>
          </p:cNvPr>
          <p:cNvSpPr>
            <a:spLocks noGrp="1"/>
          </p:cNvSpPr>
          <p:nvPr>
            <p:ph type="title"/>
          </p:nvPr>
        </p:nvSpPr>
        <p:spPr>
          <a:xfrm>
            <a:off x="643466" y="643467"/>
            <a:ext cx="3841447" cy="1728044"/>
          </a:xfrm>
          <a:noFill/>
          <a:ln>
            <a:solidFill>
              <a:schemeClr val="bg1"/>
            </a:solidFill>
          </a:ln>
        </p:spPr>
        <p:txBody>
          <a:bodyPr vert="horz" wrap="square" lIns="182880" tIns="182880" rIns="182880" bIns="182880" rtlCol="0" anchor="ctr">
            <a:normAutofit/>
          </a:bodyPr>
          <a:lstStyle/>
          <a:p>
            <a:pPr algn="l"/>
            <a:r>
              <a:rPr lang="en-US" sz="2800" dirty="0">
                <a:solidFill>
                  <a:schemeClr val="tx1">
                    <a:lumMod val="75000"/>
                    <a:lumOff val="25000"/>
                  </a:schemeClr>
                </a:solidFill>
              </a:rPr>
              <a:t>Data Cleaning and Preparation</a:t>
            </a:r>
          </a:p>
        </p:txBody>
      </p:sp>
      <p:sp>
        <p:nvSpPr>
          <p:cNvPr id="4" name="Text Placeholder 3">
            <a:extLst>
              <a:ext uri="{FF2B5EF4-FFF2-40B4-BE49-F238E27FC236}">
                <a16:creationId xmlns:a16="http://schemas.microsoft.com/office/drawing/2014/main" id="{5787E2FF-980E-D2D8-8D8E-2A56187D9F05}"/>
              </a:ext>
            </a:extLst>
          </p:cNvPr>
          <p:cNvSpPr>
            <a:spLocks noGrp="1"/>
          </p:cNvSpPr>
          <p:nvPr>
            <p:ph type="body" sz="half" idx="2"/>
          </p:nvPr>
        </p:nvSpPr>
        <p:spPr>
          <a:xfrm>
            <a:off x="643468" y="2638044"/>
            <a:ext cx="3363974" cy="3415622"/>
          </a:xfrm>
        </p:spPr>
        <p:txBody>
          <a:bodyPr vert="horz" lIns="91440" tIns="45720" rIns="91440" bIns="45720" rtlCol="0">
            <a:normAutofit/>
          </a:bodyPr>
          <a:lstStyle/>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Handling Missing Values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Duplicates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Removed Cancelled Orders</a:t>
            </a:r>
          </a:p>
          <a:p>
            <a:pPr marL="400050" indent="-342900" algn="l">
              <a:buFont typeface="+mj-lt"/>
              <a:buAutoNum type="arabicPeriod"/>
            </a:pPr>
            <a:r>
              <a:rPr lang="en-US" sz="1600" dirty="0">
                <a:latin typeface="Segoe UI Semibold" panose="020B0702040204020203" pitchFamily="34" charset="0"/>
                <a:cs typeface="Segoe UI Semibold" panose="020B0702040204020203" pitchFamily="34" charset="0"/>
              </a:rPr>
              <a:t>Removing Non-Product </a:t>
            </a:r>
            <a:r>
              <a:rPr lang="en-US" sz="1600" dirty="0" err="1">
                <a:latin typeface="Segoe UI Semibold" panose="020B0702040204020203" pitchFamily="34" charset="0"/>
                <a:cs typeface="Segoe UI Semibold" panose="020B0702040204020203" pitchFamily="34" charset="0"/>
              </a:rPr>
              <a:t>StockCodes</a:t>
            </a:r>
            <a:endParaRPr lang="en-US" sz="1600" dirty="0">
              <a:latin typeface="Segoe UI Semibold" panose="020B0702040204020203" pitchFamily="34" charset="0"/>
              <a:cs typeface="Segoe UI Semibold" panose="020B0702040204020203" pitchFamily="34" charset="0"/>
            </a:endParaRPr>
          </a:p>
        </p:txBody>
      </p:sp>
      <p:sp>
        <p:nvSpPr>
          <p:cNvPr id="7" name="TextBox 6">
            <a:extLst>
              <a:ext uri="{FF2B5EF4-FFF2-40B4-BE49-F238E27FC236}">
                <a16:creationId xmlns:a16="http://schemas.microsoft.com/office/drawing/2014/main" id="{4135447E-DF95-3DC4-A4D6-C73713011FE0}"/>
              </a:ext>
            </a:extLst>
          </p:cNvPr>
          <p:cNvSpPr txBox="1"/>
          <p:nvPr/>
        </p:nvSpPr>
        <p:spPr>
          <a:xfrm>
            <a:off x="5201414" y="3533388"/>
            <a:ext cx="5889171" cy="923330"/>
          </a:xfrm>
          <a:prstGeom prst="rect">
            <a:avLst/>
          </a:prstGeom>
          <a:noFill/>
        </p:spPr>
        <p:txBody>
          <a:bodyPr wrap="square" rtlCol="0">
            <a:spAutoFit/>
          </a:bodyPr>
          <a:lstStyle/>
          <a:p>
            <a:r>
              <a:rPr lang="en-US" dirty="0">
                <a:solidFill>
                  <a:schemeClr val="tx1">
                    <a:lumMod val="85000"/>
                    <a:lumOff val="15000"/>
                  </a:schemeClr>
                </a:solidFill>
                <a:latin typeface="Segoe UI" panose="020B0502040204020203" pitchFamily="34" charset="0"/>
                <a:cs typeface="Segoe UI" panose="020B0502040204020203" pitchFamily="34" charset="0"/>
              </a:rPr>
              <a:t>The dataset contained </a:t>
            </a:r>
            <a:r>
              <a:rPr lang="en-US" dirty="0" err="1">
                <a:solidFill>
                  <a:schemeClr val="tx1">
                    <a:lumMod val="85000"/>
                    <a:lumOff val="15000"/>
                  </a:schemeClr>
                </a:solidFill>
                <a:latin typeface="Segoe UI" panose="020B0502040204020203" pitchFamily="34" charset="0"/>
                <a:cs typeface="Segoe UI" panose="020B0502040204020203" pitchFamily="34" charset="0"/>
              </a:rPr>
              <a:t>StockCodes</a:t>
            </a:r>
            <a:r>
              <a:rPr lang="en-US" dirty="0">
                <a:solidFill>
                  <a:schemeClr val="tx1">
                    <a:lumMod val="85000"/>
                    <a:lumOff val="15000"/>
                  </a:schemeClr>
                </a:solidFill>
                <a:latin typeface="Segoe UI" panose="020B0502040204020203" pitchFamily="34" charset="0"/>
                <a:cs typeface="Segoe UI" panose="020B0502040204020203" pitchFamily="34" charset="0"/>
              </a:rPr>
              <a:t> that were not linked to any actual products. These entries were filtered out and deleted.</a:t>
            </a:r>
          </a:p>
        </p:txBody>
      </p:sp>
      <p:sp>
        <p:nvSpPr>
          <p:cNvPr id="9" name="Rectangle 8">
            <a:extLst>
              <a:ext uri="{FF2B5EF4-FFF2-40B4-BE49-F238E27FC236}">
                <a16:creationId xmlns:a16="http://schemas.microsoft.com/office/drawing/2014/main" id="{15FF4AE1-9814-F14A-7BB8-991E5483BA5D}"/>
              </a:ext>
            </a:extLst>
          </p:cNvPr>
          <p:cNvSpPr/>
          <p:nvPr/>
        </p:nvSpPr>
        <p:spPr>
          <a:xfrm>
            <a:off x="5201414" y="980381"/>
            <a:ext cx="798238" cy="269899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552473-F066-2C70-4C2C-158E8A20368E}"/>
              </a:ext>
            </a:extLst>
          </p:cNvPr>
          <p:cNvSpPr/>
          <p:nvPr/>
        </p:nvSpPr>
        <p:spPr>
          <a:xfrm>
            <a:off x="8915399" y="973087"/>
            <a:ext cx="639763" cy="270628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FC5047-C960-42B4-03AF-13681FA80A5F}"/>
              </a:ext>
            </a:extLst>
          </p:cNvPr>
          <p:cNvCxnSpPr>
            <a:cxnSpLocks/>
          </p:cNvCxnSpPr>
          <p:nvPr/>
        </p:nvCxnSpPr>
        <p:spPr>
          <a:xfrm flipV="1">
            <a:off x="3591445" y="2732314"/>
            <a:ext cx="1457874" cy="11894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F5280EA-1869-CB6E-3A31-1148BF0632EC}"/>
              </a:ext>
            </a:extLst>
          </p:cNvPr>
          <p:cNvPicPr>
            <a:picLocks noChangeAspect="1"/>
          </p:cNvPicPr>
          <p:nvPr/>
        </p:nvPicPr>
        <p:blipFill>
          <a:blip r:embed="rId2"/>
          <a:stretch>
            <a:fillRect/>
          </a:stretch>
        </p:blipFill>
        <p:spPr>
          <a:xfrm>
            <a:off x="5128379" y="272482"/>
            <a:ext cx="6740371" cy="2706284"/>
          </a:xfrm>
          <a:prstGeom prst="rect">
            <a:avLst/>
          </a:prstGeom>
        </p:spPr>
      </p:pic>
    </p:spTree>
    <p:extLst>
      <p:ext uri="{BB962C8B-B14F-4D97-AF65-F5344CB8AC3E}">
        <p14:creationId xmlns:p14="http://schemas.microsoft.com/office/powerpoint/2010/main" val="107695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07425D-D606-B28E-ACA7-690946C21670}"/>
              </a:ext>
            </a:extLst>
          </p:cNvPr>
          <p:cNvSpPr txBox="1"/>
          <p:nvPr/>
        </p:nvSpPr>
        <p:spPr>
          <a:xfrm>
            <a:off x="2999014" y="2151728"/>
            <a:ext cx="6193972" cy="2554545"/>
          </a:xfrm>
          <a:prstGeom prst="rect">
            <a:avLst/>
          </a:prstGeom>
          <a:noFill/>
        </p:spPr>
        <p:txBody>
          <a:bodyPr wrap="square" rtlCol="0">
            <a:spAutoFit/>
          </a:bodyPr>
          <a:lstStyle/>
          <a:p>
            <a:r>
              <a:rPr lang="en-US" sz="3200" b="1" dirty="0">
                <a:solidFill>
                  <a:schemeClr val="tx1">
                    <a:lumMod val="75000"/>
                    <a:lumOff val="25000"/>
                  </a:schemeClr>
                </a:solidFill>
                <a:latin typeface="Segoe UI" panose="020B0502040204020203" pitchFamily="34" charset="0"/>
                <a:cs typeface="Segoe UI" panose="020B0502040204020203" pitchFamily="34" charset="0"/>
              </a:rPr>
              <a:t>The data reveals that </a:t>
            </a:r>
            <a:r>
              <a:rPr lang="en-US" sz="3200" b="1" dirty="0">
                <a:solidFill>
                  <a:srgbClr val="00B050"/>
                </a:solidFill>
                <a:latin typeface="Segoe UI" panose="020B0502040204020203" pitchFamily="34" charset="0"/>
                <a:cs typeface="Segoe UI" panose="020B0502040204020203" pitchFamily="34" charset="0"/>
              </a:rPr>
              <a:t>26% </a:t>
            </a:r>
            <a:r>
              <a:rPr lang="en-US" sz="3200" b="1" dirty="0">
                <a:solidFill>
                  <a:schemeClr val="tx1">
                    <a:lumMod val="75000"/>
                    <a:lumOff val="25000"/>
                  </a:schemeClr>
                </a:solidFill>
                <a:latin typeface="Segoe UI" panose="020B0502040204020203" pitchFamily="34" charset="0"/>
                <a:cs typeface="Segoe UI" panose="020B0502040204020203" pitchFamily="34" charset="0"/>
              </a:rPr>
              <a:t>of the customer base drives 80% of the company's income, following a Pareto-like distribution.</a:t>
            </a:r>
          </a:p>
        </p:txBody>
      </p:sp>
    </p:spTree>
    <p:extLst>
      <p:ext uri="{BB962C8B-B14F-4D97-AF65-F5344CB8AC3E}">
        <p14:creationId xmlns:p14="http://schemas.microsoft.com/office/powerpoint/2010/main" val="3306821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9A04A-ADC0-329E-461F-EB9B15AD62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0D2F1AB-0357-3437-432C-040A6219A055}"/>
              </a:ext>
            </a:extLst>
          </p:cNvPr>
          <p:cNvSpPr txBox="1"/>
          <p:nvPr/>
        </p:nvSpPr>
        <p:spPr>
          <a:xfrm>
            <a:off x="2999014" y="2151728"/>
            <a:ext cx="6193972" cy="2062103"/>
          </a:xfrm>
          <a:prstGeom prst="rect">
            <a:avLst/>
          </a:prstGeom>
          <a:noFill/>
        </p:spPr>
        <p:txBody>
          <a:bodyPr wrap="square" rtlCol="0">
            <a:spAutoFit/>
          </a:bodyPr>
          <a:lstStyle/>
          <a:p>
            <a:r>
              <a:rPr lang="en-US" sz="3200" b="1" dirty="0">
                <a:solidFill>
                  <a:schemeClr val="tx1">
                    <a:lumMod val="75000"/>
                    <a:lumOff val="25000"/>
                  </a:schemeClr>
                </a:solidFill>
                <a:latin typeface="Segoe UI" panose="020B0502040204020203" pitchFamily="34" charset="0"/>
                <a:cs typeface="Segoe UI" panose="020B0502040204020203" pitchFamily="34" charset="0"/>
              </a:rPr>
              <a:t>The revenue distribution follows the 80/20 pattern, with </a:t>
            </a:r>
            <a:r>
              <a:rPr lang="en-US" sz="3200" b="1" dirty="0">
                <a:solidFill>
                  <a:srgbClr val="00B050"/>
                </a:solidFill>
                <a:latin typeface="Segoe UI" panose="020B0502040204020203" pitchFamily="34" charset="0"/>
                <a:cs typeface="Segoe UI" panose="020B0502040204020203" pitchFamily="34" charset="0"/>
              </a:rPr>
              <a:t>21% </a:t>
            </a:r>
            <a:r>
              <a:rPr lang="en-US" sz="3200" b="1" dirty="0">
                <a:solidFill>
                  <a:schemeClr val="tx1">
                    <a:lumMod val="75000"/>
                    <a:lumOff val="25000"/>
                  </a:schemeClr>
                </a:solidFill>
                <a:latin typeface="Segoe UI" panose="020B0502040204020203" pitchFamily="34" charset="0"/>
                <a:cs typeface="Segoe UI" panose="020B0502040204020203" pitchFamily="34" charset="0"/>
              </a:rPr>
              <a:t>of products accounting for 80% of sales.</a:t>
            </a:r>
          </a:p>
        </p:txBody>
      </p:sp>
    </p:spTree>
    <p:extLst>
      <p:ext uri="{BB962C8B-B14F-4D97-AF65-F5344CB8AC3E}">
        <p14:creationId xmlns:p14="http://schemas.microsoft.com/office/powerpoint/2010/main" val="27840132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171</TotalTime>
  <Words>789</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Roboto SemiBold</vt:lpstr>
      <vt:lpstr>Segoe UI</vt:lpstr>
      <vt:lpstr>Segoe UI Semibold</vt:lpstr>
      <vt:lpstr>Trebuchet MS</vt:lpstr>
      <vt:lpstr>Wingdings 3</vt:lpstr>
      <vt:lpstr>Facet</vt:lpstr>
      <vt:lpstr>Customer Segmentation Using RFM Analysis</vt:lpstr>
      <vt:lpstr>Problem Statement and Objective</vt:lpstr>
      <vt:lpstr>Dataset Overview</vt:lpstr>
      <vt:lpstr>Data Cleaning and Preparation</vt:lpstr>
      <vt:lpstr>Data Cleaning and Preparation</vt:lpstr>
      <vt:lpstr>Data Cleaning and Preparation</vt:lpstr>
      <vt:lpstr>Data Cleaning and Preparation</vt:lpstr>
      <vt:lpstr>PowerPoint Presentation</vt:lpstr>
      <vt:lpstr>PowerPoint Presentation</vt:lpstr>
      <vt:lpstr>RFM Analysis and Customer Segmentation</vt:lpstr>
      <vt:lpstr>PowerPoint Presentation</vt:lpstr>
      <vt:lpstr>RFM Analysis and Customer Segmentation</vt:lpstr>
      <vt:lpstr>Recommendations based on customer segments</vt:lpstr>
      <vt:lpstr>Recommendations based on customer segments</vt:lpstr>
      <vt:lpstr>Recommendations based on customer segments</vt:lpstr>
      <vt:lpstr>Recommendations based on customer segments</vt:lpstr>
      <vt:lpstr>Thanks!     Contact:  Tabish Shamim  +91 7800090800  tabishshamim94@gmail.com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Tabish Shamim</dc:creator>
  <cp:lastModifiedBy>Tabish Shamim</cp:lastModifiedBy>
  <cp:revision>29</cp:revision>
  <dcterms:created xsi:type="dcterms:W3CDTF">2025-04-27T10:58:47Z</dcterms:created>
  <dcterms:modified xsi:type="dcterms:W3CDTF">2025-08-22T16:10:00Z</dcterms:modified>
</cp:coreProperties>
</file>