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5"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28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9E922C-8343-432C-BF1D-9EB3BF4C7D2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3EF5F55-7613-4167-8463-7DFFB6B78843}">
      <dgm:prSet custT="1"/>
      <dgm:spPr/>
      <dgm:t>
        <a:bodyPr/>
        <a:lstStyle/>
        <a:p>
          <a:pPr>
            <a:lnSpc>
              <a:spcPct val="100000"/>
            </a:lnSpc>
            <a:defRPr cap="all"/>
          </a:pPr>
          <a:r>
            <a:rPr lang="en-US" sz="1400">
              <a:latin typeface="Segoe UI" panose="020B0502040204020203" pitchFamily="34" charset="0"/>
              <a:cs typeface="Segoe UI" panose="020B0502040204020203" pitchFamily="34" charset="0"/>
            </a:rPr>
            <a:t>Bed Occupancy Rate &amp; Fall Rate per 1,000 Patient Days – 0.70 </a:t>
          </a:r>
          <a:r>
            <a:rPr lang="en-US" sz="1400" b="1">
              <a:latin typeface="Segoe UI" panose="020B0502040204020203" pitchFamily="34" charset="0"/>
              <a:cs typeface="Segoe UI" panose="020B0502040204020203" pitchFamily="34" charset="0"/>
            </a:rPr>
            <a:t>(Strong positive correlation)</a:t>
          </a:r>
          <a:endParaRPr lang="en-US" sz="1400">
            <a:latin typeface="Segoe UI" panose="020B0502040204020203" pitchFamily="34" charset="0"/>
            <a:cs typeface="Segoe UI" panose="020B0502040204020203" pitchFamily="34" charset="0"/>
          </a:endParaRPr>
        </a:p>
      </dgm:t>
    </dgm:pt>
    <dgm:pt modelId="{D37F897A-6D64-4843-869C-DD8F973F86ED}" type="parTrans" cxnId="{B5303B9D-8F67-4D89-ACC0-FAEF692CD5AE}">
      <dgm:prSet/>
      <dgm:spPr/>
      <dgm:t>
        <a:bodyPr/>
        <a:lstStyle/>
        <a:p>
          <a:endParaRPr lang="en-US"/>
        </a:p>
      </dgm:t>
    </dgm:pt>
    <dgm:pt modelId="{A9D091DF-5DF9-41EE-8ABA-DF717124F4D2}" type="sibTrans" cxnId="{B5303B9D-8F67-4D89-ACC0-FAEF692CD5AE}">
      <dgm:prSet/>
      <dgm:spPr/>
      <dgm:t>
        <a:bodyPr/>
        <a:lstStyle/>
        <a:p>
          <a:pPr>
            <a:lnSpc>
              <a:spcPct val="100000"/>
            </a:lnSpc>
          </a:pPr>
          <a:endParaRPr lang="en-US"/>
        </a:p>
      </dgm:t>
    </dgm:pt>
    <dgm:pt modelId="{664443EF-546D-4949-A2CB-59467B170044}">
      <dgm:prSet custT="1"/>
      <dgm:spPr/>
      <dgm:t>
        <a:bodyPr/>
        <a:lstStyle/>
        <a:p>
          <a:pPr>
            <a:lnSpc>
              <a:spcPct val="100000"/>
            </a:lnSpc>
            <a:defRPr cap="all"/>
          </a:pPr>
          <a:r>
            <a:rPr lang="en-US" sz="1400">
              <a:latin typeface="Segoe UI" panose="020B0502040204020203" pitchFamily="34" charset="0"/>
              <a:cs typeface="Segoe UI" panose="020B0502040204020203" pitchFamily="34" charset="0"/>
            </a:rPr>
            <a:t>Bed Occupancy Rate &amp; Staff Responsiveness Score – -0.37 </a:t>
          </a:r>
          <a:r>
            <a:rPr lang="en-US" sz="1400" b="1">
              <a:latin typeface="Segoe UI" panose="020B0502040204020203" pitchFamily="34" charset="0"/>
              <a:cs typeface="Segoe UI" panose="020B0502040204020203" pitchFamily="34" charset="0"/>
            </a:rPr>
            <a:t>(Moderate negative correlation)</a:t>
          </a:r>
          <a:endParaRPr lang="en-US" sz="1400">
            <a:latin typeface="Segoe UI" panose="020B0502040204020203" pitchFamily="34" charset="0"/>
            <a:cs typeface="Segoe UI" panose="020B0502040204020203" pitchFamily="34" charset="0"/>
          </a:endParaRPr>
        </a:p>
      </dgm:t>
    </dgm:pt>
    <dgm:pt modelId="{491E49DB-56FC-40AC-8319-671FB7570F01}" type="parTrans" cxnId="{0501AC7C-65C5-406C-8AF9-A885A989AD95}">
      <dgm:prSet/>
      <dgm:spPr/>
      <dgm:t>
        <a:bodyPr/>
        <a:lstStyle/>
        <a:p>
          <a:endParaRPr lang="en-US"/>
        </a:p>
      </dgm:t>
    </dgm:pt>
    <dgm:pt modelId="{F9DECE89-8E15-4683-9D84-B168ABE50C4A}" type="sibTrans" cxnId="{0501AC7C-65C5-406C-8AF9-A885A989AD95}">
      <dgm:prSet/>
      <dgm:spPr/>
      <dgm:t>
        <a:bodyPr/>
        <a:lstStyle/>
        <a:p>
          <a:pPr>
            <a:lnSpc>
              <a:spcPct val="100000"/>
            </a:lnSpc>
          </a:pPr>
          <a:endParaRPr lang="en-US"/>
        </a:p>
      </dgm:t>
    </dgm:pt>
    <dgm:pt modelId="{8A540725-DEA6-4838-BE4E-4430C968E4C5}">
      <dgm:prSet custT="1"/>
      <dgm:spPr/>
      <dgm:t>
        <a:bodyPr/>
        <a:lstStyle/>
        <a:p>
          <a:pPr>
            <a:lnSpc>
              <a:spcPct val="100000"/>
            </a:lnSpc>
            <a:defRPr cap="all"/>
          </a:pPr>
          <a:r>
            <a:rPr lang="en-US" sz="1400">
              <a:latin typeface="Segoe UI" panose="020B0502040204020203" pitchFamily="34" charset="0"/>
              <a:cs typeface="Segoe UI" panose="020B0502040204020203" pitchFamily="34" charset="0"/>
            </a:rPr>
            <a:t>Fall Rate per 1,000 Patient Days &amp; Staff Responsiveness Score – -0.79 </a:t>
          </a:r>
          <a:r>
            <a:rPr lang="en-US" sz="1400" b="1">
              <a:latin typeface="Segoe UI" panose="020B0502040204020203" pitchFamily="34" charset="0"/>
              <a:cs typeface="Segoe UI" panose="020B0502040204020203" pitchFamily="34" charset="0"/>
            </a:rPr>
            <a:t>(Strong negative correlation)</a:t>
          </a:r>
          <a:endParaRPr lang="en-US" sz="1400">
            <a:latin typeface="Segoe UI" panose="020B0502040204020203" pitchFamily="34" charset="0"/>
            <a:cs typeface="Segoe UI" panose="020B0502040204020203" pitchFamily="34" charset="0"/>
          </a:endParaRPr>
        </a:p>
      </dgm:t>
    </dgm:pt>
    <dgm:pt modelId="{5D69F5C4-1E6C-4BA9-B332-25C5EF22CBE7}" type="parTrans" cxnId="{1722CC2C-F9C0-46AE-92AF-F1455978F7FD}">
      <dgm:prSet/>
      <dgm:spPr/>
      <dgm:t>
        <a:bodyPr/>
        <a:lstStyle/>
        <a:p>
          <a:endParaRPr lang="en-US"/>
        </a:p>
      </dgm:t>
    </dgm:pt>
    <dgm:pt modelId="{3F12617E-FFF0-4103-AA84-0B73B0760831}" type="sibTrans" cxnId="{1722CC2C-F9C0-46AE-92AF-F1455978F7FD}">
      <dgm:prSet/>
      <dgm:spPr/>
      <dgm:t>
        <a:bodyPr/>
        <a:lstStyle/>
        <a:p>
          <a:endParaRPr lang="en-US"/>
        </a:p>
      </dgm:t>
    </dgm:pt>
    <dgm:pt modelId="{5F71C955-CB28-45B0-9871-2E7F7B7799AC}" type="pres">
      <dgm:prSet presAssocID="{B19E922C-8343-432C-BF1D-9EB3BF4C7D2D}" presName="root" presStyleCnt="0">
        <dgm:presLayoutVars>
          <dgm:dir/>
          <dgm:resizeHandles val="exact"/>
        </dgm:presLayoutVars>
      </dgm:prSet>
      <dgm:spPr/>
    </dgm:pt>
    <dgm:pt modelId="{2D1623C1-B76D-4CB4-94E2-C2593506F6D6}" type="pres">
      <dgm:prSet presAssocID="{B3EF5F55-7613-4167-8463-7DFFB6B78843}" presName="compNode" presStyleCnt="0"/>
      <dgm:spPr/>
    </dgm:pt>
    <dgm:pt modelId="{F62024C6-482B-4017-8925-F397D36736EF}" type="pres">
      <dgm:prSet presAssocID="{B3EF5F55-7613-4167-8463-7DFFB6B78843}" presName="iconBgRect" presStyleLbl="bgShp" presStyleIdx="0" presStyleCnt="3"/>
      <dgm:spPr/>
    </dgm:pt>
    <dgm:pt modelId="{47BD62E7-6AB2-42B3-AD70-8685326EC6F9}" type="pres">
      <dgm:prSet presAssocID="{B3EF5F55-7613-4167-8463-7DFFB6B788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d"/>
        </a:ext>
      </dgm:extLst>
    </dgm:pt>
    <dgm:pt modelId="{1144C859-9EDB-4141-9047-8E8254F6E658}" type="pres">
      <dgm:prSet presAssocID="{B3EF5F55-7613-4167-8463-7DFFB6B78843}" presName="spaceRect" presStyleCnt="0"/>
      <dgm:spPr/>
    </dgm:pt>
    <dgm:pt modelId="{E2ABBA43-6AF0-45ED-9863-2BC30AE7B3CE}" type="pres">
      <dgm:prSet presAssocID="{B3EF5F55-7613-4167-8463-7DFFB6B78843}" presName="textRect" presStyleLbl="revTx" presStyleIdx="0" presStyleCnt="3">
        <dgm:presLayoutVars>
          <dgm:chMax val="1"/>
          <dgm:chPref val="1"/>
        </dgm:presLayoutVars>
      </dgm:prSet>
      <dgm:spPr/>
    </dgm:pt>
    <dgm:pt modelId="{4ABB3711-6475-4D9E-833B-E51C7C81C7F4}" type="pres">
      <dgm:prSet presAssocID="{A9D091DF-5DF9-41EE-8ABA-DF717124F4D2}" presName="sibTrans" presStyleCnt="0"/>
      <dgm:spPr/>
    </dgm:pt>
    <dgm:pt modelId="{3CBB3424-856F-4EBD-9FAD-548542F54493}" type="pres">
      <dgm:prSet presAssocID="{664443EF-546D-4949-A2CB-59467B170044}" presName="compNode" presStyleCnt="0"/>
      <dgm:spPr/>
    </dgm:pt>
    <dgm:pt modelId="{2BD6E4AA-00E0-4DCA-A711-0BF080DB53A2}" type="pres">
      <dgm:prSet presAssocID="{664443EF-546D-4949-A2CB-59467B170044}" presName="iconBgRect" presStyleLbl="bgShp" presStyleIdx="1" presStyleCnt="3"/>
      <dgm:spPr/>
    </dgm:pt>
    <dgm:pt modelId="{387F26D4-3A23-4C16-9696-19507D6120F3}" type="pres">
      <dgm:prSet presAssocID="{664443EF-546D-4949-A2CB-59467B1700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leep"/>
        </a:ext>
      </dgm:extLst>
    </dgm:pt>
    <dgm:pt modelId="{48A0A707-C394-4FCE-916E-E28FE6EB28C0}" type="pres">
      <dgm:prSet presAssocID="{664443EF-546D-4949-A2CB-59467B170044}" presName="spaceRect" presStyleCnt="0"/>
      <dgm:spPr/>
    </dgm:pt>
    <dgm:pt modelId="{21CFABC7-911A-4B2D-A32F-7468CF534029}" type="pres">
      <dgm:prSet presAssocID="{664443EF-546D-4949-A2CB-59467B170044}" presName="textRect" presStyleLbl="revTx" presStyleIdx="1" presStyleCnt="3">
        <dgm:presLayoutVars>
          <dgm:chMax val="1"/>
          <dgm:chPref val="1"/>
        </dgm:presLayoutVars>
      </dgm:prSet>
      <dgm:spPr/>
    </dgm:pt>
    <dgm:pt modelId="{297388E2-BD63-4A45-9659-8627685300DF}" type="pres">
      <dgm:prSet presAssocID="{F9DECE89-8E15-4683-9D84-B168ABE50C4A}" presName="sibTrans" presStyleCnt="0"/>
      <dgm:spPr/>
    </dgm:pt>
    <dgm:pt modelId="{F0803EC5-86C7-41EE-B576-86D093440F9F}" type="pres">
      <dgm:prSet presAssocID="{8A540725-DEA6-4838-BE4E-4430C968E4C5}" presName="compNode" presStyleCnt="0"/>
      <dgm:spPr/>
    </dgm:pt>
    <dgm:pt modelId="{AA8D240D-29AC-418A-9B50-C09DB1A36175}" type="pres">
      <dgm:prSet presAssocID="{8A540725-DEA6-4838-BE4E-4430C968E4C5}" presName="iconBgRect" presStyleLbl="bgShp" presStyleIdx="2" presStyleCnt="3"/>
      <dgm:spPr/>
    </dgm:pt>
    <dgm:pt modelId="{8219FDC7-CDE5-424A-B0CC-B40550FDB802}" type="pres">
      <dgm:prSet presAssocID="{8A540725-DEA6-4838-BE4E-4430C968E4C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Downward Trend"/>
        </a:ext>
      </dgm:extLst>
    </dgm:pt>
    <dgm:pt modelId="{15F336BF-BE4B-4800-B98B-C1E2688BD544}" type="pres">
      <dgm:prSet presAssocID="{8A540725-DEA6-4838-BE4E-4430C968E4C5}" presName="spaceRect" presStyleCnt="0"/>
      <dgm:spPr/>
    </dgm:pt>
    <dgm:pt modelId="{8906E7C2-0378-4788-A8CF-8780854BB7AE}" type="pres">
      <dgm:prSet presAssocID="{8A540725-DEA6-4838-BE4E-4430C968E4C5}" presName="textRect" presStyleLbl="revTx" presStyleIdx="2" presStyleCnt="3">
        <dgm:presLayoutVars>
          <dgm:chMax val="1"/>
          <dgm:chPref val="1"/>
        </dgm:presLayoutVars>
      </dgm:prSet>
      <dgm:spPr/>
    </dgm:pt>
  </dgm:ptLst>
  <dgm:cxnLst>
    <dgm:cxn modelId="{A6AE5F2A-1951-4F66-8903-ADB1BFEBAACB}" type="presOf" srcId="{664443EF-546D-4949-A2CB-59467B170044}" destId="{21CFABC7-911A-4B2D-A32F-7468CF534029}" srcOrd="0" destOrd="0" presId="urn:microsoft.com/office/officeart/2018/5/layout/IconCircleLabelList"/>
    <dgm:cxn modelId="{1722CC2C-F9C0-46AE-92AF-F1455978F7FD}" srcId="{B19E922C-8343-432C-BF1D-9EB3BF4C7D2D}" destId="{8A540725-DEA6-4838-BE4E-4430C968E4C5}" srcOrd="2" destOrd="0" parTransId="{5D69F5C4-1E6C-4BA9-B332-25C5EF22CBE7}" sibTransId="{3F12617E-FFF0-4103-AA84-0B73B0760831}"/>
    <dgm:cxn modelId="{0501AC7C-65C5-406C-8AF9-A885A989AD95}" srcId="{B19E922C-8343-432C-BF1D-9EB3BF4C7D2D}" destId="{664443EF-546D-4949-A2CB-59467B170044}" srcOrd="1" destOrd="0" parTransId="{491E49DB-56FC-40AC-8319-671FB7570F01}" sibTransId="{F9DECE89-8E15-4683-9D84-B168ABE50C4A}"/>
    <dgm:cxn modelId="{5C995F81-9B75-4F6C-B911-8E2F1899B7B7}" type="presOf" srcId="{8A540725-DEA6-4838-BE4E-4430C968E4C5}" destId="{8906E7C2-0378-4788-A8CF-8780854BB7AE}" srcOrd="0" destOrd="0" presId="urn:microsoft.com/office/officeart/2018/5/layout/IconCircleLabelList"/>
    <dgm:cxn modelId="{B5303B9D-8F67-4D89-ACC0-FAEF692CD5AE}" srcId="{B19E922C-8343-432C-BF1D-9EB3BF4C7D2D}" destId="{B3EF5F55-7613-4167-8463-7DFFB6B78843}" srcOrd="0" destOrd="0" parTransId="{D37F897A-6D64-4843-869C-DD8F973F86ED}" sibTransId="{A9D091DF-5DF9-41EE-8ABA-DF717124F4D2}"/>
    <dgm:cxn modelId="{764EA2A5-7A3A-4D9A-B940-DEDF722522D5}" type="presOf" srcId="{B19E922C-8343-432C-BF1D-9EB3BF4C7D2D}" destId="{5F71C955-CB28-45B0-9871-2E7F7B7799AC}" srcOrd="0" destOrd="0" presId="urn:microsoft.com/office/officeart/2018/5/layout/IconCircleLabelList"/>
    <dgm:cxn modelId="{DB9058B6-28AA-4CD0-84DE-560AAD94B2CB}" type="presOf" srcId="{B3EF5F55-7613-4167-8463-7DFFB6B78843}" destId="{E2ABBA43-6AF0-45ED-9863-2BC30AE7B3CE}" srcOrd="0" destOrd="0" presId="urn:microsoft.com/office/officeart/2018/5/layout/IconCircleLabelList"/>
    <dgm:cxn modelId="{984D0A9D-AF9C-4827-9317-D07CADC2F753}" type="presParOf" srcId="{5F71C955-CB28-45B0-9871-2E7F7B7799AC}" destId="{2D1623C1-B76D-4CB4-94E2-C2593506F6D6}" srcOrd="0" destOrd="0" presId="urn:microsoft.com/office/officeart/2018/5/layout/IconCircleLabelList"/>
    <dgm:cxn modelId="{2C3C9899-3F28-4792-A050-CAA9B8302536}" type="presParOf" srcId="{2D1623C1-B76D-4CB4-94E2-C2593506F6D6}" destId="{F62024C6-482B-4017-8925-F397D36736EF}" srcOrd="0" destOrd="0" presId="urn:microsoft.com/office/officeart/2018/5/layout/IconCircleLabelList"/>
    <dgm:cxn modelId="{6DCDB92A-6D78-4CF2-B78C-2269A91B5E6B}" type="presParOf" srcId="{2D1623C1-B76D-4CB4-94E2-C2593506F6D6}" destId="{47BD62E7-6AB2-42B3-AD70-8685326EC6F9}" srcOrd="1" destOrd="0" presId="urn:microsoft.com/office/officeart/2018/5/layout/IconCircleLabelList"/>
    <dgm:cxn modelId="{A7B29962-3F6A-41EE-BC88-1F1186737AC9}" type="presParOf" srcId="{2D1623C1-B76D-4CB4-94E2-C2593506F6D6}" destId="{1144C859-9EDB-4141-9047-8E8254F6E658}" srcOrd="2" destOrd="0" presId="urn:microsoft.com/office/officeart/2018/5/layout/IconCircleLabelList"/>
    <dgm:cxn modelId="{56442403-97D9-49DD-8B3D-08FD13E9DE57}" type="presParOf" srcId="{2D1623C1-B76D-4CB4-94E2-C2593506F6D6}" destId="{E2ABBA43-6AF0-45ED-9863-2BC30AE7B3CE}" srcOrd="3" destOrd="0" presId="urn:microsoft.com/office/officeart/2018/5/layout/IconCircleLabelList"/>
    <dgm:cxn modelId="{5886DE3C-84EC-42C1-8E5C-A73EC330186C}" type="presParOf" srcId="{5F71C955-CB28-45B0-9871-2E7F7B7799AC}" destId="{4ABB3711-6475-4D9E-833B-E51C7C81C7F4}" srcOrd="1" destOrd="0" presId="urn:microsoft.com/office/officeart/2018/5/layout/IconCircleLabelList"/>
    <dgm:cxn modelId="{703E16B8-D94B-4F2F-B5B4-E0345023D22C}" type="presParOf" srcId="{5F71C955-CB28-45B0-9871-2E7F7B7799AC}" destId="{3CBB3424-856F-4EBD-9FAD-548542F54493}" srcOrd="2" destOrd="0" presId="urn:microsoft.com/office/officeart/2018/5/layout/IconCircleLabelList"/>
    <dgm:cxn modelId="{BD5BD7CF-1D1A-4DF4-B1DD-E7531781EF17}" type="presParOf" srcId="{3CBB3424-856F-4EBD-9FAD-548542F54493}" destId="{2BD6E4AA-00E0-4DCA-A711-0BF080DB53A2}" srcOrd="0" destOrd="0" presId="urn:microsoft.com/office/officeart/2018/5/layout/IconCircleLabelList"/>
    <dgm:cxn modelId="{BD39B9BC-93C3-4B9C-8EEC-C150C0BE7DF2}" type="presParOf" srcId="{3CBB3424-856F-4EBD-9FAD-548542F54493}" destId="{387F26D4-3A23-4C16-9696-19507D6120F3}" srcOrd="1" destOrd="0" presId="urn:microsoft.com/office/officeart/2018/5/layout/IconCircleLabelList"/>
    <dgm:cxn modelId="{093C96E8-31A2-45D6-87FB-D803DE2E435B}" type="presParOf" srcId="{3CBB3424-856F-4EBD-9FAD-548542F54493}" destId="{48A0A707-C394-4FCE-916E-E28FE6EB28C0}" srcOrd="2" destOrd="0" presId="urn:microsoft.com/office/officeart/2018/5/layout/IconCircleLabelList"/>
    <dgm:cxn modelId="{6F70B75B-BE8A-4D3D-BAD4-A12206AD1173}" type="presParOf" srcId="{3CBB3424-856F-4EBD-9FAD-548542F54493}" destId="{21CFABC7-911A-4B2D-A32F-7468CF534029}" srcOrd="3" destOrd="0" presId="urn:microsoft.com/office/officeart/2018/5/layout/IconCircleLabelList"/>
    <dgm:cxn modelId="{61531411-B0C8-439D-85E0-E03C71E8D061}" type="presParOf" srcId="{5F71C955-CB28-45B0-9871-2E7F7B7799AC}" destId="{297388E2-BD63-4A45-9659-8627685300DF}" srcOrd="3" destOrd="0" presId="urn:microsoft.com/office/officeart/2018/5/layout/IconCircleLabelList"/>
    <dgm:cxn modelId="{BFB3117B-F39A-4EA6-9526-9961863DC917}" type="presParOf" srcId="{5F71C955-CB28-45B0-9871-2E7F7B7799AC}" destId="{F0803EC5-86C7-41EE-B576-86D093440F9F}" srcOrd="4" destOrd="0" presId="urn:microsoft.com/office/officeart/2018/5/layout/IconCircleLabelList"/>
    <dgm:cxn modelId="{4AEA061A-6503-46EB-BDFE-8442F2DE9228}" type="presParOf" srcId="{F0803EC5-86C7-41EE-B576-86D093440F9F}" destId="{AA8D240D-29AC-418A-9B50-C09DB1A36175}" srcOrd="0" destOrd="0" presId="urn:microsoft.com/office/officeart/2018/5/layout/IconCircleLabelList"/>
    <dgm:cxn modelId="{969477AB-3644-48E8-88E0-7B9DD595CE56}" type="presParOf" srcId="{F0803EC5-86C7-41EE-B576-86D093440F9F}" destId="{8219FDC7-CDE5-424A-B0CC-B40550FDB802}" srcOrd="1" destOrd="0" presId="urn:microsoft.com/office/officeart/2018/5/layout/IconCircleLabelList"/>
    <dgm:cxn modelId="{FBBC77A9-C9DC-4D47-A67F-FBF8C03ED5E0}" type="presParOf" srcId="{F0803EC5-86C7-41EE-B576-86D093440F9F}" destId="{15F336BF-BE4B-4800-B98B-C1E2688BD544}" srcOrd="2" destOrd="0" presId="urn:microsoft.com/office/officeart/2018/5/layout/IconCircleLabelList"/>
    <dgm:cxn modelId="{B58159C8-3DAB-493F-AEA0-256ED9A683B7}" type="presParOf" srcId="{F0803EC5-86C7-41EE-B576-86D093440F9F}" destId="{8906E7C2-0378-4788-A8CF-8780854BB7A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2024C6-482B-4017-8925-F397D36736EF}">
      <dsp:nvSpPr>
        <dsp:cNvPr id="0" name=""/>
        <dsp:cNvSpPr/>
      </dsp:nvSpPr>
      <dsp:spPr>
        <a:xfrm>
          <a:off x="279067" y="895006"/>
          <a:ext cx="865318" cy="8653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BD62E7-6AB2-42B3-AD70-8685326EC6F9}">
      <dsp:nvSpPr>
        <dsp:cNvPr id="0" name=""/>
        <dsp:cNvSpPr/>
      </dsp:nvSpPr>
      <dsp:spPr>
        <a:xfrm>
          <a:off x="463479" y="1079418"/>
          <a:ext cx="496494" cy="49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BBA43-6AF0-45ED-9863-2BC30AE7B3CE}">
      <dsp:nvSpPr>
        <dsp:cNvPr id="0" name=""/>
        <dsp:cNvSpPr/>
      </dsp:nvSpPr>
      <dsp:spPr>
        <a:xfrm>
          <a:off x="2449" y="2029850"/>
          <a:ext cx="1418554" cy="1312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Segoe UI" panose="020B0502040204020203" pitchFamily="34" charset="0"/>
              <a:cs typeface="Segoe UI" panose="020B0502040204020203" pitchFamily="34" charset="0"/>
            </a:rPr>
            <a:t>Bed Occupancy Rate &amp; Fall Rate per 1,000 Patient Days – 0.70 </a:t>
          </a:r>
          <a:r>
            <a:rPr lang="en-US" sz="1400" b="1" kern="1200">
              <a:latin typeface="Segoe UI" panose="020B0502040204020203" pitchFamily="34" charset="0"/>
              <a:cs typeface="Segoe UI" panose="020B0502040204020203" pitchFamily="34" charset="0"/>
            </a:rPr>
            <a:t>(Strong positive correlation)</a:t>
          </a:r>
          <a:endParaRPr lang="en-US" sz="1400" kern="1200">
            <a:latin typeface="Segoe UI" panose="020B0502040204020203" pitchFamily="34" charset="0"/>
            <a:cs typeface="Segoe UI" panose="020B0502040204020203" pitchFamily="34" charset="0"/>
          </a:endParaRPr>
        </a:p>
      </dsp:txBody>
      <dsp:txXfrm>
        <a:off x="2449" y="2029850"/>
        <a:ext cx="1418554" cy="1312163"/>
      </dsp:txXfrm>
    </dsp:sp>
    <dsp:sp modelId="{2BD6E4AA-00E0-4DCA-A711-0BF080DB53A2}">
      <dsp:nvSpPr>
        <dsp:cNvPr id="0" name=""/>
        <dsp:cNvSpPr/>
      </dsp:nvSpPr>
      <dsp:spPr>
        <a:xfrm>
          <a:off x="1945869" y="895006"/>
          <a:ext cx="865318" cy="8653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F26D4-3A23-4C16-9696-19507D6120F3}">
      <dsp:nvSpPr>
        <dsp:cNvPr id="0" name=""/>
        <dsp:cNvSpPr/>
      </dsp:nvSpPr>
      <dsp:spPr>
        <a:xfrm>
          <a:off x="2130281" y="1079418"/>
          <a:ext cx="496494" cy="49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CFABC7-911A-4B2D-A32F-7468CF534029}">
      <dsp:nvSpPr>
        <dsp:cNvPr id="0" name=""/>
        <dsp:cNvSpPr/>
      </dsp:nvSpPr>
      <dsp:spPr>
        <a:xfrm>
          <a:off x="1669251" y="2029850"/>
          <a:ext cx="1418554" cy="1312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Segoe UI" panose="020B0502040204020203" pitchFamily="34" charset="0"/>
              <a:cs typeface="Segoe UI" panose="020B0502040204020203" pitchFamily="34" charset="0"/>
            </a:rPr>
            <a:t>Bed Occupancy Rate &amp; Staff Responsiveness Score – -0.37 </a:t>
          </a:r>
          <a:r>
            <a:rPr lang="en-US" sz="1400" b="1" kern="1200">
              <a:latin typeface="Segoe UI" panose="020B0502040204020203" pitchFamily="34" charset="0"/>
              <a:cs typeface="Segoe UI" panose="020B0502040204020203" pitchFamily="34" charset="0"/>
            </a:rPr>
            <a:t>(Moderate negative correlation)</a:t>
          </a:r>
          <a:endParaRPr lang="en-US" sz="1400" kern="1200">
            <a:latin typeface="Segoe UI" panose="020B0502040204020203" pitchFamily="34" charset="0"/>
            <a:cs typeface="Segoe UI" panose="020B0502040204020203" pitchFamily="34" charset="0"/>
          </a:endParaRPr>
        </a:p>
      </dsp:txBody>
      <dsp:txXfrm>
        <a:off x="1669251" y="2029850"/>
        <a:ext cx="1418554" cy="1312163"/>
      </dsp:txXfrm>
    </dsp:sp>
    <dsp:sp modelId="{AA8D240D-29AC-418A-9B50-C09DB1A36175}">
      <dsp:nvSpPr>
        <dsp:cNvPr id="0" name=""/>
        <dsp:cNvSpPr/>
      </dsp:nvSpPr>
      <dsp:spPr>
        <a:xfrm>
          <a:off x="3612671" y="895006"/>
          <a:ext cx="865318" cy="8653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9FDC7-CDE5-424A-B0CC-B40550FDB802}">
      <dsp:nvSpPr>
        <dsp:cNvPr id="0" name=""/>
        <dsp:cNvSpPr/>
      </dsp:nvSpPr>
      <dsp:spPr>
        <a:xfrm>
          <a:off x="3797083" y="1079418"/>
          <a:ext cx="496494" cy="49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6E7C2-0378-4788-A8CF-8780854BB7AE}">
      <dsp:nvSpPr>
        <dsp:cNvPr id="0" name=""/>
        <dsp:cNvSpPr/>
      </dsp:nvSpPr>
      <dsp:spPr>
        <a:xfrm>
          <a:off x="3336052" y="2029850"/>
          <a:ext cx="1418554" cy="1312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a:latin typeface="Segoe UI" panose="020B0502040204020203" pitchFamily="34" charset="0"/>
              <a:cs typeface="Segoe UI" panose="020B0502040204020203" pitchFamily="34" charset="0"/>
            </a:rPr>
            <a:t>Fall Rate per 1,000 Patient Days &amp; Staff Responsiveness Score – -0.79 </a:t>
          </a:r>
          <a:r>
            <a:rPr lang="en-US" sz="1400" b="1" kern="1200">
              <a:latin typeface="Segoe UI" panose="020B0502040204020203" pitchFamily="34" charset="0"/>
              <a:cs typeface="Segoe UI" panose="020B0502040204020203" pitchFamily="34" charset="0"/>
            </a:rPr>
            <a:t>(Strong negative correlation)</a:t>
          </a:r>
          <a:endParaRPr lang="en-US" sz="1400" kern="1200">
            <a:latin typeface="Segoe UI" panose="020B0502040204020203" pitchFamily="34" charset="0"/>
            <a:cs typeface="Segoe UI" panose="020B0502040204020203" pitchFamily="34" charset="0"/>
          </a:endParaRPr>
        </a:p>
      </dsp:txBody>
      <dsp:txXfrm>
        <a:off x="3336052" y="2029850"/>
        <a:ext cx="1418554" cy="1312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109945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F52C0-AECE-4DE4-8190-461FD3E4FAF8}"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41261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2718102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334842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4529346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73771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1747865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983774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359606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29423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167180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1F52C0-AECE-4DE4-8190-461FD3E4FAF8}"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134915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1F52C0-AECE-4DE4-8190-461FD3E4FAF8}"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432718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94416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304878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01F52C0-AECE-4DE4-8190-461FD3E4FAF8}" type="datetimeFigureOut">
              <a:rPr lang="en-US" smtClean="0"/>
              <a:t>4/27/2025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4290673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1F52C0-AECE-4DE4-8190-461FD3E4FAF8}"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550B41-F8A3-47F6-BB0C-042E4B341549}" type="slidenum">
              <a:rPr lang="en-US" smtClean="0"/>
              <a:t>‹#›</a:t>
            </a:fld>
            <a:endParaRPr lang="en-US"/>
          </a:p>
        </p:txBody>
      </p:sp>
    </p:spTree>
    <p:extLst>
      <p:ext uri="{BB962C8B-B14F-4D97-AF65-F5344CB8AC3E}">
        <p14:creationId xmlns:p14="http://schemas.microsoft.com/office/powerpoint/2010/main" val="224684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01F52C0-AECE-4DE4-8190-461FD3E4FAF8}" type="datetimeFigureOut">
              <a:rPr lang="en-US" smtClean="0"/>
              <a:t>4/27/2025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A550B41-F8A3-47F6-BB0C-042E4B341549}" type="slidenum">
              <a:rPr lang="en-US" smtClean="0"/>
              <a:t>‹#›</a:t>
            </a:fld>
            <a:endParaRPr lang="en-US"/>
          </a:p>
        </p:txBody>
      </p:sp>
    </p:spTree>
    <p:extLst>
      <p:ext uri="{BB962C8B-B14F-4D97-AF65-F5344CB8AC3E}">
        <p14:creationId xmlns:p14="http://schemas.microsoft.com/office/powerpoint/2010/main" val="28905538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1EEB-E139-1432-91F5-CA51A48E2280}"/>
              </a:ext>
            </a:extLst>
          </p:cNvPr>
          <p:cNvSpPr>
            <a:spLocks noGrp="1"/>
          </p:cNvSpPr>
          <p:nvPr>
            <p:ph type="ctrTitle"/>
          </p:nvPr>
        </p:nvSpPr>
        <p:spPr>
          <a:xfrm>
            <a:off x="1683171" y="2722153"/>
            <a:ext cx="8825658" cy="1413695"/>
          </a:xfrm>
        </p:spPr>
        <p:txBody>
          <a:bodyPr/>
          <a:lstStyle/>
          <a:p>
            <a:r>
              <a:rPr lang="en" sz="4000" b="1" dirty="0"/>
              <a:t>KPI Analysis of Lowell General Hospital</a:t>
            </a:r>
            <a:endParaRPr lang="en-US" sz="4000" dirty="0"/>
          </a:p>
        </p:txBody>
      </p:sp>
      <p:sp>
        <p:nvSpPr>
          <p:cNvPr id="3" name="Subtitle 2">
            <a:extLst>
              <a:ext uri="{FF2B5EF4-FFF2-40B4-BE49-F238E27FC236}">
                <a16:creationId xmlns:a16="http://schemas.microsoft.com/office/drawing/2014/main" id="{2AB96C1B-534E-DF79-5EB5-79C96E27DF18}"/>
              </a:ext>
            </a:extLst>
          </p:cNvPr>
          <p:cNvSpPr>
            <a:spLocks noGrp="1"/>
          </p:cNvSpPr>
          <p:nvPr>
            <p:ph type="subTitle" idx="1"/>
          </p:nvPr>
        </p:nvSpPr>
        <p:spPr>
          <a:xfrm>
            <a:off x="6957039" y="5670009"/>
            <a:ext cx="2480875" cy="382449"/>
          </a:xfrm>
        </p:spPr>
        <p:txBody>
          <a:bodyPr>
            <a:noAutofit/>
          </a:bodyPr>
          <a:lstStyle/>
          <a:p>
            <a:r>
              <a:rPr lang="en-US" sz="2400" dirty="0"/>
              <a:t>Tabish Shamim</a:t>
            </a:r>
          </a:p>
        </p:txBody>
      </p:sp>
    </p:spTree>
    <p:extLst>
      <p:ext uri="{BB962C8B-B14F-4D97-AF65-F5344CB8AC3E}">
        <p14:creationId xmlns:p14="http://schemas.microsoft.com/office/powerpoint/2010/main" val="976134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9503B-3185-3BEF-8EBA-03DB8D57958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1">
            <a:extLst>
              <a:ext uri="{FF2B5EF4-FFF2-40B4-BE49-F238E27FC236}">
                <a16:creationId xmlns:a16="http://schemas.microsoft.com/office/drawing/2014/main" id="{C0583CEA-A208-0485-EDF3-40BC50496F54}"/>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FFFFFF"/>
                </a:solidFill>
                <a:latin typeface="+mj-lt"/>
                <a:ea typeface="+mj-ea"/>
                <a:cs typeface="+mj-cs"/>
              </a:rPr>
              <a:t>Relationship between the KPIs</a:t>
            </a:r>
          </a:p>
        </p:txBody>
      </p:sp>
      <p:sp>
        <p:nvSpPr>
          <p:cNvPr id="3" name="Content Placeholder 2">
            <a:extLst>
              <a:ext uri="{FF2B5EF4-FFF2-40B4-BE49-F238E27FC236}">
                <a16:creationId xmlns:a16="http://schemas.microsoft.com/office/drawing/2014/main" id="{76757366-CCC9-20EE-9936-74EB0348B324}"/>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Fall Rate per 1000 Patient Days &amp; Staff Responsiveness Score</a:t>
            </a:r>
          </a:p>
          <a:p>
            <a:endParaRPr lang="en-US" dirty="0"/>
          </a:p>
          <a:p>
            <a:endParaRPr lang="en-US" dirty="0"/>
          </a:p>
          <a:p>
            <a:pPr marL="0" indent="0"/>
            <a:r>
              <a:rPr lang="en-US" dirty="0">
                <a:effectLst/>
                <a:latin typeface="Segoe UI" panose="020B0502040204020203" pitchFamily="34" charset="0"/>
                <a:cs typeface="Segoe UI" panose="020B0502040204020203" pitchFamily="34" charset="0"/>
              </a:rPr>
              <a:t>The correlation between fall rate per 1000 days and staff</a:t>
            </a:r>
          </a:p>
          <a:p>
            <a:pPr marL="0" indent="0"/>
            <a:r>
              <a:rPr lang="en-US" dirty="0">
                <a:effectLst/>
                <a:latin typeface="Segoe UI" panose="020B0502040204020203" pitchFamily="34" charset="0"/>
                <a:cs typeface="Segoe UI" panose="020B0502040204020203" pitchFamily="34" charset="0"/>
              </a:rPr>
              <a:t>responsiveness is -0.79 indicating a strong negative correlation. It </a:t>
            </a:r>
          </a:p>
          <a:p>
            <a:pPr marL="0" indent="0"/>
            <a:r>
              <a:rPr lang="en-US" dirty="0">
                <a:effectLst/>
                <a:latin typeface="Segoe UI" panose="020B0502040204020203" pitchFamily="34" charset="0"/>
                <a:cs typeface="Segoe UI" panose="020B0502040204020203" pitchFamily="34" charset="0"/>
              </a:rPr>
              <a:t>means that the higher the staff responsiveness the lower the fall </a:t>
            </a:r>
          </a:p>
          <a:p>
            <a:pPr marL="0" indent="0"/>
            <a:r>
              <a:rPr lang="en-US" dirty="0">
                <a:effectLst/>
                <a:latin typeface="Segoe UI" panose="020B0502040204020203" pitchFamily="34" charset="0"/>
                <a:cs typeface="Segoe UI" panose="020B0502040204020203" pitchFamily="34" charset="0"/>
              </a:rPr>
              <a:t>rate.</a:t>
            </a:r>
          </a:p>
          <a:p>
            <a:pPr marL="0" indent="0"/>
            <a:endParaRPr lang="en-US" dirty="0"/>
          </a:p>
        </p:txBody>
      </p:sp>
    </p:spTree>
    <p:extLst>
      <p:ext uri="{BB962C8B-B14F-4D97-AF65-F5344CB8AC3E}">
        <p14:creationId xmlns:p14="http://schemas.microsoft.com/office/powerpoint/2010/main" val="59345893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A65376-0C90-6000-55D0-BC176C1372F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1">
            <a:extLst>
              <a:ext uri="{FF2B5EF4-FFF2-40B4-BE49-F238E27FC236}">
                <a16:creationId xmlns:a16="http://schemas.microsoft.com/office/drawing/2014/main" id="{16AD1802-F1ED-C328-6DA9-32B1F5B05628}"/>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FFFFFF"/>
                </a:solidFill>
                <a:latin typeface="+mj-lt"/>
                <a:ea typeface="+mj-ea"/>
                <a:cs typeface="+mj-cs"/>
              </a:rPr>
              <a:t>Relationship between the KPIs</a:t>
            </a:r>
          </a:p>
        </p:txBody>
      </p:sp>
      <p:sp>
        <p:nvSpPr>
          <p:cNvPr id="3" name="Content Placeholder 2">
            <a:extLst>
              <a:ext uri="{FF2B5EF4-FFF2-40B4-BE49-F238E27FC236}">
                <a16:creationId xmlns:a16="http://schemas.microsoft.com/office/drawing/2014/main" id="{FE9513F1-030E-60E4-3929-ADD5B60E8BC4}"/>
              </a:ext>
            </a:extLst>
          </p:cNvPr>
          <p:cNvSpPr>
            <a:spLocks noGrp="1"/>
          </p:cNvSpPr>
          <p:nvPr>
            <p:ph idx="1"/>
          </p:nvPr>
        </p:nvSpPr>
        <p:spPr>
          <a:xfrm>
            <a:off x="1103312" y="2763520"/>
            <a:ext cx="8946541" cy="3484879"/>
          </a:xfrm>
        </p:spPr>
        <p:txBody>
          <a:bodyPr vert="horz" lIns="91440" tIns="45720" rIns="91440" bIns="45720" rtlCol="0">
            <a:normAutofit/>
          </a:bodyPr>
          <a:lstStyle/>
          <a:p>
            <a:pPr marL="0" indent="0"/>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Summary of Relationships between the KPIs</a:t>
            </a:r>
          </a:p>
          <a:p>
            <a:endParaRPr lang="en-US" dirty="0"/>
          </a:p>
          <a:p>
            <a:endParaRPr lang="en-US" dirty="0"/>
          </a:p>
          <a:p>
            <a:pPr marL="0" indent="0"/>
            <a:r>
              <a:rPr lang="en-US" dirty="0">
                <a:solidFill>
                  <a:schemeClr val="tx1">
                    <a:lumMod val="75000"/>
                    <a:lumOff val="25000"/>
                  </a:schemeClr>
                </a:solidFill>
                <a:effectLst/>
                <a:latin typeface="Segoe UI" panose="020B0502040204020203" pitchFamily="34" charset="0"/>
                <a:cs typeface="Segoe UI" panose="020B0502040204020203" pitchFamily="34" charset="0"/>
              </a:rPr>
              <a:t>When the hospital operate at higher occupancy level, the fall rate</a:t>
            </a:r>
          </a:p>
          <a:p>
            <a:pPr marL="0" indent="0"/>
            <a:r>
              <a:rPr lang="en-US" dirty="0">
                <a:solidFill>
                  <a:schemeClr val="tx1">
                    <a:lumMod val="75000"/>
                    <a:lumOff val="25000"/>
                  </a:schemeClr>
                </a:solidFill>
                <a:effectLst/>
                <a:latin typeface="Segoe UI" panose="020B0502040204020203" pitchFamily="34" charset="0"/>
                <a:cs typeface="Segoe UI" panose="020B0502040204020203" pitchFamily="34" charset="0"/>
              </a:rPr>
              <a:t>tend to rise while staff responsiveness declines slightly. Improved </a:t>
            </a:r>
          </a:p>
          <a:p>
            <a:pPr marL="0" indent="0"/>
            <a:r>
              <a:rPr lang="en-US" dirty="0">
                <a:solidFill>
                  <a:schemeClr val="tx1">
                    <a:lumMod val="75000"/>
                    <a:lumOff val="25000"/>
                  </a:schemeClr>
                </a:solidFill>
                <a:effectLst/>
                <a:latin typeface="Segoe UI" panose="020B0502040204020203" pitchFamily="34" charset="0"/>
                <a:cs typeface="Segoe UI" panose="020B0502040204020203" pitchFamily="34" charset="0"/>
              </a:rPr>
              <a:t>staff responsiveness decreases patient falls which would contribute </a:t>
            </a:r>
          </a:p>
          <a:p>
            <a:pPr marL="0" indent="0"/>
            <a:r>
              <a:rPr lang="en-US" dirty="0">
                <a:solidFill>
                  <a:schemeClr val="tx1">
                    <a:lumMod val="75000"/>
                    <a:lumOff val="25000"/>
                  </a:schemeClr>
                </a:solidFill>
                <a:effectLst/>
                <a:latin typeface="Segoe UI" panose="020B0502040204020203" pitchFamily="34" charset="0"/>
                <a:cs typeface="Segoe UI" panose="020B0502040204020203" pitchFamily="34" charset="0"/>
              </a:rPr>
              <a:t>to improved patient safety through reduced patient fall incidents.</a:t>
            </a:r>
          </a:p>
          <a:p>
            <a:pPr marL="0" indent="0"/>
            <a:endParaRPr lang="en-US" dirty="0"/>
          </a:p>
        </p:txBody>
      </p:sp>
    </p:spTree>
    <p:extLst>
      <p:ext uri="{BB962C8B-B14F-4D97-AF65-F5344CB8AC3E}">
        <p14:creationId xmlns:p14="http://schemas.microsoft.com/office/powerpoint/2010/main" val="261489379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33386-8E1C-8DA2-8118-4F456DCE9C2A}"/>
              </a:ext>
            </a:extLst>
          </p:cNvPr>
          <p:cNvSpPr>
            <a:spLocks noGrp="1"/>
          </p:cNvSpPr>
          <p:nvPr>
            <p:ph type="title"/>
          </p:nvPr>
        </p:nvSpPr>
        <p:spPr>
          <a:xfrm>
            <a:off x="635178" y="410068"/>
            <a:ext cx="3108626" cy="1444752"/>
          </a:xfrm>
        </p:spPr>
        <p:txBody>
          <a:bodyPr vert="horz" lIns="91440" tIns="45720" rIns="91440" bIns="45720" rtlCol="0" anchor="b">
            <a:normAutofit/>
          </a:bodyPr>
          <a:lstStyle/>
          <a:p>
            <a:r>
              <a:rPr lang="en-US" sz="3200" b="1" i="0" kern="1200">
                <a:solidFill>
                  <a:srgbClr val="EBEBEB"/>
                </a:solidFill>
                <a:latin typeface="Segoe UI Semibold" panose="020B0702040204020203" pitchFamily="34" charset="0"/>
                <a:cs typeface="Segoe UI Semibold" panose="020B0702040204020203" pitchFamily="34" charset="0"/>
              </a:rPr>
              <a:t>Trends In Data Over Time</a:t>
            </a:r>
            <a:endParaRPr lang="en-US" sz="3200" b="1" i="0" kern="1200" dirty="0">
              <a:solidFill>
                <a:srgbClr val="EBEBEB"/>
              </a:solidFill>
              <a:latin typeface="Segoe UI Semibold" panose="020B0702040204020203" pitchFamily="34" charset="0"/>
              <a:cs typeface="Segoe UI Semibold" panose="020B0702040204020203" pitchFamily="34" charset="0"/>
            </a:endParaRPr>
          </a:p>
        </p:txBody>
      </p:sp>
      <p:sp>
        <p:nvSpPr>
          <p:cNvPr id="29"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31" name="Freeform: Shape 30">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33" name="Rectangle 32">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1C7452F2-235A-E745-359E-B1F382D1FAB1}"/>
              </a:ext>
            </a:extLst>
          </p:cNvPr>
          <p:cNvSpPr>
            <a:spLocks noGrp="1"/>
          </p:cNvSpPr>
          <p:nvPr>
            <p:ph type="body" sz="half" idx="2"/>
          </p:nvPr>
        </p:nvSpPr>
        <p:spPr>
          <a:xfrm>
            <a:off x="632227" y="2264888"/>
            <a:ext cx="3108057" cy="2947415"/>
          </a:xfrm>
        </p:spPr>
        <p:txBody>
          <a:bodyPr vert="horz" lIns="91440" tIns="45720" rIns="91440" bIns="45720" rtlCol="0">
            <a:normAutofit/>
          </a:bodyPr>
          <a:lstStyle/>
          <a:p>
            <a:pPr marL="342900" indent="-342900">
              <a:buFont typeface="Wingdings 3" charset="2"/>
              <a:buChar char=""/>
            </a:pPr>
            <a:r>
              <a:rPr lang="en-US" sz="180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a:solidFill>
                  <a:srgbClr val="FFFFFF"/>
                </a:solidFill>
                <a:latin typeface="Segoe UI" panose="020B0502040204020203" pitchFamily="34" charset="0"/>
                <a:cs typeface="Segoe UI" panose="020B0502040204020203" pitchFamily="34" charset="0"/>
              </a:rPr>
              <a:t>Staff Responsiveness Domain Box Score</a:t>
            </a:r>
            <a:endParaRPr lang="en-US" sz="1800" dirty="0">
              <a:solidFill>
                <a:srgbClr val="FFFFFF"/>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243D6D8C-202A-945C-B914-E9D325D1E699}"/>
              </a:ext>
            </a:extLst>
          </p:cNvPr>
          <p:cNvPicPr>
            <a:picLocks noChangeAspect="1"/>
          </p:cNvPicPr>
          <p:nvPr/>
        </p:nvPicPr>
        <p:blipFill>
          <a:blip r:embed="rId6"/>
          <a:stretch>
            <a:fillRect/>
          </a:stretch>
        </p:blipFill>
        <p:spPr>
          <a:xfrm>
            <a:off x="4844143" y="1825645"/>
            <a:ext cx="6700155" cy="3943784"/>
          </a:xfrm>
          <a:prstGeom prst="rect">
            <a:avLst/>
          </a:prstGeom>
          <a:effectLst/>
        </p:spPr>
      </p:pic>
    </p:spTree>
    <p:extLst>
      <p:ext uri="{BB962C8B-B14F-4D97-AF65-F5344CB8AC3E}">
        <p14:creationId xmlns:p14="http://schemas.microsoft.com/office/powerpoint/2010/main" val="373543017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799B97-E559-124D-C98C-B9532430D4C3}"/>
            </a:ext>
          </a:extLst>
        </p:cNvPr>
        <p:cNvGrpSpPr/>
        <p:nvPr/>
      </p:nvGrpSpPr>
      <p:grpSpPr>
        <a:xfrm>
          <a:off x="0" y="0"/>
          <a:ext cx="0" cy="0"/>
          <a:chOff x="0" y="0"/>
          <a:chExt cx="0" cy="0"/>
        </a:xfrm>
      </p:grpSpPr>
      <p:pic>
        <p:nvPicPr>
          <p:cNvPr id="61" name="Picture 6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3" name="Picture 6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5" name="Oval 6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7" name="Picture 6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9" name="Picture 6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1" name="Rectangle 7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72">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3D2A95-BB5C-77F6-8EDA-8940B2C6BB0C}"/>
              </a:ext>
            </a:extLst>
          </p:cNvPr>
          <p:cNvSpPr>
            <a:spLocks noGrp="1"/>
          </p:cNvSpPr>
          <p:nvPr>
            <p:ph type="title"/>
          </p:nvPr>
        </p:nvSpPr>
        <p:spPr>
          <a:xfrm>
            <a:off x="643855" y="419031"/>
            <a:ext cx="3108626" cy="1444752"/>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Trends In Data Over Time</a:t>
            </a:r>
          </a:p>
        </p:txBody>
      </p:sp>
      <p:sp>
        <p:nvSpPr>
          <p:cNvPr id="75"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7" name="Freeform: Shape 76">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79" name="Rectangle 78">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47B090B9-5C58-FF1D-A258-ED1183D4CB5A}"/>
              </a:ext>
            </a:extLst>
          </p:cNvPr>
          <p:cNvSpPr>
            <a:spLocks noGrp="1"/>
          </p:cNvSpPr>
          <p:nvPr>
            <p:ph type="body" sz="half" idx="2"/>
          </p:nvPr>
        </p:nvSpPr>
        <p:spPr>
          <a:xfrm>
            <a:off x="632227" y="2235933"/>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pic>
        <p:nvPicPr>
          <p:cNvPr id="5" name="Picture 4">
            <a:extLst>
              <a:ext uri="{FF2B5EF4-FFF2-40B4-BE49-F238E27FC236}">
                <a16:creationId xmlns:a16="http://schemas.microsoft.com/office/drawing/2014/main" id="{09930D75-BB58-7596-4362-D90645791AC0}"/>
              </a:ext>
            </a:extLst>
          </p:cNvPr>
          <p:cNvPicPr>
            <a:picLocks noChangeAspect="1"/>
          </p:cNvPicPr>
          <p:nvPr/>
        </p:nvPicPr>
        <p:blipFill>
          <a:blip r:embed="rId6"/>
          <a:stretch>
            <a:fillRect/>
          </a:stretch>
        </p:blipFill>
        <p:spPr>
          <a:xfrm>
            <a:off x="4730363" y="1850004"/>
            <a:ext cx="6813935" cy="3952082"/>
          </a:xfrm>
          <a:prstGeom prst="rect">
            <a:avLst/>
          </a:prstGeom>
          <a:effectLst/>
        </p:spPr>
      </p:pic>
    </p:spTree>
    <p:extLst>
      <p:ext uri="{BB962C8B-B14F-4D97-AF65-F5344CB8AC3E}">
        <p14:creationId xmlns:p14="http://schemas.microsoft.com/office/powerpoint/2010/main" val="404547274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86BECA-59D8-F8E5-F830-4DDA0CF3C512}"/>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0ECED-60FE-2E95-B840-CB6F6276311F}"/>
              </a:ext>
            </a:extLst>
          </p:cNvPr>
          <p:cNvSpPr>
            <a:spLocks noGrp="1"/>
          </p:cNvSpPr>
          <p:nvPr>
            <p:ph type="title"/>
          </p:nvPr>
        </p:nvSpPr>
        <p:spPr>
          <a:xfrm>
            <a:off x="635178" y="569771"/>
            <a:ext cx="3108626" cy="1444752"/>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Trends In Data Over Time</a:t>
            </a:r>
          </a:p>
        </p:txBody>
      </p:sp>
      <p:sp>
        <p:nvSpPr>
          <p:cNvPr id="121"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8BCFED65-7881-8FC0-DAF4-04236F1A95CD}"/>
              </a:ext>
            </a:extLst>
          </p:cNvPr>
          <p:cNvSpPr>
            <a:spLocks noGrp="1"/>
          </p:cNvSpPr>
          <p:nvPr>
            <p:ph type="body" sz="half" idx="2"/>
          </p:nvPr>
        </p:nvSpPr>
        <p:spPr>
          <a:xfrm>
            <a:off x="661224" y="2235933"/>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pic>
        <p:nvPicPr>
          <p:cNvPr id="6" name="Picture 5">
            <a:extLst>
              <a:ext uri="{FF2B5EF4-FFF2-40B4-BE49-F238E27FC236}">
                <a16:creationId xmlns:a16="http://schemas.microsoft.com/office/drawing/2014/main" id="{EC486339-9EB2-1E8C-3069-336FD0262835}"/>
              </a:ext>
            </a:extLst>
          </p:cNvPr>
          <p:cNvPicPr>
            <a:picLocks noChangeAspect="1"/>
          </p:cNvPicPr>
          <p:nvPr/>
        </p:nvPicPr>
        <p:blipFill>
          <a:blip r:embed="rId6"/>
          <a:stretch>
            <a:fillRect/>
          </a:stretch>
        </p:blipFill>
        <p:spPr>
          <a:xfrm>
            <a:off x="4686411" y="1833764"/>
            <a:ext cx="6857888" cy="4011865"/>
          </a:xfrm>
          <a:prstGeom prst="rect">
            <a:avLst/>
          </a:prstGeom>
          <a:effectLst/>
        </p:spPr>
      </p:pic>
    </p:spTree>
    <p:extLst>
      <p:ext uri="{BB962C8B-B14F-4D97-AF65-F5344CB8AC3E}">
        <p14:creationId xmlns:p14="http://schemas.microsoft.com/office/powerpoint/2010/main" val="2559581129"/>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231830-90CE-DFA3-A9D0-4F3CF1C0E6D3}"/>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3B6671DC-02C9-BB0B-19DC-A850A15DB7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321378AD-FA06-3A76-91EF-F5B00C4F82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6D00306F-00B1-93CA-5299-629DA969B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DF694E85-31E8-EA88-C11E-52962C02B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306B5EB0-D7DE-CF37-DD99-2893101705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BBABFCBA-A2BB-6E92-86EF-278EA9F3F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04371FCC-AFDC-E286-8AB5-E2F3F2CC5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C385A7-4D5D-9110-5880-8A8409D33AB8}"/>
              </a:ext>
            </a:extLst>
          </p:cNvPr>
          <p:cNvSpPr>
            <a:spLocks noGrp="1"/>
          </p:cNvSpPr>
          <p:nvPr>
            <p:ph type="title"/>
          </p:nvPr>
        </p:nvSpPr>
        <p:spPr>
          <a:xfrm>
            <a:off x="581108" y="795372"/>
            <a:ext cx="3108626" cy="1292351"/>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Benchmark Comparison</a:t>
            </a:r>
          </a:p>
        </p:txBody>
      </p:sp>
      <p:sp>
        <p:nvSpPr>
          <p:cNvPr id="121" name="Freeform 11">
            <a:extLst>
              <a:ext uri="{FF2B5EF4-FFF2-40B4-BE49-F238E27FC236}">
                <a16:creationId xmlns:a16="http://schemas.microsoft.com/office/drawing/2014/main" id="{033FD3BC-C359-76C2-A8DC-6537BF98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8DD96AD4-4342-B29D-7B7C-9E9AC3AB1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8431B493-B9F7-71B4-E0DE-69671CE336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A720A59C-AEEB-579B-8DE6-0E9CC491410C}"/>
              </a:ext>
            </a:extLst>
          </p:cNvPr>
          <p:cNvSpPr>
            <a:spLocks noGrp="1"/>
          </p:cNvSpPr>
          <p:nvPr>
            <p:ph type="body" sz="half" idx="2"/>
          </p:nvPr>
        </p:nvSpPr>
        <p:spPr>
          <a:xfrm>
            <a:off x="569480" y="2310385"/>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sp>
        <p:nvSpPr>
          <p:cNvPr id="5" name="TextBox 4">
            <a:extLst>
              <a:ext uri="{FF2B5EF4-FFF2-40B4-BE49-F238E27FC236}">
                <a16:creationId xmlns:a16="http://schemas.microsoft.com/office/drawing/2014/main" id="{BB1E4C8C-54C4-B935-E698-EAC85A31E4B0}"/>
              </a:ext>
            </a:extLst>
          </p:cNvPr>
          <p:cNvSpPr txBox="1"/>
          <p:nvPr/>
        </p:nvSpPr>
        <p:spPr>
          <a:xfrm>
            <a:off x="5014149" y="1531654"/>
            <a:ext cx="6596743" cy="2585323"/>
          </a:xfrm>
          <a:prstGeom prst="rect">
            <a:avLst/>
          </a:prstGeom>
          <a:noFill/>
        </p:spPr>
        <p:txBody>
          <a:bodyPr wrap="square" rtlCol="0">
            <a:spAutoFit/>
          </a:bodyPr>
          <a:lstStyle/>
          <a:p>
            <a:r>
              <a:rPr lang="en-US" b="1" dirty="0">
                <a:solidFill>
                  <a:schemeClr val="bg2">
                    <a:lumMod val="50000"/>
                  </a:schemeClr>
                </a:solidFill>
                <a:latin typeface="Segoe UI Semibold" panose="020B0702040204020203" pitchFamily="34" charset="0"/>
                <a:cs typeface="Segoe UI Semibold" panose="020B0702040204020203" pitchFamily="34" charset="0"/>
              </a:rPr>
              <a:t>L.G Hospital: 96.22%</a:t>
            </a:r>
          </a:p>
          <a:p>
            <a:r>
              <a:rPr lang="en-US" b="1" dirty="0">
                <a:solidFill>
                  <a:schemeClr val="bg2">
                    <a:lumMod val="50000"/>
                  </a:schemeClr>
                </a:solidFill>
                <a:latin typeface="Segoe UI Semibold" panose="020B0702040204020203" pitchFamily="34" charset="0"/>
                <a:cs typeface="Segoe UI Semibold" panose="020B0702040204020203" pitchFamily="34" charset="0"/>
              </a:rPr>
              <a:t>U.S. Benchmark: ~66%</a:t>
            </a:r>
          </a:p>
          <a:p>
            <a:endParaRPr lang="en-US" b="1" dirty="0">
              <a:solidFill>
                <a:schemeClr val="bg2">
                  <a:lumMod val="50000"/>
                </a:schemeClr>
              </a:solidFill>
            </a:endParaRPr>
          </a:p>
          <a:p>
            <a:r>
              <a:rPr lang="en-US" b="0" dirty="0">
                <a:solidFill>
                  <a:schemeClr val="tx1">
                    <a:lumMod val="75000"/>
                    <a:lumOff val="25000"/>
                  </a:schemeClr>
                </a:solidFill>
                <a:effectLst/>
                <a:latin typeface="Segoe UI" panose="020B0502040204020203" pitchFamily="34" charset="0"/>
                <a:cs typeface="Segoe UI" panose="020B0502040204020203" pitchFamily="34" charset="0"/>
              </a:rPr>
              <a:t>Findings: The hospital's occupancy runs above than the national average showing both storing community need and effective bed management. However, a sustained high occupancy can adversely affect the care environment via increased pressure on staff and reduced patient satisfaction.</a:t>
            </a:r>
          </a:p>
          <a:p>
            <a:endParaRPr lang="en-US" b="1" dirty="0">
              <a:solidFill>
                <a:schemeClr val="bg2">
                  <a:lumMod val="50000"/>
                </a:schemeClr>
              </a:solidFill>
            </a:endParaRPr>
          </a:p>
        </p:txBody>
      </p:sp>
    </p:spTree>
    <p:extLst>
      <p:ext uri="{BB962C8B-B14F-4D97-AF65-F5344CB8AC3E}">
        <p14:creationId xmlns:p14="http://schemas.microsoft.com/office/powerpoint/2010/main" val="830557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020380-92EB-B371-CB28-1486886F0B17}"/>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E248466C-CEA8-1F32-9A91-B714C5F313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9E38252F-D181-8CD1-C170-D25C02FB93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1226D441-52E5-9D06-6164-18551A311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37539431-117D-4326-7643-D8D2CDFAC3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4C02251F-B927-660E-150B-0504A25916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059D8732-A402-EAE0-9A79-98B8575EEF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B0EAEAB6-0468-1E92-BE57-57B7BA1F9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7F4BC9-A5AC-90BE-9BC4-BF2FDE8B6D02}"/>
              </a:ext>
            </a:extLst>
          </p:cNvPr>
          <p:cNvSpPr>
            <a:spLocks noGrp="1"/>
          </p:cNvSpPr>
          <p:nvPr>
            <p:ph type="title"/>
          </p:nvPr>
        </p:nvSpPr>
        <p:spPr>
          <a:xfrm>
            <a:off x="581108" y="795372"/>
            <a:ext cx="3108626" cy="1292351"/>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Benchmark Comparison</a:t>
            </a:r>
          </a:p>
        </p:txBody>
      </p:sp>
      <p:sp>
        <p:nvSpPr>
          <p:cNvPr id="121" name="Freeform 11">
            <a:extLst>
              <a:ext uri="{FF2B5EF4-FFF2-40B4-BE49-F238E27FC236}">
                <a16:creationId xmlns:a16="http://schemas.microsoft.com/office/drawing/2014/main" id="{228C232A-377F-1CBD-3C8C-A3B4D65A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0FD09592-51DC-CDB1-068C-E6BEE546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093305BC-E931-0E86-EFF9-4E4C66D89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4AA7C043-932A-FDEF-5B97-D41106FED126}"/>
              </a:ext>
            </a:extLst>
          </p:cNvPr>
          <p:cNvSpPr>
            <a:spLocks noGrp="1"/>
          </p:cNvSpPr>
          <p:nvPr>
            <p:ph type="body" sz="half" idx="2"/>
          </p:nvPr>
        </p:nvSpPr>
        <p:spPr>
          <a:xfrm>
            <a:off x="569480" y="2310385"/>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sp>
        <p:nvSpPr>
          <p:cNvPr id="5" name="TextBox 4">
            <a:extLst>
              <a:ext uri="{FF2B5EF4-FFF2-40B4-BE49-F238E27FC236}">
                <a16:creationId xmlns:a16="http://schemas.microsoft.com/office/drawing/2014/main" id="{FCDAC777-2030-4672-8D9B-AAA10E05E3CE}"/>
              </a:ext>
            </a:extLst>
          </p:cNvPr>
          <p:cNvSpPr txBox="1"/>
          <p:nvPr/>
        </p:nvSpPr>
        <p:spPr>
          <a:xfrm>
            <a:off x="5014149" y="1531654"/>
            <a:ext cx="6596743" cy="3083216"/>
          </a:xfrm>
          <a:prstGeom prst="rect">
            <a:avLst/>
          </a:prstGeom>
          <a:noFill/>
        </p:spPr>
        <p:txBody>
          <a:bodyPr wrap="square" rtlCol="0">
            <a:spAutoFit/>
          </a:bodyPr>
          <a:lstStyle/>
          <a:p>
            <a:r>
              <a:rPr lang="en-US" b="1" dirty="0">
                <a:solidFill>
                  <a:schemeClr val="bg2">
                    <a:lumMod val="50000"/>
                  </a:schemeClr>
                </a:solidFill>
                <a:latin typeface="Segoe UI Semibold" panose="020B0702040204020203" pitchFamily="34" charset="0"/>
                <a:cs typeface="Segoe UI Semibold" panose="020B0702040204020203" pitchFamily="34" charset="0"/>
              </a:rPr>
              <a:t>L.G Hospital: 2.61 Falls per 1,000 patient days</a:t>
            </a:r>
          </a:p>
          <a:p>
            <a:r>
              <a:rPr lang="en-US" b="1" dirty="0">
                <a:solidFill>
                  <a:schemeClr val="bg2">
                    <a:lumMod val="50000"/>
                  </a:schemeClr>
                </a:solidFill>
                <a:latin typeface="Segoe UI Semibold" panose="020B0702040204020203" pitchFamily="34" charset="0"/>
                <a:cs typeface="Segoe UI Semibold" panose="020B0702040204020203" pitchFamily="34" charset="0"/>
              </a:rPr>
              <a:t>U.S. Benchmark: 2.3 - 13 Falls per 1,000 patient days</a:t>
            </a:r>
          </a:p>
          <a:p>
            <a:endParaRPr lang="en-US" b="1" dirty="0">
              <a:solidFill>
                <a:schemeClr val="bg2">
                  <a:lumMod val="50000"/>
                </a:schemeClr>
              </a:solidFill>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Findings: The fall rate of the hospital is on the</a:t>
            </a:r>
          </a:p>
          <a:p>
            <a:pPr>
              <a:lnSpc>
                <a:spcPts val="1425"/>
              </a:lnSpc>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lower side of the national average range. It shows </a:t>
            </a:r>
          </a:p>
          <a:p>
            <a:pPr>
              <a:lnSpc>
                <a:spcPts val="1425"/>
              </a:lnSpc>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effective  safety protocols and prevention </a:t>
            </a:r>
          </a:p>
          <a:p>
            <a:pPr>
              <a:lnSpc>
                <a:spcPts val="1425"/>
              </a:lnSpc>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initiatives. It is critical to maintain continuous </a:t>
            </a:r>
          </a:p>
          <a:p>
            <a:pPr>
              <a:lnSpc>
                <a:spcPts val="1425"/>
              </a:lnSpc>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surveillance to mitigate such incidence in case of </a:t>
            </a:r>
          </a:p>
          <a:p>
            <a:pPr>
              <a:lnSpc>
                <a:spcPts val="1425"/>
              </a:lnSpc>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nSpc>
                <a:spcPts val="1425"/>
              </a:lnSpc>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increased bed occupancy.</a:t>
            </a:r>
          </a:p>
          <a:p>
            <a:pPr>
              <a:lnSpc>
                <a:spcPts val="1425"/>
              </a:lnSpc>
            </a:pPr>
            <a:endParaRPr lang="en-US" b="1" dirty="0">
              <a:solidFill>
                <a:schemeClr val="bg2">
                  <a:lumMod val="50000"/>
                </a:schemeClr>
              </a:solidFill>
            </a:endParaRPr>
          </a:p>
        </p:txBody>
      </p:sp>
    </p:spTree>
    <p:extLst>
      <p:ext uri="{BB962C8B-B14F-4D97-AF65-F5344CB8AC3E}">
        <p14:creationId xmlns:p14="http://schemas.microsoft.com/office/powerpoint/2010/main" val="309865725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4838F4-ABA0-9F22-5F68-67F50885FAEA}"/>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C7E4DA4F-5FCA-52EC-8D1B-153F59FB40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83C2B0A2-1B4D-080D-3D5E-A34E29AD462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5667D5C3-9B83-22D2-D389-96F0E470D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E4C6F4D7-A805-EF1F-EBE4-B877C1C3E0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0191975E-83E1-CA77-ABBE-F63EF0B01D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A3748DF4-4B39-E302-3447-98FFCEDF8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4B25E0E6-5D05-395C-DAE0-3D1093C72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190FC-78C1-BA2E-5A82-B6184AE40CBB}"/>
              </a:ext>
            </a:extLst>
          </p:cNvPr>
          <p:cNvSpPr>
            <a:spLocks noGrp="1"/>
          </p:cNvSpPr>
          <p:nvPr>
            <p:ph type="title"/>
          </p:nvPr>
        </p:nvSpPr>
        <p:spPr>
          <a:xfrm>
            <a:off x="581108" y="795372"/>
            <a:ext cx="3108626" cy="1292351"/>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Benchmark Comparison</a:t>
            </a:r>
          </a:p>
        </p:txBody>
      </p:sp>
      <p:sp>
        <p:nvSpPr>
          <p:cNvPr id="121" name="Freeform 11">
            <a:extLst>
              <a:ext uri="{FF2B5EF4-FFF2-40B4-BE49-F238E27FC236}">
                <a16:creationId xmlns:a16="http://schemas.microsoft.com/office/drawing/2014/main" id="{1BBCDA76-9B86-2F03-94E5-88B322222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C9A2C00C-7D33-4A18-8416-91371A491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B9BC77AE-822E-C760-2C58-8218CD6CF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149D6D31-19D1-4659-8C90-828B18F4E81F}"/>
              </a:ext>
            </a:extLst>
          </p:cNvPr>
          <p:cNvSpPr>
            <a:spLocks noGrp="1"/>
          </p:cNvSpPr>
          <p:nvPr>
            <p:ph type="body" sz="half" idx="2"/>
          </p:nvPr>
        </p:nvSpPr>
        <p:spPr>
          <a:xfrm>
            <a:off x="569480" y="2310385"/>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sp>
        <p:nvSpPr>
          <p:cNvPr id="5" name="TextBox 4">
            <a:extLst>
              <a:ext uri="{FF2B5EF4-FFF2-40B4-BE49-F238E27FC236}">
                <a16:creationId xmlns:a16="http://schemas.microsoft.com/office/drawing/2014/main" id="{B733EF6C-BAD1-3AFC-E274-38300AD74AD7}"/>
              </a:ext>
            </a:extLst>
          </p:cNvPr>
          <p:cNvSpPr txBox="1"/>
          <p:nvPr/>
        </p:nvSpPr>
        <p:spPr>
          <a:xfrm>
            <a:off x="5014149" y="1531654"/>
            <a:ext cx="6596743" cy="2862322"/>
          </a:xfrm>
          <a:prstGeom prst="rect">
            <a:avLst/>
          </a:prstGeom>
          <a:noFill/>
        </p:spPr>
        <p:txBody>
          <a:bodyPr wrap="square" rtlCol="0">
            <a:spAutoFit/>
          </a:bodyPr>
          <a:lstStyle/>
          <a:p>
            <a:r>
              <a:rPr lang="en-US" b="1" dirty="0">
                <a:solidFill>
                  <a:schemeClr val="bg2">
                    <a:lumMod val="50000"/>
                  </a:schemeClr>
                </a:solidFill>
                <a:latin typeface="Segoe UI Semibold" panose="020B0702040204020203" pitchFamily="34" charset="0"/>
                <a:cs typeface="Segoe UI Semibold" panose="020B0702040204020203" pitchFamily="34" charset="0"/>
              </a:rPr>
              <a:t>L.G Hospital: 63.09%</a:t>
            </a:r>
          </a:p>
          <a:p>
            <a:r>
              <a:rPr lang="en-US" b="1" dirty="0">
                <a:solidFill>
                  <a:schemeClr val="bg2">
                    <a:lumMod val="50000"/>
                  </a:schemeClr>
                </a:solidFill>
                <a:latin typeface="Segoe UI Semibold" panose="020B0702040204020203" pitchFamily="34" charset="0"/>
                <a:cs typeface="Segoe UI Semibold" panose="020B0702040204020203" pitchFamily="34" charset="0"/>
              </a:rPr>
              <a:t>U.S. Benchmark: 85% - 90%</a:t>
            </a:r>
          </a:p>
          <a:p>
            <a:endParaRPr lang="en-US" b="1" dirty="0">
              <a:solidFill>
                <a:schemeClr val="bg2">
                  <a:lumMod val="50000"/>
                </a:schemeClr>
              </a:solidFill>
            </a:endParaRPr>
          </a:p>
          <a:p>
            <a:r>
              <a:rPr lang="en-US" b="0" dirty="0">
                <a:solidFill>
                  <a:schemeClr val="tx1">
                    <a:lumMod val="75000"/>
                    <a:lumOff val="25000"/>
                  </a:schemeClr>
                </a:solidFill>
                <a:effectLst/>
                <a:latin typeface="Segoe UI" panose="020B0502040204020203" pitchFamily="34" charset="0"/>
                <a:cs typeface="Segoe UI" panose="020B0502040204020203" pitchFamily="34" charset="0"/>
              </a:rPr>
              <a:t>Findings: The response rate of that the staff is significantly lower than the industry standards which shows potential delay in patient care delivery. The elevated bed occupancy rate puts constraints on the hospital staff. Improving staff levels, sharing patient update faster, and communicating when extra help is needed can improve the metric and patient experiences.</a:t>
            </a:r>
          </a:p>
          <a:p>
            <a:endParaRPr lang="en-US" b="1" dirty="0">
              <a:solidFill>
                <a:schemeClr val="bg2">
                  <a:lumMod val="50000"/>
                </a:schemeClr>
              </a:solidFill>
            </a:endParaRPr>
          </a:p>
        </p:txBody>
      </p:sp>
    </p:spTree>
    <p:extLst>
      <p:ext uri="{BB962C8B-B14F-4D97-AF65-F5344CB8AC3E}">
        <p14:creationId xmlns:p14="http://schemas.microsoft.com/office/powerpoint/2010/main" val="48895861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609361-BDA3-68DF-AEF9-0BE70EDB9EA0}"/>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A9062D46-406F-BBD8-751D-CC40A886CF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1E48D815-1553-EF50-464D-7DEC2C5EA8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EE06586C-E282-385E-2C5E-7BB31D3D39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31AE58BE-8F76-B090-6663-3707F7E5F1E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2FABB4E0-2322-D675-A28B-FECD2D232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211825CB-46FA-5A01-7842-36A4A4C6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9C076A30-3BCB-FDF4-3118-1B9C4A209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D8C10-7E78-15BC-21DF-7EAAB5CD9157}"/>
              </a:ext>
            </a:extLst>
          </p:cNvPr>
          <p:cNvSpPr>
            <a:spLocks noGrp="1"/>
          </p:cNvSpPr>
          <p:nvPr>
            <p:ph type="title"/>
          </p:nvPr>
        </p:nvSpPr>
        <p:spPr>
          <a:xfrm>
            <a:off x="581108" y="795372"/>
            <a:ext cx="3108626" cy="1292351"/>
          </a:xfrm>
        </p:spPr>
        <p:txBody>
          <a:bodyPr vert="horz" lIns="91440" tIns="45720" rIns="91440" bIns="45720" rtlCol="0" anchor="b">
            <a:normAutofit/>
          </a:bodyPr>
          <a:lstStyle/>
          <a:p>
            <a:r>
              <a:rPr lang="en-US" sz="3200" b="1" i="0" kern="1200" dirty="0">
                <a:solidFill>
                  <a:srgbClr val="EBEBEB"/>
                </a:solidFill>
                <a:latin typeface="Segoe UI Semibold" panose="020B0702040204020203" pitchFamily="34" charset="0"/>
                <a:cs typeface="Segoe UI Semibold" panose="020B0702040204020203" pitchFamily="34" charset="0"/>
              </a:rPr>
              <a:t>Benchmark Comparison</a:t>
            </a:r>
          </a:p>
        </p:txBody>
      </p:sp>
      <p:sp>
        <p:nvSpPr>
          <p:cNvPr id="121" name="Freeform 11">
            <a:extLst>
              <a:ext uri="{FF2B5EF4-FFF2-40B4-BE49-F238E27FC236}">
                <a16:creationId xmlns:a16="http://schemas.microsoft.com/office/drawing/2014/main" id="{2821283F-0703-C102-E0D8-437DC66A0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9511600B-3015-1FB0-E6D5-365BAD50D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BF95A8FA-0449-6890-2EFA-0210B8219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6D42868F-02B2-953C-BAD7-C69CC77F91A6}"/>
              </a:ext>
            </a:extLst>
          </p:cNvPr>
          <p:cNvSpPr>
            <a:spLocks noGrp="1"/>
          </p:cNvSpPr>
          <p:nvPr>
            <p:ph type="body" sz="half" idx="2"/>
          </p:nvPr>
        </p:nvSpPr>
        <p:spPr>
          <a:xfrm>
            <a:off x="569480" y="2310385"/>
            <a:ext cx="3108057" cy="2947415"/>
          </a:xfrm>
        </p:spPr>
        <p:txBody>
          <a:bodyPr vert="horz" lIns="91440" tIns="45720" rIns="91440" bIns="45720" rtlCol="0">
            <a:normAutofit/>
          </a:bodyPr>
          <a:lstStyle/>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Average Licensed Bed Occupancy Rate</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Unassisted Fall rate per 1000 Patient days </a:t>
            </a:r>
          </a:p>
          <a:p>
            <a:pPr marL="342900" indent="-342900">
              <a:buFont typeface="Wingdings 3" charset="2"/>
              <a:buChar char=""/>
            </a:pPr>
            <a:endParaRPr lang="en-US" sz="1800" dirty="0">
              <a:solidFill>
                <a:srgbClr val="FFFFFF"/>
              </a:solidFill>
              <a:latin typeface="Segoe UI" panose="020B0502040204020203" pitchFamily="34" charset="0"/>
              <a:cs typeface="Segoe UI" panose="020B0502040204020203" pitchFamily="34" charset="0"/>
            </a:endParaRPr>
          </a:p>
          <a:p>
            <a:pPr marL="342900" indent="-342900">
              <a:buFont typeface="Wingdings 3" charset="2"/>
              <a:buChar char=""/>
            </a:pPr>
            <a:r>
              <a:rPr lang="en-US" sz="1800" dirty="0">
                <a:solidFill>
                  <a:srgbClr val="FFFFFF"/>
                </a:solidFill>
                <a:latin typeface="Segoe UI" panose="020B0502040204020203" pitchFamily="34" charset="0"/>
                <a:cs typeface="Segoe UI" panose="020B0502040204020203" pitchFamily="34" charset="0"/>
              </a:rPr>
              <a:t>Staff Responsiveness Domain Box Score</a:t>
            </a:r>
          </a:p>
        </p:txBody>
      </p:sp>
      <p:sp>
        <p:nvSpPr>
          <p:cNvPr id="5" name="TextBox 4">
            <a:extLst>
              <a:ext uri="{FF2B5EF4-FFF2-40B4-BE49-F238E27FC236}">
                <a16:creationId xmlns:a16="http://schemas.microsoft.com/office/drawing/2014/main" id="{78400B1B-3123-20A2-DDC2-2861EA846633}"/>
              </a:ext>
            </a:extLst>
          </p:cNvPr>
          <p:cNvSpPr txBox="1"/>
          <p:nvPr/>
        </p:nvSpPr>
        <p:spPr>
          <a:xfrm>
            <a:off x="5014149" y="1531654"/>
            <a:ext cx="6596743" cy="2862322"/>
          </a:xfrm>
          <a:prstGeom prst="rect">
            <a:avLst/>
          </a:prstGeom>
          <a:noFill/>
        </p:spPr>
        <p:txBody>
          <a:bodyPr wrap="square" rtlCol="0">
            <a:spAutoFit/>
          </a:bodyPr>
          <a:lstStyle/>
          <a:p>
            <a:r>
              <a:rPr lang="en-US" b="1" dirty="0">
                <a:solidFill>
                  <a:srgbClr val="0070C0"/>
                </a:solidFill>
                <a:latin typeface="Segoe UI Semibold" panose="020B0702040204020203" pitchFamily="34" charset="0"/>
                <a:cs typeface="Segoe UI Semibold" panose="020B0702040204020203" pitchFamily="34" charset="0"/>
              </a:rPr>
              <a:t>Final Assessment:</a:t>
            </a:r>
          </a:p>
          <a:p>
            <a:pPr marL="285750" indent="-285750">
              <a:buFont typeface="Wingdings" panose="05000000000000000000" pitchFamily="2" charset="2"/>
              <a:buChar char="Ø"/>
            </a:pPr>
            <a:endParaRPr lang="en-US" dirty="0">
              <a:solidFill>
                <a:schemeClr val="tx1">
                  <a:lumMod val="85000"/>
                  <a:lumOff val="15000"/>
                </a:schemeClr>
              </a:solidFill>
              <a:latin typeface="Consolas" panose="020B0609020204030204" pitchFamily="49" charset="0"/>
            </a:endParaRPr>
          </a:p>
          <a:p>
            <a:pPr marL="285750" indent="-285750">
              <a:buFont typeface="Wingdings" panose="05000000000000000000" pitchFamily="2" charset="2"/>
              <a:buChar char="Ø"/>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Increased bed occupancy and decreased staff responsiveness shows strain on the hospital staff.</a:t>
            </a:r>
          </a:p>
          <a:p>
            <a:pPr marL="285750" indent="-285750">
              <a:buFont typeface="Wingdings" panose="05000000000000000000" pitchFamily="2" charset="2"/>
              <a:buChar char="Ø"/>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Unassisted fall rate is lower even though the bed occupancy is high.</a:t>
            </a:r>
          </a:p>
          <a:p>
            <a:pPr marL="285750" indent="-285750">
              <a:buFont typeface="Wingdings" panose="05000000000000000000" pitchFamily="2" charset="2"/>
              <a:buChar char="Ø"/>
            </a:pPr>
            <a:r>
              <a:rPr lang="en-US" b="0" dirty="0">
                <a:solidFill>
                  <a:schemeClr val="tx1">
                    <a:lumMod val="75000"/>
                    <a:lumOff val="25000"/>
                  </a:schemeClr>
                </a:solidFill>
                <a:effectLst/>
                <a:latin typeface="Segoe UI" panose="020B0502040204020203" pitchFamily="34" charset="0"/>
                <a:cs typeface="Segoe UI" panose="020B0502040204020203" pitchFamily="34" charset="0"/>
              </a:rPr>
              <a:t>To enhance patient satisfaction and overall hospital efficiency, improved staff responsiveness is needed.</a:t>
            </a:r>
          </a:p>
          <a:p>
            <a:pPr marL="285750" indent="-285750">
              <a:buFont typeface="Arial" panose="020B0604020202020204" pitchFamily="34" charset="0"/>
              <a:buChar char="•"/>
            </a:pPr>
            <a:endParaRPr lang="en-US" b="0" dirty="0">
              <a:solidFill>
                <a:srgbClr val="D4D4D4"/>
              </a:solidFill>
              <a:effectLst/>
              <a:latin typeface="Consolas" panose="020B0609020204030204" pitchFamily="49" charset="0"/>
            </a:endParaRPr>
          </a:p>
          <a:p>
            <a:endParaRPr lang="en-US" b="1" dirty="0">
              <a:solidFill>
                <a:schemeClr val="bg2">
                  <a:lumMod val="50000"/>
                </a:schemeClr>
              </a:solidFill>
            </a:endParaRPr>
          </a:p>
        </p:txBody>
      </p:sp>
    </p:spTree>
    <p:extLst>
      <p:ext uri="{BB962C8B-B14F-4D97-AF65-F5344CB8AC3E}">
        <p14:creationId xmlns:p14="http://schemas.microsoft.com/office/powerpoint/2010/main" val="301380631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DF44E9-2670-BA47-2A3E-8C3B057EDD4A}"/>
            </a:ext>
          </a:extLst>
        </p:cNvPr>
        <p:cNvGrpSpPr/>
        <p:nvPr/>
      </p:nvGrpSpPr>
      <p:grpSpPr>
        <a:xfrm>
          <a:off x="0" y="0"/>
          <a:ext cx="0" cy="0"/>
          <a:chOff x="0" y="0"/>
          <a:chExt cx="0" cy="0"/>
        </a:xfrm>
      </p:grpSpPr>
      <p:pic>
        <p:nvPicPr>
          <p:cNvPr id="107" name="Picture 106">
            <a:extLst>
              <a:ext uri="{FF2B5EF4-FFF2-40B4-BE49-F238E27FC236}">
                <a16:creationId xmlns:a16="http://schemas.microsoft.com/office/drawing/2014/main" id="{5EA5CD8E-14AF-A1F1-FCF6-6EDC9789D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9" name="Picture 108">
            <a:extLst>
              <a:ext uri="{FF2B5EF4-FFF2-40B4-BE49-F238E27FC236}">
                <a16:creationId xmlns:a16="http://schemas.microsoft.com/office/drawing/2014/main" id="{239163CD-072B-4342-379C-8F7CCC70FE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1" name="Oval 110">
            <a:extLst>
              <a:ext uri="{FF2B5EF4-FFF2-40B4-BE49-F238E27FC236}">
                <a16:creationId xmlns:a16="http://schemas.microsoft.com/office/drawing/2014/main" id="{B4672F56-87DE-BC9C-2141-35CF716C1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3" name="Picture 112">
            <a:extLst>
              <a:ext uri="{FF2B5EF4-FFF2-40B4-BE49-F238E27FC236}">
                <a16:creationId xmlns:a16="http://schemas.microsoft.com/office/drawing/2014/main" id="{3FED69C7-7395-7B49-498E-4C4E812A26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5" name="Picture 114">
            <a:extLst>
              <a:ext uri="{FF2B5EF4-FFF2-40B4-BE49-F238E27FC236}">
                <a16:creationId xmlns:a16="http://schemas.microsoft.com/office/drawing/2014/main" id="{08553FE2-D03F-1263-E361-BAF430E42F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7" name="Rectangle 116">
            <a:extLst>
              <a:ext uri="{FF2B5EF4-FFF2-40B4-BE49-F238E27FC236}">
                <a16:creationId xmlns:a16="http://schemas.microsoft.com/office/drawing/2014/main" id="{6D3FCF2B-50F6-DB70-2198-B3F9F08BD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9" name="Rectangle 118">
            <a:extLst>
              <a:ext uri="{FF2B5EF4-FFF2-40B4-BE49-F238E27FC236}">
                <a16:creationId xmlns:a16="http://schemas.microsoft.com/office/drawing/2014/main" id="{855D9E67-B367-689B-BCF3-065B32433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BC626-353C-5077-CFF4-57BE2D320C22}"/>
              </a:ext>
            </a:extLst>
          </p:cNvPr>
          <p:cNvSpPr>
            <a:spLocks noGrp="1"/>
          </p:cNvSpPr>
          <p:nvPr>
            <p:ph type="title"/>
          </p:nvPr>
        </p:nvSpPr>
        <p:spPr>
          <a:xfrm>
            <a:off x="213200" y="3086100"/>
            <a:ext cx="4037012" cy="1292351"/>
          </a:xfrm>
        </p:spPr>
        <p:txBody>
          <a:bodyPr vert="horz" lIns="91440" tIns="45720" rIns="91440" bIns="45720" rtlCol="0" anchor="b">
            <a:noAutofit/>
          </a:bodyPr>
          <a:lstStyle/>
          <a:p>
            <a:r>
              <a:rPr lang="en-US" sz="2000" b="0" i="0" kern="1200" dirty="0">
                <a:solidFill>
                  <a:srgbClr val="EBEBEB"/>
                </a:solidFill>
                <a:latin typeface="Segoe UI Semibold" panose="020B0702040204020203" pitchFamily="34" charset="0"/>
                <a:cs typeface="Segoe UI Semibold" panose="020B0702040204020203" pitchFamily="34" charset="0"/>
              </a:rPr>
              <a:t>Thanks</a:t>
            </a:r>
            <a:r>
              <a:rPr lang="en-US" sz="2000" dirty="0">
                <a:solidFill>
                  <a:srgbClr val="EBEBEB"/>
                </a:solidFill>
                <a:latin typeface="Segoe UI Semibold" panose="020B0702040204020203" pitchFamily="34" charset="0"/>
                <a:cs typeface="Segoe UI Semibold" panose="020B0702040204020203" pitchFamily="34" charset="0"/>
              </a:rPr>
              <a:t>!</a:t>
            </a:r>
            <a:br>
              <a:rPr lang="en-US" sz="2000" b="0" i="0" kern="1200" dirty="0">
                <a:solidFill>
                  <a:srgbClr val="EBEBEB"/>
                </a:solidFill>
                <a:latin typeface="Segoe UI Semibold" panose="020B0702040204020203" pitchFamily="34" charset="0"/>
                <a:cs typeface="Segoe UI Semibold" panose="020B0702040204020203" pitchFamily="34" charset="0"/>
              </a:rPr>
            </a:br>
            <a:br>
              <a:rPr lang="en-US" sz="2000" b="0" i="0" kern="1200" dirty="0">
                <a:solidFill>
                  <a:srgbClr val="EBEBEB"/>
                </a:solidFill>
                <a:latin typeface="Segoe UI Semibold" panose="020B0702040204020203" pitchFamily="34" charset="0"/>
                <a:cs typeface="Segoe UI Semibold" panose="020B0702040204020203" pitchFamily="34" charset="0"/>
              </a:rPr>
            </a:br>
            <a:r>
              <a:rPr lang="en-US" sz="2000" b="0" i="0" kern="1200" dirty="0">
                <a:solidFill>
                  <a:srgbClr val="EBEBEB"/>
                </a:solidFill>
                <a:latin typeface="Segoe UI Semibold" panose="020B0702040204020203" pitchFamily="34" charset="0"/>
                <a:cs typeface="Segoe UI Semibold" panose="020B0702040204020203" pitchFamily="34" charset="0"/>
              </a:rPr>
              <a:t>Contact</a:t>
            </a:r>
            <a:br>
              <a:rPr lang="en-US" sz="2000" b="0" i="0" kern="1200" dirty="0">
                <a:solidFill>
                  <a:srgbClr val="EBEBEB"/>
                </a:solidFill>
                <a:latin typeface="Segoe UI Semibold" panose="020B0702040204020203" pitchFamily="34" charset="0"/>
                <a:cs typeface="Segoe UI Semibold" panose="020B0702040204020203" pitchFamily="34" charset="0"/>
              </a:rPr>
            </a:br>
            <a:br>
              <a:rPr lang="en-US" sz="2000" b="0" i="0" kern="1200" dirty="0">
                <a:solidFill>
                  <a:srgbClr val="EBEBEB"/>
                </a:solidFill>
                <a:latin typeface="Segoe UI Semibold" panose="020B0702040204020203" pitchFamily="34" charset="0"/>
                <a:cs typeface="Segoe UI Semibold" panose="020B0702040204020203" pitchFamily="34" charset="0"/>
              </a:rPr>
            </a:br>
            <a:r>
              <a:rPr lang="en-US" sz="2000" b="0" i="0" kern="1200" dirty="0">
                <a:solidFill>
                  <a:srgbClr val="EBEBEB"/>
                </a:solidFill>
                <a:latin typeface="Segoe UI Semibold" panose="020B0702040204020203" pitchFamily="34" charset="0"/>
                <a:cs typeface="Segoe UI Semibold" panose="020B0702040204020203" pitchFamily="34" charset="0"/>
              </a:rPr>
              <a:t>Tabish Shamim</a:t>
            </a:r>
            <a:br>
              <a:rPr lang="en-US" sz="2000" b="0" i="0" kern="1200" dirty="0">
                <a:solidFill>
                  <a:srgbClr val="EBEBEB"/>
                </a:solidFill>
                <a:latin typeface="Segoe UI Semibold" panose="020B0702040204020203" pitchFamily="34" charset="0"/>
                <a:cs typeface="Segoe UI Semibold" panose="020B0702040204020203" pitchFamily="34" charset="0"/>
              </a:rPr>
            </a:br>
            <a:br>
              <a:rPr lang="en-US" sz="2000" b="0" i="0" kern="1200" dirty="0">
                <a:solidFill>
                  <a:srgbClr val="EBEBEB"/>
                </a:solidFill>
                <a:latin typeface="Segoe UI Semibold" panose="020B0702040204020203" pitchFamily="34" charset="0"/>
                <a:cs typeface="Segoe UI Semibold" panose="020B0702040204020203" pitchFamily="34" charset="0"/>
              </a:rPr>
            </a:br>
            <a:r>
              <a:rPr lang="en-US" sz="2000" b="0" i="0" kern="1200" dirty="0">
                <a:solidFill>
                  <a:srgbClr val="EBEBEB"/>
                </a:solidFill>
                <a:latin typeface="Segoe UI Semibold" panose="020B0702040204020203" pitchFamily="34" charset="0"/>
                <a:cs typeface="Segoe UI Semibold" panose="020B0702040204020203" pitchFamily="34" charset="0"/>
              </a:rPr>
              <a:t>+91 7800090800</a:t>
            </a:r>
            <a:br>
              <a:rPr lang="en-US" sz="2000" b="0" i="0" kern="1200" dirty="0">
                <a:solidFill>
                  <a:srgbClr val="EBEBEB"/>
                </a:solidFill>
                <a:latin typeface="Segoe UI Semibold" panose="020B0702040204020203" pitchFamily="34" charset="0"/>
                <a:cs typeface="Segoe UI Semibold" panose="020B0702040204020203" pitchFamily="34" charset="0"/>
              </a:rPr>
            </a:br>
            <a:br>
              <a:rPr lang="en-US" sz="2000" b="0" i="0" kern="1200" dirty="0">
                <a:solidFill>
                  <a:srgbClr val="EBEBEB"/>
                </a:solidFill>
                <a:latin typeface="Segoe UI Semibold" panose="020B0702040204020203" pitchFamily="34" charset="0"/>
                <a:cs typeface="Segoe UI Semibold" panose="020B0702040204020203" pitchFamily="34" charset="0"/>
              </a:rPr>
            </a:br>
            <a:r>
              <a:rPr lang="en-US" sz="2000" b="0" i="0" kern="1200" dirty="0">
                <a:solidFill>
                  <a:srgbClr val="EBEBEB"/>
                </a:solidFill>
                <a:latin typeface="Segoe UI Semibold" panose="020B0702040204020203" pitchFamily="34" charset="0"/>
                <a:cs typeface="Segoe UI Semibold" panose="020B0702040204020203" pitchFamily="34" charset="0"/>
              </a:rPr>
              <a:t>Tabishshamim9@gmail.com</a:t>
            </a:r>
          </a:p>
        </p:txBody>
      </p:sp>
      <p:sp>
        <p:nvSpPr>
          <p:cNvPr id="121" name="Freeform 11">
            <a:extLst>
              <a:ext uri="{FF2B5EF4-FFF2-40B4-BE49-F238E27FC236}">
                <a16:creationId xmlns:a16="http://schemas.microsoft.com/office/drawing/2014/main" id="{2BE32980-724B-32A7-93DF-B31048A25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3" name="Freeform: Shape 122">
            <a:extLst>
              <a:ext uri="{FF2B5EF4-FFF2-40B4-BE49-F238E27FC236}">
                <a16:creationId xmlns:a16="http://schemas.microsoft.com/office/drawing/2014/main" id="{E8C0BF67-6ADD-480B-5A30-07D1601C9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125" name="Rectangle 124">
            <a:extLst>
              <a:ext uri="{FF2B5EF4-FFF2-40B4-BE49-F238E27FC236}">
                <a16:creationId xmlns:a16="http://schemas.microsoft.com/office/drawing/2014/main" id="{1EF8E9FD-B465-26D6-BE09-F5DCFDCC3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299854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199887EC-3807-D1BE-B089-37C882EB86DC}"/>
              </a:ext>
            </a:extLst>
          </p:cNvPr>
          <p:cNvSpPr>
            <a:spLocks noGrp="1"/>
          </p:cNvSpPr>
          <p:nvPr>
            <p:ph type="title"/>
          </p:nvPr>
        </p:nvSpPr>
        <p:spPr>
          <a:xfrm>
            <a:off x="1103312" y="452718"/>
            <a:ext cx="8947522" cy="1400530"/>
          </a:xfrm>
        </p:spPr>
        <p:txBody>
          <a:bodyPr anchor="ctr">
            <a:normAutofit/>
          </a:bodyPr>
          <a:lstStyle/>
          <a:p>
            <a:r>
              <a:rPr lang="en-US">
                <a:solidFill>
                  <a:srgbClr val="FFFFFF"/>
                </a:solidFill>
                <a:latin typeface="Segoe UI Semibold" panose="020B0702040204020203" pitchFamily="34" charset="0"/>
                <a:cs typeface="Segoe UI Semibold" panose="020B0702040204020203" pitchFamily="34" charset="0"/>
              </a:rPr>
              <a:t>Problem Statement and Objective</a:t>
            </a:r>
          </a:p>
        </p:txBody>
      </p:sp>
      <p:sp>
        <p:nvSpPr>
          <p:cNvPr id="3" name="Content Placeholder 2">
            <a:extLst>
              <a:ext uri="{FF2B5EF4-FFF2-40B4-BE49-F238E27FC236}">
                <a16:creationId xmlns:a16="http://schemas.microsoft.com/office/drawing/2014/main" id="{46622C5A-F3FF-5526-D11D-B08E502D5DCE}"/>
              </a:ext>
            </a:extLst>
          </p:cNvPr>
          <p:cNvSpPr>
            <a:spLocks noGrp="1"/>
          </p:cNvSpPr>
          <p:nvPr>
            <p:ph idx="1"/>
          </p:nvPr>
        </p:nvSpPr>
        <p:spPr>
          <a:xfrm>
            <a:off x="1103312" y="2763520"/>
            <a:ext cx="8946541" cy="3484879"/>
          </a:xfrm>
        </p:spPr>
        <p:txBody>
          <a:bodyPr>
            <a:normAutofit/>
          </a:bodyPr>
          <a:lstStyle/>
          <a:p>
            <a:pPr marL="0" indent="0">
              <a:lnSpc>
                <a:spcPct val="90000"/>
              </a:lnSpc>
              <a:buNone/>
            </a:pPr>
            <a:r>
              <a:rPr lang="en-US" sz="1700">
                <a:latin typeface="Segoe UI" panose="020B0502040204020203" pitchFamily="34" charset="0"/>
                <a:cs typeface="Segoe UI" panose="020B0502040204020203" pitchFamily="34" charset="0"/>
              </a:rPr>
              <a:t>Lowell General Hospital remains dedicated to ensuring patient well-being. To support this commitment, we actively track critical metrics that influence patient safety and satisfaction. Conducting a systematic analysis of these indicators is vital for spotting trends, evaluating performance, and creating data-driven strategies to improve the overall patient experience.</a:t>
            </a:r>
          </a:p>
          <a:p>
            <a:pPr>
              <a:lnSpc>
                <a:spcPct val="90000"/>
              </a:lnSpc>
            </a:pPr>
            <a:endParaRPr lang="en-US" sz="1700"/>
          </a:p>
          <a:p>
            <a:pPr marL="0" indent="0">
              <a:lnSpc>
                <a:spcPct val="90000"/>
              </a:lnSpc>
              <a:buNone/>
            </a:pPr>
            <a:r>
              <a:rPr lang="en-US" sz="1700">
                <a:latin typeface="Segoe UI Semibold" panose="020B0702040204020203" pitchFamily="34" charset="0"/>
                <a:cs typeface="Segoe UI Semibold" panose="020B0702040204020203" pitchFamily="34" charset="0"/>
              </a:rPr>
              <a:t>Objective:</a:t>
            </a:r>
          </a:p>
          <a:p>
            <a:pPr>
              <a:lnSpc>
                <a:spcPct val="90000"/>
              </a:lnSpc>
              <a:buFont typeface="Wingdings" panose="05000000000000000000" pitchFamily="2" charset="2"/>
              <a:buChar char="v"/>
            </a:pPr>
            <a:r>
              <a:rPr lang="en-US" sz="1700">
                <a:latin typeface="Segoe UI" panose="020B0502040204020203" pitchFamily="34" charset="0"/>
                <a:cs typeface="Segoe UI" panose="020B0502040204020203" pitchFamily="34" charset="0"/>
              </a:rPr>
              <a:t>Evaluate how key performance indicators (KPIs) influence the patient experience.</a:t>
            </a:r>
          </a:p>
          <a:p>
            <a:pPr>
              <a:lnSpc>
                <a:spcPct val="90000"/>
              </a:lnSpc>
              <a:buFont typeface="Wingdings" panose="05000000000000000000" pitchFamily="2" charset="2"/>
              <a:buChar char="v"/>
            </a:pPr>
            <a:r>
              <a:rPr lang="en-US" sz="1700">
                <a:latin typeface="Segoe UI" panose="020B0502040204020203" pitchFamily="34" charset="0"/>
                <a:cs typeface="Segoe UI" panose="020B0502040204020203" pitchFamily="34" charset="0"/>
              </a:rPr>
              <a:t>Explore the relationships and correlations among different KPIs.</a:t>
            </a:r>
          </a:p>
          <a:p>
            <a:pPr>
              <a:lnSpc>
                <a:spcPct val="90000"/>
              </a:lnSpc>
              <a:buFont typeface="Wingdings" panose="05000000000000000000" pitchFamily="2" charset="2"/>
              <a:buChar char="v"/>
            </a:pPr>
            <a:r>
              <a:rPr lang="en-US" sz="1700">
                <a:latin typeface="Segoe UI" panose="020B0502040204020203" pitchFamily="34" charset="0"/>
                <a:cs typeface="Segoe UI" panose="020B0502040204020203" pitchFamily="34" charset="0"/>
              </a:rPr>
              <a:t>Compare performance against benchmarks and suggest actionable improvements.</a:t>
            </a:r>
          </a:p>
          <a:p>
            <a:pPr marL="0" indent="0">
              <a:lnSpc>
                <a:spcPct val="90000"/>
              </a:lnSpc>
              <a:buNone/>
            </a:pPr>
            <a:endParaRPr lang="en-US" sz="1700"/>
          </a:p>
        </p:txBody>
      </p:sp>
    </p:spTree>
    <p:extLst>
      <p:ext uri="{BB962C8B-B14F-4D97-AF65-F5344CB8AC3E}">
        <p14:creationId xmlns:p14="http://schemas.microsoft.com/office/powerpoint/2010/main" val="107516566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A7160-7A47-CB33-C142-AF515D3B82BA}"/>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Dataset Overview</a:t>
            </a:r>
          </a:p>
        </p:txBody>
      </p:sp>
      <p:sp>
        <p:nvSpPr>
          <p:cNvPr id="3" name="Content Placeholder 2">
            <a:extLst>
              <a:ext uri="{FF2B5EF4-FFF2-40B4-BE49-F238E27FC236}">
                <a16:creationId xmlns:a16="http://schemas.microsoft.com/office/drawing/2014/main" id="{3DEFCB98-6C87-8595-D46E-58430A3550F9}"/>
              </a:ext>
            </a:extLst>
          </p:cNvPr>
          <p:cNvSpPr>
            <a:spLocks noGrp="1"/>
          </p:cNvSpPr>
          <p:nvPr>
            <p:ph sz="half" idx="1"/>
          </p:nvPr>
        </p:nvSpPr>
        <p:spPr>
          <a:xfrm>
            <a:off x="646111" y="2056092"/>
            <a:ext cx="4546375" cy="4195763"/>
          </a:xfrm>
        </p:spPr>
        <p:txBody>
          <a:bodyPr>
            <a:normAutofit/>
          </a:bodyPr>
          <a:lstStyle/>
          <a:p>
            <a:pPr>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Source : </a:t>
            </a:r>
            <a:r>
              <a:rPr lang="en-US" sz="1600" dirty="0">
                <a:latin typeface="Segoe UI" panose="020B0502040204020203" pitchFamily="34" charset="0"/>
                <a:cs typeface="Segoe UI" panose="020B0502040204020203" pitchFamily="34" charset="0"/>
              </a:rPr>
              <a:t>Lowell General Hospital Dataset</a:t>
            </a: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Size: </a:t>
            </a:r>
            <a:r>
              <a:rPr lang="en-US" sz="1600" dirty="0">
                <a:latin typeface="Segoe UI" panose="020B0502040204020203" pitchFamily="34" charset="0"/>
                <a:cs typeface="Segoe UI" panose="020B0502040204020203" pitchFamily="34" charset="0"/>
              </a:rPr>
              <a:t>(60,4)</a:t>
            </a: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endParaRPr lang="en-US" sz="1600" dirty="0">
              <a:latin typeface="Segoe UI" panose="020B0502040204020203" pitchFamily="34" charset="0"/>
              <a:cs typeface="Segoe UI" panose="020B0502040204020203" pitchFamily="34" charset="0"/>
            </a:endParaRPr>
          </a:p>
          <a:p>
            <a:pPr>
              <a:buFont typeface="Wingdings" panose="05000000000000000000" pitchFamily="2" charset="2"/>
              <a:buChar char="Ø"/>
            </a:pPr>
            <a:r>
              <a:rPr lang="en-US" sz="1600" b="1" dirty="0">
                <a:latin typeface="Segoe UI" panose="020B0502040204020203" pitchFamily="34" charset="0"/>
                <a:cs typeface="Segoe UI" panose="020B0502040204020203" pitchFamily="34" charset="0"/>
              </a:rPr>
              <a:t>Timeframe: </a:t>
            </a:r>
            <a:r>
              <a:rPr lang="en-US" sz="1600" dirty="0">
                <a:latin typeface="Segoe UI" panose="020B0502040204020203" pitchFamily="34" charset="0"/>
                <a:cs typeface="Segoe UI" panose="020B0502040204020203" pitchFamily="34" charset="0"/>
              </a:rPr>
              <a:t>01/01/2020 to 01/12/2024 (5 years)</a:t>
            </a:r>
          </a:p>
        </p:txBody>
      </p:sp>
      <p:sp>
        <p:nvSpPr>
          <p:cNvPr id="4" name="Content Placeholder 3">
            <a:extLst>
              <a:ext uri="{FF2B5EF4-FFF2-40B4-BE49-F238E27FC236}">
                <a16:creationId xmlns:a16="http://schemas.microsoft.com/office/drawing/2014/main" id="{E76D8950-4342-141D-4E8F-FA0BD31CC822}"/>
              </a:ext>
            </a:extLst>
          </p:cNvPr>
          <p:cNvSpPr>
            <a:spLocks noGrp="1"/>
          </p:cNvSpPr>
          <p:nvPr>
            <p:ph sz="half" idx="2"/>
          </p:nvPr>
        </p:nvSpPr>
        <p:spPr/>
        <p:txBody>
          <a:bodyPr/>
          <a:lstStyle/>
          <a:p>
            <a:pPr marL="0" indent="0">
              <a:buNone/>
            </a:pPr>
            <a:r>
              <a:rPr lang="en-US" b="1" dirty="0">
                <a:latin typeface="Segoe UI Semibold" panose="020B0702040204020203" pitchFamily="34" charset="0"/>
                <a:cs typeface="Segoe UI Semibold" panose="020B0702040204020203" pitchFamily="34" charset="0"/>
              </a:rPr>
              <a:t>Key Variables:</a:t>
            </a:r>
          </a:p>
          <a:p>
            <a:pPr marL="0" indent="0">
              <a:buNone/>
            </a:pPr>
            <a:endParaRPr lang="en-US" dirty="0"/>
          </a:p>
          <a:p>
            <a:pPr>
              <a:buFont typeface="Wingdings" panose="05000000000000000000" pitchFamily="2" charset="2"/>
              <a:buChar char="Ø"/>
            </a:pPr>
            <a:r>
              <a:rPr lang="en-US" sz="1600" dirty="0"/>
              <a:t>Month</a:t>
            </a:r>
          </a:p>
          <a:p>
            <a:pPr>
              <a:buFont typeface="Wingdings" panose="05000000000000000000" pitchFamily="2" charset="2"/>
              <a:buChar char="Ø"/>
            </a:pPr>
            <a:r>
              <a:rPr lang="en-US" sz="1600" dirty="0"/>
              <a:t>Average Licensed Bed Occupancy Rate</a:t>
            </a:r>
          </a:p>
          <a:p>
            <a:pPr>
              <a:buFont typeface="Wingdings" panose="05000000000000000000" pitchFamily="2" charset="2"/>
              <a:buChar char="Ø"/>
            </a:pPr>
            <a:r>
              <a:rPr lang="en-US" sz="1600" dirty="0"/>
              <a:t>Unassisted Fall Rate per 1,000 Patient Days   </a:t>
            </a:r>
          </a:p>
          <a:p>
            <a:pPr>
              <a:buFont typeface="Wingdings" panose="05000000000000000000" pitchFamily="2" charset="2"/>
              <a:buChar char="Ø"/>
            </a:pPr>
            <a:r>
              <a:rPr lang="en-US" sz="1600" dirty="0"/>
              <a:t>Staff Responsiveness Domain Top Box Score</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4164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0B13FF8-2B3C-4BC1-B3E4-254B3F8C3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1411C0-ED70-38C2-4CD6-0209CC43D9AD}"/>
              </a:ext>
            </a:extLst>
          </p:cNvPr>
          <p:cNvSpPr>
            <a:spLocks noGrp="1"/>
          </p:cNvSpPr>
          <p:nvPr>
            <p:ph type="title"/>
          </p:nvPr>
        </p:nvSpPr>
        <p:spPr>
          <a:xfrm>
            <a:off x="635223" y="629266"/>
            <a:ext cx="3116690" cy="5594554"/>
          </a:xfrm>
        </p:spPr>
        <p:txBody>
          <a:bodyPr anchor="ctr">
            <a:normAutofit/>
          </a:bodyPr>
          <a:lstStyle/>
          <a:p>
            <a:r>
              <a:rPr lang="en-US" sz="3400">
                <a:solidFill>
                  <a:srgbClr val="EBEBEB"/>
                </a:solidFill>
                <a:latin typeface="Segoe UI Semibold" panose="020B0702040204020203" pitchFamily="34" charset="0"/>
                <a:cs typeface="Segoe UI Semibold" panose="020B0702040204020203" pitchFamily="34" charset="0"/>
              </a:rPr>
              <a:t>Understanding KPIs</a:t>
            </a:r>
          </a:p>
        </p:txBody>
      </p:sp>
      <p:sp>
        <p:nvSpPr>
          <p:cNvPr id="19" name="Freeform 7">
            <a:extLst>
              <a:ext uri="{FF2B5EF4-FFF2-40B4-BE49-F238E27FC236}">
                <a16:creationId xmlns:a16="http://schemas.microsoft.com/office/drawing/2014/main" id="{B9C1207E-FFD8-4821-AFE6-71C72436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9">
            <a:extLst>
              <a:ext uri="{FF2B5EF4-FFF2-40B4-BE49-F238E27FC236}">
                <a16:creationId xmlns:a16="http://schemas.microsoft.com/office/drawing/2014/main" id="{2B199503-2632-490F-8EB2-759D88708F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7655" y="-586345"/>
            <a:ext cx="6858001" cy="8030691"/>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sp>
        <p:nvSpPr>
          <p:cNvPr id="21" name="Rectangle 20">
            <a:extLst>
              <a:ext uri="{FF2B5EF4-FFF2-40B4-BE49-F238E27FC236}">
                <a16:creationId xmlns:a16="http://schemas.microsoft.com/office/drawing/2014/main" id="{F11C7CB4-0228-486A-931A-262ABB670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CE80D261-2794-B2B8-A808-5DA8BA382620}"/>
              </a:ext>
            </a:extLst>
          </p:cNvPr>
          <p:cNvSpPr>
            <a:spLocks noGrp="1"/>
          </p:cNvSpPr>
          <p:nvPr>
            <p:ph idx="1"/>
          </p:nvPr>
        </p:nvSpPr>
        <p:spPr>
          <a:xfrm>
            <a:off x="5048452" y="1410459"/>
            <a:ext cx="6495847" cy="1885146"/>
          </a:xfrm>
        </p:spPr>
        <p:txBody>
          <a:bodyPr>
            <a:normAutofit/>
          </a:bodyPr>
          <a:lstStyle/>
          <a:p>
            <a:pPr marL="0" indent="0">
              <a:buNone/>
            </a:pPr>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Average Licensed Bed Occupancy Rate</a:t>
            </a:r>
          </a:p>
          <a:p>
            <a:pPr marL="0" indent="0">
              <a:buNone/>
            </a:pPr>
            <a:endParaRPr lang="en-US" dirty="0"/>
          </a:p>
          <a:p>
            <a:pPr marL="0" indent="0">
              <a:buNone/>
            </a:pPr>
            <a:r>
              <a:rPr lang="en-US" dirty="0">
                <a:latin typeface="Segoe UI" panose="020B0502040204020203" pitchFamily="34" charset="0"/>
                <a:cs typeface="Segoe UI" panose="020B0502040204020203" pitchFamily="34" charset="0"/>
              </a:rPr>
              <a:t>This measure is captured internally and is measured as a percentage. It is calculated as:</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80E7F025-DB66-51B9-1C0D-09FE96767FD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48452" y="3562395"/>
            <a:ext cx="6495847" cy="1131233"/>
          </a:xfrm>
          <a:prstGeom prst="rect">
            <a:avLst/>
          </a:prstGeom>
          <a:effectLst/>
        </p:spPr>
      </p:pic>
    </p:spTree>
    <p:extLst>
      <p:ext uri="{BB962C8B-B14F-4D97-AF65-F5344CB8AC3E}">
        <p14:creationId xmlns:p14="http://schemas.microsoft.com/office/powerpoint/2010/main" val="4006693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8156C1-4463-B330-C60C-221A4785F965}"/>
              </a:ext>
            </a:extLst>
          </p:cNvPr>
          <p:cNvSpPr>
            <a:spLocks noGrp="1"/>
          </p:cNvSpPr>
          <p:nvPr>
            <p:ph type="title"/>
          </p:nvPr>
        </p:nvSpPr>
        <p:spPr>
          <a:xfrm>
            <a:off x="635223" y="629266"/>
            <a:ext cx="3116690" cy="5594554"/>
          </a:xfrm>
        </p:spPr>
        <p:txBody>
          <a:bodyPr anchor="ctr">
            <a:normAutofit/>
          </a:bodyPr>
          <a:lstStyle/>
          <a:p>
            <a:r>
              <a:rPr lang="en-US" sz="3400">
                <a:solidFill>
                  <a:srgbClr val="EBEBEB"/>
                </a:solidFill>
                <a:latin typeface="Segoe UI Semibold" panose="020B0702040204020203" pitchFamily="34" charset="0"/>
                <a:cs typeface="Segoe UI Semibold" panose="020B0702040204020203" pitchFamily="34" charset="0"/>
              </a:rPr>
              <a:t>Understanding KPIs</a:t>
            </a:r>
          </a:p>
        </p:txBody>
      </p:sp>
      <p:sp>
        <p:nvSpPr>
          <p:cNvPr id="12"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9CD903BE-C81D-259D-700C-990B5465987B}"/>
              </a:ext>
            </a:extLst>
          </p:cNvPr>
          <p:cNvSpPr>
            <a:spLocks noGrp="1"/>
          </p:cNvSpPr>
          <p:nvPr>
            <p:ph idx="1"/>
          </p:nvPr>
        </p:nvSpPr>
        <p:spPr>
          <a:xfrm>
            <a:off x="5048452" y="1410458"/>
            <a:ext cx="6508325" cy="2878513"/>
          </a:xfrm>
        </p:spPr>
        <p:txBody>
          <a:bodyPr>
            <a:normAutofit lnSpcReduction="10000"/>
          </a:bodyPr>
          <a:lstStyle/>
          <a:p>
            <a:pPr marL="0" indent="0">
              <a:lnSpc>
                <a:spcPct val="90000"/>
              </a:lnSpc>
              <a:buNone/>
            </a:pPr>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Staff Responsiveness Top Box Score</a:t>
            </a:r>
          </a:p>
          <a:p>
            <a:pPr>
              <a:lnSpc>
                <a:spcPct val="90000"/>
              </a:lnSpc>
            </a:pPr>
            <a:endParaRPr lang="en-US" sz="1400" dirty="0"/>
          </a:p>
          <a:p>
            <a:pPr marL="0" lvl="0" indent="0">
              <a:lnSpc>
                <a:spcPct val="9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The HCAHPS Survey, sent to patients post-discharge, assesses Staff Responsiveness through two key questions:</a:t>
            </a:r>
          </a:p>
          <a:p>
            <a:pPr marL="0" lvl="0" indent="0">
              <a:lnSpc>
                <a:spcPct val="90000"/>
              </a:lnSpc>
              <a:buNone/>
            </a:pP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marL="0" lvl="0" indent="0">
              <a:lnSpc>
                <a:spcPct val="9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Q1. How often did you receive help promptly after pressing the call button?</a:t>
            </a:r>
          </a:p>
          <a:p>
            <a:pPr marL="0" lvl="0" indent="0">
              <a:lnSpc>
                <a:spcPct val="9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Q2. How often did you get timely assistance with bathroom needs or using a bedpan?</a:t>
            </a:r>
          </a:p>
          <a:p>
            <a:pPr marL="0" indent="0">
              <a:lnSpc>
                <a:spcPct val="90000"/>
              </a:lnSpc>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It is calculated as:</a:t>
            </a:r>
          </a:p>
          <a:p>
            <a:pPr marL="0" indent="0">
              <a:lnSpc>
                <a:spcPct val="90000"/>
              </a:lnSpc>
              <a:buNone/>
            </a:pPr>
            <a:endParaRPr lang="en-US" sz="1400" dirty="0"/>
          </a:p>
        </p:txBody>
      </p:sp>
      <p:pic>
        <p:nvPicPr>
          <p:cNvPr id="5" name="Picture 4">
            <a:extLst>
              <a:ext uri="{FF2B5EF4-FFF2-40B4-BE49-F238E27FC236}">
                <a16:creationId xmlns:a16="http://schemas.microsoft.com/office/drawing/2014/main" id="{FB5B5151-165B-7003-62B3-E845E2106CE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048452" y="4518202"/>
            <a:ext cx="6495847" cy="545198"/>
          </a:xfrm>
          <a:prstGeom prst="rect">
            <a:avLst/>
          </a:prstGeom>
          <a:effectLst/>
        </p:spPr>
      </p:pic>
    </p:spTree>
    <p:extLst>
      <p:ext uri="{BB962C8B-B14F-4D97-AF65-F5344CB8AC3E}">
        <p14:creationId xmlns:p14="http://schemas.microsoft.com/office/powerpoint/2010/main" val="409399265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5DCF30-EA89-9488-2113-EB5842E6C48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05908EF-51BA-8032-25C1-ED603B8B2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98ECE7-5387-86B9-B4CF-1EFFCEE48A53}"/>
              </a:ext>
            </a:extLst>
          </p:cNvPr>
          <p:cNvSpPr>
            <a:spLocks noGrp="1"/>
          </p:cNvSpPr>
          <p:nvPr>
            <p:ph type="title"/>
          </p:nvPr>
        </p:nvSpPr>
        <p:spPr>
          <a:xfrm>
            <a:off x="635223" y="629266"/>
            <a:ext cx="3116690" cy="5594554"/>
          </a:xfrm>
        </p:spPr>
        <p:txBody>
          <a:bodyPr anchor="ctr">
            <a:normAutofit/>
          </a:bodyPr>
          <a:lstStyle/>
          <a:p>
            <a:r>
              <a:rPr lang="en-US" sz="3400">
                <a:solidFill>
                  <a:srgbClr val="EBEBEB"/>
                </a:solidFill>
                <a:latin typeface="Segoe UI Semibold" panose="020B0702040204020203" pitchFamily="34" charset="0"/>
                <a:cs typeface="Segoe UI Semibold" panose="020B0702040204020203" pitchFamily="34" charset="0"/>
              </a:rPr>
              <a:t>Understanding KPIs</a:t>
            </a:r>
          </a:p>
        </p:txBody>
      </p:sp>
      <p:sp>
        <p:nvSpPr>
          <p:cNvPr id="12" name="Freeform 7">
            <a:extLst>
              <a:ext uri="{FF2B5EF4-FFF2-40B4-BE49-F238E27FC236}">
                <a16:creationId xmlns:a16="http://schemas.microsoft.com/office/drawing/2014/main" id="{511A3DB0-D60F-0809-0FFE-CC8D5B1AC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C1C7F02-191F-114C-2B94-DB237A079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A2944B0-EF01-BE6A-D59F-78183E6915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A752E3B-10DE-05CF-6CA4-04CF031136D4}"/>
              </a:ext>
            </a:extLst>
          </p:cNvPr>
          <p:cNvSpPr>
            <a:spLocks noGrp="1"/>
          </p:cNvSpPr>
          <p:nvPr>
            <p:ph idx="1"/>
          </p:nvPr>
        </p:nvSpPr>
        <p:spPr>
          <a:xfrm>
            <a:off x="5048452" y="1410458"/>
            <a:ext cx="6495847" cy="2589913"/>
          </a:xfrm>
        </p:spPr>
        <p:txBody>
          <a:bodyPr>
            <a:normAutofit/>
          </a:bodyPr>
          <a:lstStyle/>
          <a:p>
            <a:pPr marL="0" indent="0">
              <a:buNone/>
            </a:pPr>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Unassisted Patient Falls per 1000 Patient Days</a:t>
            </a:r>
          </a:p>
          <a:p>
            <a:pPr marL="457200" indent="-457200">
              <a:buFont typeface="+mj-lt"/>
              <a:buAutoNum type="arabicPeriod" startAt="3"/>
            </a:pPr>
            <a:endParaRPr lang="en-US" sz="1400" dirty="0"/>
          </a:p>
          <a:p>
            <a:pPr marL="0" indent="0">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This measure is captured by the National Database of Nursing Quality Indicators (NDNQI). A patient fall is defined as an unplanned descent to the floor with or without injury. Unassisted falls are where there is no staff member present to assist the patient. This is measured as:</a:t>
            </a:r>
          </a:p>
          <a:p>
            <a:pPr marL="0" indent="0">
              <a:lnSpc>
                <a:spcPct val="90000"/>
              </a:lnSpc>
              <a:buNone/>
            </a:pPr>
            <a:endParaRPr lang="en-US" sz="1400" dirty="0"/>
          </a:p>
        </p:txBody>
      </p:sp>
      <p:pic>
        <p:nvPicPr>
          <p:cNvPr id="4" name="Picture 3">
            <a:extLst>
              <a:ext uri="{FF2B5EF4-FFF2-40B4-BE49-F238E27FC236}">
                <a16:creationId xmlns:a16="http://schemas.microsoft.com/office/drawing/2014/main" id="{748870AF-D8A0-A253-4392-BF9ABF38AC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855756" y="3709641"/>
            <a:ext cx="6114934" cy="1245899"/>
          </a:xfrm>
          <a:prstGeom prst="rect">
            <a:avLst/>
          </a:prstGeom>
        </p:spPr>
      </p:pic>
    </p:spTree>
    <p:extLst>
      <p:ext uri="{BB962C8B-B14F-4D97-AF65-F5344CB8AC3E}">
        <p14:creationId xmlns:p14="http://schemas.microsoft.com/office/powerpoint/2010/main" val="32479900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00528-1DE9-9B9B-B9E8-EBB458FD9219}"/>
              </a:ext>
            </a:extLst>
          </p:cNvPr>
          <p:cNvSpPr>
            <a:spLocks noGrp="1"/>
          </p:cNvSpPr>
          <p:nvPr>
            <p:ph type="title"/>
          </p:nvPr>
        </p:nvSpPr>
        <p:spPr/>
        <p:txBody>
          <a:bodyPr/>
          <a:lstStyle/>
          <a:p>
            <a:r>
              <a:rPr lang="en-US" sz="3600" dirty="0">
                <a:latin typeface="Segoe UI Semibold" panose="020B0702040204020203" pitchFamily="34" charset="0"/>
                <a:cs typeface="Segoe UI Semibold" panose="020B0702040204020203" pitchFamily="34" charset="0"/>
              </a:rPr>
              <a:t>Relationship between the KPIs</a:t>
            </a:r>
          </a:p>
        </p:txBody>
      </p:sp>
      <p:graphicFrame>
        <p:nvGraphicFramePr>
          <p:cNvPr id="47" name="Content Placeholder 3">
            <a:extLst>
              <a:ext uri="{FF2B5EF4-FFF2-40B4-BE49-F238E27FC236}">
                <a16:creationId xmlns:a16="http://schemas.microsoft.com/office/drawing/2014/main" id="{A33CCE69-2BA3-8797-506E-06CB867D97DA}"/>
              </a:ext>
            </a:extLst>
          </p:cNvPr>
          <p:cNvGraphicFramePr>
            <a:graphicFrameLocks noGrp="1"/>
          </p:cNvGraphicFramePr>
          <p:nvPr>
            <p:ph sz="half" idx="1"/>
            <p:extLst>
              <p:ext uri="{D42A27DB-BD31-4B8C-83A1-F6EECF244321}">
                <p14:modId xmlns:p14="http://schemas.microsoft.com/office/powerpoint/2010/main" val="2516656290"/>
              </p:ext>
            </p:extLst>
          </p:nvPr>
        </p:nvGraphicFramePr>
        <p:xfrm>
          <a:off x="417511" y="2019317"/>
          <a:ext cx="4757057" cy="42370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ontent Placeholder 6">
            <a:extLst>
              <a:ext uri="{FF2B5EF4-FFF2-40B4-BE49-F238E27FC236}">
                <a16:creationId xmlns:a16="http://schemas.microsoft.com/office/drawing/2014/main" id="{4FBE6245-B866-F7C5-F78A-8F8E951EEBD7}"/>
              </a:ext>
            </a:extLst>
          </p:cNvPr>
          <p:cNvPicPr>
            <a:picLocks noGrp="1" noChangeAspect="1"/>
          </p:cNvPicPr>
          <p:nvPr>
            <p:ph sz="half" idx="2"/>
          </p:nvPr>
        </p:nvPicPr>
        <p:blipFill>
          <a:blip r:embed="rId7"/>
          <a:stretch>
            <a:fillRect/>
          </a:stretch>
        </p:blipFill>
        <p:spPr>
          <a:xfrm>
            <a:off x="5861957" y="2424968"/>
            <a:ext cx="4757057" cy="3831369"/>
          </a:xfrm>
        </p:spPr>
      </p:pic>
      <p:sp>
        <p:nvSpPr>
          <p:cNvPr id="8" name="TextBox 7">
            <a:extLst>
              <a:ext uri="{FF2B5EF4-FFF2-40B4-BE49-F238E27FC236}">
                <a16:creationId xmlns:a16="http://schemas.microsoft.com/office/drawing/2014/main" id="{8F2566DF-94B3-C3DD-5F06-2DD3006EFE1F}"/>
              </a:ext>
            </a:extLst>
          </p:cNvPr>
          <p:cNvSpPr txBox="1"/>
          <p:nvPr/>
        </p:nvSpPr>
        <p:spPr>
          <a:xfrm>
            <a:off x="5709556" y="1738998"/>
            <a:ext cx="5350329" cy="400110"/>
          </a:xfrm>
          <a:prstGeom prst="rect">
            <a:avLst/>
          </a:prstGeom>
          <a:noFill/>
        </p:spPr>
        <p:txBody>
          <a:bodyPr wrap="square" rtlCol="0">
            <a:spAutoFit/>
          </a:bodyPr>
          <a:lstStyle/>
          <a:p>
            <a:r>
              <a:rPr lang="en-US" sz="2000" b="1" dirty="0">
                <a:latin typeface="Segoe UI Semibold" panose="020B0702040204020203" pitchFamily="34" charset="0"/>
                <a:cs typeface="Segoe UI Semibold" panose="020B0702040204020203" pitchFamily="34" charset="0"/>
              </a:rPr>
              <a:t>Heatmap of Correlations between the KPIs</a:t>
            </a:r>
          </a:p>
        </p:txBody>
      </p:sp>
    </p:spTree>
    <p:extLst>
      <p:ext uri="{BB962C8B-B14F-4D97-AF65-F5344CB8AC3E}">
        <p14:creationId xmlns:p14="http://schemas.microsoft.com/office/powerpoint/2010/main" val="1398354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1">
            <a:extLst>
              <a:ext uri="{FF2B5EF4-FFF2-40B4-BE49-F238E27FC236}">
                <a16:creationId xmlns:a16="http://schemas.microsoft.com/office/drawing/2014/main" id="{48B162C0-6305-A69F-8552-C2AC6DFDB544}"/>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FFFFFF"/>
                </a:solidFill>
                <a:latin typeface="+mj-lt"/>
                <a:ea typeface="+mj-ea"/>
                <a:cs typeface="+mj-cs"/>
              </a:rPr>
              <a:t>Relationship between the KPIs</a:t>
            </a:r>
          </a:p>
        </p:txBody>
      </p:sp>
      <p:sp>
        <p:nvSpPr>
          <p:cNvPr id="3" name="Content Placeholder 2">
            <a:extLst>
              <a:ext uri="{FF2B5EF4-FFF2-40B4-BE49-F238E27FC236}">
                <a16:creationId xmlns:a16="http://schemas.microsoft.com/office/drawing/2014/main" id="{2AAD90B4-C3D5-BB89-4DC9-F539540407D5}"/>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Bed Occupancy Rate &amp; Fall rate per 1000 Patient Days</a:t>
            </a:r>
          </a:p>
          <a:p>
            <a:endParaRPr lang="en-US" dirty="0"/>
          </a:p>
          <a:p>
            <a:pPr marL="0" indent="0"/>
            <a:r>
              <a:rPr lang="en-US" dirty="0">
                <a:effectLst/>
                <a:latin typeface="Segoe UI" panose="020B0502040204020203" pitchFamily="34" charset="0"/>
                <a:cs typeface="Segoe UI" panose="020B0502040204020203" pitchFamily="34" charset="0"/>
              </a:rPr>
              <a:t>The correlation between bed occupancy rate and fall rate per 1000 days is 0.70 which indicates a strong positive correlation. It means that with increase in bed occupancy the fall rate would increase as well. To mitigate this, there is a need for more efficient staffing or patient monitoring in case the occupancy increases.</a:t>
            </a:r>
          </a:p>
          <a:p>
            <a:pPr marL="0" indent="0"/>
            <a:endParaRPr lang="en-US" dirty="0"/>
          </a:p>
        </p:txBody>
      </p:sp>
    </p:spTree>
    <p:extLst>
      <p:ext uri="{BB962C8B-B14F-4D97-AF65-F5344CB8AC3E}">
        <p14:creationId xmlns:p14="http://schemas.microsoft.com/office/powerpoint/2010/main" val="241497198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311FB9-4755-2BF5-C497-422F4AEAFC3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1" name="Rectangle 10">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5" name="Freeform: Shape 14">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4" name="Title 1">
            <a:extLst>
              <a:ext uri="{FF2B5EF4-FFF2-40B4-BE49-F238E27FC236}">
                <a16:creationId xmlns:a16="http://schemas.microsoft.com/office/drawing/2014/main" id="{2C48BA65-F677-FEE8-3C38-441A9C20CFF7}"/>
              </a:ext>
            </a:extLst>
          </p:cNvPr>
          <p:cNvSpPr txBox="1">
            <a:spLocks/>
          </p:cNvSpPr>
          <p:nvPr/>
        </p:nvSpPr>
        <p:spPr>
          <a:xfrm>
            <a:off x="1103312" y="452718"/>
            <a:ext cx="8947522" cy="140053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b="0" i="0" kern="1200">
                <a:solidFill>
                  <a:srgbClr val="FFFFFF"/>
                </a:solidFill>
                <a:latin typeface="+mj-lt"/>
                <a:ea typeface="+mj-ea"/>
                <a:cs typeface="+mj-cs"/>
              </a:rPr>
              <a:t>Relationship between the KPIs</a:t>
            </a:r>
          </a:p>
        </p:txBody>
      </p:sp>
      <p:sp>
        <p:nvSpPr>
          <p:cNvPr id="3" name="Content Placeholder 2">
            <a:extLst>
              <a:ext uri="{FF2B5EF4-FFF2-40B4-BE49-F238E27FC236}">
                <a16:creationId xmlns:a16="http://schemas.microsoft.com/office/drawing/2014/main" id="{E3CB9E6F-4F78-B176-CB48-58B4BD310504}"/>
              </a:ext>
            </a:extLst>
          </p:cNvPr>
          <p:cNvSpPr>
            <a:spLocks noGrp="1"/>
          </p:cNvSpPr>
          <p:nvPr>
            <p:ph idx="1"/>
          </p:nvPr>
        </p:nvSpPr>
        <p:spPr>
          <a:xfrm>
            <a:off x="1103312" y="2763520"/>
            <a:ext cx="8946541" cy="3484879"/>
          </a:xfrm>
        </p:spPr>
        <p:txBody>
          <a:bodyPr vert="horz" lIns="91440" tIns="45720" rIns="91440" bIns="45720" rtlCol="0">
            <a:normAutofit/>
          </a:bodyPr>
          <a:lstStyle/>
          <a:p>
            <a:r>
              <a:rPr lang="en-US" b="1" dirty="0">
                <a:solidFill>
                  <a:schemeClr val="tx1">
                    <a:lumMod val="75000"/>
                    <a:lumOff val="25000"/>
                  </a:schemeClr>
                </a:solidFill>
                <a:latin typeface="Segoe UI Semibold" panose="020B0702040204020203" pitchFamily="34" charset="0"/>
                <a:cs typeface="Segoe UI Semibold" panose="020B0702040204020203" pitchFamily="34" charset="0"/>
              </a:rPr>
              <a:t>Bed Occupancy Rate &amp; Staff Responsiveness Score</a:t>
            </a:r>
          </a:p>
          <a:p>
            <a:endParaRPr lang="en-US" dirty="0"/>
          </a:p>
          <a:p>
            <a:endParaRPr lang="en-US" dirty="0"/>
          </a:p>
          <a:p>
            <a:pPr marL="0" indent="0"/>
            <a:r>
              <a:rPr lang="en-US" dirty="0">
                <a:latin typeface="Segoe UI" panose="020B0502040204020203" pitchFamily="34" charset="0"/>
                <a:cs typeface="Segoe UI" panose="020B0502040204020203" pitchFamily="34" charset="0"/>
              </a:rPr>
              <a:t>The correlation between bed occupancy rate and staff</a:t>
            </a:r>
          </a:p>
          <a:p>
            <a:pPr marL="0" indent="0"/>
            <a:r>
              <a:rPr lang="en-US" dirty="0">
                <a:latin typeface="Segoe UI" panose="020B0502040204020203" pitchFamily="34" charset="0"/>
                <a:cs typeface="Segoe UI" panose="020B0502040204020203" pitchFamily="34" charset="0"/>
              </a:rPr>
              <a:t>responsiveness is -0.37 indicating a moderate negative</a:t>
            </a:r>
          </a:p>
          <a:p>
            <a:pPr marL="0" indent="0"/>
            <a:r>
              <a:rPr lang="en-US" dirty="0">
                <a:latin typeface="Segoe UI" panose="020B0502040204020203" pitchFamily="34" charset="0"/>
                <a:cs typeface="Segoe UI" panose="020B0502040204020203" pitchFamily="34" charset="0"/>
              </a:rPr>
              <a:t>correlation. It means that staff responsiveness tend to </a:t>
            </a:r>
          </a:p>
          <a:p>
            <a:pPr marL="0" indent="0"/>
            <a:r>
              <a:rPr lang="en-US" dirty="0">
                <a:latin typeface="Segoe UI" panose="020B0502040204020203" pitchFamily="34" charset="0"/>
                <a:cs typeface="Segoe UI" panose="020B0502040204020203" pitchFamily="34" charset="0"/>
              </a:rPr>
              <a:t>decrease with higher bed occupancy rate. The hospital need a </a:t>
            </a:r>
          </a:p>
          <a:p>
            <a:pPr marL="0" indent="0"/>
            <a:r>
              <a:rPr lang="en-US" dirty="0">
                <a:latin typeface="Segoe UI" panose="020B0502040204020203" pitchFamily="34" charset="0"/>
                <a:cs typeface="Segoe UI" panose="020B0502040204020203" pitchFamily="34" charset="0"/>
              </a:rPr>
              <a:t>better resource management.</a:t>
            </a:r>
          </a:p>
          <a:p>
            <a:pPr marL="0" indent="0"/>
            <a:endParaRPr lang="en-US" dirty="0"/>
          </a:p>
        </p:txBody>
      </p:sp>
    </p:spTree>
    <p:extLst>
      <p:ext uri="{BB962C8B-B14F-4D97-AF65-F5344CB8AC3E}">
        <p14:creationId xmlns:p14="http://schemas.microsoft.com/office/powerpoint/2010/main" val="356170890"/>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148</TotalTime>
  <Words>987</Words>
  <Application>Microsoft Office PowerPoint</Application>
  <PresentationFormat>Widescreen</PresentationFormat>
  <Paragraphs>146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Century Gothic</vt:lpstr>
      <vt:lpstr>Consolas</vt:lpstr>
      <vt:lpstr>Segoe UI</vt:lpstr>
      <vt:lpstr>Segoe UI Semibold</vt:lpstr>
      <vt:lpstr>Wingdings</vt:lpstr>
      <vt:lpstr>Wingdings 3</vt:lpstr>
      <vt:lpstr>Ion</vt:lpstr>
      <vt:lpstr>KPI Analysis of Lowell General Hospital</vt:lpstr>
      <vt:lpstr>Problem Statement and Objective</vt:lpstr>
      <vt:lpstr>Dataset Overview</vt:lpstr>
      <vt:lpstr>Understanding KPIs</vt:lpstr>
      <vt:lpstr>Understanding KPIs</vt:lpstr>
      <vt:lpstr>Understanding KPIs</vt:lpstr>
      <vt:lpstr>Relationship between the KPIs</vt:lpstr>
      <vt:lpstr>PowerPoint Presentation</vt:lpstr>
      <vt:lpstr>PowerPoint Presentation</vt:lpstr>
      <vt:lpstr>PowerPoint Presentation</vt:lpstr>
      <vt:lpstr>PowerPoint Presentation</vt:lpstr>
      <vt:lpstr>Trends In Data Over Time</vt:lpstr>
      <vt:lpstr>Trends In Data Over Time</vt:lpstr>
      <vt:lpstr>Trends In Data Over Time</vt:lpstr>
      <vt:lpstr>Benchmark Comparison</vt:lpstr>
      <vt:lpstr>Benchmark Comparison</vt:lpstr>
      <vt:lpstr>Benchmark Comparison</vt:lpstr>
      <vt:lpstr>Benchmark Comparison</vt:lpstr>
      <vt:lpstr>Thanks!  Contact  Tabish Shamim  +91 7800090800  Tabishshamim9@gmail.com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Tabish Shamim</dc:creator>
  <cp:lastModifiedBy>Tabish Shamim</cp:lastModifiedBy>
  <cp:revision>14</cp:revision>
  <dcterms:created xsi:type="dcterms:W3CDTF">2025-04-26T11:29:30Z</dcterms:created>
  <dcterms:modified xsi:type="dcterms:W3CDTF">2025-04-27T13:40:08Z</dcterms:modified>
</cp:coreProperties>
</file>