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7E64EA-3E97-41F7-BD76-CA181237441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55FF1DF-4B0E-4B57-8B2D-3A9247E2ED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MOHD MAAZ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MOHD USAMA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M.C.A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sz="9600" b="1" dirty="0" smtClean="0"/>
              <a:t>C.M.M</a:t>
            </a:r>
            <a:endParaRPr lang="en-US" sz="9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5 KPAs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Process Change Management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Technology </a:t>
            </a:r>
            <a:r>
              <a:rPr lang="en-US" sz="2800" dirty="0"/>
              <a:t>Change Management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identify and transfer beneficial new technologies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tools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methods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processes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Defect </a:t>
            </a:r>
            <a:r>
              <a:rPr lang="en-US" sz="2800" dirty="0" smtClean="0"/>
              <a:t>Prevention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1143000"/>
          </a:xfrm>
        </p:spPr>
        <p:txBody>
          <a:bodyPr/>
          <a:lstStyle/>
          <a:p>
            <a:r>
              <a:rPr lang="en-US" b="1" dirty="0"/>
              <a:t>Benefits Of Adopting </a:t>
            </a:r>
            <a:r>
              <a:rPr lang="en-US" b="1" dirty="0" smtClean="0"/>
              <a:t>CMM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/>
              <a:t>Consistency</a:t>
            </a:r>
          </a:p>
          <a:p>
            <a:r>
              <a:rPr lang="en-US" sz="2400" b="1" dirty="0"/>
              <a:t>Cost Saving</a:t>
            </a:r>
          </a:p>
          <a:p>
            <a:r>
              <a:rPr lang="en-US" sz="2400" b="1" dirty="0"/>
              <a:t>Self Improvement</a:t>
            </a:r>
          </a:p>
          <a:p>
            <a:r>
              <a:rPr lang="en-US" sz="2400" b="1" dirty="0"/>
              <a:t>Market demand</a:t>
            </a:r>
          </a:p>
          <a:p>
            <a:r>
              <a:rPr lang="en-US" sz="2400" b="1" dirty="0"/>
              <a:t>Performance demand</a:t>
            </a:r>
          </a:p>
          <a:p>
            <a:r>
              <a:rPr lang="en-US" sz="2400" b="1" dirty="0"/>
              <a:t>Process improvement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Problems with CMM</a:t>
            </a:r>
          </a:p>
        </p:txBody>
      </p:sp>
      <p:sp>
        <p:nvSpPr>
          <p:cNvPr id="4403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It is a goal, not a method</a:t>
            </a:r>
          </a:p>
          <a:p>
            <a:r>
              <a:rPr lang="en-US" sz="2400" dirty="0"/>
              <a:t>Being used just as stamp of approval</a:t>
            </a:r>
          </a:p>
          <a:p>
            <a:r>
              <a:rPr lang="en-US" sz="2400" dirty="0"/>
              <a:t>Doesn’t say anything about software!</a:t>
            </a:r>
          </a:p>
          <a:p>
            <a:r>
              <a:rPr lang="en-US" sz="2400" dirty="0"/>
              <a:t>Doesn’t help in a crisis</a:t>
            </a:r>
          </a:p>
          <a:p>
            <a:r>
              <a:rPr lang="en-US" sz="2400" dirty="0"/>
              <a:t>Only for repetitive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133600"/>
            <a:ext cx="7924800" cy="1143000"/>
          </a:xfrm>
        </p:spPr>
        <p:txBody>
          <a:bodyPr/>
          <a:lstStyle/>
          <a:p>
            <a:r>
              <a:rPr lang="en-US" sz="6600" dirty="0" smtClean="0">
                <a:latin typeface="Buxton Sketch" pitchFamily="66" charset="0"/>
                <a:cs typeface="Aldhabi" pitchFamily="2" charset="-78"/>
              </a:rPr>
              <a:t>THANK UOU…!</a:t>
            </a:r>
            <a:endParaRPr lang="en-US" sz="6600" dirty="0">
              <a:latin typeface="Buxton Sketch" pitchFamily="66" charset="0"/>
              <a:cs typeface="Aldhabi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What is CMM?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CMM: Capability Maturity Model</a:t>
            </a:r>
          </a:p>
          <a:p>
            <a:r>
              <a:rPr lang="en-US" sz="2800" dirty="0"/>
              <a:t>Developed by the Software Engineering Institute of the Carnegie Mellon University</a:t>
            </a:r>
          </a:p>
          <a:p>
            <a:r>
              <a:rPr lang="en-US" sz="2800" dirty="0"/>
              <a:t>Framework that describes the key elements of an effective software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3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Maturity Concepts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3163" y="1981200"/>
            <a:ext cx="7772400" cy="45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Software Process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Software </a:t>
            </a:r>
            <a:r>
              <a:rPr lang="en-US" sz="2800" dirty="0"/>
              <a:t>Process </a:t>
            </a:r>
            <a:r>
              <a:rPr lang="en-US" sz="2800" dirty="0" smtClean="0"/>
              <a:t>Capability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Software Process Performance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Software Process Maturity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924800" cy="1143000"/>
          </a:xfrm>
        </p:spPr>
        <p:txBody>
          <a:bodyPr/>
          <a:lstStyle/>
          <a:p>
            <a:r>
              <a:rPr lang="en-US" dirty="0" smtClean="0"/>
              <a:t>   What </a:t>
            </a:r>
            <a:r>
              <a:rPr lang="en-US" dirty="0"/>
              <a:t>are the CMM Levels?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dirty="0"/>
              <a:t>Maturity level indicates level of process capability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Initial</a:t>
            </a:r>
          </a:p>
          <a:p>
            <a:r>
              <a:rPr lang="en-US" sz="2400" dirty="0"/>
              <a:t>Managed</a:t>
            </a:r>
          </a:p>
          <a:p>
            <a:r>
              <a:rPr lang="en-US" sz="2400" dirty="0"/>
              <a:t>Defined</a:t>
            </a:r>
          </a:p>
          <a:p>
            <a:r>
              <a:rPr lang="en-US" sz="2400" dirty="0"/>
              <a:t>Quantitatively Managed</a:t>
            </a:r>
          </a:p>
          <a:p>
            <a:r>
              <a:rPr lang="en-US" sz="2400" dirty="0"/>
              <a:t>Optimizing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0487"/>
            <a:ext cx="8610600" cy="655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6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7924800" cy="1143000"/>
          </a:xfrm>
        </p:spPr>
        <p:txBody>
          <a:bodyPr/>
          <a:lstStyle/>
          <a:p>
            <a:pPr algn="ctr"/>
            <a:r>
              <a:rPr lang="en-US" sz="6000" b="1" dirty="0"/>
              <a:t>Internal Structure to Maturity Levels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2 KPAs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00200"/>
            <a:ext cx="7772400" cy="426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Requirements Management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Software </a:t>
            </a:r>
            <a:r>
              <a:rPr lang="en-US" sz="2400" dirty="0"/>
              <a:t>Project </a:t>
            </a:r>
            <a:r>
              <a:rPr lang="en-US" sz="2400" dirty="0" smtClean="0"/>
              <a:t>Planning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Software Project Tracking and Oversight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Software Subcontract Management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Software Quality </a:t>
            </a:r>
            <a:r>
              <a:rPr lang="en-US" sz="2400" dirty="0" smtClean="0"/>
              <a:t>Assurance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Software Configuration Management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3 KPAs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3163" y="1676400"/>
            <a:ext cx="7772400" cy="441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Training Program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Integrated </a:t>
            </a:r>
            <a:r>
              <a:rPr lang="en-US" sz="2400" dirty="0"/>
              <a:t>Software </a:t>
            </a:r>
            <a:r>
              <a:rPr lang="en-US" sz="2400" dirty="0" smtClean="0"/>
              <a:t>Management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Software Product Engineering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Intergroup </a:t>
            </a:r>
            <a:r>
              <a:rPr lang="en-US" sz="2400" dirty="0"/>
              <a:t>Coordination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Peer </a:t>
            </a:r>
            <a:r>
              <a:rPr lang="en-US" sz="2400" dirty="0"/>
              <a:t>Reviews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4 KPAs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772400" cy="44196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Quantitative Process Management</a:t>
            </a:r>
          </a:p>
          <a:p>
            <a:r>
              <a:rPr lang="en-US" sz="2800" dirty="0" smtClean="0"/>
              <a:t>Software </a:t>
            </a:r>
            <a:r>
              <a:rPr lang="en-US" sz="2800" dirty="0"/>
              <a:t>Quality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2667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06007" cy="400106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416331"/>
              </p:ext>
            </p:extLst>
          </p:nvPr>
        </p:nvGraphicFramePr>
        <p:xfrm>
          <a:off x="609600" y="2971800"/>
          <a:ext cx="770572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6" imgW="5635255" imgH="2040147" progId="Word.Document.8">
                  <p:embed/>
                </p:oleObj>
              </mc:Choice>
              <mc:Fallback>
                <p:oleObj name="Document" r:id="rId6" imgW="5635255" imgH="204014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770572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3914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87</TotalTime>
  <Words>195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Horizon</vt:lpstr>
      <vt:lpstr>Document</vt:lpstr>
      <vt:lpstr>C.M.M</vt:lpstr>
      <vt:lpstr>What is CMM?</vt:lpstr>
      <vt:lpstr>Process Maturity Concepts</vt:lpstr>
      <vt:lpstr>   What are the CMM Levels? </vt:lpstr>
      <vt:lpstr>PowerPoint Presentation</vt:lpstr>
      <vt:lpstr>Internal Structure to Maturity Levels</vt:lpstr>
      <vt:lpstr>Level 2 KPAs</vt:lpstr>
      <vt:lpstr>Level 3 KPAs</vt:lpstr>
      <vt:lpstr>Level 4 KPAs</vt:lpstr>
      <vt:lpstr>Level 5 KPAs</vt:lpstr>
      <vt:lpstr>Benefits Of Adopting CMM </vt:lpstr>
      <vt:lpstr>Problems with CMM</vt:lpstr>
      <vt:lpstr>THANK UOU…!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C.M.M</dc:title>
  <dc:creator>maz</dc:creator>
  <cp:lastModifiedBy>maz</cp:lastModifiedBy>
  <cp:revision>14</cp:revision>
  <dcterms:created xsi:type="dcterms:W3CDTF">2016-11-30T16:30:48Z</dcterms:created>
  <dcterms:modified xsi:type="dcterms:W3CDTF">2016-12-01T04:14:24Z</dcterms:modified>
</cp:coreProperties>
</file>