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69" r:id="rId4"/>
    <p:sldId id="258" r:id="rId5"/>
    <p:sldId id="259"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70" d="100"/>
          <a:sy n="70" d="100"/>
        </p:scale>
        <p:origin x="-1374" y="-1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B0F14-CD28-4DEB-A7F0-50EC59C8A9F8}" type="datetimeFigureOut">
              <a:rPr lang="en-US" smtClean="0"/>
              <a:t>11/27/2016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00E60D-BD75-46F1-9623-3D4483D186C8}" type="slidenum">
              <a:rPr lang="en-US" smtClean="0"/>
              <a:t>‹#›</a:t>
            </a:fld>
            <a:endParaRPr lang="en-US"/>
          </a:p>
        </p:txBody>
      </p:sp>
    </p:spTree>
    <p:extLst>
      <p:ext uri="{BB962C8B-B14F-4D97-AF65-F5344CB8AC3E}">
        <p14:creationId xmlns:p14="http://schemas.microsoft.com/office/powerpoint/2010/main" val="71551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00E60D-BD75-46F1-9623-3D4483D186C8}" type="slidenum">
              <a:rPr lang="en-US" smtClean="0"/>
              <a:t>1</a:t>
            </a:fld>
            <a:endParaRPr lang="en-US"/>
          </a:p>
        </p:txBody>
      </p:sp>
    </p:spTree>
    <p:extLst>
      <p:ext uri="{BB962C8B-B14F-4D97-AF65-F5344CB8AC3E}">
        <p14:creationId xmlns:p14="http://schemas.microsoft.com/office/powerpoint/2010/main" val="25957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237FB1D2-6064-4FBE-BB5E-5E65156B3CE1}" type="slidenum">
              <a:rPr lang="en-US" altLang="en-US" smtClean="0">
                <a:latin typeface="Arial" pitchFamily="34" charset="0"/>
              </a:rPr>
              <a:pPr/>
              <a:t>6</a:t>
            </a:fld>
            <a:endParaRPr lang="en-US" altLang="en-US" smtClean="0">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7905E3EC-204A-4F65-BEC3-51B058E12507}" type="slidenum">
              <a:rPr lang="en-US" altLang="en-US" smtClean="0">
                <a:latin typeface="Arial" pitchFamily="34" charset="0"/>
              </a:rPr>
              <a:pPr/>
              <a:t>7</a:t>
            </a:fld>
            <a:endParaRPr lang="en-US" altLang="en-US" smtClean="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4E54FF4-859D-4B59-9756-0A7B22BC669D}"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96F9F-AF3F-436E-870C-BCE0D1A96DA2}"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54FF4-859D-4B59-9756-0A7B22BC669D}"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96F9F-AF3F-436E-870C-BCE0D1A96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54FF4-859D-4B59-9756-0A7B22BC669D}"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96F9F-AF3F-436E-870C-BCE0D1A96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24E54FF4-859D-4B59-9756-0A7B22BC669D}"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96F9F-AF3F-436E-870C-BCE0D1A96DA2}"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E54FF4-859D-4B59-9756-0A7B22BC669D}"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96F9F-AF3F-436E-870C-BCE0D1A96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24E54FF4-859D-4B59-9756-0A7B22BC669D}"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96F9F-AF3F-436E-870C-BCE0D1A96D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4E54FF4-859D-4B59-9756-0A7B22BC669D}" type="datetimeFigureOut">
              <a:rPr lang="en-US" smtClean="0"/>
              <a:t>11/27/2016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896F9F-AF3F-436E-870C-BCE0D1A96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E54FF4-859D-4B59-9756-0A7B22BC669D}" type="datetimeFigureOut">
              <a:rPr lang="en-US" smtClean="0"/>
              <a:t>11/27/2016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896F9F-AF3F-436E-870C-BCE0D1A96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54FF4-859D-4B59-9756-0A7B22BC669D}" type="datetimeFigureOut">
              <a:rPr lang="en-US" smtClean="0"/>
              <a:t>11/27/2016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896F9F-AF3F-436E-870C-BCE0D1A96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54FF4-859D-4B59-9756-0A7B22BC669D}"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96F9F-AF3F-436E-870C-BCE0D1A96D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54FF4-859D-4B59-9756-0A7B22BC669D}"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96F9F-AF3F-436E-870C-BCE0D1A96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24E54FF4-859D-4B59-9756-0A7B22BC669D}" type="datetimeFigureOut">
              <a:rPr lang="en-US" smtClean="0"/>
              <a:t>11/27/2016</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AD896F9F-AF3F-436E-870C-BCE0D1A96DA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slideshare.net/" TargetMode="External"/><Relationship Id="rId3" Type="http://schemas.openxmlformats.org/officeDocument/2006/relationships/hyperlink" Target="https://cs.txstate.edu/" TargetMode="External"/><Relationship Id="rId7" Type="http://schemas.openxmlformats.org/officeDocument/2006/relationships/hyperlink" Target="https://en.wikipedia.org/" TargetMode="External"/><Relationship Id="rId2" Type="http://schemas.openxmlformats.org/officeDocument/2006/relationships/hyperlink" Target="http://www.letu.edu/" TargetMode="External"/><Relationship Id="rId1" Type="http://schemas.openxmlformats.org/officeDocument/2006/relationships/slideLayout" Target="../slideLayouts/slideLayout2.xml"/><Relationship Id="rId6" Type="http://schemas.openxmlformats.org/officeDocument/2006/relationships/hyperlink" Target="http://www.cs.iit.edu/" TargetMode="External"/><Relationship Id="rId5" Type="http://schemas.openxmlformats.org/officeDocument/2006/relationships/hyperlink" Target="http://www.fivedots.coe.psu.ac.th/" TargetMode="External"/><Relationship Id="rId10" Type="http://schemas.openxmlformats.org/officeDocument/2006/relationships/image" Target="../media/image3.gif"/><Relationship Id="rId4" Type="http://schemas.openxmlformats.org/officeDocument/2006/relationships/hyperlink" Target="https://www.csd.uoc.gr/" TargetMode="Externa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accent1">
                    <a:lumMod val="40000"/>
                    <a:lumOff val="60000"/>
                  </a:schemeClr>
                </a:solidFill>
              </a:rPr>
              <a:t>MOHD MAAZ </a:t>
            </a:r>
          </a:p>
          <a:p>
            <a:r>
              <a:rPr lang="en-US" dirty="0" smtClean="0">
                <a:solidFill>
                  <a:schemeClr val="accent1">
                    <a:lumMod val="40000"/>
                    <a:lumOff val="60000"/>
                  </a:schemeClr>
                </a:solidFill>
              </a:rPr>
              <a:t>GU16L0494</a:t>
            </a:r>
          </a:p>
          <a:p>
            <a:r>
              <a:rPr lang="en-US" dirty="0" smtClean="0">
                <a:solidFill>
                  <a:schemeClr val="accent1">
                    <a:lumMod val="40000"/>
                    <a:lumOff val="60000"/>
                  </a:schemeClr>
                </a:solidFill>
              </a:rPr>
              <a:t>M.C.A </a:t>
            </a:r>
          </a:p>
          <a:p>
            <a:endParaRPr lang="en-US" dirty="0"/>
          </a:p>
        </p:txBody>
      </p:sp>
      <p:sp>
        <p:nvSpPr>
          <p:cNvPr id="2" name="Title 1"/>
          <p:cNvSpPr>
            <a:spLocks noGrp="1"/>
          </p:cNvSpPr>
          <p:nvPr>
            <p:ph type="ctrTitle"/>
          </p:nvPr>
        </p:nvSpPr>
        <p:spPr/>
        <p:txBody>
          <a:bodyPr/>
          <a:lstStyle/>
          <a:p>
            <a:pPr eaLnBrk="0" hangingPunct="0"/>
            <a:r>
              <a:rPr lang="en-US" altLang="en-US" sz="4800" b="1" dirty="0" smtClean="0">
                <a:solidFill>
                  <a:schemeClr val="accent1">
                    <a:lumMod val="20000"/>
                    <a:lumOff val="80000"/>
                  </a:schemeClr>
                </a:solidFill>
                <a:latin typeface="Castellar" pitchFamily="18" charset="0"/>
              </a:rPr>
              <a:t/>
            </a:r>
            <a:br>
              <a:rPr lang="en-US" altLang="en-US" sz="4800" b="1" dirty="0" smtClean="0">
                <a:solidFill>
                  <a:schemeClr val="accent1">
                    <a:lumMod val="20000"/>
                    <a:lumOff val="80000"/>
                  </a:schemeClr>
                </a:solidFill>
                <a:latin typeface="Castellar" pitchFamily="18" charset="0"/>
              </a:rPr>
            </a:br>
            <a:r>
              <a:rPr lang="en-US" altLang="en-US" sz="4800" b="1" dirty="0">
                <a:solidFill>
                  <a:schemeClr val="accent1">
                    <a:lumMod val="20000"/>
                    <a:lumOff val="80000"/>
                  </a:schemeClr>
                </a:solidFill>
                <a:latin typeface="Castellar" pitchFamily="18" charset="0"/>
              </a:rPr>
              <a:t/>
            </a:r>
            <a:br>
              <a:rPr lang="en-US" altLang="en-US" sz="4800" b="1" dirty="0">
                <a:solidFill>
                  <a:schemeClr val="accent1">
                    <a:lumMod val="20000"/>
                    <a:lumOff val="80000"/>
                  </a:schemeClr>
                </a:solidFill>
                <a:latin typeface="Castellar" pitchFamily="18" charset="0"/>
              </a:rPr>
            </a:br>
            <a:r>
              <a:rPr lang="en-US" altLang="en-US" sz="4800" b="1" dirty="0" smtClean="0">
                <a:solidFill>
                  <a:schemeClr val="accent1">
                    <a:lumMod val="20000"/>
                    <a:lumOff val="80000"/>
                  </a:schemeClr>
                </a:solidFill>
                <a:latin typeface="Castellar" pitchFamily="18" charset="0"/>
              </a:rPr>
              <a:t/>
            </a:r>
            <a:br>
              <a:rPr lang="en-US" altLang="en-US" sz="4800" b="1" dirty="0" smtClean="0">
                <a:solidFill>
                  <a:schemeClr val="accent1">
                    <a:lumMod val="20000"/>
                    <a:lumOff val="80000"/>
                  </a:schemeClr>
                </a:solidFill>
                <a:latin typeface="Castellar" pitchFamily="18" charset="0"/>
              </a:rPr>
            </a:br>
            <a:r>
              <a:rPr lang="en-US" altLang="en-US" sz="4800" b="1" dirty="0">
                <a:solidFill>
                  <a:schemeClr val="accent1">
                    <a:lumMod val="20000"/>
                    <a:lumOff val="80000"/>
                  </a:schemeClr>
                </a:solidFill>
                <a:latin typeface="Castellar" pitchFamily="18" charset="0"/>
              </a:rPr>
              <a:t/>
            </a:r>
            <a:br>
              <a:rPr lang="en-US" altLang="en-US" sz="4800" b="1" dirty="0">
                <a:solidFill>
                  <a:schemeClr val="accent1">
                    <a:lumMod val="20000"/>
                    <a:lumOff val="80000"/>
                  </a:schemeClr>
                </a:solidFill>
                <a:latin typeface="Castellar" pitchFamily="18" charset="0"/>
              </a:rPr>
            </a:br>
            <a:r>
              <a:rPr lang="en-US" altLang="en-US" sz="4800" b="1" dirty="0" smtClean="0">
                <a:solidFill>
                  <a:schemeClr val="accent1">
                    <a:lumMod val="20000"/>
                    <a:lumOff val="80000"/>
                  </a:schemeClr>
                </a:solidFill>
                <a:latin typeface="Castellar" pitchFamily="18" charset="0"/>
              </a:rPr>
              <a:t>OPERATING </a:t>
            </a:r>
            <a:r>
              <a:rPr lang="en-US" altLang="en-US" sz="4800" b="1" dirty="0">
                <a:solidFill>
                  <a:schemeClr val="accent1">
                    <a:lumMod val="20000"/>
                    <a:lumOff val="80000"/>
                  </a:schemeClr>
                </a:solidFill>
                <a:latin typeface="Castellar" pitchFamily="18" charset="0"/>
              </a:rPr>
              <a:t>SYSTEMS </a:t>
            </a:r>
            <a:r>
              <a:rPr lang="en-US" altLang="en-US" sz="4800" b="1" dirty="0">
                <a:solidFill>
                  <a:srgbClr val="FF0000"/>
                </a:solidFill>
                <a:latin typeface="Algerian" pitchFamily="82" charset="0"/>
              </a:rPr>
              <a:t/>
            </a:r>
            <a:br>
              <a:rPr lang="en-US" altLang="en-US" sz="4800" b="1" dirty="0">
                <a:solidFill>
                  <a:srgbClr val="FF0000"/>
                </a:solidFill>
                <a:latin typeface="Algerian" pitchFamily="82" charset="0"/>
              </a:rPr>
            </a:br>
            <a:r>
              <a:rPr lang="en-US" altLang="en-US" sz="4800" b="1" dirty="0">
                <a:solidFill>
                  <a:srgbClr val="FF0000"/>
                </a:solidFill>
                <a:latin typeface="Algerian" pitchFamily="82" charset="0"/>
              </a:rPr>
              <a:t/>
            </a:r>
            <a:br>
              <a:rPr lang="en-US" altLang="en-US" sz="4800" b="1" dirty="0">
                <a:solidFill>
                  <a:srgbClr val="FF0000"/>
                </a:solidFill>
                <a:latin typeface="Algerian" pitchFamily="82" charset="0"/>
              </a:rPr>
            </a:br>
            <a:r>
              <a:rPr lang="en-US" altLang="en-US" sz="4800" b="1" dirty="0">
                <a:solidFill>
                  <a:srgbClr val="FF0000"/>
                </a:solidFill>
                <a:latin typeface="Goudy Stout" pitchFamily="18" charset="0"/>
              </a:rPr>
              <a:t>DEADLOCKS</a:t>
            </a:r>
            <a:r>
              <a:rPr lang="en-US" altLang="en-US" b="1" dirty="0">
                <a:solidFill>
                  <a:srgbClr val="FF0000"/>
                </a:solidFill>
              </a:rPr>
              <a:t/>
            </a:r>
            <a:br>
              <a:rPr lang="en-US" altLang="en-US" b="1" dirty="0">
                <a:solidFill>
                  <a:srgbClr val="FF0000"/>
                </a:solidFill>
              </a:rPr>
            </a:b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spTree>
    <p:extLst>
      <p:ext uri="{BB962C8B-B14F-4D97-AF65-F5344CB8AC3E}">
        <p14:creationId xmlns:p14="http://schemas.microsoft.com/office/powerpoint/2010/main" val="352582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0"/>
            <a:ext cx="7924800" cy="1143000"/>
          </a:xfrm>
        </p:spPr>
        <p:txBody>
          <a:bodyPr/>
          <a:lstStyle/>
          <a:p>
            <a:pPr algn="ctr"/>
            <a:r>
              <a:rPr lang="en-US" sz="2800" dirty="0" smtClean="0"/>
              <a:t>The </a:t>
            </a:r>
            <a:r>
              <a:rPr lang="en-US" altLang="en-US" sz="2800" b="1" dirty="0" smtClean="0">
                <a:solidFill>
                  <a:schemeClr val="tx2">
                    <a:lumMod val="75000"/>
                  </a:schemeClr>
                </a:solidFill>
                <a:latin typeface="Buxton Sketch" pitchFamily="66" charset="0"/>
                <a:ea typeface="KaiTi" pitchFamily="49" charset="-122"/>
                <a:cs typeface="Times New Roman" pitchFamily="18" charset="0"/>
              </a:rPr>
              <a:t>Avoidance </a:t>
            </a:r>
            <a:r>
              <a:rPr lang="en-US" altLang="en-US" sz="2800" dirty="0" smtClean="0">
                <a:solidFill>
                  <a:schemeClr val="tx2">
                    <a:lumMod val="75000"/>
                  </a:schemeClr>
                </a:solidFill>
                <a:latin typeface="Buxton Sketch" pitchFamily="66" charset="0"/>
                <a:ea typeface="KaiTi" pitchFamily="49" charset="-122"/>
                <a:cs typeface="Times New Roman" pitchFamily="18" charset="0"/>
              </a:rPr>
              <a:t> </a:t>
            </a:r>
            <a:r>
              <a:rPr lang="en-US" altLang="en-US" sz="2800" dirty="0" smtClean="0">
                <a:ea typeface="KaiTi" pitchFamily="49" charset="-122"/>
                <a:cs typeface="Times New Roman" pitchFamily="18" charset="0"/>
              </a:rPr>
              <a:t>of deadlock</a:t>
            </a:r>
            <a:br>
              <a:rPr lang="en-US" altLang="en-US" sz="2800" dirty="0" smtClean="0">
                <a:ea typeface="KaiTi" pitchFamily="49" charset="-122"/>
                <a:cs typeface="Times New Roman" pitchFamily="18" charset="0"/>
              </a:rPr>
            </a:br>
            <a:r>
              <a:rPr lang="en-US" altLang="en-US" sz="2800" dirty="0" smtClean="0">
                <a:solidFill>
                  <a:schemeClr val="tx2">
                    <a:lumMod val="75000"/>
                  </a:schemeClr>
                </a:solidFill>
                <a:latin typeface="Algerian" pitchFamily="82" charset="0"/>
                <a:ea typeface="KaiTi" pitchFamily="49" charset="-122"/>
                <a:cs typeface="Times New Roman" pitchFamily="18" charset="0"/>
              </a:rPr>
              <a:t>BANKER’S ALGORITHEM</a:t>
            </a:r>
            <a:r>
              <a:rPr lang="en-US" sz="3200" dirty="0">
                <a:latin typeface="KaiTi" pitchFamily="49" charset="-122"/>
                <a:ea typeface="KaiTi" pitchFamily="49" charset="-122"/>
              </a:rPr>
              <a:t/>
            </a:r>
            <a:br>
              <a:rPr lang="en-US" sz="3200" dirty="0">
                <a:latin typeface="KaiTi" pitchFamily="49" charset="-122"/>
                <a:ea typeface="KaiTi" pitchFamily="49" charset="-122"/>
              </a:rPr>
            </a:br>
            <a:endParaRPr lang="en-US" dirty="0"/>
          </a:p>
        </p:txBody>
      </p:sp>
      <p:sp>
        <p:nvSpPr>
          <p:cNvPr id="3" name="Content Placeholder 2"/>
          <p:cNvSpPr>
            <a:spLocks noGrp="1"/>
          </p:cNvSpPr>
          <p:nvPr>
            <p:ph sz="quarter" idx="13"/>
          </p:nvPr>
        </p:nvSpPr>
        <p:spPr>
          <a:xfrm>
            <a:off x="762000" y="2133600"/>
            <a:ext cx="7924800" cy="4114800"/>
          </a:xfrm>
        </p:spPr>
        <p:txBody>
          <a:bodyPr/>
          <a:lstStyle/>
          <a:p>
            <a:r>
              <a:rPr lang="en-US" sz="2000" dirty="0"/>
              <a:t>P - set of processes</a:t>
            </a:r>
          </a:p>
          <a:p>
            <a:r>
              <a:rPr lang="en-US" sz="2000" dirty="0" err="1"/>
              <a:t>Mp</a:t>
            </a:r>
            <a:r>
              <a:rPr lang="en-US" sz="2000" dirty="0"/>
              <a:t> - maximal requirement of resources for process p</a:t>
            </a:r>
          </a:p>
          <a:p>
            <a:r>
              <a:rPr lang="en-US" sz="2000" dirty="0" err="1"/>
              <a:t>Cp</a:t>
            </a:r>
            <a:r>
              <a:rPr lang="en-US" sz="2000" dirty="0"/>
              <a:t> - current resources allocation process p</a:t>
            </a:r>
          </a:p>
          <a:p>
            <a:r>
              <a:rPr lang="en-US" sz="2000" dirty="0"/>
              <a:t>A - currently available resources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spTree>
    <p:extLst>
      <p:ext uri="{BB962C8B-B14F-4D97-AF65-F5344CB8AC3E}">
        <p14:creationId xmlns:p14="http://schemas.microsoft.com/office/powerpoint/2010/main" val="1146039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1143000"/>
          </a:xfrm>
        </p:spPr>
        <p:txBody>
          <a:bodyPr/>
          <a:lstStyle/>
          <a:p>
            <a:r>
              <a:rPr lang="en-US" dirty="0" smtClean="0">
                <a:solidFill>
                  <a:schemeClr val="tx2">
                    <a:lumMod val="75000"/>
                  </a:schemeClr>
                </a:solidFill>
                <a:latin typeface="Buxton Sketch" pitchFamily="66" charset="0"/>
              </a:rPr>
              <a:t>PESUDO CODE </a:t>
            </a:r>
            <a:endParaRPr lang="en-US" dirty="0">
              <a:solidFill>
                <a:schemeClr val="tx2">
                  <a:lumMod val="75000"/>
                </a:schemeClr>
              </a:solidFill>
              <a:latin typeface="Buxton Sketch" pitchFamily="66" charset="0"/>
            </a:endParaRPr>
          </a:p>
        </p:txBody>
      </p:sp>
      <p:sp>
        <p:nvSpPr>
          <p:cNvPr id="3" name="Content Placeholder 2"/>
          <p:cNvSpPr>
            <a:spLocks noGrp="1"/>
          </p:cNvSpPr>
          <p:nvPr>
            <p:ph sz="quarter" idx="13"/>
          </p:nvPr>
        </p:nvSpPr>
        <p:spPr>
          <a:xfrm>
            <a:off x="609600" y="1447800"/>
            <a:ext cx="7924800" cy="4572000"/>
          </a:xfrm>
        </p:spPr>
        <p:txBody>
          <a:bodyPr>
            <a:normAutofit lnSpcReduction="10000"/>
          </a:bodyPr>
          <a:lstStyle/>
          <a:p>
            <a:r>
              <a:rPr lang="en-US" dirty="0"/>
              <a:t>while (P != ∅</a:t>
            </a:r>
            <a:r>
              <a:rPr lang="en-US" dirty="0" smtClean="0"/>
              <a:t>)</a:t>
            </a:r>
          </a:p>
          <a:p>
            <a:r>
              <a:rPr lang="en-US" dirty="0" smtClean="0"/>
              <a:t> </a:t>
            </a:r>
            <a:r>
              <a:rPr lang="en-US" dirty="0"/>
              <a:t>{    found = False </a:t>
            </a:r>
            <a:endParaRPr lang="en-US" dirty="0" smtClean="0"/>
          </a:p>
          <a:p>
            <a:r>
              <a:rPr lang="en-US" dirty="0" smtClean="0"/>
              <a:t>   </a:t>
            </a:r>
            <a:r>
              <a:rPr lang="en-US" dirty="0" err="1"/>
              <a:t>foreach</a:t>
            </a:r>
            <a:r>
              <a:rPr lang="en-US" dirty="0"/>
              <a:t> (p ∈ P</a:t>
            </a:r>
            <a:r>
              <a:rPr lang="en-US" dirty="0" smtClean="0"/>
              <a:t>)</a:t>
            </a:r>
          </a:p>
          <a:p>
            <a:r>
              <a:rPr lang="en-US" dirty="0" smtClean="0"/>
              <a:t> </a:t>
            </a:r>
            <a:r>
              <a:rPr lang="en-US" dirty="0"/>
              <a:t>{        if (</a:t>
            </a:r>
            <a:r>
              <a:rPr lang="en-US" dirty="0" err="1"/>
              <a:t>Mp</a:t>
            </a:r>
            <a:r>
              <a:rPr lang="en-US" dirty="0"/>
              <a:t> − </a:t>
            </a:r>
            <a:r>
              <a:rPr lang="en-US" dirty="0" err="1"/>
              <a:t>Cp</a:t>
            </a:r>
            <a:r>
              <a:rPr lang="en-US" dirty="0"/>
              <a:t> ≤ A</a:t>
            </a:r>
            <a:r>
              <a:rPr lang="en-US" dirty="0" smtClean="0"/>
              <a:t>)</a:t>
            </a:r>
          </a:p>
          <a:p>
            <a:pPr marL="0" indent="0">
              <a:buNone/>
            </a:pPr>
            <a:r>
              <a:rPr lang="en-US" dirty="0" smtClean="0"/>
              <a:t>{  </a:t>
            </a:r>
            <a:r>
              <a:rPr lang="en-US" dirty="0"/>
              <a:t>/* p can obtain all it needs. assume it does so, terminates, and releases what it already has</a:t>
            </a:r>
            <a:r>
              <a:rPr lang="en-US" dirty="0" smtClean="0"/>
              <a:t>.        </a:t>
            </a:r>
            <a:r>
              <a:rPr lang="en-US" dirty="0" smtClean="0"/>
              <a:t>    </a:t>
            </a:r>
          </a:p>
          <a:p>
            <a:pPr marL="0" indent="0">
              <a:buNone/>
            </a:pPr>
            <a:endParaRPr lang="en-US" dirty="0"/>
          </a:p>
          <a:p>
            <a:pPr marL="0" indent="0">
              <a:buNone/>
            </a:pPr>
            <a:r>
              <a:rPr lang="en-US" dirty="0" smtClean="0"/>
              <a:t>A </a:t>
            </a:r>
            <a:r>
              <a:rPr lang="en-US" dirty="0"/>
              <a:t>= A + </a:t>
            </a:r>
            <a:r>
              <a:rPr lang="en-US" dirty="0" err="1"/>
              <a:t>Cp</a:t>
            </a:r>
            <a:r>
              <a:rPr lang="en-US" dirty="0"/>
              <a:t>          </a:t>
            </a:r>
            <a:endParaRPr lang="en-US" dirty="0" smtClean="0"/>
          </a:p>
          <a:p>
            <a:r>
              <a:rPr lang="en-US" dirty="0" smtClean="0"/>
              <a:t>    </a:t>
            </a:r>
            <a:r>
              <a:rPr lang="en-US" dirty="0"/>
              <a:t>P = P − {p}      </a:t>
            </a:r>
            <a:endParaRPr lang="en-US" dirty="0" smtClean="0"/>
          </a:p>
          <a:p>
            <a:r>
              <a:rPr lang="en-US" dirty="0" smtClean="0"/>
              <a:t>       </a:t>
            </a:r>
            <a:r>
              <a:rPr lang="en-US" dirty="0"/>
              <a:t>found = True        } </a:t>
            </a:r>
            <a:endParaRPr lang="en-US" dirty="0" smtClean="0"/>
          </a:p>
          <a:p>
            <a:r>
              <a:rPr lang="en-US" dirty="0" smtClean="0"/>
              <a:t>   </a:t>
            </a:r>
            <a:r>
              <a:rPr lang="en-US" dirty="0"/>
              <a:t>}  </a:t>
            </a:r>
            <a:endParaRPr lang="en-US" dirty="0" smtClean="0"/>
          </a:p>
          <a:p>
            <a:r>
              <a:rPr lang="en-US" dirty="0" smtClean="0"/>
              <a:t>  </a:t>
            </a:r>
            <a:r>
              <a:rPr lang="en-US" dirty="0"/>
              <a:t>if (!found) return UNSAFE } </a:t>
            </a:r>
            <a:endParaRPr lang="en-US" dirty="0" smtClean="0"/>
          </a:p>
          <a:p>
            <a:r>
              <a:rPr lang="en-US" dirty="0" smtClean="0"/>
              <a:t>return </a:t>
            </a:r>
            <a:r>
              <a:rPr lang="en-US" dirty="0"/>
              <a:t>SAFE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spTree>
    <p:extLst>
      <p:ext uri="{BB962C8B-B14F-4D97-AF65-F5344CB8AC3E}">
        <p14:creationId xmlns:p14="http://schemas.microsoft.com/office/powerpoint/2010/main" val="83309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uxton Sketch" pitchFamily="66" charset="0"/>
              </a:rPr>
              <a:t>REFERNCES</a:t>
            </a:r>
            <a:endParaRPr lang="en-US" dirty="0">
              <a:solidFill>
                <a:srgbClr val="FF0000"/>
              </a:solidFill>
              <a:latin typeface="Buxton Sketch" pitchFamily="66" charset="0"/>
            </a:endParaRPr>
          </a:p>
        </p:txBody>
      </p:sp>
      <p:sp>
        <p:nvSpPr>
          <p:cNvPr id="3" name="Content Placeholder 2"/>
          <p:cNvSpPr>
            <a:spLocks noGrp="1"/>
          </p:cNvSpPr>
          <p:nvPr>
            <p:ph sz="quarter" idx="13"/>
          </p:nvPr>
        </p:nvSpPr>
        <p:spPr>
          <a:xfrm>
            <a:off x="609600" y="1676400"/>
            <a:ext cx="7924800" cy="3048000"/>
          </a:xfrm>
          <a:solidFill>
            <a:schemeClr val="tx1"/>
          </a:solidFill>
        </p:spPr>
        <p:txBody>
          <a:bodyPr>
            <a:normAutofit/>
          </a:bodyPr>
          <a:lstStyle/>
          <a:p>
            <a:r>
              <a:rPr lang="en-US" sz="1900" i="1" dirty="0" smtClean="0">
                <a:hlinkClick r:id="rId2"/>
              </a:rPr>
              <a:t>www.letu.edu</a:t>
            </a:r>
            <a:endParaRPr lang="en-US" sz="1900" i="1" dirty="0" smtClean="0"/>
          </a:p>
          <a:p>
            <a:r>
              <a:rPr lang="en-US" sz="1900" i="1" dirty="0">
                <a:hlinkClick r:id="rId3"/>
              </a:rPr>
              <a:t>https://</a:t>
            </a:r>
            <a:r>
              <a:rPr lang="en-US" sz="1900" i="1" dirty="0" smtClean="0">
                <a:hlinkClick r:id="rId3"/>
              </a:rPr>
              <a:t>cs.txstate.edu</a:t>
            </a:r>
            <a:endParaRPr lang="en-US" sz="1900" i="1" dirty="0" smtClean="0"/>
          </a:p>
          <a:p>
            <a:r>
              <a:rPr lang="en-US" sz="1900" i="1" dirty="0">
                <a:hlinkClick r:id="rId4"/>
              </a:rPr>
              <a:t>https://</a:t>
            </a:r>
            <a:r>
              <a:rPr lang="en-US" sz="1900" i="1" dirty="0" smtClean="0">
                <a:hlinkClick r:id="rId4"/>
              </a:rPr>
              <a:t>www.csd.uoc.gr</a:t>
            </a:r>
            <a:endParaRPr lang="en-US" sz="1900" i="1" dirty="0" smtClean="0"/>
          </a:p>
          <a:p>
            <a:r>
              <a:rPr lang="en-US" sz="1900" i="1" dirty="0" smtClean="0">
                <a:hlinkClick r:id="rId5"/>
              </a:rPr>
              <a:t>www.fivedots.coe.psu.ac.th</a:t>
            </a:r>
            <a:endParaRPr lang="en-US" sz="1900" i="1" dirty="0" smtClean="0"/>
          </a:p>
          <a:p>
            <a:r>
              <a:rPr lang="en-US" sz="1900" i="1" dirty="0" smtClean="0">
                <a:hlinkClick r:id="rId6"/>
              </a:rPr>
              <a:t>www.cs.iit.edu</a:t>
            </a:r>
            <a:endParaRPr lang="en-US" sz="1900" i="1" dirty="0" smtClean="0"/>
          </a:p>
          <a:p>
            <a:r>
              <a:rPr lang="en-US" sz="1900" i="1" dirty="0">
                <a:hlinkClick r:id="rId7"/>
              </a:rPr>
              <a:t>https://</a:t>
            </a:r>
            <a:r>
              <a:rPr lang="en-US" sz="1900" i="1" dirty="0" smtClean="0">
                <a:hlinkClick r:id="rId7"/>
              </a:rPr>
              <a:t>en.wikipedia.org</a:t>
            </a:r>
            <a:endParaRPr lang="en-US" sz="1900" i="1" dirty="0" smtClean="0"/>
          </a:p>
          <a:p>
            <a:r>
              <a:rPr lang="en-US" sz="1900" i="1" dirty="0">
                <a:hlinkClick r:id="rId8"/>
              </a:rPr>
              <a:t>http://</a:t>
            </a:r>
            <a:r>
              <a:rPr lang="en-US" sz="1900" i="1" dirty="0" smtClean="0">
                <a:hlinkClick r:id="rId8"/>
              </a:rPr>
              <a:t>www.slideshare.net</a:t>
            </a:r>
            <a:endParaRPr lang="en-US" sz="1900" i="1" dirty="0" smtClean="0"/>
          </a:p>
          <a:p>
            <a:endParaRPr lang="en-US" i="1" dirty="0"/>
          </a:p>
          <a:p>
            <a:endParaRPr lang="en-US" i="1" dirty="0" smtClean="0"/>
          </a:p>
          <a:p>
            <a:endParaRPr lang="en-US" dirty="0"/>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spTree>
    <p:extLst>
      <p:ext uri="{BB962C8B-B14F-4D97-AF65-F5344CB8AC3E}">
        <p14:creationId xmlns:p14="http://schemas.microsoft.com/office/powerpoint/2010/main" val="115815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981200"/>
            <a:ext cx="7924800" cy="1143000"/>
          </a:xfrm>
        </p:spPr>
        <p:txBody>
          <a:bodyPr/>
          <a:lstStyle/>
          <a:p>
            <a:r>
              <a:rPr lang="en-US" sz="6600" dirty="0" smtClean="0">
                <a:latin typeface="Buxton Sketch" pitchFamily="66" charset="0"/>
              </a:rPr>
              <a:t>THANK YOU…!</a:t>
            </a:r>
            <a:endParaRPr lang="en-US" sz="6600" dirty="0">
              <a:latin typeface="Buxton Sketch" pitchFamily="66"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spTree>
    <p:extLst>
      <p:ext uri="{BB962C8B-B14F-4D97-AF65-F5344CB8AC3E}">
        <p14:creationId xmlns:p14="http://schemas.microsoft.com/office/powerpoint/2010/main" val="326803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smtClean="0">
                <a:latin typeface="Helvetica" pitchFamily="34" charset="0"/>
                <a:cs typeface="Times New Roman" pitchFamily="18" charset="0"/>
              </a:rPr>
              <a:t/>
            </a:r>
            <a:br>
              <a:rPr lang="en-US" altLang="en-US" sz="3200" b="1" dirty="0" smtClean="0">
                <a:latin typeface="Helvetica" pitchFamily="34" charset="0"/>
                <a:cs typeface="Times New Roman" pitchFamily="18" charset="0"/>
              </a:rPr>
            </a:br>
            <a:r>
              <a:rPr lang="en-US" altLang="en-US" sz="3200" b="1" dirty="0">
                <a:latin typeface="Helvetica" pitchFamily="34" charset="0"/>
                <a:cs typeface="Times New Roman" pitchFamily="18" charset="0"/>
              </a:rPr>
              <a:t/>
            </a:r>
            <a:br>
              <a:rPr lang="en-US" altLang="en-US" sz="3200" b="1" dirty="0">
                <a:latin typeface="Helvetica" pitchFamily="34" charset="0"/>
                <a:cs typeface="Times New Roman" pitchFamily="18" charset="0"/>
              </a:rPr>
            </a:br>
            <a:r>
              <a:rPr lang="en-US" altLang="en-US" sz="3200" b="1" dirty="0" smtClean="0">
                <a:latin typeface="Helvetica" pitchFamily="34" charset="0"/>
                <a:cs typeface="Times New Roman" pitchFamily="18" charset="0"/>
              </a:rPr>
              <a:t/>
            </a:r>
            <a:br>
              <a:rPr lang="en-US" altLang="en-US" sz="3200" b="1" dirty="0" smtClean="0">
                <a:latin typeface="Helvetica" pitchFamily="34" charset="0"/>
                <a:cs typeface="Times New Roman" pitchFamily="18" charset="0"/>
              </a:rPr>
            </a:br>
            <a:r>
              <a:rPr lang="en-US" altLang="en-US" sz="3200" b="1" dirty="0">
                <a:latin typeface="Helvetica" pitchFamily="34" charset="0"/>
                <a:cs typeface="Times New Roman" pitchFamily="18" charset="0"/>
              </a:rPr>
              <a:t/>
            </a:r>
            <a:br>
              <a:rPr lang="en-US" altLang="en-US" sz="3200" b="1" dirty="0">
                <a:latin typeface="Helvetica" pitchFamily="34" charset="0"/>
                <a:cs typeface="Times New Roman" pitchFamily="18" charset="0"/>
              </a:rPr>
            </a:br>
            <a:r>
              <a:rPr lang="en-US" altLang="en-US" sz="3200" b="1" dirty="0" smtClean="0">
                <a:solidFill>
                  <a:schemeClr val="tx2">
                    <a:lumMod val="75000"/>
                  </a:schemeClr>
                </a:solidFill>
                <a:latin typeface="Buxton Sketch" pitchFamily="66" charset="0"/>
                <a:cs typeface="Times New Roman" pitchFamily="18" charset="0"/>
              </a:rPr>
              <a:t>What </a:t>
            </a:r>
            <a:r>
              <a:rPr lang="en-US" altLang="en-US" sz="3200" b="1" dirty="0">
                <a:solidFill>
                  <a:schemeClr val="tx2">
                    <a:lumMod val="75000"/>
                  </a:schemeClr>
                </a:solidFill>
                <a:latin typeface="Buxton Sketch" pitchFamily="66" charset="0"/>
                <a:cs typeface="Times New Roman" pitchFamily="18" charset="0"/>
              </a:rPr>
              <a:t>is a deadlock?</a:t>
            </a:r>
            <a:r>
              <a:rPr lang="en-US" altLang="en-US" sz="3200" b="1" dirty="0">
                <a:latin typeface="Helvetica" pitchFamily="34" charset="0"/>
                <a:cs typeface="Times New Roman" pitchFamily="18" charset="0"/>
              </a:rPr>
              <a:t/>
            </a:r>
            <a:br>
              <a:rPr lang="en-US" altLang="en-US" sz="3200" b="1" dirty="0">
                <a:latin typeface="Helvetica" pitchFamily="34" charset="0"/>
                <a:cs typeface="Times New Roman" pitchFamily="18" charset="0"/>
              </a:rPr>
            </a:br>
            <a:endParaRPr lang="en-US" dirty="0"/>
          </a:p>
        </p:txBody>
      </p:sp>
      <p:sp>
        <p:nvSpPr>
          <p:cNvPr id="3" name="Content Placeholder 2"/>
          <p:cNvSpPr>
            <a:spLocks noGrp="1"/>
          </p:cNvSpPr>
          <p:nvPr>
            <p:ph sz="quarter" idx="13"/>
          </p:nvPr>
        </p:nvSpPr>
        <p:spPr/>
        <p:txBody>
          <a:bodyPr/>
          <a:lstStyle/>
          <a:p>
            <a:pPr marL="533400" indent="-533400" algn="just">
              <a:lnSpc>
                <a:spcPct val="90000"/>
              </a:lnSpc>
            </a:pPr>
            <a:r>
              <a:rPr lang="en-US" altLang="en-US" sz="1800" dirty="0" smtClean="0">
                <a:latin typeface="KaiTi" pitchFamily="49" charset="-122"/>
                <a:ea typeface="KaiTi" pitchFamily="49" charset="-122"/>
                <a:cs typeface="Times New Roman" pitchFamily="18" charset="0"/>
              </a:rPr>
              <a:t>It </a:t>
            </a:r>
            <a:r>
              <a:rPr lang="en-US" altLang="en-US" sz="1800" dirty="0">
                <a:latin typeface="KaiTi" pitchFamily="49" charset="-122"/>
                <a:ea typeface="KaiTi" pitchFamily="49" charset="-122"/>
                <a:cs typeface="Times New Roman" pitchFamily="18" charset="0"/>
              </a:rPr>
              <a:t>takes money to make </a:t>
            </a:r>
            <a:r>
              <a:rPr lang="en-US" altLang="en-US" sz="1800" dirty="0" smtClean="0">
                <a:latin typeface="KaiTi" pitchFamily="49" charset="-122"/>
                <a:ea typeface="KaiTi" pitchFamily="49" charset="-122"/>
                <a:cs typeface="Times New Roman" pitchFamily="18" charset="0"/>
              </a:rPr>
              <a:t>money.</a:t>
            </a:r>
            <a:endParaRPr lang="en-US" altLang="en-US" sz="1800" dirty="0">
              <a:latin typeface="KaiTi" pitchFamily="49" charset="-122"/>
              <a:ea typeface="KaiTi" pitchFamily="49" charset="-122"/>
              <a:cs typeface="Times New Roman" pitchFamily="18" charset="0"/>
            </a:endParaRPr>
          </a:p>
          <a:p>
            <a:pPr marL="533400" indent="-533400" algn="just">
              <a:lnSpc>
                <a:spcPct val="90000"/>
              </a:lnSpc>
              <a:buNone/>
            </a:pPr>
            <a:endParaRPr lang="en-US" altLang="en-US" sz="1800" dirty="0">
              <a:latin typeface="KaiTi" pitchFamily="49" charset="-122"/>
              <a:ea typeface="KaiTi" pitchFamily="49" charset="-122"/>
              <a:cs typeface="Times New Roman" pitchFamily="18" charset="0"/>
            </a:endParaRPr>
          </a:p>
          <a:p>
            <a:pPr marL="533400" indent="-533400" algn="just">
              <a:lnSpc>
                <a:spcPct val="90000"/>
              </a:lnSpc>
            </a:pPr>
            <a:r>
              <a:rPr lang="en-US" altLang="en-US" sz="1800" dirty="0">
                <a:latin typeface="KaiTi" pitchFamily="49" charset="-122"/>
                <a:ea typeface="KaiTi" pitchFamily="49" charset="-122"/>
                <a:cs typeface="Times New Roman" pitchFamily="18" charset="0"/>
              </a:rPr>
              <a:t>You can't get a job without experience; you can't get experience without a job</a:t>
            </a:r>
            <a:r>
              <a:rPr lang="en-US" altLang="en-US" sz="1800" dirty="0" smtClean="0">
                <a:latin typeface="KaiTi" pitchFamily="49" charset="-122"/>
                <a:ea typeface="KaiTi" pitchFamily="49" charset="-122"/>
                <a:cs typeface="Times New Roman" pitchFamily="18" charset="0"/>
              </a:rPr>
              <a:t>.</a:t>
            </a:r>
          </a:p>
          <a:p>
            <a:pPr marL="533400" indent="-533400" algn="just">
              <a:lnSpc>
                <a:spcPct val="90000"/>
              </a:lnSpc>
            </a:pPr>
            <a:r>
              <a:rPr lang="en-US" altLang="en-US" sz="1800" dirty="0" smtClean="0">
                <a:latin typeface="KaiTi" pitchFamily="49" charset="-122"/>
                <a:ea typeface="KaiTi" pitchFamily="49" charset="-122"/>
                <a:cs typeface="Times New Roman" pitchFamily="18" charset="0"/>
              </a:rPr>
              <a:t>Or the below example of bridge </a:t>
            </a:r>
            <a:endParaRPr lang="en-US" altLang="en-US" sz="1800" dirty="0">
              <a:latin typeface="KaiTi" pitchFamily="49" charset="-122"/>
              <a:ea typeface="KaiTi" pitchFamily="49" charset="-122"/>
              <a:cs typeface="Times New Roman" pitchFamily="18" charset="0"/>
            </a:endParaRPr>
          </a:p>
          <a:p>
            <a:endParaRPr lang="en-US" dirty="0"/>
          </a:p>
        </p:txBody>
      </p:sp>
      <p:grpSp>
        <p:nvGrpSpPr>
          <p:cNvPr id="4" name="Group 4"/>
          <p:cNvGrpSpPr>
            <a:grpSpLocks/>
          </p:cNvGrpSpPr>
          <p:nvPr/>
        </p:nvGrpSpPr>
        <p:grpSpPr bwMode="auto">
          <a:xfrm>
            <a:off x="914400" y="3338866"/>
            <a:ext cx="7162799" cy="1766534"/>
            <a:chOff x="798" y="1008"/>
            <a:chExt cx="3954" cy="864"/>
          </a:xfrm>
        </p:grpSpPr>
        <p:grpSp>
          <p:nvGrpSpPr>
            <p:cNvPr id="5" name="Group 5"/>
            <p:cNvGrpSpPr>
              <a:grpSpLocks/>
            </p:cNvGrpSpPr>
            <p:nvPr/>
          </p:nvGrpSpPr>
          <p:grpSpPr bwMode="auto">
            <a:xfrm>
              <a:off x="816" y="1008"/>
              <a:ext cx="3936" cy="240"/>
              <a:chOff x="672" y="1008"/>
              <a:chExt cx="3936" cy="240"/>
            </a:xfrm>
          </p:grpSpPr>
          <p:sp>
            <p:nvSpPr>
              <p:cNvPr id="29" name="Line 6"/>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7"/>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8"/>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9"/>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10"/>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11"/>
            <p:cNvGrpSpPr>
              <a:grpSpLocks/>
            </p:cNvGrpSpPr>
            <p:nvPr/>
          </p:nvGrpSpPr>
          <p:grpSpPr bwMode="auto">
            <a:xfrm flipV="1">
              <a:off x="816" y="1632"/>
              <a:ext cx="3936" cy="240"/>
              <a:chOff x="672" y="1008"/>
              <a:chExt cx="3936" cy="240"/>
            </a:xfrm>
          </p:grpSpPr>
          <p:sp>
            <p:nvSpPr>
              <p:cNvPr id="24" name="Line 12"/>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3"/>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4"/>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5"/>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6"/>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17"/>
            <p:cNvGrpSpPr>
              <a:grpSpLocks/>
            </p:cNvGrpSpPr>
            <p:nvPr/>
          </p:nvGrpSpPr>
          <p:grpSpPr bwMode="auto">
            <a:xfrm>
              <a:off x="1512" y="1614"/>
              <a:ext cx="288" cy="162"/>
              <a:chOff x="1056" y="1614"/>
              <a:chExt cx="288" cy="162"/>
            </a:xfrm>
          </p:grpSpPr>
          <p:sp>
            <p:nvSpPr>
              <p:cNvPr id="22"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23"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ltLang="en-US"/>
              </a:p>
            </p:txBody>
          </p:sp>
        </p:grpSp>
        <p:sp>
          <p:nvSpPr>
            <p:cNvPr id="8" name="Line 20"/>
            <p:cNvSpPr>
              <a:spLocks noChangeShapeType="1"/>
            </p:cNvSpPr>
            <p:nvPr/>
          </p:nvSpPr>
          <p:spPr bwMode="auto">
            <a:xfrm>
              <a:off x="798" y="1428"/>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21"/>
            <p:cNvSpPr>
              <a:spLocks noChangeShapeType="1"/>
            </p:cNvSpPr>
            <p:nvPr/>
          </p:nvSpPr>
          <p:spPr bwMode="auto">
            <a:xfrm>
              <a:off x="3444" y="1422"/>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 name="Group 22"/>
            <p:cNvGrpSpPr>
              <a:grpSpLocks/>
            </p:cNvGrpSpPr>
            <p:nvPr/>
          </p:nvGrpSpPr>
          <p:grpSpPr bwMode="auto">
            <a:xfrm>
              <a:off x="2382" y="1344"/>
              <a:ext cx="288" cy="162"/>
              <a:chOff x="1056" y="1614"/>
              <a:chExt cx="288" cy="162"/>
            </a:xfrm>
          </p:grpSpPr>
          <p:sp>
            <p:nvSpPr>
              <p:cNvPr id="20" name="Rectangle 2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21" name="Rectangle 2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ltLang="en-US"/>
              </a:p>
            </p:txBody>
          </p:sp>
        </p:grpSp>
        <p:grpSp>
          <p:nvGrpSpPr>
            <p:cNvPr id="11" name="Group 25"/>
            <p:cNvGrpSpPr>
              <a:grpSpLocks/>
            </p:cNvGrpSpPr>
            <p:nvPr/>
          </p:nvGrpSpPr>
          <p:grpSpPr bwMode="auto">
            <a:xfrm flipH="1">
              <a:off x="2838" y="1344"/>
              <a:ext cx="288" cy="162"/>
              <a:chOff x="1056" y="1614"/>
              <a:chExt cx="288" cy="162"/>
            </a:xfrm>
          </p:grpSpPr>
          <p:sp>
            <p:nvSpPr>
              <p:cNvPr id="18" name="Rectangle 26"/>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9" name="Rectangle 27"/>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ltLang="en-US"/>
              </a:p>
            </p:txBody>
          </p:sp>
        </p:grpSp>
        <p:grpSp>
          <p:nvGrpSpPr>
            <p:cNvPr id="12" name="Group 28"/>
            <p:cNvGrpSpPr>
              <a:grpSpLocks/>
            </p:cNvGrpSpPr>
            <p:nvPr/>
          </p:nvGrpSpPr>
          <p:grpSpPr bwMode="auto">
            <a:xfrm flipH="1">
              <a:off x="3822" y="1140"/>
              <a:ext cx="288" cy="162"/>
              <a:chOff x="1056" y="1614"/>
              <a:chExt cx="288" cy="162"/>
            </a:xfrm>
          </p:grpSpPr>
          <p:sp>
            <p:nvSpPr>
              <p:cNvPr id="16" name="Rectangle 29"/>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7" name="Rectangle 30"/>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ltLang="en-US"/>
              </a:p>
            </p:txBody>
          </p:sp>
        </p:grpSp>
        <p:grpSp>
          <p:nvGrpSpPr>
            <p:cNvPr id="13" name="Group 31"/>
            <p:cNvGrpSpPr>
              <a:grpSpLocks/>
            </p:cNvGrpSpPr>
            <p:nvPr/>
          </p:nvGrpSpPr>
          <p:grpSpPr bwMode="auto">
            <a:xfrm flipH="1">
              <a:off x="4248" y="1140"/>
              <a:ext cx="288" cy="162"/>
              <a:chOff x="1056" y="1614"/>
              <a:chExt cx="288" cy="162"/>
            </a:xfrm>
          </p:grpSpPr>
          <p:sp>
            <p:nvSpPr>
              <p:cNvPr id="14" name="Rectangle 32"/>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5" name="Rectangle 33"/>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ltLang="en-US"/>
              </a:p>
            </p:txBody>
          </p:sp>
        </p:gr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spTree>
    <p:extLst>
      <p:ext uri="{BB962C8B-B14F-4D97-AF65-F5344CB8AC3E}">
        <p14:creationId xmlns:p14="http://schemas.microsoft.com/office/powerpoint/2010/main" val="195231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1143000"/>
          </a:xfrm>
        </p:spPr>
        <p:txBody>
          <a:bodyPr/>
          <a:lstStyle/>
          <a:p>
            <a:r>
              <a:rPr lang="en-US" dirty="0" smtClean="0">
                <a:solidFill>
                  <a:schemeClr val="tx2"/>
                </a:solidFill>
                <a:latin typeface="Buxton Sketch" pitchFamily="66" charset="0"/>
              </a:rPr>
              <a:t>Traffic jam scenario </a:t>
            </a:r>
            <a:endParaRPr lang="en-US" dirty="0">
              <a:solidFill>
                <a:schemeClr val="tx2"/>
              </a:solidFill>
              <a:latin typeface="Buxton Sketch" pitchFamily="66"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1143001"/>
            <a:ext cx="8077200" cy="5257800"/>
          </a:xfrm>
        </p:spPr>
      </p:pic>
    </p:spTree>
    <p:extLst>
      <p:ext uri="{BB962C8B-B14F-4D97-AF65-F5344CB8AC3E}">
        <p14:creationId xmlns:p14="http://schemas.microsoft.com/office/powerpoint/2010/main" val="360818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438400"/>
            <a:ext cx="7924800" cy="1143000"/>
          </a:xfrm>
        </p:spPr>
        <p:txBody>
          <a:bodyPr/>
          <a:lstStyle/>
          <a:p>
            <a:pPr algn="ctr"/>
            <a:r>
              <a:rPr lang="en-US" sz="2400" dirty="0">
                <a:solidFill>
                  <a:schemeClr val="tx2">
                    <a:lumMod val="75000"/>
                  </a:schemeClr>
                </a:solidFill>
                <a:latin typeface="Buxton Sketch" pitchFamily="66" charset="0"/>
                <a:ea typeface="KaiTi" pitchFamily="49" charset="-122"/>
              </a:rPr>
              <a:t>A </a:t>
            </a:r>
            <a:r>
              <a:rPr lang="en-US" sz="2400" b="1" dirty="0">
                <a:solidFill>
                  <a:schemeClr val="tx2">
                    <a:lumMod val="75000"/>
                  </a:schemeClr>
                </a:solidFill>
                <a:latin typeface="Buxton Sketch" pitchFamily="66" charset="0"/>
                <a:ea typeface="KaiTi" pitchFamily="49" charset="-122"/>
              </a:rPr>
              <a:t>deadlock</a:t>
            </a:r>
            <a:r>
              <a:rPr lang="en-US" sz="2400" dirty="0">
                <a:solidFill>
                  <a:schemeClr val="tx2">
                    <a:lumMod val="75000"/>
                  </a:schemeClr>
                </a:solidFill>
                <a:latin typeface="Buxton Sketch" pitchFamily="66" charset="0"/>
                <a:ea typeface="KaiTi" pitchFamily="49" charset="-122"/>
              </a:rPr>
              <a:t> is a situation in which two </a:t>
            </a:r>
            <a:r>
              <a:rPr lang="en-US" sz="2400" b="1" dirty="0">
                <a:solidFill>
                  <a:schemeClr val="tx2">
                    <a:lumMod val="75000"/>
                  </a:schemeClr>
                </a:solidFill>
                <a:latin typeface="Buxton Sketch" pitchFamily="66" charset="0"/>
                <a:ea typeface="KaiTi" pitchFamily="49" charset="-122"/>
              </a:rPr>
              <a:t>computer</a:t>
            </a:r>
            <a:r>
              <a:rPr lang="en-US" sz="2400" dirty="0">
                <a:solidFill>
                  <a:schemeClr val="tx2">
                    <a:lumMod val="75000"/>
                  </a:schemeClr>
                </a:solidFill>
                <a:latin typeface="Buxton Sketch" pitchFamily="66" charset="0"/>
                <a:ea typeface="KaiTi" pitchFamily="49" charset="-122"/>
              </a:rPr>
              <a:t> programs sharing the same resource are effectively preventing each other from accessing the resource, resulting in both programs ceasing to function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spTree>
    <p:extLst>
      <p:ext uri="{BB962C8B-B14F-4D97-AF65-F5344CB8AC3E}">
        <p14:creationId xmlns:p14="http://schemas.microsoft.com/office/powerpoint/2010/main" val="58438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924800" cy="1143000"/>
          </a:xfrm>
        </p:spPr>
        <p:txBody>
          <a:bodyPr/>
          <a:lstStyle/>
          <a:p>
            <a:r>
              <a:rPr lang="en-US" altLang="en-US" sz="2400" b="1" dirty="0">
                <a:solidFill>
                  <a:schemeClr val="tx2">
                    <a:lumMod val="75000"/>
                  </a:schemeClr>
                </a:solidFill>
                <a:latin typeface="Buxton Sketch" pitchFamily="66" charset="0"/>
                <a:cs typeface="Times New Roman" pitchFamily="18" charset="0"/>
              </a:rPr>
              <a:t>ALL</a:t>
            </a:r>
            <a:r>
              <a:rPr lang="en-US" altLang="en-US" sz="2400" dirty="0">
                <a:solidFill>
                  <a:schemeClr val="tx2">
                    <a:lumMod val="75000"/>
                  </a:schemeClr>
                </a:solidFill>
                <a:latin typeface="Buxton Sketch" pitchFamily="66" charset="0"/>
                <a:cs typeface="Times New Roman" pitchFamily="18" charset="0"/>
              </a:rPr>
              <a:t> of these four </a:t>
            </a:r>
            <a:r>
              <a:rPr lang="en-US" altLang="en-US" sz="2400" b="1" dirty="0">
                <a:solidFill>
                  <a:schemeClr val="tx2">
                    <a:lumMod val="75000"/>
                  </a:schemeClr>
                </a:solidFill>
                <a:latin typeface="Buxton Sketch" pitchFamily="66" charset="0"/>
                <a:cs typeface="Times New Roman" pitchFamily="18" charset="0"/>
              </a:rPr>
              <a:t>must</a:t>
            </a:r>
            <a:r>
              <a:rPr lang="en-US" altLang="en-US" sz="2400" dirty="0">
                <a:solidFill>
                  <a:schemeClr val="tx2">
                    <a:lumMod val="75000"/>
                  </a:schemeClr>
                </a:solidFill>
                <a:latin typeface="Buxton Sketch" pitchFamily="66" charset="0"/>
                <a:cs typeface="Times New Roman" pitchFamily="18" charset="0"/>
              </a:rPr>
              <a:t> happen simultaneously for a deadlock to </a:t>
            </a:r>
            <a:r>
              <a:rPr lang="en-US" altLang="en-US" sz="2400" dirty="0" smtClean="0">
                <a:solidFill>
                  <a:schemeClr val="tx2">
                    <a:lumMod val="75000"/>
                  </a:schemeClr>
                </a:solidFill>
                <a:latin typeface="Buxton Sketch" pitchFamily="66" charset="0"/>
                <a:cs typeface="Times New Roman" pitchFamily="18" charset="0"/>
              </a:rPr>
              <a:t>occur</a:t>
            </a:r>
            <a:r>
              <a:rPr lang="en-US" altLang="en-US" sz="3200" dirty="0">
                <a:cs typeface="Times New Roman" pitchFamily="18" charset="0"/>
              </a:rPr>
              <a:t/>
            </a:r>
            <a:br>
              <a:rPr lang="en-US" altLang="en-US" sz="3200" dirty="0">
                <a:cs typeface="Times New Roman" pitchFamily="18" charset="0"/>
              </a:rPr>
            </a:br>
            <a:endParaRPr lang="en-US" dirty="0"/>
          </a:p>
        </p:txBody>
      </p:sp>
      <p:sp>
        <p:nvSpPr>
          <p:cNvPr id="3" name="Content Placeholder 2"/>
          <p:cNvSpPr>
            <a:spLocks noGrp="1"/>
          </p:cNvSpPr>
          <p:nvPr>
            <p:ph sz="quarter" idx="13"/>
          </p:nvPr>
        </p:nvSpPr>
        <p:spPr>
          <a:xfrm>
            <a:off x="685800" y="1828800"/>
            <a:ext cx="7924800" cy="4114800"/>
          </a:xfrm>
        </p:spPr>
        <p:txBody>
          <a:bodyPr/>
          <a:lstStyle/>
          <a:p>
            <a:r>
              <a:rPr lang="en-US" altLang="en-US" sz="2400" b="1" dirty="0">
                <a:latin typeface="KaiTi" pitchFamily="49" charset="-122"/>
                <a:ea typeface="KaiTi" pitchFamily="49" charset="-122"/>
                <a:cs typeface="Times New Roman" pitchFamily="18" charset="0"/>
              </a:rPr>
              <a:t>Mutual exclusion</a:t>
            </a:r>
            <a:endParaRPr lang="en-US" altLang="en-US" sz="2400" dirty="0">
              <a:latin typeface="KaiTi" pitchFamily="49" charset="-122"/>
              <a:ea typeface="KaiTi" pitchFamily="49" charset="-122"/>
              <a:cs typeface="Times New Roman" pitchFamily="18" charset="0"/>
            </a:endParaRPr>
          </a:p>
          <a:p>
            <a:r>
              <a:rPr lang="en-US" altLang="en-US" sz="2400" b="1" dirty="0">
                <a:latin typeface="KaiTi" pitchFamily="49" charset="-122"/>
                <a:ea typeface="KaiTi" pitchFamily="49" charset="-122"/>
                <a:cs typeface="Times New Roman" pitchFamily="18" charset="0"/>
              </a:rPr>
              <a:t>Hold and Wait</a:t>
            </a:r>
            <a:endParaRPr lang="en-US" altLang="en-US" sz="2400" dirty="0">
              <a:latin typeface="KaiTi" pitchFamily="49" charset="-122"/>
              <a:ea typeface="KaiTi" pitchFamily="49" charset="-122"/>
              <a:cs typeface="Times New Roman" pitchFamily="18" charset="0"/>
            </a:endParaRPr>
          </a:p>
          <a:p>
            <a:r>
              <a:rPr lang="en-US" altLang="en-US" sz="2400" b="1" dirty="0">
                <a:latin typeface="KaiTi" pitchFamily="49" charset="-122"/>
                <a:ea typeface="KaiTi" pitchFamily="49" charset="-122"/>
                <a:cs typeface="Times New Roman" pitchFamily="18" charset="0"/>
              </a:rPr>
              <a:t>No Preemption</a:t>
            </a:r>
            <a:endParaRPr lang="en-US" altLang="en-US" sz="2400" dirty="0">
              <a:latin typeface="KaiTi" pitchFamily="49" charset="-122"/>
              <a:ea typeface="KaiTi" pitchFamily="49" charset="-122"/>
              <a:cs typeface="Times New Roman" pitchFamily="18" charset="0"/>
            </a:endParaRPr>
          </a:p>
          <a:p>
            <a:r>
              <a:rPr lang="en-US" altLang="en-US" sz="2400" b="1" dirty="0">
                <a:latin typeface="KaiTi" pitchFamily="49" charset="-122"/>
                <a:ea typeface="KaiTi" pitchFamily="49" charset="-122"/>
                <a:cs typeface="Times New Roman" pitchFamily="18" charset="0"/>
              </a:rPr>
              <a:t>Circular Wait</a:t>
            </a:r>
            <a:endParaRPr lang="en-US" altLang="en-US" sz="2400" dirty="0">
              <a:latin typeface="KaiTi" pitchFamily="49" charset="-122"/>
              <a:ea typeface="KaiTi" pitchFamily="49" charset="-122"/>
              <a:cs typeface="Times New Roman"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spTree>
    <p:extLst>
      <p:ext uri="{BB962C8B-B14F-4D97-AF65-F5344CB8AC3E}">
        <p14:creationId xmlns:p14="http://schemas.microsoft.com/office/powerpoint/2010/main" val="333626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xfrm>
            <a:off x="-1524000" y="6205537"/>
            <a:ext cx="990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endParaRPr lang="en-US" altLang="en-US" sz="1600" dirty="0" smtClean="0"/>
          </a:p>
        </p:txBody>
      </p:sp>
      <p:sp>
        <p:nvSpPr>
          <p:cNvPr id="8196" name="Rectangle 3"/>
          <p:cNvSpPr>
            <a:spLocks noGrp="1" noChangeArrowheads="1"/>
          </p:cNvSpPr>
          <p:nvPr>
            <p:ph type="body" idx="4294967295"/>
          </p:nvPr>
        </p:nvSpPr>
        <p:spPr>
          <a:xfrm>
            <a:off x="228600" y="1219200"/>
            <a:ext cx="8458200" cy="1371600"/>
          </a:xfrm>
          <a:prstGeom prst="rect">
            <a:avLst/>
          </a:prstGeom>
        </p:spPr>
        <p:txBody>
          <a:bodyPr/>
          <a:lstStyle/>
          <a:p>
            <a:pPr marL="0" indent="0" algn="just" eaLnBrk="1" hangingPunct="1"/>
            <a:r>
              <a:rPr lang="en-US" altLang="en-US" sz="1800" dirty="0" smtClean="0">
                <a:cs typeface="Times New Roman" pitchFamily="18" charset="0"/>
              </a:rPr>
              <a:t>  If the graph contains no cycles, then no process is deadlocked.</a:t>
            </a:r>
          </a:p>
        </p:txBody>
      </p:sp>
      <p:sp>
        <p:nvSpPr>
          <p:cNvPr id="8197" name="Rectangle 6"/>
          <p:cNvSpPr>
            <a:spLocks noGrp="1" noChangeArrowheads="1"/>
          </p:cNvSpPr>
          <p:nvPr>
            <p:ph type="title"/>
          </p:nvPr>
        </p:nvSpPr>
        <p:spPr>
          <a:xfrm>
            <a:off x="228600" y="1066800"/>
            <a:ext cx="5954404" cy="685800"/>
          </a:xfrm>
          <a:noFill/>
        </p:spPr>
        <p:txBody>
          <a:bodyPr/>
          <a:lstStyle/>
          <a:p>
            <a:r>
              <a:rPr lang="en-US" altLang="en-US" sz="2400" b="1" dirty="0">
                <a:solidFill>
                  <a:srgbClr val="FF0000"/>
                </a:solidFill>
              </a:rPr>
              <a:t/>
            </a:r>
            <a:br>
              <a:rPr lang="en-US" altLang="en-US" sz="2400" b="1" dirty="0">
                <a:solidFill>
                  <a:srgbClr val="FF0000"/>
                </a:solidFill>
              </a:rPr>
            </a:br>
            <a:r>
              <a:rPr lang="en-US" altLang="en-US" sz="3200" b="1" dirty="0">
                <a:solidFill>
                  <a:srgbClr val="FF0000"/>
                </a:solidFill>
                <a:latin typeface="Buxton Sketch" pitchFamily="66" charset="0"/>
              </a:rPr>
              <a:t>RESOURCE ALLOCATION </a:t>
            </a:r>
            <a:r>
              <a:rPr lang="en-US" altLang="en-US" sz="3200" b="1" dirty="0" smtClean="0">
                <a:solidFill>
                  <a:srgbClr val="FF0000"/>
                </a:solidFill>
                <a:latin typeface="Buxton Sketch" pitchFamily="66" charset="0"/>
              </a:rPr>
              <a:t>GRAPH</a:t>
            </a:r>
            <a:r>
              <a:rPr lang="en-US" altLang="en-US" sz="2400" b="1" dirty="0" smtClean="0">
                <a:solidFill>
                  <a:srgbClr val="FF0000"/>
                </a:solidFill>
                <a:latin typeface="Buxton Sketch" pitchFamily="66" charset="0"/>
              </a:rPr>
              <a:t/>
            </a:r>
            <a:br>
              <a:rPr lang="en-US" altLang="en-US" sz="2400" b="1" dirty="0" smtClean="0">
                <a:solidFill>
                  <a:srgbClr val="FF0000"/>
                </a:solidFill>
                <a:latin typeface="Buxton Sketch" pitchFamily="66" charset="0"/>
              </a:rPr>
            </a:br>
            <a:r>
              <a:rPr lang="en-US" altLang="en-US" sz="2400" b="1" dirty="0">
                <a:solidFill>
                  <a:srgbClr val="FF0000"/>
                </a:solidFill>
                <a:latin typeface="Buxton Sketch" pitchFamily="66" charset="0"/>
              </a:rPr>
              <a:t/>
            </a:r>
            <a:br>
              <a:rPr lang="en-US" altLang="en-US" sz="2400" b="1" dirty="0">
                <a:solidFill>
                  <a:srgbClr val="FF0000"/>
                </a:solidFill>
                <a:latin typeface="Buxton Sketch" pitchFamily="66" charset="0"/>
              </a:rPr>
            </a:br>
            <a:endParaRPr lang="en-US" altLang="en-US" sz="2400" b="1" dirty="0" smtClean="0">
              <a:latin typeface="Buxton Sketch" pitchFamily="66" charset="0"/>
            </a:endParaRPr>
          </a:p>
        </p:txBody>
      </p:sp>
      <p:pic>
        <p:nvPicPr>
          <p:cNvPr id="819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l="23024" t="871" r="23206" b="1060"/>
          <a:stretch>
            <a:fillRect/>
          </a:stretch>
        </p:blipFill>
        <p:spPr bwMode="auto">
          <a:xfrm>
            <a:off x="4395716" y="1871662"/>
            <a:ext cx="23431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10"/>
          <p:cNvSpPr txBox="1">
            <a:spLocks noChangeArrowheads="1"/>
          </p:cNvSpPr>
          <p:nvPr/>
        </p:nvSpPr>
        <p:spPr bwMode="auto">
          <a:xfrm>
            <a:off x="590550" y="3126049"/>
            <a:ext cx="283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1800" dirty="0"/>
              <a:t>Resource allocation graph</a:t>
            </a:r>
          </a:p>
        </p:txBody>
      </p:sp>
      <p:sp>
        <p:nvSpPr>
          <p:cNvPr id="8201" name="Line 11"/>
          <p:cNvSpPr>
            <a:spLocks noChangeShapeType="1"/>
          </p:cNvSpPr>
          <p:nvPr/>
        </p:nvSpPr>
        <p:spPr bwMode="auto">
          <a:xfrm>
            <a:off x="3429000" y="3317366"/>
            <a:ext cx="838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2" name="Text Box 12"/>
          <p:cNvSpPr txBox="1">
            <a:spLocks noChangeArrowheads="1"/>
          </p:cNvSpPr>
          <p:nvPr/>
        </p:nvSpPr>
        <p:spPr bwMode="auto">
          <a:xfrm>
            <a:off x="7146925" y="4403725"/>
            <a:ext cx="1706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1600" b="1">
                <a:solidFill>
                  <a:schemeClr val="accent2"/>
                </a:solidFill>
              </a:rPr>
              <a:t>P2 Requests P3</a:t>
            </a:r>
          </a:p>
        </p:txBody>
      </p:sp>
      <p:sp>
        <p:nvSpPr>
          <p:cNvPr id="8203" name="Text Box 13"/>
          <p:cNvSpPr txBox="1">
            <a:spLocks noChangeArrowheads="1"/>
          </p:cNvSpPr>
          <p:nvPr/>
        </p:nvSpPr>
        <p:spPr bwMode="auto">
          <a:xfrm>
            <a:off x="7223125" y="2727325"/>
            <a:ext cx="1966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1600" b="1">
                <a:solidFill>
                  <a:schemeClr val="accent2"/>
                </a:solidFill>
              </a:rPr>
              <a:t>R3 Assigned to P3</a:t>
            </a:r>
          </a:p>
        </p:txBody>
      </p:sp>
      <p:sp>
        <p:nvSpPr>
          <p:cNvPr id="8204" name="Freeform 15"/>
          <p:cNvSpPr>
            <a:spLocks/>
          </p:cNvSpPr>
          <p:nvPr/>
        </p:nvSpPr>
        <p:spPr bwMode="auto">
          <a:xfrm>
            <a:off x="5791200" y="3581400"/>
            <a:ext cx="1295400" cy="914400"/>
          </a:xfrm>
          <a:custGeom>
            <a:avLst/>
            <a:gdLst>
              <a:gd name="T0" fmla="*/ 2147483647 w 816"/>
              <a:gd name="T1" fmla="*/ 2147483647 h 576"/>
              <a:gd name="T2" fmla="*/ 2147483647 w 816"/>
              <a:gd name="T3" fmla="*/ 2147483647 h 576"/>
              <a:gd name="T4" fmla="*/ 2147483647 w 816"/>
              <a:gd name="T5" fmla="*/ 2147483647 h 576"/>
              <a:gd name="T6" fmla="*/ 2147483647 w 816"/>
              <a:gd name="T7" fmla="*/ 2147483647 h 576"/>
              <a:gd name="T8" fmla="*/ 0 w 816"/>
              <a:gd name="T9" fmla="*/ 0 h 576"/>
              <a:gd name="T10" fmla="*/ 0 60000 65536"/>
              <a:gd name="T11" fmla="*/ 0 60000 65536"/>
              <a:gd name="T12" fmla="*/ 0 60000 65536"/>
              <a:gd name="T13" fmla="*/ 0 60000 65536"/>
              <a:gd name="T14" fmla="*/ 0 60000 65536"/>
              <a:gd name="T15" fmla="*/ 0 w 816"/>
              <a:gd name="T16" fmla="*/ 0 h 576"/>
              <a:gd name="T17" fmla="*/ 816 w 816"/>
              <a:gd name="T18" fmla="*/ 576 h 576"/>
            </a:gdLst>
            <a:ahLst/>
            <a:cxnLst>
              <a:cxn ang="T10">
                <a:pos x="T0" y="T1"/>
              </a:cxn>
              <a:cxn ang="T11">
                <a:pos x="T2" y="T3"/>
              </a:cxn>
              <a:cxn ang="T12">
                <a:pos x="T4" y="T5"/>
              </a:cxn>
              <a:cxn ang="T13">
                <a:pos x="T6" y="T7"/>
              </a:cxn>
              <a:cxn ang="T14">
                <a:pos x="T8" y="T9"/>
              </a:cxn>
            </a:cxnLst>
            <a:rect l="T15" t="T16" r="T17" b="T18"/>
            <a:pathLst>
              <a:path w="816" h="576">
                <a:moveTo>
                  <a:pt x="816" y="576"/>
                </a:moveTo>
                <a:cubicBezTo>
                  <a:pt x="668" y="564"/>
                  <a:pt x="520" y="552"/>
                  <a:pt x="432" y="528"/>
                </a:cubicBezTo>
                <a:cubicBezTo>
                  <a:pt x="344" y="504"/>
                  <a:pt x="336" y="488"/>
                  <a:pt x="288" y="432"/>
                </a:cubicBezTo>
                <a:cubicBezTo>
                  <a:pt x="240" y="376"/>
                  <a:pt x="192" y="264"/>
                  <a:pt x="144" y="192"/>
                </a:cubicBezTo>
                <a:cubicBezTo>
                  <a:pt x="96" y="120"/>
                  <a:pt x="24" y="32"/>
                  <a:pt x="0" y="0"/>
                </a:cubicBezTo>
              </a:path>
            </a:pathLst>
          </a:custGeom>
          <a:noFill/>
          <a:ln w="38100" cmpd="sng">
            <a:solidFill>
              <a:schemeClr val="accent2"/>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5" name="Line 16"/>
          <p:cNvSpPr>
            <a:spLocks noChangeShapeType="1"/>
          </p:cNvSpPr>
          <p:nvPr/>
        </p:nvSpPr>
        <p:spPr bwMode="auto">
          <a:xfrm flipH="1">
            <a:off x="6477000" y="2971800"/>
            <a:ext cx="762000" cy="4572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spTree>
    <p:extLst>
      <p:ext uri="{BB962C8B-B14F-4D97-AF65-F5344CB8AC3E}">
        <p14:creationId xmlns:p14="http://schemas.microsoft.com/office/powerpoint/2010/main" val="2972490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xfrm>
            <a:off x="685800" y="6324600"/>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endParaRPr lang="en-US" altLang="en-US" sz="1600" dirty="0" smtClean="0"/>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endParaRPr lang="en-US" altLang="en-US" sz="1600" dirty="0" smtClean="0"/>
          </a:p>
        </p:txBody>
      </p:sp>
      <p:sp>
        <p:nvSpPr>
          <p:cNvPr id="9220" name="Rectangle 3"/>
          <p:cNvSpPr>
            <a:spLocks noGrp="1" noChangeArrowheads="1"/>
          </p:cNvSpPr>
          <p:nvPr>
            <p:ph type="title"/>
          </p:nvPr>
        </p:nvSpPr>
        <p:spPr>
          <a:xfrm>
            <a:off x="233363" y="1287462"/>
            <a:ext cx="6319837" cy="473075"/>
          </a:xfrm>
          <a:noFill/>
        </p:spPr>
        <p:txBody>
          <a:bodyPr/>
          <a:lstStyle/>
          <a:p>
            <a:r>
              <a:rPr lang="en-US" altLang="en-US" sz="3600" b="1" dirty="0">
                <a:solidFill>
                  <a:srgbClr val="FF0000"/>
                </a:solidFill>
              </a:rPr>
              <a:t/>
            </a:r>
            <a:br>
              <a:rPr lang="en-US" altLang="en-US" sz="3600" b="1" dirty="0">
                <a:solidFill>
                  <a:srgbClr val="FF0000"/>
                </a:solidFill>
              </a:rPr>
            </a:br>
            <a:r>
              <a:rPr lang="en-US" altLang="en-US" sz="3600" b="1" dirty="0" smtClean="0">
                <a:solidFill>
                  <a:srgbClr val="FF0000"/>
                </a:solidFill>
              </a:rPr>
              <a:t/>
            </a:r>
            <a:br>
              <a:rPr lang="en-US" altLang="en-US" sz="3600" b="1" dirty="0" smtClean="0">
                <a:solidFill>
                  <a:srgbClr val="FF0000"/>
                </a:solidFill>
              </a:rPr>
            </a:br>
            <a:r>
              <a:rPr lang="en-US" altLang="en-US" sz="3600" b="1" dirty="0">
                <a:solidFill>
                  <a:srgbClr val="FF0000"/>
                </a:solidFill>
              </a:rPr>
              <a:t/>
            </a:r>
            <a:br>
              <a:rPr lang="en-US" altLang="en-US" sz="3600" b="1" dirty="0">
                <a:solidFill>
                  <a:srgbClr val="FF0000"/>
                </a:solidFill>
              </a:rPr>
            </a:br>
            <a:r>
              <a:rPr lang="en-US" altLang="en-US" sz="3600" b="1" dirty="0" smtClean="0">
                <a:solidFill>
                  <a:srgbClr val="FF0000"/>
                </a:solidFill>
              </a:rPr>
              <a:t/>
            </a:r>
            <a:br>
              <a:rPr lang="en-US" altLang="en-US" sz="3600" b="1" dirty="0" smtClean="0">
                <a:solidFill>
                  <a:srgbClr val="FF0000"/>
                </a:solidFill>
              </a:rPr>
            </a:br>
            <a:r>
              <a:rPr lang="en-US" altLang="en-US" sz="3600" b="1" dirty="0">
                <a:solidFill>
                  <a:srgbClr val="FF0000"/>
                </a:solidFill>
              </a:rPr>
              <a:t/>
            </a:r>
            <a:br>
              <a:rPr lang="en-US" altLang="en-US" sz="3600" b="1" dirty="0">
                <a:solidFill>
                  <a:srgbClr val="FF0000"/>
                </a:solidFill>
              </a:rPr>
            </a:br>
            <a:r>
              <a:rPr lang="en-US" altLang="en-US" sz="3600" b="1" dirty="0" smtClean="0">
                <a:solidFill>
                  <a:srgbClr val="FF0000"/>
                </a:solidFill>
              </a:rPr>
              <a:t/>
            </a:r>
            <a:br>
              <a:rPr lang="en-US" altLang="en-US" sz="3600" b="1" dirty="0" smtClean="0">
                <a:solidFill>
                  <a:srgbClr val="FF0000"/>
                </a:solidFill>
              </a:rPr>
            </a:br>
            <a:r>
              <a:rPr lang="en-US" altLang="en-US" sz="2800" b="1" dirty="0" smtClean="0">
                <a:solidFill>
                  <a:srgbClr val="FF0000"/>
                </a:solidFill>
                <a:latin typeface="Buxton Sketch" pitchFamily="66" charset="0"/>
              </a:rPr>
              <a:t>RESOURCE </a:t>
            </a:r>
            <a:r>
              <a:rPr lang="en-US" altLang="en-US" sz="2800" b="1" dirty="0">
                <a:solidFill>
                  <a:srgbClr val="FF0000"/>
                </a:solidFill>
                <a:latin typeface="Buxton Sketch" pitchFamily="66" charset="0"/>
              </a:rPr>
              <a:t>ALLOCATION GRAPH</a:t>
            </a:r>
            <a:r>
              <a:rPr lang="en-US" altLang="en-US" sz="4400" b="1" dirty="0">
                <a:solidFill>
                  <a:srgbClr val="FF0000"/>
                </a:solidFill>
              </a:rPr>
              <a:t/>
            </a:r>
            <a:br>
              <a:rPr lang="en-US" altLang="en-US" sz="4400" b="1" dirty="0">
                <a:solidFill>
                  <a:srgbClr val="FF0000"/>
                </a:solidFill>
              </a:rPr>
            </a:br>
            <a:endParaRPr lang="en-US" altLang="en-US" sz="3600" b="1" dirty="0" smtClean="0"/>
          </a:p>
        </p:txBody>
      </p:sp>
      <p:pic>
        <p:nvPicPr>
          <p:cNvPr id="92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23473" t="919" r="23195" b="1358"/>
          <a:stretch>
            <a:fillRect/>
          </a:stretch>
        </p:blipFill>
        <p:spPr bwMode="auto">
          <a:xfrm>
            <a:off x="685800" y="2590800"/>
            <a:ext cx="2582863"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 Box 8"/>
          <p:cNvSpPr txBox="1">
            <a:spLocks noChangeArrowheads="1"/>
          </p:cNvSpPr>
          <p:nvPr/>
        </p:nvSpPr>
        <p:spPr bwMode="auto">
          <a:xfrm>
            <a:off x="233363" y="1728788"/>
            <a:ext cx="2838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1800"/>
              <a:t>Resource allocation graph</a:t>
            </a:r>
          </a:p>
          <a:p>
            <a:pPr algn="ctr"/>
            <a:r>
              <a:rPr lang="en-US" altLang="en-US" sz="1800"/>
              <a:t>with a deadlock.</a:t>
            </a:r>
          </a:p>
        </p:txBody>
      </p:sp>
      <p:sp>
        <p:nvSpPr>
          <p:cNvPr id="9224" name="Line 9"/>
          <p:cNvSpPr>
            <a:spLocks noChangeShapeType="1"/>
          </p:cNvSpPr>
          <p:nvPr/>
        </p:nvSpPr>
        <p:spPr bwMode="auto">
          <a:xfrm flipH="1">
            <a:off x="2743200" y="1920875"/>
            <a:ext cx="473075" cy="593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9225"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l="19093" t="700" r="19093" b="700"/>
          <a:stretch>
            <a:fillRect/>
          </a:stretch>
        </p:blipFill>
        <p:spPr bwMode="auto">
          <a:xfrm>
            <a:off x="5172075" y="2613025"/>
            <a:ext cx="260985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Text Box 11"/>
          <p:cNvSpPr txBox="1">
            <a:spLocks noChangeArrowheads="1"/>
          </p:cNvSpPr>
          <p:nvPr/>
        </p:nvSpPr>
        <p:spPr bwMode="auto">
          <a:xfrm>
            <a:off x="4924425" y="954301"/>
            <a:ext cx="310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1800" dirty="0"/>
              <a:t>Resource allocation graph</a:t>
            </a:r>
          </a:p>
          <a:p>
            <a:pPr algn="ctr"/>
            <a:r>
              <a:rPr lang="en-US" altLang="en-US" sz="1800" dirty="0"/>
              <a:t>with a cycle but no deadlock.</a:t>
            </a:r>
          </a:p>
        </p:txBody>
      </p:sp>
      <p:sp>
        <p:nvSpPr>
          <p:cNvPr id="9227" name="Line 12"/>
          <p:cNvSpPr>
            <a:spLocks noChangeShapeType="1"/>
          </p:cNvSpPr>
          <p:nvPr/>
        </p:nvSpPr>
        <p:spPr bwMode="auto">
          <a:xfrm>
            <a:off x="5189537" y="1728788"/>
            <a:ext cx="746125"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spTree>
    <p:extLst>
      <p:ext uri="{BB962C8B-B14F-4D97-AF65-F5344CB8AC3E}">
        <p14:creationId xmlns:p14="http://schemas.microsoft.com/office/powerpoint/2010/main" val="417687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latin typeface="Buxton Sketch" pitchFamily="66" charset="0"/>
              </a:rPr>
              <a:t>Deadlock handling</a:t>
            </a:r>
            <a:endParaRPr lang="en-US" dirty="0">
              <a:solidFill>
                <a:schemeClr val="tx2">
                  <a:lumMod val="75000"/>
                </a:schemeClr>
              </a:solidFill>
              <a:latin typeface="Buxton Sketch" pitchFamily="66" charset="0"/>
            </a:endParaRPr>
          </a:p>
        </p:txBody>
      </p:sp>
      <p:sp>
        <p:nvSpPr>
          <p:cNvPr id="3" name="Content Placeholder 2"/>
          <p:cNvSpPr>
            <a:spLocks noGrp="1"/>
          </p:cNvSpPr>
          <p:nvPr>
            <p:ph sz="quarter" idx="13"/>
          </p:nvPr>
        </p:nvSpPr>
        <p:spPr/>
        <p:txBody>
          <a:bodyPr/>
          <a:lstStyle/>
          <a:p>
            <a:pPr marL="0" indent="0" algn="just">
              <a:lnSpc>
                <a:spcPct val="90000"/>
              </a:lnSpc>
              <a:buNone/>
            </a:pPr>
            <a:r>
              <a:rPr lang="en-US" altLang="en-US" sz="1800" dirty="0">
                <a:cs typeface="Times New Roman" pitchFamily="18" charset="0"/>
              </a:rPr>
              <a:t>There are three methods:</a:t>
            </a:r>
          </a:p>
          <a:p>
            <a:pPr marL="0" indent="0" algn="just">
              <a:lnSpc>
                <a:spcPct val="90000"/>
              </a:lnSpc>
              <a:buNone/>
            </a:pPr>
            <a:r>
              <a:rPr lang="en-US" altLang="en-US" sz="1800" dirty="0">
                <a:solidFill>
                  <a:schemeClr val="tx2">
                    <a:lumMod val="75000"/>
                  </a:schemeClr>
                </a:solidFill>
                <a:cs typeface="Times New Roman" pitchFamily="18" charset="0"/>
              </a:rPr>
              <a:t> </a:t>
            </a:r>
          </a:p>
          <a:p>
            <a:pPr marL="0" indent="0">
              <a:lnSpc>
                <a:spcPct val="90000"/>
              </a:lnSpc>
              <a:buNone/>
            </a:pPr>
            <a:r>
              <a:rPr lang="en-US" altLang="en-US" sz="2400" b="1" dirty="0">
                <a:solidFill>
                  <a:schemeClr val="tx2">
                    <a:lumMod val="75000"/>
                  </a:schemeClr>
                </a:solidFill>
                <a:latin typeface="KaiTi" pitchFamily="49" charset="-122"/>
                <a:ea typeface="KaiTi" pitchFamily="49" charset="-122"/>
                <a:cs typeface="Times New Roman" pitchFamily="18" charset="0"/>
              </a:rPr>
              <a:t>Ignore Deadlocks:</a:t>
            </a:r>
          </a:p>
          <a:p>
            <a:pPr marL="0" indent="0">
              <a:lnSpc>
                <a:spcPct val="80000"/>
              </a:lnSpc>
              <a:buNone/>
            </a:pPr>
            <a:r>
              <a:rPr lang="en-US" altLang="en-US" sz="2400" b="1" dirty="0">
                <a:solidFill>
                  <a:schemeClr val="tx2">
                    <a:lumMod val="75000"/>
                  </a:schemeClr>
                </a:solidFill>
                <a:latin typeface="KaiTi" pitchFamily="49" charset="-122"/>
                <a:ea typeface="KaiTi" pitchFamily="49" charset="-122"/>
                <a:cs typeface="Times New Roman" pitchFamily="18" charset="0"/>
              </a:rPr>
              <a:t>Prevention</a:t>
            </a:r>
            <a:r>
              <a:rPr lang="en-US" altLang="en-US" sz="2400" dirty="0">
                <a:solidFill>
                  <a:schemeClr val="tx2">
                    <a:lumMod val="75000"/>
                  </a:schemeClr>
                </a:solidFill>
                <a:latin typeface="KaiTi" pitchFamily="49" charset="-122"/>
                <a:ea typeface="KaiTi" pitchFamily="49" charset="-122"/>
                <a:cs typeface="Times New Roman" pitchFamily="18" charset="0"/>
              </a:rPr>
              <a:t> 	 </a:t>
            </a:r>
          </a:p>
          <a:p>
            <a:pPr marL="0" indent="0">
              <a:lnSpc>
                <a:spcPct val="80000"/>
              </a:lnSpc>
              <a:buNone/>
            </a:pPr>
            <a:r>
              <a:rPr lang="en-US" altLang="en-US" sz="2400" dirty="0">
                <a:solidFill>
                  <a:schemeClr val="tx2">
                    <a:lumMod val="75000"/>
                  </a:schemeClr>
                </a:solidFill>
                <a:latin typeface="KaiTi" pitchFamily="49" charset="-122"/>
                <a:ea typeface="KaiTi" pitchFamily="49" charset="-122"/>
                <a:cs typeface="Times New Roman" pitchFamily="18" charset="0"/>
              </a:rPr>
              <a:t> </a:t>
            </a:r>
            <a:r>
              <a:rPr lang="en-US" altLang="en-US" sz="2400" b="1" dirty="0">
                <a:solidFill>
                  <a:schemeClr val="tx2">
                    <a:lumMod val="75000"/>
                  </a:schemeClr>
                </a:solidFill>
                <a:latin typeface="KaiTi" pitchFamily="49" charset="-122"/>
                <a:ea typeface="KaiTi" pitchFamily="49" charset="-122"/>
                <a:cs typeface="Times New Roman" pitchFamily="18" charset="0"/>
              </a:rPr>
              <a:t>Avoidance</a:t>
            </a:r>
            <a:endParaRPr lang="en-US" sz="2400" dirty="0">
              <a:latin typeface="KaiTi" pitchFamily="49" charset="-122"/>
              <a:ea typeface="KaiTi" pitchFamily="49" charset="-12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spTree>
    <p:extLst>
      <p:ext uri="{BB962C8B-B14F-4D97-AF65-F5344CB8AC3E}">
        <p14:creationId xmlns:p14="http://schemas.microsoft.com/office/powerpoint/2010/main" val="380297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latin typeface="Buxton Sketch" pitchFamily="66" charset="0"/>
              </a:rPr>
              <a:t>The three states</a:t>
            </a:r>
            <a:endParaRPr lang="en-US" b="1" dirty="0">
              <a:solidFill>
                <a:schemeClr val="tx2">
                  <a:lumMod val="75000"/>
                </a:schemeClr>
              </a:solidFill>
              <a:latin typeface="Buxton Sketch" pitchFamily="66" charset="0"/>
            </a:endParaRPr>
          </a:p>
        </p:txBody>
      </p:sp>
      <p:sp>
        <p:nvSpPr>
          <p:cNvPr id="3" name="Content Placeholder 2"/>
          <p:cNvSpPr>
            <a:spLocks noGrp="1"/>
          </p:cNvSpPr>
          <p:nvPr>
            <p:ph sz="quarter" idx="13"/>
          </p:nvPr>
        </p:nvSpPr>
        <p:spPr>
          <a:xfrm>
            <a:off x="609600" y="1600200"/>
            <a:ext cx="7924800" cy="4572000"/>
          </a:xfrm>
        </p:spPr>
        <p:txBody>
          <a:bodyPr/>
          <a:lstStyle/>
          <a:p>
            <a:pPr marL="2057400" lvl="1" indent="-1600200" algn="just">
              <a:lnSpc>
                <a:spcPct val="90000"/>
              </a:lnSpc>
              <a:buNone/>
            </a:pPr>
            <a:r>
              <a:rPr lang="en-US" altLang="en-US" sz="2000" b="1" dirty="0">
                <a:latin typeface="KaiTi" pitchFamily="49" charset="-122"/>
                <a:ea typeface="KaiTi" pitchFamily="49" charset="-122"/>
                <a:cs typeface="Times New Roman" pitchFamily="18" charset="0"/>
              </a:rPr>
              <a:t>Deadlock</a:t>
            </a:r>
            <a:r>
              <a:rPr lang="en-US" altLang="en-US" sz="2000" dirty="0">
                <a:latin typeface="KaiTi" pitchFamily="49" charset="-122"/>
                <a:ea typeface="KaiTi" pitchFamily="49" charset="-122"/>
                <a:cs typeface="Times New Roman" pitchFamily="18" charset="0"/>
              </a:rPr>
              <a:t> 	</a:t>
            </a:r>
            <a:r>
              <a:rPr lang="en-US" altLang="en-US" sz="2000" dirty="0" smtClean="0">
                <a:latin typeface="KaiTi" pitchFamily="49" charset="-122"/>
                <a:ea typeface="KaiTi" pitchFamily="49" charset="-122"/>
                <a:cs typeface="Times New Roman" pitchFamily="18" charset="0"/>
              </a:rPr>
              <a:t>: No </a:t>
            </a:r>
            <a:r>
              <a:rPr lang="en-US" altLang="en-US" sz="2000" dirty="0">
                <a:latin typeface="KaiTi" pitchFamily="49" charset="-122"/>
                <a:ea typeface="KaiTi" pitchFamily="49" charset="-122"/>
                <a:cs typeface="Times New Roman" pitchFamily="18" charset="0"/>
              </a:rPr>
              <a:t>forward progress can be made.</a:t>
            </a:r>
          </a:p>
          <a:p>
            <a:pPr marL="2057400" lvl="1" indent="-1600200" algn="just">
              <a:lnSpc>
                <a:spcPct val="90000"/>
              </a:lnSpc>
              <a:buNone/>
            </a:pPr>
            <a:r>
              <a:rPr lang="en-US" altLang="en-US" sz="2000" dirty="0">
                <a:latin typeface="KaiTi" pitchFamily="49" charset="-122"/>
                <a:ea typeface="KaiTi" pitchFamily="49" charset="-122"/>
                <a:cs typeface="Times New Roman" pitchFamily="18" charset="0"/>
              </a:rPr>
              <a:t> </a:t>
            </a:r>
          </a:p>
          <a:p>
            <a:pPr marL="2057400" lvl="1" indent="-1600200" algn="just">
              <a:lnSpc>
                <a:spcPct val="90000"/>
              </a:lnSpc>
              <a:buNone/>
            </a:pPr>
            <a:r>
              <a:rPr lang="en-US" altLang="en-US" sz="2000" b="1" dirty="0">
                <a:latin typeface="KaiTi" pitchFamily="49" charset="-122"/>
                <a:ea typeface="KaiTi" pitchFamily="49" charset="-122"/>
                <a:cs typeface="Times New Roman" pitchFamily="18" charset="0"/>
              </a:rPr>
              <a:t>Unsafe state </a:t>
            </a:r>
            <a:r>
              <a:rPr lang="en-US" altLang="en-US" sz="2000" b="1" dirty="0" smtClean="0">
                <a:latin typeface="KaiTi" pitchFamily="49" charset="-122"/>
                <a:ea typeface="KaiTi" pitchFamily="49" charset="-122"/>
                <a:cs typeface="Times New Roman" pitchFamily="18" charset="0"/>
              </a:rPr>
              <a:t>:</a:t>
            </a:r>
            <a:r>
              <a:rPr lang="en-US" altLang="en-US" sz="2000" dirty="0" smtClean="0">
                <a:latin typeface="KaiTi" pitchFamily="49" charset="-122"/>
                <a:ea typeface="KaiTi" pitchFamily="49" charset="-122"/>
                <a:cs typeface="Times New Roman" pitchFamily="18" charset="0"/>
              </a:rPr>
              <a:t>A </a:t>
            </a:r>
            <a:r>
              <a:rPr lang="en-US" altLang="en-US" sz="2000" dirty="0">
                <a:latin typeface="KaiTi" pitchFamily="49" charset="-122"/>
                <a:ea typeface="KaiTi" pitchFamily="49" charset="-122"/>
                <a:cs typeface="Times New Roman" pitchFamily="18" charset="0"/>
              </a:rPr>
              <a:t>state that </a:t>
            </a:r>
            <a:r>
              <a:rPr lang="en-US" altLang="en-US" sz="2000" b="1" dirty="0">
                <a:latin typeface="KaiTi" pitchFamily="49" charset="-122"/>
                <a:ea typeface="KaiTi" pitchFamily="49" charset="-122"/>
                <a:cs typeface="Times New Roman" pitchFamily="18" charset="0"/>
              </a:rPr>
              <a:t>may</a:t>
            </a:r>
            <a:r>
              <a:rPr lang="en-US" altLang="en-US" sz="2000" dirty="0">
                <a:latin typeface="KaiTi" pitchFamily="49" charset="-122"/>
                <a:ea typeface="KaiTi" pitchFamily="49" charset="-122"/>
                <a:cs typeface="Times New Roman" pitchFamily="18" charset="0"/>
              </a:rPr>
              <a:t> allow deadlock.</a:t>
            </a:r>
          </a:p>
          <a:p>
            <a:pPr marL="2057400" lvl="1" indent="-1600200" algn="just">
              <a:lnSpc>
                <a:spcPct val="90000"/>
              </a:lnSpc>
              <a:buNone/>
            </a:pPr>
            <a:r>
              <a:rPr lang="en-US" altLang="en-US" sz="2000" dirty="0">
                <a:latin typeface="KaiTi" pitchFamily="49" charset="-122"/>
                <a:ea typeface="KaiTi" pitchFamily="49" charset="-122"/>
                <a:cs typeface="Times New Roman" pitchFamily="18" charset="0"/>
              </a:rPr>
              <a:t> </a:t>
            </a:r>
          </a:p>
          <a:p>
            <a:pPr marL="2057400" lvl="1" indent="-1600200" algn="just">
              <a:lnSpc>
                <a:spcPct val="90000"/>
              </a:lnSpc>
              <a:buNone/>
            </a:pPr>
            <a:r>
              <a:rPr lang="en-US" altLang="en-US" sz="2000" b="1" dirty="0">
                <a:latin typeface="KaiTi" pitchFamily="49" charset="-122"/>
                <a:ea typeface="KaiTi" pitchFamily="49" charset="-122"/>
                <a:cs typeface="Times New Roman" pitchFamily="18" charset="0"/>
              </a:rPr>
              <a:t>Safe  state 	</a:t>
            </a:r>
            <a:r>
              <a:rPr lang="en-US" altLang="en-US" sz="2000" b="1" dirty="0" smtClean="0">
                <a:latin typeface="KaiTi" pitchFamily="49" charset="-122"/>
                <a:ea typeface="KaiTi" pitchFamily="49" charset="-122"/>
                <a:cs typeface="Times New Roman" pitchFamily="18" charset="0"/>
              </a:rPr>
              <a:t>: </a:t>
            </a:r>
            <a:r>
              <a:rPr lang="en-US" altLang="en-US" sz="2000" dirty="0" smtClean="0">
                <a:latin typeface="KaiTi" pitchFamily="49" charset="-122"/>
                <a:ea typeface="KaiTi" pitchFamily="49" charset="-122"/>
                <a:cs typeface="Times New Roman" pitchFamily="18" charset="0"/>
              </a:rPr>
              <a:t>A </a:t>
            </a:r>
            <a:r>
              <a:rPr lang="en-US" altLang="en-US" sz="2000" dirty="0">
                <a:latin typeface="KaiTi" pitchFamily="49" charset="-122"/>
                <a:ea typeface="KaiTi" pitchFamily="49" charset="-122"/>
                <a:cs typeface="Times New Roman" pitchFamily="18" charset="0"/>
              </a:rPr>
              <a:t>state is safe if a sequence of processes exist such that there are enough resources for the first to finish, and as each finishes and releases its resources there are enough for the next to finish</a:t>
            </a:r>
            <a:r>
              <a:rPr lang="en-US" altLang="en-US" sz="2000" dirty="0">
                <a:cs typeface="Times New Roman" pitchFamily="18" charset="0"/>
              </a:rPr>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06007" cy="4001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943600"/>
            <a:ext cx="2667000" cy="914400"/>
          </a:xfrm>
          <a:prstGeom prst="rect">
            <a:avLst/>
          </a:prstGeom>
        </p:spPr>
      </p:pic>
    </p:spTree>
    <p:extLst>
      <p:ext uri="{BB962C8B-B14F-4D97-AF65-F5344CB8AC3E}">
        <p14:creationId xmlns:p14="http://schemas.microsoft.com/office/powerpoint/2010/main" val="3174481041"/>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454</TotalTime>
  <Words>275</Words>
  <Application>Microsoft Office PowerPoint</Application>
  <PresentationFormat>On-screen Show (4:3)</PresentationFormat>
  <Paragraphs>69</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    OPERATING SYSTEMS   DEADLOCKS </vt:lpstr>
      <vt:lpstr>    What is a deadlock? </vt:lpstr>
      <vt:lpstr>Traffic jam scenario </vt:lpstr>
      <vt:lpstr>A deadlock is a situation in which two computer programs sharing the same resource are effectively preventing each other from accessing the resource, resulting in both programs ceasing to function</vt:lpstr>
      <vt:lpstr>ALL of these four must happen simultaneously for a deadlock to occur </vt:lpstr>
      <vt:lpstr> RESOURCE ALLOCATION GRAPH  </vt:lpstr>
      <vt:lpstr>      RESOURCE ALLOCATION GRAPH </vt:lpstr>
      <vt:lpstr>Deadlock handling</vt:lpstr>
      <vt:lpstr>The three states</vt:lpstr>
      <vt:lpstr>The Avoidance  of deadlock BANKER’S ALGORITHEM </vt:lpstr>
      <vt:lpstr>PESUDO CODE </vt:lpstr>
      <vt:lpstr>REFERNCES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maz</dc:creator>
  <cp:lastModifiedBy>maz</cp:lastModifiedBy>
  <cp:revision>22</cp:revision>
  <dcterms:created xsi:type="dcterms:W3CDTF">2016-11-27T05:16:47Z</dcterms:created>
  <dcterms:modified xsi:type="dcterms:W3CDTF">2016-11-27T12:56:09Z</dcterms:modified>
</cp:coreProperties>
</file>