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72" r:id="rId3"/>
    <p:sldId id="265" r:id="rId4"/>
    <p:sldId id="273" r:id="rId5"/>
    <p:sldId id="274" r:id="rId6"/>
    <p:sldId id="276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71" d="100"/>
          <a:sy n="71" d="100"/>
        </p:scale>
        <p:origin x="69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1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5/13/2017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976874"/>
            <a:ext cx="9601200" cy="2514600"/>
          </a:xfrm>
        </p:spPr>
        <p:txBody>
          <a:bodyPr/>
          <a:lstStyle/>
          <a:p>
            <a:r>
              <a:rPr lang="en-US" dirty="0"/>
              <a:t>Keeping it in the family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537194"/>
            <a:ext cx="9601200" cy="914400"/>
          </a:xfrm>
        </p:spPr>
        <p:txBody>
          <a:bodyPr/>
          <a:lstStyle/>
          <a:p>
            <a:r>
              <a:rPr lang="en-US" dirty="0"/>
              <a:t>When to marry your cousin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105725" y="944395"/>
            <a:ext cx="3980549" cy="3305683"/>
            <a:chOff x="3371590" y="1070057"/>
            <a:chExt cx="3394628" cy="2819100"/>
          </a:xfrm>
        </p:grpSpPr>
        <p:sp>
          <p:nvSpPr>
            <p:cNvPr id="4" name="Freeform 30"/>
            <p:cNvSpPr/>
            <p:nvPr/>
          </p:nvSpPr>
          <p:spPr>
            <a:xfrm>
              <a:off x="4807157" y="107005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Freeform 31"/>
            <p:cNvSpPr/>
            <p:nvPr/>
          </p:nvSpPr>
          <p:spPr>
            <a:xfrm>
              <a:off x="5408371" y="1093932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5081446" y="1307240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5225462" y="1307240"/>
              <a:ext cx="0" cy="403626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4337084" y="1719465"/>
              <a:ext cx="1675939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341153" y="1719464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6013023" y="1719464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30"/>
            <p:cNvSpPr/>
            <p:nvPr/>
          </p:nvSpPr>
          <p:spPr>
            <a:xfrm>
              <a:off x="5921224" y="2188230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reeform 31"/>
            <p:cNvSpPr/>
            <p:nvPr/>
          </p:nvSpPr>
          <p:spPr>
            <a:xfrm>
              <a:off x="6522438" y="2212105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195513" y="2425413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6339529" y="2425413"/>
              <a:ext cx="0" cy="547212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30"/>
            <p:cNvSpPr/>
            <p:nvPr/>
          </p:nvSpPr>
          <p:spPr>
            <a:xfrm>
              <a:off x="3646698" y="2188230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Freeform 31"/>
            <p:cNvSpPr/>
            <p:nvPr/>
          </p:nvSpPr>
          <p:spPr>
            <a:xfrm>
              <a:off x="4247912" y="2212105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920987" y="2425413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4065003" y="2425413"/>
              <a:ext cx="0" cy="547212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3493480" y="2981223"/>
              <a:ext cx="95085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3493480" y="2981223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4444332" y="2981223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31"/>
            <p:cNvSpPr/>
            <p:nvPr/>
          </p:nvSpPr>
          <p:spPr>
            <a:xfrm>
              <a:off x="3371590" y="3414187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5679948" y="2981223"/>
              <a:ext cx="93602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5679948" y="2981223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6615970" y="2981223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30"/>
            <p:cNvSpPr/>
            <p:nvPr/>
          </p:nvSpPr>
          <p:spPr>
            <a:xfrm>
              <a:off x="6517630" y="341418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Freeform 30"/>
            <p:cNvSpPr/>
            <p:nvPr/>
          </p:nvSpPr>
          <p:spPr>
            <a:xfrm>
              <a:off x="4327654" y="341418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Freeform 31"/>
            <p:cNvSpPr/>
            <p:nvPr/>
          </p:nvSpPr>
          <p:spPr>
            <a:xfrm>
              <a:off x="5558058" y="3414187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Heart 44"/>
            <p:cNvSpPr/>
            <p:nvPr/>
          </p:nvSpPr>
          <p:spPr>
            <a:xfrm>
              <a:off x="4643622" y="3284081"/>
              <a:ext cx="286998" cy="27589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Heart 45"/>
            <p:cNvSpPr/>
            <p:nvPr/>
          </p:nvSpPr>
          <p:spPr>
            <a:xfrm>
              <a:off x="5243263" y="3246669"/>
              <a:ext cx="286998" cy="27589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Heart 46"/>
            <p:cNvSpPr/>
            <p:nvPr/>
          </p:nvSpPr>
          <p:spPr>
            <a:xfrm>
              <a:off x="4895977" y="3009309"/>
              <a:ext cx="354625" cy="34090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>
            <a:off x="366373" y="3643110"/>
            <a:ext cx="11530207" cy="2787821"/>
          </a:xfrm>
          <a:prstGeom prst="roundRect">
            <a:avLst>
              <a:gd name="adj" fmla="val 8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/>
          <p:cNvSpPr/>
          <p:nvPr/>
        </p:nvSpPr>
        <p:spPr>
          <a:xfrm>
            <a:off x="371060" y="795377"/>
            <a:ext cx="11530207" cy="2787821"/>
          </a:xfrm>
          <a:prstGeom prst="roundRect">
            <a:avLst>
              <a:gd name="adj" fmla="val 8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647766"/>
          </a:xfrm>
        </p:spPr>
        <p:txBody>
          <a:bodyPr/>
          <a:lstStyle/>
          <a:p>
            <a:r>
              <a:rPr lang="en-US" b="1" dirty="0"/>
              <a:t>Societies differ in how they refer to their cousins</a:t>
            </a:r>
          </a:p>
        </p:txBody>
      </p:sp>
      <p:pic>
        <p:nvPicPr>
          <p:cNvPr id="5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85799" r="1905" b="1293"/>
          <a:stretch/>
        </p:blipFill>
        <p:spPr bwMode="auto">
          <a:xfrm>
            <a:off x="532819" y="5597416"/>
            <a:ext cx="2717826" cy="75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2935" r="1905" b="84080"/>
          <a:stretch/>
        </p:blipFill>
        <p:spPr bwMode="auto">
          <a:xfrm>
            <a:off x="532821" y="869010"/>
            <a:ext cx="2717826" cy="7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2407" y="857324"/>
            <a:ext cx="25100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Hawaiian kinship</a:t>
            </a:r>
          </a:p>
          <a:p>
            <a:r>
              <a:rPr lang="en-GB" sz="1400" dirty="0"/>
              <a:t>Cousins and siblings are all the same thing</a:t>
            </a:r>
          </a:p>
        </p:txBody>
      </p:sp>
      <p:pic>
        <p:nvPicPr>
          <p:cNvPr id="10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36208" r="1905" b="51078"/>
          <a:stretch/>
        </p:blipFill>
        <p:spPr bwMode="auto">
          <a:xfrm>
            <a:off x="532821" y="1792340"/>
            <a:ext cx="2717826" cy="7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12407" y="1780654"/>
            <a:ext cx="25100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Eskimo kinship (ours)</a:t>
            </a:r>
          </a:p>
          <a:p>
            <a:r>
              <a:rPr lang="en-GB" sz="1400" dirty="0"/>
              <a:t>Cousins are all the same but different from siblings</a:t>
            </a:r>
          </a:p>
        </p:txBody>
      </p:sp>
      <p:pic>
        <p:nvPicPr>
          <p:cNvPr id="12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19701" r="1905" b="67317"/>
          <a:stretch/>
        </p:blipFill>
        <p:spPr bwMode="auto">
          <a:xfrm>
            <a:off x="532821" y="2715670"/>
            <a:ext cx="2717826" cy="7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12407" y="2688594"/>
            <a:ext cx="25100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Sudanese kinship</a:t>
            </a:r>
          </a:p>
          <a:p>
            <a:r>
              <a:rPr lang="en-GB" sz="1400" dirty="0"/>
              <a:t>Cousins are all different</a:t>
            </a:r>
          </a:p>
        </p:txBody>
      </p:sp>
      <p:pic>
        <p:nvPicPr>
          <p:cNvPr id="16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807" r="1905" b="34137"/>
          <a:stretch/>
        </p:blipFill>
        <p:spPr bwMode="auto">
          <a:xfrm>
            <a:off x="532820" y="3734736"/>
            <a:ext cx="2717826" cy="7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12407" y="3706334"/>
            <a:ext cx="2510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Iroquois kinship</a:t>
            </a:r>
          </a:p>
          <a:p>
            <a:r>
              <a:rPr lang="en-GB" sz="1400" dirty="0"/>
              <a:t>Parallel cousins are siblings</a:t>
            </a:r>
          </a:p>
        </p:txBody>
      </p:sp>
      <p:pic>
        <p:nvPicPr>
          <p:cNvPr id="18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69570" r="1905" b="17653"/>
          <a:stretch/>
        </p:blipFill>
        <p:spPr bwMode="auto">
          <a:xfrm>
            <a:off x="532820" y="4675897"/>
            <a:ext cx="2717826" cy="7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12407" y="4576129"/>
            <a:ext cx="2510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Crow kinship</a:t>
            </a:r>
          </a:p>
          <a:p>
            <a:r>
              <a:rPr lang="en-GB" sz="1400" dirty="0"/>
              <a:t>Cross cousins on father’s side are special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2407" y="5569013"/>
            <a:ext cx="2510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Omaha kinship</a:t>
            </a:r>
          </a:p>
          <a:p>
            <a:r>
              <a:rPr lang="en-GB" sz="1400" dirty="0"/>
              <a:t>Cross cousins on mother’s side are special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3326" y="1761563"/>
            <a:ext cx="46525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000" b="1" dirty="0"/>
              <a:t>No particular distinction between cousins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3326" y="3752567"/>
            <a:ext cx="4652577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/>
              <a:t>Distinction between </a:t>
            </a:r>
            <a:r>
              <a:rPr lang="en-GB" sz="2000" b="1" dirty="0">
                <a:solidFill>
                  <a:srgbClr val="C00000"/>
                </a:solidFill>
              </a:rPr>
              <a:t>parallel cousins </a:t>
            </a:r>
            <a:r>
              <a:rPr lang="en-GB" sz="2000" b="1" dirty="0"/>
              <a:t>and </a:t>
            </a:r>
            <a:r>
              <a:rPr lang="en-GB" sz="2000" b="1" dirty="0">
                <a:solidFill>
                  <a:srgbClr val="C00000"/>
                </a:solidFill>
              </a:rPr>
              <a:t>cross cousins</a:t>
            </a:r>
          </a:p>
          <a:p>
            <a:endParaRPr lang="en-GB" sz="1400" b="1" dirty="0">
              <a:solidFill>
                <a:srgbClr val="C00000"/>
              </a:solidFill>
            </a:endParaRPr>
          </a:p>
          <a:p>
            <a:r>
              <a:rPr lang="en-GB" sz="1600" b="1" dirty="0">
                <a:solidFill>
                  <a:srgbClr val="C00000"/>
                </a:solidFill>
              </a:rPr>
              <a:t>Parallel cousins – </a:t>
            </a:r>
            <a:r>
              <a:rPr lang="en-GB" sz="1600" dirty="0"/>
              <a:t>children of two brothers, or children of two sisters.</a:t>
            </a:r>
          </a:p>
          <a:p>
            <a:endParaRPr lang="en-GB" sz="1600" b="1" dirty="0">
              <a:solidFill>
                <a:srgbClr val="C00000"/>
              </a:solidFill>
            </a:endParaRPr>
          </a:p>
          <a:p>
            <a:r>
              <a:rPr lang="en-GB" sz="1600" b="1" dirty="0">
                <a:solidFill>
                  <a:srgbClr val="C00000"/>
                </a:solidFill>
              </a:rPr>
              <a:t>Cross cousins – </a:t>
            </a:r>
            <a:r>
              <a:rPr lang="en-GB" sz="1600" dirty="0"/>
              <a:t>children of a brother and a sister. Equally close genetically but may be less close socially.</a:t>
            </a:r>
          </a:p>
        </p:txBody>
      </p:sp>
      <p:sp>
        <p:nvSpPr>
          <p:cNvPr id="9" name="Arrow: Pentagon 8"/>
          <p:cNvSpPr/>
          <p:nvPr/>
        </p:nvSpPr>
        <p:spPr>
          <a:xfrm>
            <a:off x="6222380" y="887709"/>
            <a:ext cx="713679" cy="258965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Pentagon 24"/>
          <p:cNvSpPr/>
          <p:nvPr/>
        </p:nvSpPr>
        <p:spPr>
          <a:xfrm>
            <a:off x="6222380" y="3734736"/>
            <a:ext cx="713679" cy="2589657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https://en.wikipedia.org/wiki/Kinship_terminology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: Rounded Corners 188"/>
          <p:cNvSpPr/>
          <p:nvPr/>
        </p:nvSpPr>
        <p:spPr>
          <a:xfrm>
            <a:off x="2785621" y="1484784"/>
            <a:ext cx="3456153" cy="32625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88" name="Rectangle: Rounded Corners 187"/>
          <p:cNvSpPr/>
          <p:nvPr/>
        </p:nvSpPr>
        <p:spPr>
          <a:xfrm>
            <a:off x="479376" y="1484784"/>
            <a:ext cx="1871673" cy="32625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distinction between cross cousins and parallel cousins matters when building marriage alliances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http://classes.uleth.ca/200501/anth2010a/Alliance%20Lecture%20Notes.htm</a:t>
            </a:r>
          </a:p>
        </p:txBody>
      </p:sp>
      <p:sp>
        <p:nvSpPr>
          <p:cNvPr id="83" name="Freeform 30"/>
          <p:cNvSpPr/>
          <p:nvPr/>
        </p:nvSpPr>
        <p:spPr>
          <a:xfrm>
            <a:off x="3654412" y="169351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Freeform 31"/>
          <p:cNvSpPr/>
          <p:nvPr/>
        </p:nvSpPr>
        <p:spPr>
          <a:xfrm>
            <a:off x="4255626" y="1717394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3928701" y="1930702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>
            <a:off x="4072717" y="1930702"/>
            <a:ext cx="0" cy="403626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>
            <a:off x="1831300" y="2342927"/>
            <a:ext cx="3459623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>
            <a:off x="1835369" y="2342926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3507239" y="2342926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30"/>
          <p:cNvSpPr/>
          <p:nvPr/>
        </p:nvSpPr>
        <p:spPr>
          <a:xfrm>
            <a:off x="3415440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Freeform 31"/>
          <p:cNvSpPr/>
          <p:nvPr/>
        </p:nvSpPr>
        <p:spPr>
          <a:xfrm>
            <a:off x="4016654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3689729" y="3048875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/>
          </p:cNvCxnSpPr>
          <p:nvPr/>
        </p:nvCxnSpPr>
        <p:spPr>
          <a:xfrm>
            <a:off x="3833745" y="3048875"/>
            <a:ext cx="0" cy="547212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30"/>
          <p:cNvSpPr/>
          <p:nvPr/>
        </p:nvSpPr>
        <p:spPr>
          <a:xfrm>
            <a:off x="1140914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Freeform 31"/>
          <p:cNvSpPr/>
          <p:nvPr/>
        </p:nvSpPr>
        <p:spPr>
          <a:xfrm>
            <a:off x="1742128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/>
          <p:cNvCxnSpPr>
            <a:cxnSpLocks/>
          </p:cNvCxnSpPr>
          <p:nvPr/>
        </p:nvCxnSpPr>
        <p:spPr>
          <a:xfrm>
            <a:off x="1415203" y="3048875"/>
            <a:ext cx="28803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cxnSpLocks/>
          </p:cNvCxnSpPr>
          <p:nvPr/>
        </p:nvCxnSpPr>
        <p:spPr>
          <a:xfrm>
            <a:off x="1559219" y="3048875"/>
            <a:ext cx="0" cy="547212"/>
          </a:xfrm>
          <a:prstGeom prst="line">
            <a:avLst/>
          </a:prstGeom>
          <a:ln w="28575" cap="sq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987696" y="3604685"/>
            <a:ext cx="95085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</p:cNvCxnSpPr>
          <p:nvPr/>
        </p:nvCxnSpPr>
        <p:spPr>
          <a:xfrm>
            <a:off x="987696" y="3604685"/>
            <a:ext cx="0" cy="403626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cxnSpLocks/>
          </p:cNvCxnSpPr>
          <p:nvPr/>
        </p:nvCxnSpPr>
        <p:spPr>
          <a:xfrm>
            <a:off x="1938548" y="3604685"/>
            <a:ext cx="5359" cy="394656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31"/>
          <p:cNvSpPr/>
          <p:nvPr/>
        </p:nvSpPr>
        <p:spPr>
          <a:xfrm>
            <a:off x="865806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1" name="Straight Connector 130"/>
          <p:cNvCxnSpPr>
            <a:cxnSpLocks/>
          </p:cNvCxnSpPr>
          <p:nvPr/>
        </p:nvCxnSpPr>
        <p:spPr>
          <a:xfrm>
            <a:off x="3174164" y="3604685"/>
            <a:ext cx="93602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>
            <a:off x="3174164" y="3604685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cxnSpLocks/>
          </p:cNvCxnSpPr>
          <p:nvPr/>
        </p:nvCxnSpPr>
        <p:spPr>
          <a:xfrm>
            <a:off x="4110186" y="3604685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30"/>
          <p:cNvSpPr/>
          <p:nvPr/>
        </p:nvSpPr>
        <p:spPr>
          <a:xfrm>
            <a:off x="4011846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Freeform 30"/>
          <p:cNvSpPr/>
          <p:nvPr/>
        </p:nvSpPr>
        <p:spPr>
          <a:xfrm>
            <a:off x="813989" y="1677618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Freeform 31"/>
          <p:cNvSpPr/>
          <p:nvPr/>
        </p:nvSpPr>
        <p:spPr>
          <a:xfrm>
            <a:off x="1415203" y="1701493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8" name="Straight Connector 137"/>
          <p:cNvCxnSpPr>
            <a:cxnSpLocks/>
          </p:cNvCxnSpPr>
          <p:nvPr/>
        </p:nvCxnSpPr>
        <p:spPr>
          <a:xfrm>
            <a:off x="1088278" y="1914801"/>
            <a:ext cx="28803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cxnSpLocks/>
          </p:cNvCxnSpPr>
          <p:nvPr/>
        </p:nvCxnSpPr>
        <p:spPr>
          <a:xfrm>
            <a:off x="1236835" y="1923400"/>
            <a:ext cx="0" cy="798281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30"/>
          <p:cNvSpPr/>
          <p:nvPr/>
        </p:nvSpPr>
        <p:spPr>
          <a:xfrm>
            <a:off x="5174392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4" name="Freeform 31"/>
          <p:cNvSpPr/>
          <p:nvPr/>
        </p:nvSpPr>
        <p:spPr>
          <a:xfrm>
            <a:off x="5775606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5" name="Straight Connector 144"/>
          <p:cNvCxnSpPr>
            <a:cxnSpLocks/>
          </p:cNvCxnSpPr>
          <p:nvPr/>
        </p:nvCxnSpPr>
        <p:spPr>
          <a:xfrm>
            <a:off x="5448681" y="3048875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5592697" y="3048875"/>
            <a:ext cx="0" cy="547212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cxnSpLocks/>
          </p:cNvCxnSpPr>
          <p:nvPr/>
        </p:nvCxnSpPr>
        <p:spPr>
          <a:xfrm>
            <a:off x="4933116" y="3604685"/>
            <a:ext cx="873953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4933116" y="3604685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5807069" y="3604685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30"/>
          <p:cNvSpPr/>
          <p:nvPr/>
        </p:nvSpPr>
        <p:spPr>
          <a:xfrm>
            <a:off x="5717552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Freeform 31"/>
          <p:cNvSpPr/>
          <p:nvPr/>
        </p:nvSpPr>
        <p:spPr>
          <a:xfrm>
            <a:off x="4811226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2" name="Straight Connector 151"/>
          <p:cNvCxnSpPr>
            <a:cxnSpLocks/>
          </p:cNvCxnSpPr>
          <p:nvPr/>
        </p:nvCxnSpPr>
        <p:spPr>
          <a:xfrm>
            <a:off x="5290923" y="2350670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&quot;Not Allowed&quot; Symbol 185"/>
          <p:cNvSpPr/>
          <p:nvPr/>
        </p:nvSpPr>
        <p:spPr>
          <a:xfrm>
            <a:off x="4344978" y="4058573"/>
            <a:ext cx="371611" cy="371611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0" name="Flowchart: Punched Tape 189"/>
          <p:cNvSpPr/>
          <p:nvPr/>
        </p:nvSpPr>
        <p:spPr>
          <a:xfrm>
            <a:off x="1985908" y="4171468"/>
            <a:ext cx="1257583" cy="260836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Freeform 30"/>
          <p:cNvSpPr/>
          <p:nvPr/>
        </p:nvSpPr>
        <p:spPr>
          <a:xfrm>
            <a:off x="1821870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Freeform 31"/>
          <p:cNvSpPr/>
          <p:nvPr/>
        </p:nvSpPr>
        <p:spPr>
          <a:xfrm>
            <a:off x="3052274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Heart 184"/>
          <p:cNvSpPr/>
          <p:nvPr/>
        </p:nvSpPr>
        <p:spPr>
          <a:xfrm>
            <a:off x="2137838" y="3907543"/>
            <a:ext cx="286998" cy="27589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Heart 191"/>
          <p:cNvSpPr/>
          <p:nvPr/>
        </p:nvSpPr>
        <p:spPr>
          <a:xfrm>
            <a:off x="2737479" y="3870131"/>
            <a:ext cx="286998" cy="27589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Heart 192"/>
          <p:cNvSpPr/>
          <p:nvPr/>
        </p:nvSpPr>
        <p:spPr>
          <a:xfrm>
            <a:off x="2390193" y="3632771"/>
            <a:ext cx="354625" cy="34090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/>
          <p:cNvSpPr txBox="1"/>
          <p:nvPr/>
        </p:nvSpPr>
        <p:spPr>
          <a:xfrm>
            <a:off x="1057769" y="5018521"/>
            <a:ext cx="2375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Cross cousins</a:t>
            </a:r>
          </a:p>
          <a:p>
            <a:pPr algn="ctr"/>
            <a:r>
              <a:rPr lang="en-GB" sz="1400" dirty="0"/>
              <a:t>Marriage forms alliance between groups</a:t>
            </a:r>
          </a:p>
        </p:txBody>
      </p:sp>
      <p:sp>
        <p:nvSpPr>
          <p:cNvPr id="196" name="Left Brace 195"/>
          <p:cNvSpPr/>
          <p:nvPr/>
        </p:nvSpPr>
        <p:spPr>
          <a:xfrm rot="16200000">
            <a:off x="2300755" y="4177071"/>
            <a:ext cx="491909" cy="1254913"/>
          </a:xfrm>
          <a:prstGeom prst="leftBrace">
            <a:avLst>
              <a:gd name="adj1" fmla="val 543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/>
          <p:cNvSpPr txBox="1"/>
          <p:nvPr/>
        </p:nvSpPr>
        <p:spPr>
          <a:xfrm>
            <a:off x="3612590" y="5021680"/>
            <a:ext cx="2483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Parallel cousins</a:t>
            </a:r>
          </a:p>
          <a:p>
            <a:pPr algn="ctr"/>
            <a:r>
              <a:rPr lang="en-GB" sz="1400" dirty="0"/>
              <a:t>Belong to the same group – this would be incest!</a:t>
            </a:r>
          </a:p>
        </p:txBody>
      </p:sp>
      <p:sp>
        <p:nvSpPr>
          <p:cNvPr id="198" name="Left Brace 197"/>
          <p:cNvSpPr/>
          <p:nvPr/>
        </p:nvSpPr>
        <p:spPr>
          <a:xfrm rot="16200000">
            <a:off x="4275696" y="4396220"/>
            <a:ext cx="491909" cy="822930"/>
          </a:xfrm>
          <a:prstGeom prst="leftBrace">
            <a:avLst>
              <a:gd name="adj1" fmla="val 543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/>
          <p:cNvSpPr txBox="1"/>
          <p:nvPr/>
        </p:nvSpPr>
        <p:spPr>
          <a:xfrm>
            <a:off x="6646916" y="1484784"/>
            <a:ext cx="5249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Near-universal incest taboo - people don’t marry their close relatives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This may be defined by social group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Marriages between social groups are promoted, to build alliances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Cross cousins are members of different social groups and thus eligible marriage partners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283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“Marriage is promoted between [cross cousins] in the Iroquois system”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Anonymous author on Wikipedia, citing no evidence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https://en.wikipedia.org/wiki/Parallel_and_cross_cousins</a:t>
            </a:r>
          </a:p>
        </p:txBody>
      </p:sp>
    </p:spTree>
    <p:extLst>
      <p:ext uri="{BB962C8B-B14F-4D97-AF65-F5344CB8AC3E}">
        <p14:creationId xmlns:p14="http://schemas.microsoft.com/office/powerpoint/2010/main" val="1534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/>
          </a:bodyPr>
          <a:lstStyle/>
          <a:p>
            <a:r>
              <a:rPr lang="en-US" b="1" dirty="0"/>
              <a:t>Insert data and conclusions here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http://classes.uleth.ca/200501/anth2010a/Alliance%20Lecture%20Notes.htm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646916" y="1484784"/>
            <a:ext cx="52496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Stuff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070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/>
          </a:bodyPr>
          <a:lstStyle/>
          <a:p>
            <a:r>
              <a:rPr lang="en-US" b="1" dirty="0"/>
              <a:t>Insert data and conclusions here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http://classes.uleth.ca/200501/anth2010a/Alliance%20Lecture%20Notes.htm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646916" y="1484784"/>
            <a:ext cx="52496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Stuff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378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315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Sheer Green 16x9</vt:lpstr>
      <vt:lpstr>Keeping it in the family</vt:lpstr>
      <vt:lpstr>Societies differ in how they refer to their cousins</vt:lpstr>
      <vt:lpstr>The distinction between cross cousins and parallel cousins matters when building marriage alliances</vt:lpstr>
      <vt:lpstr>“Marriage is promoted between [cross cousins] in the Iroquois system”</vt:lpstr>
      <vt:lpstr>Insert data and conclusions here</vt:lpstr>
      <vt:lpstr>Insert data and conclusions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2017-05-13T14:38:51Z</dcterms:created>
  <dcterms:modified xsi:type="dcterms:W3CDTF">2017-05-13T18:12:38Z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