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2" r:id="rId3"/>
    <p:sldId id="265" r:id="rId4"/>
    <p:sldId id="273" r:id="rId5"/>
    <p:sldId id="274" r:id="rId6"/>
    <p:sldId id="276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976874"/>
            <a:ext cx="9601200" cy="2514600"/>
          </a:xfrm>
        </p:spPr>
        <p:txBody>
          <a:bodyPr/>
          <a:lstStyle/>
          <a:p>
            <a:r>
              <a:rPr lang="en-US" dirty="0"/>
              <a:t>Keeping it in the 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37194"/>
            <a:ext cx="9601200" cy="914400"/>
          </a:xfrm>
        </p:spPr>
        <p:txBody>
          <a:bodyPr/>
          <a:lstStyle/>
          <a:p>
            <a:r>
              <a:rPr lang="en-US" dirty="0"/>
              <a:t>When to marry your cousin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105725" y="944395"/>
            <a:ext cx="3980549" cy="3305683"/>
            <a:chOff x="3371590" y="1070057"/>
            <a:chExt cx="3394628" cy="2819100"/>
          </a:xfrm>
        </p:grpSpPr>
        <p:sp>
          <p:nvSpPr>
            <p:cNvPr id="4" name="Freeform 30"/>
            <p:cNvSpPr/>
            <p:nvPr/>
          </p:nvSpPr>
          <p:spPr>
            <a:xfrm>
              <a:off x="4807157" y="107005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reeform 31"/>
            <p:cNvSpPr/>
            <p:nvPr/>
          </p:nvSpPr>
          <p:spPr>
            <a:xfrm>
              <a:off x="5408371" y="1093932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5081446" y="1307240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225462" y="1307240"/>
              <a:ext cx="0" cy="403626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4337084" y="1719465"/>
              <a:ext cx="1675939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341153" y="1719464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6013023" y="1719464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30"/>
            <p:cNvSpPr/>
            <p:nvPr/>
          </p:nvSpPr>
          <p:spPr>
            <a:xfrm>
              <a:off x="5921224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reeform 31"/>
            <p:cNvSpPr/>
            <p:nvPr/>
          </p:nvSpPr>
          <p:spPr>
            <a:xfrm>
              <a:off x="6522438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195513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6339529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30"/>
            <p:cNvSpPr/>
            <p:nvPr/>
          </p:nvSpPr>
          <p:spPr>
            <a:xfrm>
              <a:off x="3646698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 31"/>
            <p:cNvSpPr/>
            <p:nvPr/>
          </p:nvSpPr>
          <p:spPr>
            <a:xfrm>
              <a:off x="4247912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920987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4065003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3493480" y="2981223"/>
              <a:ext cx="95085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3493480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4444332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31"/>
            <p:cNvSpPr/>
            <p:nvPr/>
          </p:nvSpPr>
          <p:spPr>
            <a:xfrm>
              <a:off x="3371590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5679948" y="2981223"/>
              <a:ext cx="93602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79948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6615970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30"/>
            <p:cNvSpPr/>
            <p:nvPr/>
          </p:nvSpPr>
          <p:spPr>
            <a:xfrm>
              <a:off x="6517630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Freeform 30"/>
            <p:cNvSpPr/>
            <p:nvPr/>
          </p:nvSpPr>
          <p:spPr>
            <a:xfrm>
              <a:off x="4327654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Freeform 31"/>
            <p:cNvSpPr/>
            <p:nvPr/>
          </p:nvSpPr>
          <p:spPr>
            <a:xfrm>
              <a:off x="5558058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Heart 44"/>
            <p:cNvSpPr/>
            <p:nvPr/>
          </p:nvSpPr>
          <p:spPr>
            <a:xfrm>
              <a:off x="4643622" y="3284081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Heart 45"/>
            <p:cNvSpPr/>
            <p:nvPr/>
          </p:nvSpPr>
          <p:spPr>
            <a:xfrm>
              <a:off x="5243263" y="3246669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Heart 46"/>
            <p:cNvSpPr/>
            <p:nvPr/>
          </p:nvSpPr>
          <p:spPr>
            <a:xfrm>
              <a:off x="4895977" y="3009309"/>
              <a:ext cx="354625" cy="34090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>
            <a:off x="366373" y="3643110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371060" y="795377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647766"/>
          </a:xfrm>
        </p:spPr>
        <p:txBody>
          <a:bodyPr/>
          <a:lstStyle/>
          <a:p>
            <a:r>
              <a:rPr lang="en-US" b="1" dirty="0"/>
              <a:t>Societies differ in how they refer to their cousins</a:t>
            </a:r>
          </a:p>
        </p:txBody>
      </p:sp>
      <p:pic>
        <p:nvPicPr>
          <p:cNvPr id="5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85799" r="1905" b="1293"/>
          <a:stretch/>
        </p:blipFill>
        <p:spPr bwMode="auto">
          <a:xfrm>
            <a:off x="532819" y="5597416"/>
            <a:ext cx="2717826" cy="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2935" r="1905" b="84080"/>
          <a:stretch/>
        </p:blipFill>
        <p:spPr bwMode="auto">
          <a:xfrm>
            <a:off x="532821" y="869010"/>
            <a:ext cx="2717826" cy="7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2407" y="85732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Hawaiian kinship</a:t>
            </a:r>
          </a:p>
          <a:p>
            <a:r>
              <a:rPr lang="en-GB" sz="1400" dirty="0"/>
              <a:t>Cousins and siblings are all the same thing</a:t>
            </a:r>
          </a:p>
        </p:txBody>
      </p:sp>
      <p:pic>
        <p:nvPicPr>
          <p:cNvPr id="10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36208" r="1905" b="51078"/>
          <a:stretch/>
        </p:blipFill>
        <p:spPr bwMode="auto">
          <a:xfrm>
            <a:off x="532821" y="1792340"/>
            <a:ext cx="2717826" cy="7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2407" y="178065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Eskimo kinship (ours)</a:t>
            </a:r>
          </a:p>
          <a:p>
            <a:r>
              <a:rPr lang="en-GB" sz="1400" dirty="0"/>
              <a:t>Cousins are all the same but different from siblings</a:t>
            </a:r>
          </a:p>
        </p:txBody>
      </p:sp>
      <p:pic>
        <p:nvPicPr>
          <p:cNvPr id="12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19701" r="1905" b="67317"/>
          <a:stretch/>
        </p:blipFill>
        <p:spPr bwMode="auto">
          <a:xfrm>
            <a:off x="532821" y="2715670"/>
            <a:ext cx="2717826" cy="7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2407" y="2688594"/>
            <a:ext cx="25100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Sudanese kinship</a:t>
            </a:r>
          </a:p>
          <a:p>
            <a:r>
              <a:rPr lang="en-GB" sz="1400" dirty="0"/>
              <a:t>Cousins are all different</a:t>
            </a:r>
          </a:p>
        </p:txBody>
      </p:sp>
      <p:pic>
        <p:nvPicPr>
          <p:cNvPr id="1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807" r="1905" b="34137"/>
          <a:stretch/>
        </p:blipFill>
        <p:spPr bwMode="auto">
          <a:xfrm>
            <a:off x="532820" y="3734736"/>
            <a:ext cx="2717826" cy="7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2407" y="3706334"/>
            <a:ext cx="2510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Iroquois kinship</a:t>
            </a:r>
          </a:p>
          <a:p>
            <a:r>
              <a:rPr lang="en-GB" sz="1400" dirty="0"/>
              <a:t>Parallel cousins are siblings</a:t>
            </a:r>
          </a:p>
        </p:txBody>
      </p:sp>
      <p:pic>
        <p:nvPicPr>
          <p:cNvPr id="18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69570" r="1905" b="17653"/>
          <a:stretch/>
        </p:blipFill>
        <p:spPr bwMode="auto">
          <a:xfrm>
            <a:off x="532820" y="4675897"/>
            <a:ext cx="2717826" cy="7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12407" y="4576129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Crow kinship</a:t>
            </a:r>
          </a:p>
          <a:p>
            <a:r>
              <a:rPr lang="en-GB" sz="1400" dirty="0"/>
              <a:t>Cross cousins on father’s side are special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07" y="5569013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Omaha kinship</a:t>
            </a:r>
          </a:p>
          <a:p>
            <a:r>
              <a:rPr lang="en-GB" sz="1400" dirty="0"/>
              <a:t>Cross cousins on mother’s side are special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326" y="1761563"/>
            <a:ext cx="46525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000" b="1" dirty="0"/>
              <a:t>No particular distinction between cousins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3326" y="3752567"/>
            <a:ext cx="46525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/>
              <a:t>Distinction between </a:t>
            </a:r>
            <a:r>
              <a:rPr lang="en-GB" sz="2000" b="1" dirty="0">
                <a:solidFill>
                  <a:srgbClr val="C00000"/>
                </a:solidFill>
              </a:rPr>
              <a:t>parallel cousins </a:t>
            </a:r>
            <a:r>
              <a:rPr lang="en-GB" sz="2000" b="1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cross cousins</a:t>
            </a:r>
          </a:p>
          <a:p>
            <a:endParaRPr lang="en-GB" sz="14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Parallel cousins – </a:t>
            </a:r>
            <a:r>
              <a:rPr lang="en-GB" sz="1600" dirty="0"/>
              <a:t>children of two brothers, or children of two sisters.</a:t>
            </a:r>
          </a:p>
          <a:p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Cross cousins – </a:t>
            </a:r>
            <a:r>
              <a:rPr lang="en-GB" sz="1600" dirty="0"/>
              <a:t>children of a brother and a sister. Equally close genetically but may be less close socially.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6222380" y="887709"/>
            <a:ext cx="713679" cy="258965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Pentagon 24"/>
          <p:cNvSpPr/>
          <p:nvPr/>
        </p:nvSpPr>
        <p:spPr>
          <a:xfrm>
            <a:off x="6222380" y="3734736"/>
            <a:ext cx="713679" cy="258965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https://en.wikipedia.org/wiki/Kinship_terminology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188"/>
          <p:cNvSpPr/>
          <p:nvPr/>
        </p:nvSpPr>
        <p:spPr>
          <a:xfrm>
            <a:off x="2785621" y="1484784"/>
            <a:ext cx="3456153" cy="3262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88" name="Rectangle: Rounded Corners 187"/>
          <p:cNvSpPr/>
          <p:nvPr/>
        </p:nvSpPr>
        <p:spPr>
          <a:xfrm>
            <a:off x="479376" y="1484784"/>
            <a:ext cx="1871673" cy="32625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distinction between cross cousins and parallel cousins matters when building marriage alliances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83" name="Freeform 30"/>
          <p:cNvSpPr/>
          <p:nvPr/>
        </p:nvSpPr>
        <p:spPr>
          <a:xfrm>
            <a:off x="3654412" y="169351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Freeform 31"/>
          <p:cNvSpPr/>
          <p:nvPr/>
        </p:nvSpPr>
        <p:spPr>
          <a:xfrm>
            <a:off x="4255626" y="1717394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928701" y="1930702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072717" y="1930702"/>
            <a:ext cx="0" cy="403626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1831300" y="2342927"/>
            <a:ext cx="345962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1835369" y="2342926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507239" y="2342926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30"/>
          <p:cNvSpPr/>
          <p:nvPr/>
        </p:nvSpPr>
        <p:spPr>
          <a:xfrm>
            <a:off x="3415440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Freeform 31"/>
          <p:cNvSpPr/>
          <p:nvPr/>
        </p:nvSpPr>
        <p:spPr>
          <a:xfrm>
            <a:off x="4016654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3689729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3833745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30"/>
          <p:cNvSpPr/>
          <p:nvPr/>
        </p:nvSpPr>
        <p:spPr>
          <a:xfrm>
            <a:off x="1140914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Freeform 31"/>
          <p:cNvSpPr/>
          <p:nvPr/>
        </p:nvSpPr>
        <p:spPr>
          <a:xfrm>
            <a:off x="1742128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1415203" y="3048875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1559219" y="3048875"/>
            <a:ext cx="0" cy="547212"/>
          </a:xfrm>
          <a:prstGeom prst="line">
            <a:avLst/>
          </a:prstGeom>
          <a:ln w="28575" cap="sq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987696" y="3604685"/>
            <a:ext cx="95085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>
            <a:off x="987696" y="3604685"/>
            <a:ext cx="0" cy="40362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1938548" y="3604685"/>
            <a:ext cx="5359" cy="39465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31"/>
          <p:cNvSpPr/>
          <p:nvPr/>
        </p:nvSpPr>
        <p:spPr>
          <a:xfrm>
            <a:off x="86580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3174164" y="3604685"/>
            <a:ext cx="93602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3174164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</p:cNvCxnSpPr>
          <p:nvPr/>
        </p:nvCxnSpPr>
        <p:spPr>
          <a:xfrm>
            <a:off x="4110186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30"/>
          <p:cNvSpPr/>
          <p:nvPr/>
        </p:nvSpPr>
        <p:spPr>
          <a:xfrm>
            <a:off x="4011846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Freeform 30"/>
          <p:cNvSpPr/>
          <p:nvPr/>
        </p:nvSpPr>
        <p:spPr>
          <a:xfrm>
            <a:off x="813989" y="1677618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Freeform 31"/>
          <p:cNvSpPr/>
          <p:nvPr/>
        </p:nvSpPr>
        <p:spPr>
          <a:xfrm>
            <a:off x="1415203" y="1701493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8" name="Straight Connector 137"/>
          <p:cNvCxnSpPr>
            <a:cxnSpLocks/>
          </p:cNvCxnSpPr>
          <p:nvPr/>
        </p:nvCxnSpPr>
        <p:spPr>
          <a:xfrm>
            <a:off x="1088278" y="1914801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1236835" y="1923400"/>
            <a:ext cx="0" cy="798281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30"/>
          <p:cNvSpPr/>
          <p:nvPr/>
        </p:nvSpPr>
        <p:spPr>
          <a:xfrm>
            <a:off x="5174392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Freeform 31"/>
          <p:cNvSpPr/>
          <p:nvPr/>
        </p:nvSpPr>
        <p:spPr>
          <a:xfrm>
            <a:off x="5775606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5448681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5592697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4933116" y="3604685"/>
            <a:ext cx="87395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933116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807069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0"/>
          <p:cNvSpPr/>
          <p:nvPr/>
        </p:nvSpPr>
        <p:spPr>
          <a:xfrm>
            <a:off x="5717552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Freeform 31"/>
          <p:cNvSpPr/>
          <p:nvPr/>
        </p:nvSpPr>
        <p:spPr>
          <a:xfrm>
            <a:off x="481122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2" name="Straight Connector 151"/>
          <p:cNvCxnSpPr>
            <a:cxnSpLocks/>
          </p:cNvCxnSpPr>
          <p:nvPr/>
        </p:nvCxnSpPr>
        <p:spPr>
          <a:xfrm>
            <a:off x="5290923" y="2350670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&quot;Not Allowed&quot; Symbol 185"/>
          <p:cNvSpPr/>
          <p:nvPr/>
        </p:nvSpPr>
        <p:spPr>
          <a:xfrm>
            <a:off x="4344978" y="4058573"/>
            <a:ext cx="371611" cy="371611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0" name="Flowchart: Punched Tape 189"/>
          <p:cNvSpPr/>
          <p:nvPr/>
        </p:nvSpPr>
        <p:spPr>
          <a:xfrm>
            <a:off x="1985908" y="4171468"/>
            <a:ext cx="1257583" cy="26083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reeform 30"/>
          <p:cNvSpPr/>
          <p:nvPr/>
        </p:nvSpPr>
        <p:spPr>
          <a:xfrm>
            <a:off x="1821870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Freeform 31"/>
          <p:cNvSpPr/>
          <p:nvPr/>
        </p:nvSpPr>
        <p:spPr>
          <a:xfrm>
            <a:off x="3052274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Heart 184"/>
          <p:cNvSpPr/>
          <p:nvPr/>
        </p:nvSpPr>
        <p:spPr>
          <a:xfrm>
            <a:off x="2137838" y="3907543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Heart 191"/>
          <p:cNvSpPr/>
          <p:nvPr/>
        </p:nvSpPr>
        <p:spPr>
          <a:xfrm>
            <a:off x="2737479" y="3870131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Heart 192"/>
          <p:cNvSpPr/>
          <p:nvPr/>
        </p:nvSpPr>
        <p:spPr>
          <a:xfrm>
            <a:off x="2390193" y="3632771"/>
            <a:ext cx="354625" cy="34090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/>
          <p:cNvSpPr txBox="1"/>
          <p:nvPr/>
        </p:nvSpPr>
        <p:spPr>
          <a:xfrm>
            <a:off x="1057769" y="5018521"/>
            <a:ext cx="237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Cross cousins</a:t>
            </a:r>
          </a:p>
          <a:p>
            <a:pPr algn="ctr"/>
            <a:r>
              <a:rPr lang="en-GB" sz="1400" dirty="0"/>
              <a:t>Marriage forms alliance between groups</a:t>
            </a:r>
          </a:p>
        </p:txBody>
      </p:sp>
      <p:sp>
        <p:nvSpPr>
          <p:cNvPr id="196" name="Left Brace 195"/>
          <p:cNvSpPr/>
          <p:nvPr/>
        </p:nvSpPr>
        <p:spPr>
          <a:xfrm rot="16200000">
            <a:off x="2300755" y="4177071"/>
            <a:ext cx="491909" cy="1254913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/>
          <p:cNvSpPr txBox="1"/>
          <p:nvPr/>
        </p:nvSpPr>
        <p:spPr>
          <a:xfrm>
            <a:off x="3612590" y="5021680"/>
            <a:ext cx="2483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Parallel cousins</a:t>
            </a:r>
          </a:p>
          <a:p>
            <a:pPr algn="ctr"/>
            <a:r>
              <a:rPr lang="en-GB" sz="1400" dirty="0"/>
              <a:t>Belong to the same group – this would be incest!</a:t>
            </a:r>
          </a:p>
        </p:txBody>
      </p:sp>
      <p:sp>
        <p:nvSpPr>
          <p:cNvPr id="198" name="Left Brace 197"/>
          <p:cNvSpPr/>
          <p:nvPr/>
        </p:nvSpPr>
        <p:spPr>
          <a:xfrm rot="16200000">
            <a:off x="4275696" y="4396220"/>
            <a:ext cx="491909" cy="822930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Near-universal incest taboo - people don’t marry their close relatives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may be defined by social group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Marriages between social groups are promoted, to build alliances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Cross cousins are members of different social groups and thus eligible marriage partners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83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“Marriage is promoted between [cross cousins] in the Iroquois system”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Anonymous author on Wikipedia, citing no evidence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https://en.wikipedia.org/wiki/Parallel_and_cross_cousins</a:t>
            </a:r>
          </a:p>
        </p:txBody>
      </p:sp>
    </p:spTree>
    <p:extLst>
      <p:ext uri="{BB962C8B-B14F-4D97-AF65-F5344CB8AC3E}">
        <p14:creationId xmlns:p14="http://schemas.microsoft.com/office/powerpoint/2010/main" val="1534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3982" y="1484784"/>
            <a:ext cx="5672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GB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80050"/>
            <a:ext cx="2160240" cy="45873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151784" y="148478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Ethnographic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in </a:t>
            </a:r>
            <a:r>
              <a:rPr lang="de-DE" dirty="0" err="1"/>
              <a:t>favour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alliance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: </a:t>
            </a:r>
            <a:r>
              <a:rPr lang="de-DE" dirty="0" err="1"/>
              <a:t>Yanomami</a:t>
            </a:r>
            <a:r>
              <a:rPr lang="de-DE" dirty="0"/>
              <a:t> </a:t>
            </a:r>
            <a:r>
              <a:rPr lang="de-DE" dirty="0" err="1"/>
              <a:t>marriage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,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marriage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cross-culturally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families</a:t>
            </a:r>
            <a:r>
              <a:rPr lang="de-DE" dirty="0"/>
              <a:t>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alliance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, </a:t>
            </a:r>
            <a:r>
              <a:rPr lang="de-DE" dirty="0" err="1"/>
              <a:t>phylogenetic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a </a:t>
            </a:r>
            <a:r>
              <a:rPr lang="de-DE" dirty="0" err="1"/>
              <a:t>signal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0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3982" y="1484784"/>
            <a:ext cx="5672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GB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Textfeld 2"/>
          <p:cNvSpPr txBox="1"/>
          <p:nvPr/>
        </p:nvSpPr>
        <p:spPr>
          <a:xfrm>
            <a:off x="371061" y="1484784"/>
            <a:ext cx="1098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Preference for marrying cross-cousins might vary across language families in unpredicted ways, if we assume that marriage patterns are inherited within language communities</a:t>
            </a:r>
          </a:p>
        </p:txBody>
      </p:sp>
      <p:sp>
        <p:nvSpPr>
          <p:cNvPr id="6" name="Shape 120"/>
          <p:cNvSpPr/>
          <p:nvPr/>
        </p:nvSpPr>
        <p:spPr>
          <a:xfrm>
            <a:off x="-1104800" y="4293651"/>
            <a:ext cx="13001380" cy="108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numCol="2" spcCol="13709" anchor="ctr">
            <a:normAutofit/>
          </a:bodyPr>
          <a:lstStyle/>
          <a:p>
            <a:pPr lvl="6" algn="l" defTabSz="457200">
              <a:tabLst>
                <a:tab pos="180000" algn="l"/>
                <a:tab pos="356400" algn="l"/>
                <a:tab pos="712800" algn="l"/>
                <a:tab pos="1065600" algn="l"/>
                <a:tab pos="1422000" algn="l"/>
                <a:tab pos="1778400" algn="l"/>
                <a:tab pos="2134800" algn="l"/>
                <a:tab pos="2487600" algn="l"/>
                <a:tab pos="2844000" algn="l"/>
                <a:tab pos="3200400" algn="l"/>
                <a:tab pos="3556800" algn="l"/>
                <a:tab pos="3913200" algn="l"/>
                <a:tab pos="42660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58871"/>
              </p:ext>
            </p:extLst>
          </p:nvPr>
        </p:nvGraphicFramePr>
        <p:xfrm>
          <a:off x="983432" y="2688633"/>
          <a:ext cx="10164710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082355">
                  <a:extLst>
                    <a:ext uri="{9D8B030D-6E8A-4147-A177-3AD203B41FA5}">
                      <a16:colId xmlns:a16="http://schemas.microsoft.com/office/drawing/2014/main" val="3745172167"/>
                    </a:ext>
                  </a:extLst>
                </a:gridCol>
                <a:gridCol w="5082355">
                  <a:extLst>
                    <a:ext uri="{9D8B030D-6E8A-4147-A177-3AD203B41FA5}">
                      <a16:colId xmlns:a16="http://schemas.microsoft.com/office/drawing/2014/main" val="50906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∼ Binomial(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distinguished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7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logit( p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= </a:t>
                      </a: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FAMILY[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log-odds for language family on row 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FAMILY[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GB" baseline="-90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∼ Normal(</a:t>
                      </a: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α, 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varying intercepts prior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 ∼ 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Normal(0, 1)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for a language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 ∼ 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HalfCauchy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for standard deviation of language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6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https://d-place.org/home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9" y="1916833"/>
            <a:ext cx="2967533" cy="345638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734943" y="1484784"/>
            <a:ext cx="8161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Sources</a:t>
            </a:r>
            <a:r>
              <a:rPr lang="de-DE" b="1" dirty="0"/>
              <a:t>: </a:t>
            </a:r>
            <a:r>
              <a:rPr lang="de-DE" dirty="0"/>
              <a:t>D-PLACE: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kinship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preferential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-cousin </a:t>
            </a:r>
            <a:r>
              <a:rPr lang="de-DE" dirty="0" err="1"/>
              <a:t>marriage</a:t>
            </a:r>
            <a:r>
              <a:rPr lang="de-DE" dirty="0"/>
              <a:t> in Bantu </a:t>
            </a:r>
            <a:r>
              <a:rPr lang="de-DE" dirty="0" err="1"/>
              <a:t>societies</a:t>
            </a:r>
            <a:r>
              <a:rPr lang="de-DE" dirty="0"/>
              <a:t> + </a:t>
            </a:r>
            <a:r>
              <a:rPr lang="de-DE" dirty="0" err="1"/>
              <a:t>Glottolog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Methods</a:t>
            </a:r>
            <a:r>
              <a:rPr lang="de-DE" b="1" dirty="0"/>
              <a:t>: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re-coding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…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in </a:t>
            </a:r>
            <a:r>
              <a:rPr lang="de-DE" dirty="0" err="1"/>
              <a:t>BayesTraits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(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Results</a:t>
            </a:r>
            <a:r>
              <a:rPr lang="de-DE" b="1" dirty="0"/>
              <a:t>: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alliance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theory</a:t>
            </a:r>
            <a:r>
              <a:rPr lang="de-DE" dirty="0">
                <a:sym typeface="Wingdings" panose="05000000000000000000" pitchFamily="2" charset="2"/>
              </a:rPr>
              <a:t>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BUT: </a:t>
            </a:r>
            <a:r>
              <a:rPr lang="de-DE" dirty="0" err="1">
                <a:sym typeface="Wingdings" panose="05000000000000000000" pitchFamily="2" charset="2"/>
              </a:rPr>
              <a:t>conflicting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signal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deepest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; </a:t>
            </a:r>
            <a:r>
              <a:rPr lang="de-DE" dirty="0" err="1">
                <a:sym typeface="Wingdings" panose="05000000000000000000" pitchFamily="2" charset="2"/>
              </a:rPr>
              <a:t>parameter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transitions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character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entirely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particular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scenario</a:t>
            </a:r>
            <a:r>
              <a:rPr lang="de-DE" dirty="0">
                <a:sym typeface="Wingdings" panose="05000000000000000000" pitchFamily="2" charset="2"/>
              </a:rPr>
              <a:t>);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possible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bias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r>
              <a:rPr lang="de-DE" dirty="0">
                <a:sym typeface="Wingdings" panose="05000000000000000000" pitchFamily="2" charset="2"/>
              </a:rPr>
              <a:t>		</a:t>
            </a:r>
            <a:r>
              <a:rPr lang="de-DE" b="1" dirty="0">
                <a:sym typeface="Wingdings" panose="05000000000000000000" pitchFamily="2" charset="2"/>
              </a:rPr>
              <a:t> not (</a:t>
            </a:r>
            <a:r>
              <a:rPr lang="de-DE" b="1" dirty="0" err="1">
                <a:sym typeface="Wingdings" panose="05000000000000000000" pitchFamily="2" charset="2"/>
              </a:rPr>
              <a:t>yet</a:t>
            </a:r>
            <a:r>
              <a:rPr lang="de-DE" b="1" dirty="0">
                <a:sym typeface="Wingdings" panose="05000000000000000000" pitchFamily="2" charset="2"/>
              </a:rPr>
              <a:t>) </a:t>
            </a:r>
            <a:r>
              <a:rPr lang="de-DE" b="1" dirty="0" err="1">
                <a:sym typeface="Wingdings" panose="05000000000000000000" pitchFamily="2" charset="2"/>
              </a:rPr>
              <a:t>conclusive</a:t>
            </a:r>
            <a:endParaRPr lang="de-DE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78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506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Helvetica</vt:lpstr>
      <vt:lpstr>Wingdings</vt:lpstr>
      <vt:lpstr>Sheer Green 16x9</vt:lpstr>
      <vt:lpstr>Keeping it in the family</vt:lpstr>
      <vt:lpstr>Societies differ in how they refer to their cousins</vt:lpstr>
      <vt:lpstr>The distinction between cross cousins and parallel cousins matters when building marriage alliances</vt:lpstr>
      <vt:lpstr>“Marriage is promoted between [cross cousins] in the Iroquois system”</vt:lpstr>
      <vt:lpstr>Investigating alliance theory cross-culturally</vt:lpstr>
      <vt:lpstr>Investigating alliance theory cross-culturally</vt:lpstr>
      <vt:lpstr>Investigating alliance theory cross-culturally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2017-05-13T14:38:51Z</dcterms:created>
  <dcterms:modified xsi:type="dcterms:W3CDTF">2017-05-14T08:12:14Z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