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1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88" r:id="rId4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C2585B-C419-4CC0-9811-595D93C9D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8A2FCE6-501F-4963-B5D9-D1DD7C74C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5A3E71-3ED9-43A4-88C4-5B251B13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FA2E43-446B-4483-8486-6FEE7A53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00D6F5-9F67-414F-9EC3-4360DE95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848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13C4CB-3156-48A9-A849-9E614CE5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6D6075E-264C-43AD-AEB5-959DD5AE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F0BFDE-69E5-432C-8BE6-9E5EA24A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47057F-0D0E-4984-95B7-6801C512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188F45-44A8-4B50-8EAD-93466E2E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58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75F4D34-B32E-48B7-910C-5D5DFB53F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9757A7B-B6FB-496D-96C7-84EDEF49E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FEA3609-280B-41E7-9B1D-98A565E8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8FD61C-125F-4B65-B536-58F1DC5D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0AF0F00-4843-4090-9F23-FEC7DECC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CA807B-F803-4D13-8C76-56E6E2BF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F5AF1B-8F0E-4D72-987A-0CF9091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58881C-B110-4D61-9859-BCC8D2DF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8453EE-F3A0-425D-88A3-CD733219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BA8708-DFD1-422F-9E5E-91218300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37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90FD9B-1E2E-48C1-9586-9A579BF2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C8F0D82-415E-4461-952E-B519C40F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6DC06F8-7E39-4B4C-9F7A-92DF0328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EAA560-D39E-4D57-91C1-31E6A553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29B1CB-D96C-4383-B6A4-ED743E02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47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2BAC1C-26F1-4CE8-8F56-DEB7BED4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22F03C-B270-4FFE-BFCE-D2DC5FED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7C5FD6C-253A-4F32-8A08-D62CE5A1D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DAA7A17-321A-482E-9AD2-A7C501D6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32EE4B4-CEE2-460F-862E-05AA0245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E8EF560-A369-41CB-8861-972E2E8E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63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425354-6DDF-4366-984E-DC055A29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5602D7-EED7-45B8-A955-EF638067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EE31383-3790-4BA5-A1F1-01FE8A887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79236629-A69E-42BD-8728-5CA19F6C2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F638B21-5BCF-4ADD-8C6B-751DF83A5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0670D8F-E166-408B-8C8D-4CB32911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50F68BF-A51A-4339-B6A9-F1F1162F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51B1AC6-25C9-4822-80FF-5A1695E2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577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943C35-BBD3-4971-A705-57F74D2D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581FC98-1F88-4616-8116-B0281007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6F8E4E9-15B5-4D4A-9F0D-31DD98CA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2BE0F4D-F6AE-4E11-8FEB-95FFFDC9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007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5CA85C5-AD77-4F2B-A2C5-27B0F72A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626376D-4295-4423-8BF9-5C7C4FDF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119E9C3-A83D-4909-8682-EEBC8522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68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031A68-2876-4663-A69E-312BC051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D83B4B-B454-4FC8-82E5-580F958F6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2D89CD-0012-44E8-9FF6-439D7515C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F37E1E6-2354-4617-B35D-8491535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05FCD69-1F46-4AAB-ADB4-56E6C726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8CAFE3B-D7CB-4724-865C-1AE29E4E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085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C4DE4-3EC2-4042-B95B-ED3C2DD8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8A7F49C-9AD5-450A-9C15-7FACC2918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70D6BDF-6022-4D3A-BEDD-8416F04C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33B6600-DAB4-4A60-AE79-F90EE363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065E0F2-5460-426F-AC97-4CDCA6DB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5245F22-6C82-4713-A98F-C622021B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1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8A00FB7-DAAE-4757-AEC8-178A68C9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508F948-DB94-4C38-8424-D69ECA2E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33CC8B-9C3E-426E-82FF-6A0F7B7C9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5F9B-AD8B-4818-8F7D-D6F3C39554BB}" type="datetimeFigureOut">
              <a:rPr lang="nb-NO" smtClean="0"/>
              <a:t>30.07.2017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FE0355D-47F0-42B7-8024-D9617DF26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F0DC963-A006-45D9-9FF8-EC6C70030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9A48-61A8-458B-953F-91DA169843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245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oa.no/Studier-og-kurs/TKD/Bachelor/Anvendt-datateknologi/Programplan-for-Bachelorstudium-i-anvendt-datateknologi-2017/ADTS1200-Webprosjekt-2017" TargetMode="External"/><Relationship Id="rId2" Type="http://schemas.openxmlformats.org/officeDocument/2006/relationships/hyperlink" Target="http://www.hioa.no/Studier-og-kurs/TKD/Bachelor/Anvendt-datateknologi/Programplan-for-Bachelorstudium-i-anvendt-datateknologi-2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ZZ_q-U39vQ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nd28lQHquU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8400B4-CEEE-4F6F-825C-8028FF16D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Forberedelseskurs</a:t>
            </a:r>
            <a:br>
              <a:rPr lang="nb-NO" dirty="0"/>
            </a:br>
            <a:r>
              <a:rPr lang="nb-NO" dirty="0"/>
              <a:t>i programmering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BEEF0C1-2F06-445B-A6D6-2DEAF0FA4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404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02E171-2754-4592-A44B-1665A6B0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4D5F55-F6BD-48BA-8107-2A584BA3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Høyere utdanning, universiteter og høgskoler, har ofte litt annerledes læremåter enn fra VGS</a:t>
            </a:r>
          </a:p>
          <a:p>
            <a:endParaRPr lang="nb-NO" dirty="0"/>
          </a:p>
          <a:p>
            <a:r>
              <a:rPr lang="nb-NO" dirty="0" err="1"/>
              <a:t>HiOA</a:t>
            </a:r>
            <a:r>
              <a:rPr lang="nb-NO" dirty="0"/>
              <a:t> har sett at dette har vært et fellestrekk for mange nye studenter, og dette kan være en utfordring for studentene</a:t>
            </a:r>
          </a:p>
          <a:p>
            <a:endParaRPr lang="nb-NO" dirty="0"/>
          </a:p>
          <a:p>
            <a:r>
              <a:rPr lang="nb-NO" dirty="0"/>
              <a:t>Jo tidligere man er klar over disse forskjellene, jo lettere er det å gjøre det bra på institusjoner for høyere utdanning</a:t>
            </a:r>
          </a:p>
        </p:txBody>
      </p:sp>
    </p:spTree>
    <p:extLst>
      <p:ext uri="{BB962C8B-B14F-4D97-AF65-F5344CB8AC3E}">
        <p14:creationId xmlns:p14="http://schemas.microsoft.com/office/powerpoint/2010/main" val="46488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710857-6631-4C94-948D-48D90EB4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hovedforskjell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91C3540D-BF1B-43C8-BCBE-91E0AE04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nb-NO" b="1" dirty="0"/>
              <a:t>Mindre direkte veiledning av arbeid og pensum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"Hva skal jeg lese på for å gjøre det bra på prøven/eksamen?"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 </a:t>
            </a:r>
            <a:r>
              <a:rPr lang="nb-NO" dirty="0" err="1"/>
              <a:t>Ukesoppgaver</a:t>
            </a:r>
            <a:r>
              <a:rPr lang="nb-NO" dirty="0"/>
              <a:t> osv. blir ikke nødvendigvis sjekket (unntak </a:t>
            </a:r>
            <a:r>
              <a:rPr lang="nb-NO" dirty="0" err="1"/>
              <a:t>oblig</a:t>
            </a:r>
            <a:r>
              <a:rPr lang="nb-NO" dirty="0"/>
              <a:t>)</a:t>
            </a:r>
          </a:p>
          <a:p>
            <a:pPr>
              <a:lnSpc>
                <a:spcPct val="160000"/>
              </a:lnSpc>
            </a:pPr>
            <a:r>
              <a:rPr lang="nb-NO" b="1" dirty="0"/>
              <a:t>Læring på eget ansvar</a:t>
            </a:r>
            <a:r>
              <a:rPr lang="nb-NO" dirty="0"/>
              <a:t>, blir mindre fortalt hva man skal gjøre eller hvordan man skal gjøre det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Større grad av selvstudium og etterforskning på egenhånd</a:t>
            </a:r>
          </a:p>
          <a:p>
            <a:pPr lvl="1">
              <a:lnSpc>
                <a:spcPct val="160000"/>
              </a:lnSpc>
            </a:pPr>
            <a:r>
              <a:rPr lang="nb-NO" dirty="0"/>
              <a:t>Forventes at man bruker pensum og kurs- og programplan</a:t>
            </a:r>
          </a:p>
        </p:txBody>
      </p:sp>
    </p:spTree>
    <p:extLst>
      <p:ext uri="{BB962C8B-B14F-4D97-AF65-F5344CB8AC3E}">
        <p14:creationId xmlns:p14="http://schemas.microsoft.com/office/powerpoint/2010/main" val="71067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D1723D-47BC-40D5-86E7-F8900B78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Kurs- og programplan?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C7C4B6-DE06-4F76-91CF-72F9E49E1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Alle kurs/emner har en plan, og alle programmer (studier) har en plan</a:t>
            </a:r>
          </a:p>
          <a:p>
            <a:endParaRPr lang="nb-NO" dirty="0"/>
          </a:p>
          <a:p>
            <a:r>
              <a:rPr lang="nb-NO" dirty="0"/>
              <a:t>Disse planene inneholder</a:t>
            </a:r>
          </a:p>
          <a:p>
            <a:pPr lvl="1"/>
            <a:r>
              <a:rPr lang="nb-NO" dirty="0"/>
              <a:t>Kurs- og programbeskrivelse</a:t>
            </a:r>
          </a:p>
          <a:p>
            <a:pPr lvl="1"/>
            <a:r>
              <a:rPr lang="nb-NO" dirty="0"/>
              <a:t>Hva som forventes av studenten ved fullført kurs</a:t>
            </a:r>
          </a:p>
          <a:p>
            <a:pPr lvl="1"/>
            <a:r>
              <a:rPr lang="nb-NO" dirty="0"/>
              <a:t>Informasjon om læringsmetoder, eksamenskrav ++</a:t>
            </a:r>
          </a:p>
          <a:p>
            <a:endParaRPr lang="nb-NO" dirty="0"/>
          </a:p>
          <a:p>
            <a:r>
              <a:rPr lang="nb-NO" dirty="0"/>
              <a:t>Eksempel på </a:t>
            </a:r>
            <a:r>
              <a:rPr lang="nb-NO" dirty="0">
                <a:hlinkClick r:id="rId2"/>
              </a:rPr>
              <a:t>programplan</a:t>
            </a:r>
            <a:r>
              <a:rPr lang="nb-NO" dirty="0"/>
              <a:t> og </a:t>
            </a:r>
            <a:r>
              <a:rPr lang="nb-NO" dirty="0">
                <a:hlinkClick r:id="rId3"/>
              </a:rPr>
              <a:t>kursplan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9144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028F03-9722-40E7-B9C6-D86690AD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På den andre siden...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6AB543-4621-4993-976F-54400C8B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Man har mulighet for </a:t>
            </a:r>
            <a:r>
              <a:rPr lang="nb-NO" b="1" dirty="0"/>
              <a:t>tettere kontakt og samarbeid med faglærer </a:t>
            </a:r>
            <a:r>
              <a:rPr lang="nb-NO" dirty="0"/>
              <a:t>og kurskoordinatorer</a:t>
            </a:r>
          </a:p>
          <a:p>
            <a:pPr lvl="1"/>
            <a:r>
              <a:rPr lang="nb-NO" dirty="0"/>
              <a:t>F.eks. sende e-post med spørsmål, møte opp på kontoret, stille spørsmål i og rundt forelesninger</a:t>
            </a:r>
          </a:p>
          <a:p>
            <a:pPr lvl="1"/>
            <a:endParaRPr lang="nb-NO" dirty="0"/>
          </a:p>
          <a:p>
            <a:r>
              <a:rPr lang="nb-NO" dirty="0"/>
              <a:t>Mulighet til å </a:t>
            </a:r>
            <a:r>
              <a:rPr lang="nb-NO" b="1" dirty="0"/>
              <a:t>forme og påvirke kursopplegg og fag </a:t>
            </a:r>
            <a:r>
              <a:rPr lang="nb-NO" dirty="0"/>
              <a:t>til det som fungerer best</a:t>
            </a:r>
          </a:p>
          <a:p>
            <a:pPr lvl="1"/>
            <a:r>
              <a:rPr lang="nb-NO" dirty="0"/>
              <a:t>Ikke være redd for å foreslå endringer!</a:t>
            </a:r>
          </a:p>
          <a:p>
            <a:pPr lvl="1"/>
            <a:endParaRPr lang="nb-NO" dirty="0"/>
          </a:p>
          <a:p>
            <a:r>
              <a:rPr lang="nb-NO" dirty="0"/>
              <a:t> ...men det må være på eget initiativ</a:t>
            </a:r>
          </a:p>
        </p:txBody>
      </p:sp>
    </p:spTree>
    <p:extLst>
      <p:ext uri="{BB962C8B-B14F-4D97-AF65-F5344CB8AC3E}">
        <p14:creationId xmlns:p14="http://schemas.microsoft.com/office/powerpoint/2010/main" val="197378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A47570-175D-4ED2-85AF-83FD672C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tips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FDA284-C836-4FD5-8C06-9D81F9EC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nb-NO" dirty="0"/>
              <a:t>På forhånd av og periodisk i kurset, les gjennom kursplanen for å få god oversikt over hva man bør gjøre og kunne til eksamen</a:t>
            </a:r>
          </a:p>
          <a:p>
            <a:endParaRPr lang="nb-NO" dirty="0"/>
          </a:p>
          <a:p>
            <a:r>
              <a:rPr lang="nb-NO" dirty="0"/>
              <a:t>Ikke forvent at alt gås direkte eller klart gjennom i forelesning. Forvent heller at dere googler, stiller spørsmål osv. på egenhånd</a:t>
            </a:r>
          </a:p>
          <a:p>
            <a:endParaRPr lang="nb-NO" b="1" dirty="0"/>
          </a:p>
          <a:p>
            <a:r>
              <a:rPr lang="nb-NO" b="1" dirty="0"/>
              <a:t>Bruk de ressursene som blir gjort tilgjengelig for dere</a:t>
            </a:r>
            <a:r>
              <a:rPr lang="nb-NO" dirty="0"/>
              <a:t>, gjerne før dere tar kontakt med faglærer (mest effektivt for dere)</a:t>
            </a:r>
          </a:p>
          <a:p>
            <a:pPr lvl="1"/>
            <a:r>
              <a:rPr lang="nb-NO" dirty="0"/>
              <a:t>Orakler</a:t>
            </a:r>
          </a:p>
          <a:p>
            <a:pPr lvl="1"/>
            <a:r>
              <a:rPr lang="nb-NO" dirty="0"/>
              <a:t>Lab</a:t>
            </a:r>
          </a:p>
          <a:p>
            <a:pPr lvl="1"/>
            <a:r>
              <a:rPr lang="nb-NO" dirty="0"/>
              <a:t>Intromentorordningen</a:t>
            </a:r>
          </a:p>
          <a:p>
            <a:pPr lvl="1"/>
            <a:r>
              <a:rPr lang="nb-NO" dirty="0"/>
              <a:t>Studentassistenter</a:t>
            </a:r>
          </a:p>
        </p:txBody>
      </p:sp>
    </p:spTree>
    <p:extLst>
      <p:ext uri="{BB962C8B-B14F-4D97-AF65-F5344CB8AC3E}">
        <p14:creationId xmlns:p14="http://schemas.microsoft.com/office/powerpoint/2010/main" val="76843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A612A1-99BC-4A9F-93A7-86970F4A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Studieteknikk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99962B-C7F3-4E0B-BF83-7C0D88F0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Hvorfor?</a:t>
            </a:r>
          </a:p>
          <a:p>
            <a:endParaRPr lang="nb-NO" dirty="0"/>
          </a:p>
          <a:p>
            <a:pPr lvl="1"/>
            <a:r>
              <a:rPr lang="nb-NO" dirty="0"/>
              <a:t>Læringsmetodene i høyere utdanning legger større vekt på egenlæring og initiativ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Dette krever mer av studentene, og ofte kommer man opp i situasjoner man må takle i sammenheng med studiene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593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8040C-850F-4F68-8353-02DAADFF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studieteknikk?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15A390-71C4-405C-AE4E-111B7C6F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Evnen til å tilegne seg kunnskap, og evnen til å få kunnskap til å sitte over lengre tid er en muskel som trenger trening</a:t>
            </a:r>
          </a:p>
          <a:p>
            <a:endParaRPr lang="nb-NO" dirty="0"/>
          </a:p>
          <a:p>
            <a:r>
              <a:rPr lang="nb-NO" dirty="0"/>
              <a:t>Gjør det lettere å lære, lettere å huske over tid, og bidrar til å bekjempe skippertak og stress</a:t>
            </a:r>
          </a:p>
          <a:p>
            <a:endParaRPr lang="nb-NO" dirty="0"/>
          </a:p>
          <a:p>
            <a:r>
              <a:rPr lang="nb-NO" dirty="0"/>
              <a:t> Sparer tid og gjør tidsbruken mer effektiv</a:t>
            </a:r>
          </a:p>
        </p:txBody>
      </p:sp>
    </p:spTree>
    <p:extLst>
      <p:ext uri="{BB962C8B-B14F-4D97-AF65-F5344CB8AC3E}">
        <p14:creationId xmlns:p14="http://schemas.microsoft.com/office/powerpoint/2010/main" val="422066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3AD15F-38A5-46B6-90DC-66C6209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Læringsutbytte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CF2916-B6F2-45B2-A860-B22C3C57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nb-NO" dirty="0"/>
              <a:t>Forskning har vist at </a:t>
            </a:r>
            <a:r>
              <a:rPr lang="nb-NO" b="1" dirty="0"/>
              <a:t>læringsutbyttet er høyere jo større deltakelse man har med stoffet</a:t>
            </a:r>
          </a:p>
          <a:p>
            <a:pPr lvl="1"/>
            <a:r>
              <a:rPr lang="nb-NO" dirty="0"/>
              <a:t> Forelesning (kun lytte), minst deltakelse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Forelesning/lese (lytte og ta notater), mer deltakelse - fortsatt liten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Oppgaveløsning, mer deltakelse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Temadiskusjon, </a:t>
            </a:r>
            <a:r>
              <a:rPr lang="nb-NO" dirty="0" err="1"/>
              <a:t>høyttenkning</a:t>
            </a:r>
            <a:r>
              <a:rPr lang="nb-NO" dirty="0"/>
              <a:t> rundt oppgaver eller fag generelt, enda mer deltakelse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Presentasjon, høy deltakelse</a:t>
            </a:r>
          </a:p>
        </p:txBody>
      </p:sp>
    </p:spTree>
    <p:extLst>
      <p:ext uri="{BB962C8B-B14F-4D97-AF65-F5344CB8AC3E}">
        <p14:creationId xmlns:p14="http://schemas.microsoft.com/office/powerpoint/2010/main" val="169995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746243-CE00-4297-BDF6-D8E7979A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aller best…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864FDB-9F34-490D-B56D-22DD2919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... en </a:t>
            </a:r>
            <a:r>
              <a:rPr lang="nb-NO" b="1" dirty="0"/>
              <a:t>kombinasjon </a:t>
            </a:r>
            <a:r>
              <a:rPr lang="nb-NO" dirty="0"/>
              <a:t>av en eller flere av disse metodene gir best læringsutbytte.</a:t>
            </a:r>
          </a:p>
        </p:txBody>
      </p:sp>
    </p:spTree>
    <p:extLst>
      <p:ext uri="{BB962C8B-B14F-4D97-AF65-F5344CB8AC3E}">
        <p14:creationId xmlns:p14="http://schemas.microsoft.com/office/powerpoint/2010/main" val="168638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9FADBE-5C84-4C9C-997A-9FEBDD0A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Bekjempe glemsel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DD8F5D6-ECD9-44D5-890A-D30935C7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70-90% av det man lærer blir glemt ila. 24 timer (</a:t>
            </a:r>
            <a:r>
              <a:rPr lang="nb-NO" dirty="0" err="1"/>
              <a:t>Avtjern</a:t>
            </a:r>
            <a:r>
              <a:rPr lang="nb-NO" dirty="0"/>
              <a:t>, Noroff)</a:t>
            </a:r>
          </a:p>
          <a:p>
            <a:pPr lvl="1"/>
            <a:r>
              <a:rPr lang="nb-NO" dirty="0"/>
              <a:t> Repeter stoffet </a:t>
            </a:r>
            <a:r>
              <a:rPr lang="nb-NO" b="1" dirty="0"/>
              <a:t>raskt </a:t>
            </a:r>
            <a:r>
              <a:rPr lang="nb-NO" dirty="0"/>
              <a:t>etter innlæringsprosessen!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 </a:t>
            </a:r>
            <a:r>
              <a:rPr lang="nb-NO" dirty="0" err="1"/>
              <a:t>F.eks</a:t>
            </a:r>
            <a:r>
              <a:rPr lang="nb-NO" dirty="0"/>
              <a:t>: </a:t>
            </a:r>
            <a:r>
              <a:rPr lang="nb-NO" b="1" dirty="0"/>
              <a:t>etter en forelesning, bruk 5 minutter </a:t>
            </a:r>
            <a:r>
              <a:rPr lang="nb-NO" dirty="0"/>
              <a:t>på å lage stikkord hva forelesning handlet om på bussen, bruk så </a:t>
            </a:r>
            <a:r>
              <a:rPr lang="nb-NO" b="1" dirty="0"/>
              <a:t>30 minutter når man kommer hjem </a:t>
            </a:r>
            <a:r>
              <a:rPr lang="nb-NO" dirty="0"/>
              <a:t>med mer detaljer</a:t>
            </a:r>
          </a:p>
          <a:p>
            <a:pPr lvl="1"/>
            <a:endParaRPr lang="nb-NO" dirty="0"/>
          </a:p>
          <a:p>
            <a:pPr lvl="1"/>
            <a:r>
              <a:rPr lang="nb-NO" dirty="0" err="1"/>
              <a:t>Repetér</a:t>
            </a:r>
            <a:r>
              <a:rPr lang="nb-NO" dirty="0"/>
              <a:t> også </a:t>
            </a:r>
            <a:r>
              <a:rPr lang="nb-NO" b="1" dirty="0"/>
              <a:t>underveis </a:t>
            </a:r>
            <a:r>
              <a:rPr lang="nb-NO" dirty="0"/>
              <a:t>i kursløpet, da sitter kunnskap bedre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Ta frem skrevne notater, løs gamle oppgaver på nytt, se på videoer på </a:t>
            </a:r>
            <a:r>
              <a:rPr lang="nb-NO" dirty="0" err="1"/>
              <a:t>YouTube</a:t>
            </a:r>
            <a:r>
              <a:rPr lang="nb-NO" dirty="0"/>
              <a:t>, skriv og still spørsmål om oppgaver ++</a:t>
            </a:r>
          </a:p>
        </p:txBody>
      </p:sp>
    </p:spTree>
    <p:extLst>
      <p:ext uri="{BB962C8B-B14F-4D97-AF65-F5344CB8AC3E}">
        <p14:creationId xmlns:p14="http://schemas.microsoft.com/office/powerpoint/2010/main" val="51540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52384A-A650-4CBD-9E2A-E5A5EDE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Mandag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791E52-72A8-47DF-82F6-7295D99D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Introduksjon</a:t>
            </a:r>
          </a:p>
          <a:p>
            <a:endParaRPr lang="nb-NO" dirty="0"/>
          </a:p>
          <a:p>
            <a:r>
              <a:rPr lang="nb-NO" dirty="0"/>
              <a:t>Fra VGS til høyere utdanning</a:t>
            </a:r>
          </a:p>
          <a:p>
            <a:endParaRPr lang="nb-NO" dirty="0"/>
          </a:p>
          <a:p>
            <a:r>
              <a:rPr lang="nb-NO" dirty="0"/>
              <a:t>Lunsj</a:t>
            </a:r>
          </a:p>
          <a:p>
            <a:endParaRPr lang="nb-NO" dirty="0"/>
          </a:p>
          <a:p>
            <a:r>
              <a:rPr lang="nb-NO" dirty="0"/>
              <a:t>Hva er programmering?</a:t>
            </a:r>
          </a:p>
        </p:txBody>
      </p:sp>
    </p:spTree>
    <p:extLst>
      <p:ext uri="{BB962C8B-B14F-4D97-AF65-F5344CB8AC3E}">
        <p14:creationId xmlns:p14="http://schemas.microsoft.com/office/powerpoint/2010/main" val="2951987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A1C3F3-42B1-48BF-BE58-73B28564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Bekjempe skippertak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9EBA41-CAF5-40CC-83BB-736F702C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Få tidlig god oversikt </a:t>
            </a:r>
            <a:r>
              <a:rPr lang="nb-NO" dirty="0"/>
              <a:t>over hva som bør kunnes, og hva som må gjøres</a:t>
            </a:r>
          </a:p>
          <a:p>
            <a:pPr lvl="1"/>
            <a:r>
              <a:rPr lang="nb-NO" dirty="0"/>
              <a:t>Pensum, obligatoriske oppgaver, </a:t>
            </a:r>
            <a:r>
              <a:rPr lang="nb-NO" dirty="0" err="1"/>
              <a:t>ukesoppgaver</a:t>
            </a:r>
            <a:r>
              <a:rPr lang="nb-NO" dirty="0"/>
              <a:t>, læringsmål, ferdigheter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b="1" dirty="0"/>
              <a:t>Lag planer for læringsaktiviteter</a:t>
            </a:r>
            <a:r>
              <a:rPr lang="nb-NO" dirty="0"/>
              <a:t>, gjerne på flere detaljnivå.</a:t>
            </a:r>
          </a:p>
          <a:p>
            <a:pPr lvl="1"/>
            <a:r>
              <a:rPr lang="nb-NO" dirty="0"/>
              <a:t>Semesterplan</a:t>
            </a:r>
          </a:p>
          <a:p>
            <a:pPr lvl="1"/>
            <a:r>
              <a:rPr lang="nb-NO" dirty="0"/>
              <a:t>Månedsplan og </a:t>
            </a:r>
            <a:r>
              <a:rPr lang="nb-NO" dirty="0" err="1"/>
              <a:t>ukesplan</a:t>
            </a:r>
            <a:r>
              <a:rPr lang="nb-NO" dirty="0"/>
              <a:t> (prøv å finn 30-60 minutter hver dag dedikert til fag)</a:t>
            </a:r>
          </a:p>
          <a:p>
            <a:pPr lvl="1"/>
            <a:r>
              <a:rPr lang="nb-NO" dirty="0"/>
              <a:t>Dagsplan</a:t>
            </a:r>
          </a:p>
          <a:p>
            <a:pPr lvl="1"/>
            <a:endParaRPr lang="nb-NO" dirty="0"/>
          </a:p>
          <a:p>
            <a:pPr marL="0" indent="0">
              <a:buNone/>
            </a:pPr>
            <a:r>
              <a:rPr lang="nb-NO" dirty="0"/>
              <a:t>• Ta eksamen i betraktning</a:t>
            </a:r>
          </a:p>
        </p:txBody>
      </p:sp>
    </p:spTree>
    <p:extLst>
      <p:ext uri="{BB962C8B-B14F-4D97-AF65-F5344CB8AC3E}">
        <p14:creationId xmlns:p14="http://schemas.microsoft.com/office/powerpoint/2010/main" val="273135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EE7158-96ED-40BB-8250-107734E5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Bekjempe stress ++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E7158A-B288-4C22-B35D-87A6AC44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Kroppen fungerer ikke optimalt når vi er stressa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 Større sjanse for å glemme, vanskeligere for å lære osv.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Det er bedre å få kroppen og sinnet tilbake i normaltilstand, da får man mye mer ut av læringsaktivitetene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Slapp av, gå ut med venner på kaffe, gå en tur alene, les en bok,</a:t>
            </a:r>
          </a:p>
          <a:p>
            <a:endParaRPr lang="nb-NO" dirty="0"/>
          </a:p>
          <a:p>
            <a:r>
              <a:rPr lang="nb-NO" dirty="0"/>
              <a:t>dra på trening, </a:t>
            </a:r>
            <a:r>
              <a:rPr lang="nb-NO" dirty="0" err="1"/>
              <a:t>meditér</a:t>
            </a:r>
            <a:r>
              <a:rPr lang="nb-NO" dirty="0"/>
              <a:t>, klapp din favoritthund eller -katt</a:t>
            </a:r>
          </a:p>
        </p:txBody>
      </p:sp>
    </p:spTree>
    <p:extLst>
      <p:ext uri="{BB962C8B-B14F-4D97-AF65-F5344CB8AC3E}">
        <p14:creationId xmlns:p14="http://schemas.microsoft.com/office/powerpoint/2010/main" val="2304776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7AEF50-55A4-484B-B385-DBA1207D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Tips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A53D9B-D5AD-4FEB-AEC0-C18221D2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Skaff deg en studiepartner eller studiegruppe</a:t>
            </a:r>
          </a:p>
          <a:p>
            <a:endParaRPr lang="nb-NO" b="1" dirty="0"/>
          </a:p>
          <a:p>
            <a:pPr lvl="1"/>
            <a:r>
              <a:rPr lang="nb-NO" dirty="0"/>
              <a:t> Ha som mål å lære deg selv gjennom å lære bort til andre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Løs oppgaver sammen, presenter for hverandre på grupperom, diskuter faglig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Gjør også noen enkle sosiale ting om det passer. Gå til bussen sammen, ta en kaffe, snakk sport i studiepausene osv.</a:t>
            </a:r>
          </a:p>
        </p:txBody>
      </p:sp>
    </p:spTree>
    <p:extLst>
      <p:ext uri="{BB962C8B-B14F-4D97-AF65-F5344CB8AC3E}">
        <p14:creationId xmlns:p14="http://schemas.microsoft.com/office/powerpoint/2010/main" val="372453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DDAE57-EFA5-48D9-BA0E-B0A107F0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163105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B8600A0-B9D6-4AC9-BE0D-BCD9F427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3225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Hva er programmering?</a:t>
            </a:r>
            <a:br>
              <a:rPr lang="nb-NO" b="1" dirty="0"/>
            </a:br>
            <a:r>
              <a:rPr lang="nb-NO" b="1" dirty="0"/>
              <a:t>Og Binærtall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E8488C-E230-4764-B4FC-D922C927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8788"/>
            <a:ext cx="10515600" cy="2973165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/>
              <a:t>Modul 2</a:t>
            </a:r>
          </a:p>
        </p:txBody>
      </p:sp>
    </p:spTree>
    <p:extLst>
      <p:ext uri="{BB962C8B-B14F-4D97-AF65-F5344CB8AC3E}">
        <p14:creationId xmlns:p14="http://schemas.microsoft.com/office/powerpoint/2010/main" val="356370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E84F87-BA73-407A-B825-986411FA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programmering?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5F08D4-BE65-4AD9-BC6D-E2833031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Programmering gir en datamaskin </a:t>
            </a:r>
            <a:r>
              <a:rPr lang="nb-NO" b="1" dirty="0"/>
              <a:t>kommandoer/instruksjoner </a:t>
            </a:r>
            <a:r>
              <a:rPr lang="nb-NO" dirty="0"/>
              <a:t>som forteller hva den skal gjøre</a:t>
            </a:r>
          </a:p>
          <a:p>
            <a:r>
              <a:rPr lang="nb-NO" dirty="0"/>
              <a:t> En instruksjon er en enkel handling maskinen kan gjøre, f.eks. «gå i dvale»</a:t>
            </a:r>
          </a:p>
          <a:p>
            <a:r>
              <a:rPr lang="nb-NO" dirty="0"/>
              <a:t>Instruksjonene "oversettes" så til </a:t>
            </a:r>
            <a:r>
              <a:rPr lang="nb-NO" b="1" dirty="0"/>
              <a:t>0'ere </a:t>
            </a:r>
            <a:r>
              <a:rPr lang="nb-NO" dirty="0"/>
              <a:t>og </a:t>
            </a:r>
            <a:r>
              <a:rPr lang="nb-NO" b="1" dirty="0"/>
              <a:t>1'ere </a:t>
            </a:r>
            <a:r>
              <a:rPr lang="nb-NO" dirty="0"/>
              <a:t>og deretter til </a:t>
            </a:r>
            <a:r>
              <a:rPr lang="nb-NO" b="1" dirty="0"/>
              <a:t>elektriske impulser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1206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858F32-69AF-476D-881C-7EFA7871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dypere…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43A182-8997-45BF-91C8-A96EB0BB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Programmering er en "språklig" </a:t>
            </a:r>
            <a:r>
              <a:rPr lang="nb-NO" b="1" dirty="0"/>
              <a:t>representasjon </a:t>
            </a:r>
            <a:r>
              <a:rPr lang="nb-NO" dirty="0"/>
              <a:t>av en eller flere </a:t>
            </a:r>
            <a:r>
              <a:rPr lang="nb-NO" b="1" dirty="0"/>
              <a:t>algoritmer</a:t>
            </a:r>
          </a:p>
          <a:p>
            <a:pPr marL="0" indent="0">
              <a:buNone/>
            </a:pPr>
            <a:endParaRPr lang="nb-NO" b="1" dirty="0"/>
          </a:p>
          <a:p>
            <a:r>
              <a:rPr lang="nb-NO" dirty="0"/>
              <a:t>Dette gjør algoritmer leselig og håndterbart for mennesker</a:t>
            </a:r>
          </a:p>
        </p:txBody>
      </p:sp>
    </p:spTree>
    <p:extLst>
      <p:ext uri="{BB962C8B-B14F-4D97-AF65-F5344CB8AC3E}">
        <p14:creationId xmlns:p14="http://schemas.microsoft.com/office/powerpoint/2010/main" val="409897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B36246-E8FB-4D83-A59C-AD9D3139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673E40-E3F3-483C-8380-841B567F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60"/>
            <a:ext cx="10515600" cy="35613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nb-NO" dirty="0"/>
              <a:t>«I matematikk og informatikk er en algoritme en presis </a:t>
            </a:r>
            <a:r>
              <a:rPr lang="nb-NO" b="1" dirty="0"/>
              <a:t>beskrivelse av en endelig serie operasjoner </a:t>
            </a:r>
            <a:r>
              <a:rPr lang="nb-NO" dirty="0"/>
              <a:t>som skal utføres for å </a:t>
            </a:r>
            <a:r>
              <a:rPr lang="nb-NO" b="1" dirty="0"/>
              <a:t>løse et problem eller et sett med flere problemer</a:t>
            </a:r>
            <a:r>
              <a:rPr lang="nb-NO" dirty="0"/>
              <a:t>. Hvis en prosess er algoritmisk kan den skrives som serie operasjoner som kan utføres gjennom beregninger.»</a:t>
            </a:r>
          </a:p>
        </p:txBody>
      </p:sp>
    </p:spTree>
    <p:extLst>
      <p:ext uri="{BB962C8B-B14F-4D97-AF65-F5344CB8AC3E}">
        <p14:creationId xmlns:p14="http://schemas.microsoft.com/office/powerpoint/2010/main" val="751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C47A60-4219-4607-BD45-8F9A6E1D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Med andre ord...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445A2B-9D54-4BD1-B16A-746ECBCC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Programmering kan sees på som å fortelle noen de stegene som kreves for å gjøre noe, f.eks. </a:t>
            </a:r>
            <a:r>
              <a:rPr lang="nb-NO" dirty="0">
                <a:hlinkClick r:id="rId2"/>
              </a:rPr>
              <a:t>å lage en brødskive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893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3BE7A2-816B-49D5-BB21-4518C223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brukes programmering til?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CD906A-E62F-4E1C-A235-44D133E5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Generelt er programmering en form for </a:t>
            </a:r>
            <a:r>
              <a:rPr lang="nb-NO" b="1" dirty="0"/>
              <a:t>problemløsning</a:t>
            </a:r>
          </a:p>
          <a:p>
            <a:endParaRPr lang="nb-NO" b="1" dirty="0"/>
          </a:p>
          <a:p>
            <a:pPr>
              <a:lnSpc>
                <a:spcPct val="150000"/>
              </a:lnSpc>
            </a:pPr>
            <a:r>
              <a:rPr lang="nb-NO" dirty="0"/>
              <a:t>Dette gjelder spesielt problemer som kan være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Vanskelige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Gjentakende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Tidkrevende</a:t>
            </a:r>
          </a:p>
          <a:p>
            <a:pPr lvl="1">
              <a:lnSpc>
                <a:spcPct val="150000"/>
              </a:lnSpc>
            </a:pPr>
            <a:r>
              <a:rPr lang="nb-NO" b="1" dirty="0"/>
              <a:t>Ressurskrevende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54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F10BA3-3316-47D2-BBD8-9ADA3ACA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Introduksjon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030E23-2EB2-4BE0-AE42-45351749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Hvorfor tilbyr </a:t>
            </a:r>
            <a:r>
              <a:rPr lang="nb-NO" dirty="0" err="1"/>
              <a:t>HiOA</a:t>
            </a:r>
            <a:r>
              <a:rPr lang="nb-NO" dirty="0"/>
              <a:t> dette kurset?</a:t>
            </a:r>
          </a:p>
          <a:p>
            <a:endParaRPr lang="nb-NO" dirty="0"/>
          </a:p>
          <a:p>
            <a:r>
              <a:rPr lang="nb-NO" dirty="0"/>
              <a:t>Hva skal vi gå igjennom?</a:t>
            </a:r>
          </a:p>
          <a:p>
            <a:endParaRPr lang="nb-NO" dirty="0"/>
          </a:p>
          <a:p>
            <a:r>
              <a:rPr lang="nb-NO" dirty="0"/>
              <a:t>Hva skal vi gjøre?</a:t>
            </a:r>
          </a:p>
          <a:p>
            <a:endParaRPr lang="nb-NO" dirty="0"/>
          </a:p>
          <a:p>
            <a:r>
              <a:rPr lang="nb-NO" dirty="0"/>
              <a:t>Hvem er vi?</a:t>
            </a:r>
          </a:p>
        </p:txBody>
      </p:sp>
    </p:spTree>
    <p:extLst>
      <p:ext uri="{BB962C8B-B14F-4D97-AF65-F5344CB8AC3E}">
        <p14:creationId xmlns:p14="http://schemas.microsoft.com/office/powerpoint/2010/main" val="8945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181E8D-AC58-4B45-9D28-D686592C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Roboter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575A79-E394-48C3-B280-4EE7F54E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9772" cy="4351338"/>
          </a:xfrm>
        </p:spPr>
        <p:txBody>
          <a:bodyPr/>
          <a:lstStyle/>
          <a:p>
            <a:r>
              <a:rPr lang="nb-NO" dirty="0"/>
              <a:t>Setter sammen produkter på et samlebånd</a:t>
            </a:r>
          </a:p>
          <a:p>
            <a:endParaRPr lang="nb-NO" dirty="0"/>
          </a:p>
          <a:p>
            <a:r>
              <a:rPr lang="nb-NO" dirty="0"/>
              <a:t>Hjelper eldre og syke med medisinering og hushold</a:t>
            </a:r>
          </a:p>
          <a:p>
            <a:endParaRPr lang="nb-NO" dirty="0"/>
          </a:p>
          <a:p>
            <a:r>
              <a:rPr lang="nb-NO" dirty="0"/>
              <a:t>Gjør maskiner selvkjørende, f.eks. autopilot, robotstøvsuger eller selvkjørende biler</a:t>
            </a:r>
          </a:p>
        </p:txBody>
      </p:sp>
      <p:pic>
        <p:nvPicPr>
          <p:cNvPr id="5" name="Bilde 4" descr="Et bilde som inneholder innendørs, vegg, bord&#10;&#10;Beskrivelse som er generert med svært høy visshet">
            <a:extLst>
              <a:ext uri="{FF2B5EF4-FFF2-40B4-BE49-F238E27FC236}">
                <a16:creationId xmlns:a16="http://schemas.microsoft.com/office/drawing/2014/main" id="{A38926C4-0B63-44C6-98A5-6D445566F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21" y="191612"/>
            <a:ext cx="3021545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4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1BBA53-0B49-4805-9390-8F0999D4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Underholdning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C7E49C-9652-4DB3-96CB-30443C1F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Spill</a:t>
            </a:r>
          </a:p>
          <a:p>
            <a:pPr>
              <a:lnSpc>
                <a:spcPct val="150000"/>
              </a:lnSpc>
            </a:pPr>
            <a:r>
              <a:rPr lang="nb-NO" dirty="0"/>
              <a:t>Animasjonsfilmer/</a:t>
            </a:r>
            <a:r>
              <a:rPr lang="nb-NO" dirty="0" err="1"/>
              <a:t>special</a:t>
            </a:r>
            <a:r>
              <a:rPr lang="nb-NO" dirty="0"/>
              <a:t> </a:t>
            </a:r>
            <a:r>
              <a:rPr lang="nb-NO" dirty="0" err="1"/>
              <a:t>effects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Musikk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Uavhengig av musikkstil bruker de aller fleste et dataprogram for å ta opp instrumenter eller å programmere instrumenter</a:t>
            </a:r>
          </a:p>
        </p:txBody>
      </p:sp>
    </p:spTree>
    <p:extLst>
      <p:ext uri="{BB962C8B-B14F-4D97-AF65-F5344CB8AC3E}">
        <p14:creationId xmlns:p14="http://schemas.microsoft.com/office/powerpoint/2010/main" val="2039287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CDAA1F-A926-4110-A7EF-F3BFCCEB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 det daglige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984020-BED6-4780-BDF5-163AA599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b-NO" dirty="0"/>
              <a:t>Minibank</a:t>
            </a:r>
          </a:p>
          <a:p>
            <a:pPr>
              <a:lnSpc>
                <a:spcPct val="150000"/>
              </a:lnSpc>
            </a:pPr>
            <a:r>
              <a:rPr lang="nb-NO" dirty="0"/>
              <a:t>Betalingsterminal</a:t>
            </a:r>
          </a:p>
          <a:p>
            <a:pPr>
              <a:lnSpc>
                <a:spcPct val="150000"/>
              </a:lnSpc>
            </a:pPr>
            <a:r>
              <a:rPr lang="nb-NO" dirty="0"/>
              <a:t>Smarttelefon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også med tilhørende apper</a:t>
            </a:r>
          </a:p>
          <a:p>
            <a:pPr>
              <a:lnSpc>
                <a:spcPct val="150000"/>
              </a:lnSpc>
            </a:pPr>
            <a:r>
              <a:rPr lang="nb-NO" dirty="0"/>
              <a:t>Parkeringsautomat</a:t>
            </a:r>
          </a:p>
          <a:p>
            <a:pPr>
              <a:lnSpc>
                <a:spcPct val="150000"/>
              </a:lnSpc>
            </a:pPr>
            <a:r>
              <a:rPr lang="nb-NO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288989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CCD9D9-936B-4594-A408-240A7DB1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Binærtall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E608F4-6CC9-43B5-B36F-7B3D738A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Kalles også </a:t>
            </a:r>
            <a:r>
              <a:rPr lang="nb-NO" b="1" dirty="0"/>
              <a:t>totallsystemet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Representerer tall kun vha. to tall - </a:t>
            </a:r>
            <a:r>
              <a:rPr lang="nb-NO" b="1" dirty="0"/>
              <a:t>0 og 1</a:t>
            </a:r>
          </a:p>
          <a:p>
            <a:pPr>
              <a:lnSpc>
                <a:spcPct val="150000"/>
              </a:lnSpc>
            </a:pPr>
            <a:r>
              <a:rPr lang="nb-NO" dirty="0"/>
              <a:t>Binærtall er viktig å ha et forhold til, da datamaskinen tolker rekker av tall på totallsystemet for å representere verdier, f.eks.: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Tall, bokstaver, farger++</a:t>
            </a:r>
          </a:p>
          <a:p>
            <a:pPr>
              <a:lnSpc>
                <a:spcPct val="150000"/>
              </a:lnSpc>
            </a:pPr>
            <a:r>
              <a:rPr lang="nb-NO" dirty="0"/>
              <a:t>I binærtall er </a:t>
            </a:r>
            <a:r>
              <a:rPr lang="nb-NO" b="1" dirty="0"/>
              <a:t>posisjonen til tallene </a:t>
            </a:r>
            <a:r>
              <a:rPr lang="nb-NO" dirty="0"/>
              <a:t>og </a:t>
            </a:r>
            <a:r>
              <a:rPr lang="nb-NO" b="1" dirty="0"/>
              <a:t>lengden av tallene </a:t>
            </a:r>
            <a:r>
              <a:rPr lang="nb-NO" dirty="0"/>
              <a:t>viktig</a:t>
            </a:r>
          </a:p>
        </p:txBody>
      </p:sp>
    </p:spTree>
    <p:extLst>
      <p:ext uri="{BB962C8B-B14F-4D97-AF65-F5344CB8AC3E}">
        <p14:creationId xmlns:p14="http://schemas.microsoft.com/office/powerpoint/2010/main" val="4023235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3A3846-98C0-48DF-AE8D-B4BCE18C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Bit og Byte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1EAA9D3-82E9-437E-ACBA-14AB3AF23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9600" b="1" dirty="0"/>
              <a:t>0</a:t>
            </a:r>
          </a:p>
          <a:p>
            <a:pPr marL="0" indent="0" algn="ctr">
              <a:buNone/>
            </a:pPr>
            <a:r>
              <a:rPr lang="nb-NO" dirty="0"/>
              <a:t>Av</a:t>
            </a:r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dirty="0"/>
              <a:t>Fravær av elektrisk impuls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A5675A46-58B5-436B-84D0-BB670EE527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b-NO" sz="9600" b="1" dirty="0"/>
              <a:t>1</a:t>
            </a:r>
          </a:p>
          <a:p>
            <a:pPr marL="0" indent="0" algn="ctr">
              <a:buNone/>
            </a:pPr>
            <a:r>
              <a:rPr lang="nb-NO" dirty="0"/>
              <a:t>På</a:t>
            </a:r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dirty="0"/>
              <a:t>Elektrisk impuls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1361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D347F1-2788-4040-BC27-B1F2686D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Bit og Byte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102773-824E-417F-8A79-A910971F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En </a:t>
            </a:r>
            <a:r>
              <a:rPr lang="nb-NO" b="1" dirty="0"/>
              <a:t>bit </a:t>
            </a:r>
            <a:r>
              <a:rPr lang="nb-NO" dirty="0"/>
              <a:t>har kun </a:t>
            </a:r>
            <a:r>
              <a:rPr lang="nb-NO" b="1" dirty="0"/>
              <a:t>to mulige verdier</a:t>
            </a:r>
            <a:r>
              <a:rPr lang="nb-NO" dirty="0"/>
              <a:t>, enten 0 eller 1 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En </a:t>
            </a:r>
            <a:r>
              <a:rPr lang="nb-NO" b="1" dirty="0"/>
              <a:t>byte </a:t>
            </a:r>
            <a:r>
              <a:rPr lang="nb-NO" dirty="0"/>
              <a:t>er en samling av </a:t>
            </a:r>
            <a:r>
              <a:rPr lang="nb-NO" b="1" dirty="0"/>
              <a:t>8 bits</a:t>
            </a:r>
          </a:p>
          <a:p>
            <a:pPr>
              <a:lnSpc>
                <a:spcPct val="150000"/>
              </a:lnSpc>
            </a:pPr>
            <a:r>
              <a:rPr lang="nb-NO" dirty="0"/>
              <a:t>F. eks: En bokstav kan ikke representeres som en bit, men byte gjør det mulig å representere en bokstav</a:t>
            </a:r>
          </a:p>
          <a:p>
            <a:pPr>
              <a:lnSpc>
                <a:spcPct val="150000"/>
              </a:lnSpc>
            </a:pPr>
            <a:r>
              <a:rPr lang="nb-NO" dirty="0"/>
              <a:t>Hvorfor?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Fordi vi har flere enn to bokstaver</a:t>
            </a:r>
          </a:p>
          <a:p>
            <a:pPr lvl="1">
              <a:lnSpc>
                <a:spcPct val="150000"/>
              </a:lnSpc>
            </a:pPr>
            <a:endParaRPr lang="nb-NO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C0F47B5-2106-4CCF-9013-8A132708633D}"/>
              </a:ext>
            </a:extLst>
          </p:cNvPr>
          <p:cNvSpPr/>
          <p:nvPr/>
        </p:nvSpPr>
        <p:spPr>
          <a:xfrm>
            <a:off x="10200195" y="6127234"/>
            <a:ext cx="2307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err="1">
                <a:hlinkClick r:id="rId2"/>
              </a:rPr>
              <a:t>TechQuickie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6120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11C0B4-8F8D-4769-8C42-84C920B4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binærtall?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2A245F-468F-49BB-92FB-77554ACE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Strømmen fra veggen gjøres om fra analog til digital</a:t>
            </a:r>
          </a:p>
          <a:p>
            <a:pPr>
              <a:lnSpc>
                <a:spcPct val="150000"/>
              </a:lnSpc>
            </a:pPr>
            <a:r>
              <a:rPr lang="nb-NO" dirty="0"/>
              <a:t>Strømmen gjøres om og gjør slik at datamaskinen kan ta mot og sende </a:t>
            </a:r>
            <a:r>
              <a:rPr lang="nb-NO" b="1" dirty="0"/>
              <a:t>logiske strømmer</a:t>
            </a:r>
            <a:r>
              <a:rPr lang="nb-NO" dirty="0"/>
              <a:t>, altså signal med bare to mulige verdier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EAA9FC98-4A98-4C16-9546-EB342EAE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51457"/>
            <a:ext cx="10985205" cy="226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8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5CBEAD-3A64-4EAA-9E9D-F483C926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Posisjonen til tallene er viktig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FC6144-E627-4342-ADB6-A48B49F5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I og med at vi bare har to tall, og må sette sammen tall i rekker, er posisjonen til tallene viktig</a:t>
            </a:r>
          </a:p>
          <a:p>
            <a:pPr>
              <a:lnSpc>
                <a:spcPct val="150000"/>
              </a:lnSpc>
            </a:pPr>
            <a:r>
              <a:rPr lang="nb-NO" dirty="0"/>
              <a:t>Vi leser binærtall fra høyre mot venstre, hvor null er startverdien</a:t>
            </a:r>
          </a:p>
        </p:txBody>
      </p:sp>
    </p:spTree>
    <p:extLst>
      <p:ext uri="{BB962C8B-B14F-4D97-AF65-F5344CB8AC3E}">
        <p14:creationId xmlns:p14="http://schemas.microsoft.com/office/powerpoint/2010/main" val="3671733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A39698-65FD-47A4-81D5-71799232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0 </a:t>
            </a:r>
            <a:br>
              <a:rPr lang="nb-NO" dirty="0"/>
            </a:br>
            <a:r>
              <a:rPr lang="nb-NO" dirty="0"/>
              <a:t>(8-bits byte)</a:t>
            </a:r>
          </a:p>
        </p:txBody>
      </p:sp>
      <p:pic>
        <p:nvPicPr>
          <p:cNvPr id="5" name="Plassholder for innhold 4" descr="Et bilde som inneholder objekt, ting&#10;&#10;Beskrivelse som er generert med svært høy visshet">
            <a:extLst>
              <a:ext uri="{FF2B5EF4-FFF2-40B4-BE49-F238E27FC236}">
                <a16:creationId xmlns:a16="http://schemas.microsoft.com/office/drawing/2014/main" id="{4E1AE822-1155-42F5-B59E-3930D7A3C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4" y="2867661"/>
            <a:ext cx="8326012" cy="2267266"/>
          </a:xfrm>
        </p:spPr>
      </p:pic>
    </p:spTree>
    <p:extLst>
      <p:ext uri="{BB962C8B-B14F-4D97-AF65-F5344CB8AC3E}">
        <p14:creationId xmlns:p14="http://schemas.microsoft.com/office/powerpoint/2010/main" val="321611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EBE04F-82F3-456E-8D6C-8631B97A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9</a:t>
            </a:r>
            <a:br>
              <a:rPr lang="nb-NO" dirty="0"/>
            </a:br>
            <a:r>
              <a:rPr lang="nb-NO" dirty="0"/>
              <a:t>(8-bits byte)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9F27EAD1-DF2E-440F-BDDF-69C1998FA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nb-NO" dirty="0"/>
                  <a:t>I og med at vi er på </a:t>
                </a:r>
                <a:r>
                  <a:rPr lang="nb-NO" b="1" dirty="0"/>
                  <a:t>to</a:t>
                </a:r>
                <a:r>
                  <a:rPr lang="nb-NO" dirty="0"/>
                  <a:t>tallsystemet, må vi finne ut hva </a:t>
                </a:r>
                <a:r>
                  <a:rPr lang="nb-NO" b="1" dirty="0"/>
                  <a:t>to </a:t>
                </a:r>
                <a:r>
                  <a:rPr lang="nb-NO" dirty="0"/>
                  <a:t>må være opphøyd i, for å uttrykke 9: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nb-NO" dirty="0"/>
                  <a:t>2 + 2 + 2 + 2 + 1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nb-NO" dirty="0"/>
                  <a:t> +1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nb-NO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nb-NO" b="1" dirty="0"/>
                  <a:t>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nb-NO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nb-NO" b="1" dirty="0"/>
                  <a:t> </a:t>
                </a:r>
                <a:r>
                  <a:rPr lang="nb-NO" dirty="0"/>
                  <a:t>= 9</a:t>
                </a:r>
              </a:p>
              <a:p>
                <a:pPr>
                  <a:lnSpc>
                    <a:spcPct val="150000"/>
                  </a:lnSpc>
                </a:pPr>
                <a:r>
                  <a:rPr lang="nb-NO" dirty="0"/>
                  <a:t>Vi ser at vi må ha enere på "</a:t>
                </a:r>
                <a:r>
                  <a:rPr lang="nb-NO" b="1" dirty="0"/>
                  <a:t>nulte</a:t>
                </a:r>
                <a:r>
                  <a:rPr lang="nb-NO" dirty="0"/>
                  <a:t>" og </a:t>
                </a:r>
                <a:r>
                  <a:rPr lang="nb-NO" b="1" dirty="0"/>
                  <a:t>tredje plass</a:t>
                </a:r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9F27EAD1-DF2E-440F-BDDF-69C1998FA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e 4" descr="Et bilde som inneholder ting, objekt, klokke&#10;&#10;Beskrivelse som er generert med svært høy visshet">
            <a:extLst>
              <a:ext uri="{FF2B5EF4-FFF2-40B4-BE49-F238E27FC236}">
                <a16:creationId xmlns:a16="http://schemas.microsoft.com/office/drawing/2014/main" id="{818D2C8C-8A0A-46F0-9311-FD9414BC9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8" y="4763386"/>
            <a:ext cx="10788024" cy="18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1DB599-49D7-472C-81A9-D21F9150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C0E029-AA3E-4C69-A6C8-2F89656C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HiOA</a:t>
            </a:r>
            <a:r>
              <a:rPr lang="nb-NO" dirty="0"/>
              <a:t> tilbyr dette kurset for å bedre ruste dere til utfordringene dere møter i starten av studieløpet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Erfaring fra kursene det første semesteret</a:t>
            </a:r>
          </a:p>
          <a:p>
            <a:endParaRPr lang="nb-NO" dirty="0"/>
          </a:p>
          <a:p>
            <a:r>
              <a:rPr lang="nb-NO" dirty="0"/>
              <a:t> Fungerer også bra som repetisjon for tidligere studenter</a:t>
            </a:r>
          </a:p>
        </p:txBody>
      </p:sp>
    </p:spTree>
    <p:extLst>
      <p:ext uri="{BB962C8B-B14F-4D97-AF65-F5344CB8AC3E}">
        <p14:creationId xmlns:p14="http://schemas.microsoft.com/office/powerpoint/2010/main" val="2667959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B3CFA2-8767-49EB-86B4-7469647D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Lengden til tallene er viktig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B3E7042-38D6-410E-B7D6-A675CADAA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nb-NO" dirty="0"/>
                  <a:t>Lengden av rekkene med 0ere og 1ere påvirker hvor store tall vi kan skrive</a:t>
                </a:r>
              </a:p>
              <a:p>
                <a:pPr>
                  <a:lnSpc>
                    <a:spcPct val="150000"/>
                  </a:lnSpc>
                </a:pPr>
                <a:r>
                  <a:rPr lang="nb-NO" dirty="0"/>
                  <a:t>F. eks. kan 8-bits binærtall kun representere tall opp til 255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nb-NO" dirty="0"/>
                  <a:t>-1). Ved høyere tallrepresentasjoner må vi øke </a:t>
                </a:r>
                <a:r>
                  <a:rPr lang="nb-NO" dirty="0" err="1"/>
                  <a:t>bitmengden</a:t>
                </a:r>
                <a:r>
                  <a:rPr lang="nb-NO" dirty="0"/>
                  <a:t> til binærtallet</a:t>
                </a: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5B3E7042-38D6-410E-B7D6-A675CADAA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e 3">
            <a:extLst>
              <a:ext uri="{FF2B5EF4-FFF2-40B4-BE49-F238E27FC236}">
                <a16:creationId xmlns:a16="http://schemas.microsoft.com/office/drawing/2014/main" id="{5159F731-F867-497F-8217-1B1B9B8D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98" y="4693687"/>
            <a:ext cx="7964803" cy="216431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F047AE4-36D6-40B1-B5F8-F4B899738981}"/>
              </a:ext>
            </a:extLst>
          </p:cNvPr>
          <p:cNvSpPr/>
          <p:nvPr/>
        </p:nvSpPr>
        <p:spPr>
          <a:xfrm>
            <a:off x="2134863" y="4757482"/>
            <a:ext cx="1033640" cy="1124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100477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99E775-D1D6-4999-9426-62A1532D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Lengden til tallene er viktig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E37D7FB7-E42D-40F1-A0FE-24916CD08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nb-NO" dirty="0"/>
                  <a:t>Lengden av rekkene med 0ere og 1ere påvirker hvor store tall vi kan skrive</a:t>
                </a:r>
              </a:p>
              <a:p>
                <a:pPr>
                  <a:lnSpc>
                    <a:spcPct val="150000"/>
                  </a:lnSpc>
                </a:pPr>
                <a:r>
                  <a:rPr lang="nb-NO" dirty="0"/>
                  <a:t>F. eks. kan 8-bits binærtall kun representere tall opp til 255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nb-NO" dirty="0"/>
                  <a:t>-1). Ved høyere tallrepresentasjoner må vi øke </a:t>
                </a:r>
                <a:r>
                  <a:rPr lang="nb-NO" dirty="0" err="1"/>
                  <a:t>bitmengden</a:t>
                </a:r>
                <a:r>
                  <a:rPr lang="nb-NO" dirty="0"/>
                  <a:t> til binærtallet</a:t>
                </a:r>
              </a:p>
              <a:p>
                <a:pPr>
                  <a:lnSpc>
                    <a:spcPct val="150000"/>
                  </a:lnSpc>
                </a:pPr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E37D7FB7-E42D-40F1-A0FE-24916CD08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e 3">
            <a:extLst>
              <a:ext uri="{FF2B5EF4-FFF2-40B4-BE49-F238E27FC236}">
                <a16:creationId xmlns:a16="http://schemas.microsoft.com/office/drawing/2014/main" id="{91C3D775-C550-4A3F-A521-6E06F79BF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98" y="4693687"/>
            <a:ext cx="7964803" cy="216431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D0FE7FF-2540-44B3-B370-2191F7B7CD42}"/>
              </a:ext>
            </a:extLst>
          </p:cNvPr>
          <p:cNvSpPr/>
          <p:nvPr/>
        </p:nvSpPr>
        <p:spPr>
          <a:xfrm>
            <a:off x="2134863" y="4757482"/>
            <a:ext cx="1033640" cy="1124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20A9259-A1A1-4B22-B025-CEB00578C3AF}"/>
              </a:ext>
            </a:extLst>
          </p:cNvPr>
          <p:cNvSpPr/>
          <p:nvPr/>
        </p:nvSpPr>
        <p:spPr>
          <a:xfrm>
            <a:off x="9915052" y="3381156"/>
            <a:ext cx="326698" cy="3436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6240439-5C8B-4821-AB93-B878C4D068F4}"/>
              </a:ext>
            </a:extLst>
          </p:cNvPr>
          <p:cNvCxnSpPr/>
          <p:nvPr/>
        </p:nvCxnSpPr>
        <p:spPr>
          <a:xfrm>
            <a:off x="9441712" y="3147237"/>
            <a:ext cx="473340" cy="233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BF759AB6-B950-4B73-9310-A5F9B8DE7936}"/>
              </a:ext>
            </a:extLst>
          </p:cNvPr>
          <p:cNvSpPr txBox="1"/>
          <p:nvPr/>
        </p:nvSpPr>
        <p:spPr>
          <a:xfrm>
            <a:off x="8723720" y="286050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/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258281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5646C5-1F1B-4DD1-A2D5-EF46036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Aritmetikk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8E807C-9C16-4E69-8981-E5998863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526"/>
            <a:ext cx="10515600" cy="1704384"/>
          </a:xfrm>
        </p:spPr>
        <p:txBody>
          <a:bodyPr/>
          <a:lstStyle/>
          <a:p>
            <a:r>
              <a:rPr lang="nb-NO" dirty="0"/>
              <a:t>Det er mulig å gjøre aritmetikk, f.eks. addisjon og subtraksjon, med binære tall</a:t>
            </a:r>
          </a:p>
          <a:p>
            <a:r>
              <a:rPr lang="nb-NO" dirty="0"/>
              <a:t>Eks.: addisjon: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135C4F1-1DC4-4EA3-A9A4-23871220C629}"/>
              </a:ext>
            </a:extLst>
          </p:cNvPr>
          <p:cNvSpPr/>
          <p:nvPr/>
        </p:nvSpPr>
        <p:spPr>
          <a:xfrm>
            <a:off x="334718" y="5107895"/>
            <a:ext cx="12453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endParaRPr lang="nb-NO" sz="2400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287D738-53EE-4E65-9508-B95072B3B1A4}"/>
              </a:ext>
            </a:extLst>
          </p:cNvPr>
          <p:cNvSpPr/>
          <p:nvPr/>
        </p:nvSpPr>
        <p:spPr>
          <a:xfrm>
            <a:off x="10774321" y="4738564"/>
            <a:ext cx="12404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1     </a:t>
            </a:r>
          </a:p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r>
              <a:rPr lang="nb-NO" sz="2400" dirty="0">
                <a:latin typeface="Helvetica-Light"/>
              </a:rPr>
              <a:t>   1101</a:t>
            </a:r>
            <a:endParaRPr lang="nb-NO" sz="24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1F93705-A052-4020-9C0D-1803FBE4DD7C}"/>
              </a:ext>
            </a:extLst>
          </p:cNvPr>
          <p:cNvSpPr/>
          <p:nvPr/>
        </p:nvSpPr>
        <p:spPr>
          <a:xfrm>
            <a:off x="5081684" y="4738564"/>
            <a:ext cx="11336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  1    </a:t>
            </a:r>
          </a:p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r>
              <a:rPr lang="nb-NO" sz="2400" dirty="0">
                <a:latin typeface="Helvetica-Light"/>
              </a:rPr>
              <a:t>       01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54184D4-A4D3-4F9F-88EE-946153A99102}"/>
              </a:ext>
            </a:extLst>
          </p:cNvPr>
          <p:cNvSpPr/>
          <p:nvPr/>
        </p:nvSpPr>
        <p:spPr>
          <a:xfrm>
            <a:off x="7908848" y="4738564"/>
            <a:ext cx="11811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1     </a:t>
            </a:r>
          </a:p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r>
              <a:rPr lang="nb-NO" sz="2400" dirty="0">
                <a:latin typeface="Helvetica-Light"/>
              </a:rPr>
              <a:t>     101</a:t>
            </a:r>
            <a:endParaRPr lang="nb-NO" sz="2400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E772373-6961-41DB-9A87-6FCBC57AB04C}"/>
              </a:ext>
            </a:extLst>
          </p:cNvPr>
          <p:cNvSpPr/>
          <p:nvPr/>
        </p:nvSpPr>
        <p:spPr>
          <a:xfrm>
            <a:off x="2690250" y="5107895"/>
            <a:ext cx="113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latin typeface="Helvetica-Light"/>
              </a:rPr>
              <a:t>   0111</a:t>
            </a:r>
          </a:p>
          <a:p>
            <a:r>
              <a:rPr lang="nb-NO" sz="2400" dirty="0">
                <a:latin typeface="Helvetica-Light"/>
              </a:rPr>
              <a:t>+ </a:t>
            </a:r>
            <a:r>
              <a:rPr lang="nb-NO" sz="2400" u="sng" dirty="0">
                <a:latin typeface="Helvetica-Light"/>
              </a:rPr>
              <a:t>0110</a:t>
            </a:r>
          </a:p>
          <a:p>
            <a:r>
              <a:rPr lang="nb-NO" sz="2400" dirty="0">
                <a:latin typeface="Helvetica-Light"/>
              </a:rPr>
              <a:t>         1</a:t>
            </a:r>
          </a:p>
        </p:txBody>
      </p:sp>
      <p:sp>
        <p:nvSpPr>
          <p:cNvPr id="11" name="Pil: høyre 10">
            <a:extLst>
              <a:ext uri="{FF2B5EF4-FFF2-40B4-BE49-F238E27FC236}">
                <a16:creationId xmlns:a16="http://schemas.microsoft.com/office/drawing/2014/main" id="{2C09CBEB-973B-41CF-9286-27AA4CD5F1ED}"/>
              </a:ext>
            </a:extLst>
          </p:cNvPr>
          <p:cNvSpPr/>
          <p:nvPr/>
        </p:nvSpPr>
        <p:spPr>
          <a:xfrm>
            <a:off x="1580039" y="5465135"/>
            <a:ext cx="801654" cy="361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Pil: høyre 11">
            <a:extLst>
              <a:ext uri="{FF2B5EF4-FFF2-40B4-BE49-F238E27FC236}">
                <a16:creationId xmlns:a16="http://schemas.microsoft.com/office/drawing/2014/main" id="{06E4F12D-891B-4F18-AC22-A33C0632BA2D}"/>
              </a:ext>
            </a:extLst>
          </p:cNvPr>
          <p:cNvSpPr/>
          <p:nvPr/>
        </p:nvSpPr>
        <p:spPr>
          <a:xfrm>
            <a:off x="6735185" y="5465132"/>
            <a:ext cx="801654" cy="361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Pil: høyre 12">
            <a:extLst>
              <a:ext uri="{FF2B5EF4-FFF2-40B4-BE49-F238E27FC236}">
                <a16:creationId xmlns:a16="http://schemas.microsoft.com/office/drawing/2014/main" id="{55FD756B-6CD3-40FE-BB5D-A5DC9EC06116}"/>
              </a:ext>
            </a:extLst>
          </p:cNvPr>
          <p:cNvSpPr/>
          <p:nvPr/>
        </p:nvSpPr>
        <p:spPr>
          <a:xfrm>
            <a:off x="4037259" y="5465134"/>
            <a:ext cx="801654" cy="361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Pil: høyre 13">
            <a:extLst>
              <a:ext uri="{FF2B5EF4-FFF2-40B4-BE49-F238E27FC236}">
                <a16:creationId xmlns:a16="http://schemas.microsoft.com/office/drawing/2014/main" id="{A95A8A7A-87A7-44E8-8753-BB61B4CD8637}"/>
              </a:ext>
            </a:extLst>
          </p:cNvPr>
          <p:cNvSpPr/>
          <p:nvPr/>
        </p:nvSpPr>
        <p:spPr>
          <a:xfrm>
            <a:off x="9531308" y="5465133"/>
            <a:ext cx="801654" cy="3615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3856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5F5329-1580-4B77-A43B-61E06324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Toerkomplement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88FC6D-3E44-4D3C-A93D-4BDC4E8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Toerkomplement gjør det mulig å betegne verdier under null, altså negative verdier</a:t>
            </a:r>
          </a:p>
          <a:p>
            <a:pPr>
              <a:lnSpc>
                <a:spcPct val="150000"/>
              </a:lnSpc>
            </a:pPr>
            <a:r>
              <a:rPr lang="nb-NO" dirty="0"/>
              <a:t>Dette styres av en </a:t>
            </a:r>
            <a:r>
              <a:rPr lang="nb-NO" b="1" dirty="0"/>
              <a:t>fortegnsbit</a:t>
            </a:r>
            <a:r>
              <a:rPr lang="nb-NO" dirty="0"/>
              <a:t>, som kun har oppgave å bestemme om tallet er negativt eller positivt</a:t>
            </a:r>
          </a:p>
          <a:p>
            <a:pPr>
              <a:lnSpc>
                <a:spcPct val="150000"/>
              </a:lnSpc>
            </a:pPr>
            <a:r>
              <a:rPr lang="nb-NO" dirty="0"/>
              <a:t>Prosedyre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Først snu om på alle bits, </a:t>
            </a:r>
            <a:r>
              <a:rPr lang="nb-NO" dirty="0" err="1"/>
              <a:t>addér</a:t>
            </a:r>
            <a:r>
              <a:rPr lang="nb-NO" dirty="0"/>
              <a:t> så med 1</a:t>
            </a:r>
          </a:p>
        </p:txBody>
      </p:sp>
    </p:spTree>
    <p:extLst>
      <p:ext uri="{BB962C8B-B14F-4D97-AF65-F5344CB8AC3E}">
        <p14:creationId xmlns:p14="http://schemas.microsoft.com/office/powerpoint/2010/main" val="2469208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B51FC9-7463-4B2C-B94D-32C8D0DD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AE6324-3ADF-4C50-A114-711A3836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4328"/>
            <a:ext cx="4052777" cy="811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Fra 5 til -5 (med 8 biter)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ED927EC8-F2DC-4FB7-9D50-FA3016637236}"/>
                  </a:ext>
                </a:extLst>
              </p:cNvPr>
              <p:cNvSpPr/>
              <p:nvPr/>
            </p:nvSpPr>
            <p:spPr>
              <a:xfrm>
                <a:off x="838200" y="2955322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nb-NO" sz="2400" dirty="0">
                    <a:latin typeface="Helvetica-Light"/>
                  </a:rPr>
                  <a:t>5 = 2 + 2 + 1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b-NO" sz="2400" dirty="0">
                    <a:latin typeface="Helvetica-Light"/>
                  </a:rPr>
                  <a:t> -&gt; 00000101</a:t>
                </a:r>
              </a:p>
            </p:txBody>
          </p:sp>
        </mc:Choice>
        <mc:Fallback xmlns="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ED927EC8-F2DC-4FB7-9D50-FA3016637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55322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 l="-1600" t="-9211" b="-3026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5">
            <a:extLst>
              <a:ext uri="{FF2B5EF4-FFF2-40B4-BE49-F238E27FC236}">
                <a16:creationId xmlns:a16="http://schemas.microsoft.com/office/drawing/2014/main" id="{03B5CF98-DDF4-4C7B-830A-EF85028B8F0B}"/>
              </a:ext>
            </a:extLst>
          </p:cNvPr>
          <p:cNvSpPr/>
          <p:nvPr/>
        </p:nvSpPr>
        <p:spPr>
          <a:xfrm>
            <a:off x="832583" y="3901508"/>
            <a:ext cx="4416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latin typeface="Helvetica-Light"/>
              </a:rPr>
              <a:t>Snur om alle biter -&gt;  11111010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EDDFB0A-07C7-4628-B28E-159FC5E197F5}"/>
              </a:ext>
            </a:extLst>
          </p:cNvPr>
          <p:cNvSpPr/>
          <p:nvPr/>
        </p:nvSpPr>
        <p:spPr>
          <a:xfrm>
            <a:off x="832583" y="4868207"/>
            <a:ext cx="239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latin typeface="Helvetica-Light"/>
              </a:rPr>
              <a:t>Adderer med 1: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5C21E33-3540-4157-86FE-FCF23C0AA2D5}"/>
              </a:ext>
            </a:extLst>
          </p:cNvPr>
          <p:cNvSpPr/>
          <p:nvPr/>
        </p:nvSpPr>
        <p:spPr>
          <a:xfrm>
            <a:off x="3481361" y="4868207"/>
            <a:ext cx="18101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2400" dirty="0">
                <a:latin typeface="Helvetica-Light"/>
              </a:rPr>
              <a:t>    11111010</a:t>
            </a:r>
          </a:p>
          <a:p>
            <a:r>
              <a:rPr lang="nb-NO" sz="2400" dirty="0">
                <a:latin typeface="Helvetica-Light"/>
              </a:rPr>
              <a:t>+  </a:t>
            </a:r>
            <a:r>
              <a:rPr lang="nb-NO" sz="2400" u="sng" dirty="0">
                <a:latin typeface="Helvetica-Light"/>
              </a:rPr>
              <a:t>             1</a:t>
            </a:r>
          </a:p>
          <a:p>
            <a:r>
              <a:rPr lang="nb-NO" sz="2400" dirty="0">
                <a:latin typeface="Helvetica-Light"/>
              </a:rPr>
              <a:t>=  11111011</a:t>
            </a:r>
          </a:p>
        </p:txBody>
      </p:sp>
    </p:spTree>
    <p:extLst>
      <p:ext uri="{BB962C8B-B14F-4D97-AF65-F5344CB8AC3E}">
        <p14:creationId xmlns:p14="http://schemas.microsoft.com/office/powerpoint/2010/main" val="308669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C3847F-102E-495C-80DE-82FCC363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binærtallene brukes 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EBA4D9-E5B0-4981-86C9-2F4EB623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874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Binærtall, altså rekker med 1ere og 0ere i en sekvens, representerer alle filer på datamaskinen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F.eks. bilder, dokumenter, kalenderoppføringer</a:t>
            </a:r>
          </a:p>
          <a:p>
            <a:pPr>
              <a:lnSpc>
                <a:spcPct val="150000"/>
              </a:lnSpc>
            </a:pPr>
            <a:r>
              <a:rPr lang="nb-NO" dirty="0"/>
              <a:t>Representerer også instruksjoner og kommandoer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7BA77E5-5445-44D2-B790-86DAB758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49" y="938963"/>
            <a:ext cx="3673265" cy="523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12DEF02-D3CB-458D-A484-33664C916186}"/>
              </a:ext>
            </a:extLst>
          </p:cNvPr>
          <p:cNvSpPr/>
          <p:nvPr/>
        </p:nvSpPr>
        <p:spPr>
          <a:xfrm>
            <a:off x="9365000" y="4183323"/>
            <a:ext cx="1033641" cy="5587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657821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71E242-8F28-4524-9540-4EFB8AB6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95" y="2746818"/>
            <a:ext cx="10515600" cy="1325563"/>
          </a:xfrm>
        </p:spPr>
        <p:txBody>
          <a:bodyPr/>
          <a:lstStyle/>
          <a:p>
            <a:pPr algn="ctr"/>
            <a:r>
              <a:rPr lang="nb-NO" b="1" dirty="0"/>
              <a:t>Oppgaver</a:t>
            </a:r>
          </a:p>
        </p:txBody>
      </p:sp>
    </p:spTree>
    <p:extLst>
      <p:ext uri="{BB962C8B-B14F-4D97-AF65-F5344CB8AC3E}">
        <p14:creationId xmlns:p14="http://schemas.microsoft.com/office/powerpoint/2010/main" val="160325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E0B9EB-A908-4BF2-AEF8-593DDB56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gå igjennom?</a:t>
            </a:r>
          </a:p>
        </p:txBody>
      </p:sp>
      <p:pic>
        <p:nvPicPr>
          <p:cNvPr id="7" name="Plassholder for innhold 6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657F18FF-A934-4F5F-B9F2-9D2752CEC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2504050"/>
            <a:ext cx="12070710" cy="3010486"/>
          </a:xfrm>
        </p:spPr>
      </p:pic>
    </p:spTree>
    <p:extLst>
      <p:ext uri="{BB962C8B-B14F-4D97-AF65-F5344CB8AC3E}">
        <p14:creationId xmlns:p14="http://schemas.microsoft.com/office/powerpoint/2010/main" val="51256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35FC14-CDC4-4860-A938-CB1C8966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gjøre?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87E808-6EE6-4B97-A5FD-CA420574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Hovesakelig</a:t>
            </a:r>
            <a:r>
              <a:rPr lang="nb-NO" dirty="0"/>
              <a:t>: kort innføring i stoffet via forelesning.</a:t>
            </a:r>
            <a:br>
              <a:rPr lang="nb-NO" dirty="0"/>
            </a:br>
            <a:r>
              <a:rPr lang="nb-NO" dirty="0"/>
              <a:t>Resten oppgaver og case-løsning.</a:t>
            </a:r>
          </a:p>
          <a:p>
            <a:endParaRPr lang="nb-NO" dirty="0"/>
          </a:p>
          <a:p>
            <a:r>
              <a:rPr lang="nb-NO" b="1" dirty="0"/>
              <a:t>Gi tilbakemeldinger</a:t>
            </a:r>
            <a:r>
              <a:rPr lang="nb-NO" dirty="0"/>
              <a:t> underveis. </a:t>
            </a:r>
            <a:br>
              <a:rPr lang="nb-NO" dirty="0"/>
            </a:br>
            <a:r>
              <a:rPr lang="nb-NO" dirty="0"/>
              <a:t>Noe dere liker? Si ifra, så kan vi fortsette med det.</a:t>
            </a:r>
            <a:br>
              <a:rPr lang="nb-NO" dirty="0"/>
            </a:br>
            <a:r>
              <a:rPr lang="nb-NO" dirty="0"/>
              <a:t>Noe dere </a:t>
            </a:r>
            <a:r>
              <a:rPr lang="nb-NO" i="1" dirty="0"/>
              <a:t>ikke</a:t>
            </a:r>
            <a:r>
              <a:rPr lang="nb-NO" dirty="0"/>
              <a:t> liker? Si ifra, så kan vi endre på det.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43747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7DB027-41EF-4E27-AC09-2B78E726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Hvem er vi?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EFF6DC-26A6-4B1F-9796-B0FC0C14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Tommy Abelsen</a:t>
            </a:r>
            <a:br>
              <a:rPr lang="nb-NO" dirty="0"/>
            </a:br>
            <a:endParaRPr lang="nb-NO" dirty="0"/>
          </a:p>
          <a:p>
            <a:r>
              <a:rPr lang="nb-NO" dirty="0"/>
              <a:t>Går Ingeniørfag – Data.</a:t>
            </a:r>
          </a:p>
          <a:p>
            <a:r>
              <a:rPr lang="nb-NO" dirty="0"/>
              <a:t>Har jobbet som Orakel ett år.</a:t>
            </a:r>
          </a:p>
          <a:p>
            <a:r>
              <a:rPr lang="nb-NO" dirty="0"/>
              <a:t>Var med å holde tilsvarende kurs i fjor.</a:t>
            </a:r>
          </a:p>
          <a:p>
            <a:endParaRPr lang="nb-NO" dirty="0"/>
          </a:p>
          <a:p>
            <a:r>
              <a:rPr lang="nb-NO" dirty="0"/>
              <a:t>Skal være studentassistent i faget Programmering.</a:t>
            </a:r>
          </a:p>
        </p:txBody>
      </p:sp>
    </p:spTree>
    <p:extLst>
      <p:ext uri="{BB962C8B-B14F-4D97-AF65-F5344CB8AC3E}">
        <p14:creationId xmlns:p14="http://schemas.microsoft.com/office/powerpoint/2010/main" val="416808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A9C774-4B5C-4B6C-98F0-2623D529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 andre: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0E0447-73B6-4014-8827-97817853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nb-NO" dirty="0"/>
              <a:t>Andreas Strand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Går Ingeniørfag – Data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Har jobbet som </a:t>
            </a:r>
            <a:r>
              <a:rPr lang="nb-NO" dirty="0" err="1"/>
              <a:t>stud.ass</a:t>
            </a:r>
            <a:r>
              <a:rPr lang="nb-NO" dirty="0"/>
              <a:t>. i programmering/programutvikling ett år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Skal være </a:t>
            </a:r>
            <a:r>
              <a:rPr lang="nb-NO" dirty="0" err="1"/>
              <a:t>stud.ass</a:t>
            </a:r>
            <a:r>
              <a:rPr lang="nb-NO" dirty="0"/>
              <a:t> i programmering.</a:t>
            </a:r>
          </a:p>
          <a:p>
            <a:pPr>
              <a:lnSpc>
                <a:spcPct val="150000"/>
              </a:lnSpc>
            </a:pPr>
            <a:r>
              <a:rPr lang="nb-NO" dirty="0"/>
              <a:t>Adrian </a:t>
            </a:r>
            <a:r>
              <a:rPr lang="nb-NO" dirty="0" err="1"/>
              <a:t>Siim</a:t>
            </a:r>
            <a:r>
              <a:rPr lang="nb-NO" dirty="0"/>
              <a:t> Melsom 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Utdannet dataingeniør på </a:t>
            </a:r>
            <a:r>
              <a:rPr lang="nb-NO" dirty="0" err="1"/>
              <a:t>HiOA</a:t>
            </a:r>
            <a:r>
              <a:rPr lang="nb-NO" dirty="0"/>
              <a:t>. 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Skal til Trondheim etter sommeren for master. 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Jobbet som Orakel i 3 semestre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Jobber nå i WebTop.</a:t>
            </a:r>
          </a:p>
        </p:txBody>
      </p:sp>
    </p:spTree>
    <p:extLst>
      <p:ext uri="{BB962C8B-B14F-4D97-AF65-F5344CB8AC3E}">
        <p14:creationId xmlns:p14="http://schemas.microsoft.com/office/powerpoint/2010/main" val="32940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E9AA22-A1D2-4D2D-A527-2A6261EE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00"/>
            <a:ext cx="10515600" cy="1687070"/>
          </a:xfrm>
        </p:spPr>
        <p:txBody>
          <a:bodyPr/>
          <a:lstStyle/>
          <a:p>
            <a:pPr algn="ctr"/>
            <a:r>
              <a:rPr lang="nb-NO" b="1" dirty="0"/>
              <a:t>Fra VGS til høyere utdanning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A308F3D-A8BB-4AD1-BBAC-B6792FFC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5470"/>
            <a:ext cx="10515600" cy="2009000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/>
              <a:t>Modul 1</a:t>
            </a:r>
          </a:p>
        </p:txBody>
      </p:sp>
    </p:spTree>
    <p:extLst>
      <p:ext uri="{BB962C8B-B14F-4D97-AF65-F5344CB8AC3E}">
        <p14:creationId xmlns:p14="http://schemas.microsoft.com/office/powerpoint/2010/main" val="109588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1714</Words>
  <Application>Microsoft Office PowerPoint</Application>
  <PresentationFormat>Widescreen</PresentationFormat>
  <Paragraphs>272</Paragraphs>
  <Slides>46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Helvetica-Light</vt:lpstr>
      <vt:lpstr>Office-tema</vt:lpstr>
      <vt:lpstr>Forberedelseskurs i programmering</vt:lpstr>
      <vt:lpstr>Mandag</vt:lpstr>
      <vt:lpstr>Introduksjon</vt:lpstr>
      <vt:lpstr>Hvorfor?</vt:lpstr>
      <vt:lpstr>Hva skal vi gå igjennom?</vt:lpstr>
      <vt:lpstr>Hva skal vi gjøre?</vt:lpstr>
      <vt:lpstr>Hvem er vi?</vt:lpstr>
      <vt:lpstr>De andre:</vt:lpstr>
      <vt:lpstr>Fra VGS til høyere utdanning</vt:lpstr>
      <vt:lpstr>Hvorfor?</vt:lpstr>
      <vt:lpstr>En hovedforskjell</vt:lpstr>
      <vt:lpstr>Kurs- og programplan?</vt:lpstr>
      <vt:lpstr>På den andre siden...</vt:lpstr>
      <vt:lpstr>Noen tips</vt:lpstr>
      <vt:lpstr>Studieteknikk</vt:lpstr>
      <vt:lpstr>Hvorfor studieteknikk?</vt:lpstr>
      <vt:lpstr>Læringsutbytte</vt:lpstr>
      <vt:lpstr>Og aller best…</vt:lpstr>
      <vt:lpstr>Bekjempe glemsel</vt:lpstr>
      <vt:lpstr>Bekjempe skippertak</vt:lpstr>
      <vt:lpstr>Bekjempe stress ++</vt:lpstr>
      <vt:lpstr>Tips</vt:lpstr>
      <vt:lpstr>Oppgaver</vt:lpstr>
      <vt:lpstr>Hva er programmering? Og Binærtall</vt:lpstr>
      <vt:lpstr>Hva er programmering?</vt:lpstr>
      <vt:lpstr>Litt dypere…</vt:lpstr>
      <vt:lpstr>PowerPoint-presentasjon</vt:lpstr>
      <vt:lpstr>Med andre ord...</vt:lpstr>
      <vt:lpstr>Hva brukes programmering til?</vt:lpstr>
      <vt:lpstr>Roboter</vt:lpstr>
      <vt:lpstr>Underholdning</vt:lpstr>
      <vt:lpstr>I det daglige</vt:lpstr>
      <vt:lpstr>Binærtall</vt:lpstr>
      <vt:lpstr>Bit og Byte</vt:lpstr>
      <vt:lpstr>Bit og Byte</vt:lpstr>
      <vt:lpstr>Hvorfor binærtall?</vt:lpstr>
      <vt:lpstr>Posisjonen til tallene er viktig</vt:lpstr>
      <vt:lpstr>0  (8-bits byte)</vt:lpstr>
      <vt:lpstr>9 (8-bits byte)</vt:lpstr>
      <vt:lpstr>Lengden til tallene er viktig</vt:lpstr>
      <vt:lpstr>Lengden til tallene er viktig</vt:lpstr>
      <vt:lpstr>Aritmetikk</vt:lpstr>
      <vt:lpstr>Toerkomplement</vt:lpstr>
      <vt:lpstr>Eks.</vt:lpstr>
      <vt:lpstr>Hva binærtallene brukes til</vt:lpstr>
      <vt:lpstr>Oppgaver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Forberedelseskurs i programmering</dc:title>
  <dc:creator>Tommy Abelsen</dc:creator>
  <cp:lastModifiedBy>Tommy Abelsen</cp:lastModifiedBy>
  <cp:revision>29</cp:revision>
  <dcterms:created xsi:type="dcterms:W3CDTF">2017-07-28T11:44:11Z</dcterms:created>
  <dcterms:modified xsi:type="dcterms:W3CDTF">2017-07-30T17:49:18Z</dcterms:modified>
</cp:coreProperties>
</file>