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ode_(computer_scienc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ree_structur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93066b1e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d93066b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93066b1e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d93066b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dag skal vi se litt på DOM, Document Object Model, hvordan JavaScript er nyttig i DOM-manipulasjon, og  litt om hvordan handlekurven kan se ut etter i dag.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93066b1e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d93066b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Bildet her illustrerer hvordan DOM tolker et HTML-dokument.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db7896aab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Google Shape;77;g3db7896a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Et API, eller application programming interface, er et grensesnitt som tillater funksjonalitet fra annen programvare. Det vil si at man kan spørre om noe fra et API, og du vil få lov eller en feilmelding som sier du ikke får lov, eller at du spør på feil måte. </a:t>
            </a:r>
            <a:endParaRPr/>
          </a:p>
          <a:p>
            <a:pPr indent="0" lvl="0" marL="0" rtl="0">
              <a:spcBef>
                <a:spcPts val="0"/>
              </a:spcBef>
              <a:spcAft>
                <a:spcPts val="0"/>
              </a:spcAft>
              <a:buNone/>
            </a:pPr>
            <a:r>
              <a:t/>
            </a:r>
            <a:endParaRPr/>
          </a:p>
          <a:p>
            <a:pPr indent="0" lvl="0" marL="0" rtl="0">
              <a:spcBef>
                <a:spcPts val="0"/>
              </a:spcBef>
              <a:spcAft>
                <a:spcPts val="0"/>
              </a:spcAft>
              <a:buNone/>
            </a:pPr>
            <a:r>
              <a:rPr lang="en"/>
              <a:t>En analogi er at et program er som et firma. Programmet jobber med et eller annet, og det gjør firmaet også.</a:t>
            </a:r>
            <a:endParaRPr/>
          </a:p>
          <a:p>
            <a:pPr indent="0" lvl="0" marL="0" rtl="0">
              <a:spcBef>
                <a:spcPts val="0"/>
              </a:spcBef>
              <a:spcAft>
                <a:spcPts val="0"/>
              </a:spcAft>
              <a:buNone/>
            </a:pPr>
            <a:r>
              <a:rPr lang="en"/>
              <a:t>Et API er måter man kan kontakte firmaet på. For eksempel en nettside, hvis de har laget en.</a:t>
            </a:r>
            <a:endParaRPr/>
          </a:p>
          <a:p>
            <a:pPr indent="0" lvl="0" marL="0" rtl="0">
              <a:spcBef>
                <a:spcPts val="0"/>
              </a:spcBef>
              <a:spcAft>
                <a:spcPts val="0"/>
              </a:spcAft>
              <a:buNone/>
            </a:pPr>
            <a:r>
              <a:rPr lang="en"/>
              <a:t>Prøver du å gå inn på en nettside til et firma som ikke har det, vil det selvfølgelig ikke gå.</a:t>
            </a:r>
            <a:endParaRPr/>
          </a:p>
          <a:p>
            <a:pPr indent="0" lvl="0" marL="0" rtl="0">
              <a:spcBef>
                <a:spcPts val="0"/>
              </a:spcBef>
              <a:spcAft>
                <a:spcPts val="0"/>
              </a:spcAft>
              <a:buNone/>
            </a:pPr>
            <a:r>
              <a:rPr lang="en"/>
              <a:t>På samme måte vil man ikke kunne kontakte programmet med et API som ikke er laget.</a:t>
            </a:r>
            <a:endParaRPr/>
          </a:p>
          <a:p>
            <a:pPr indent="0" lvl="0" marL="0" rtl="0">
              <a:spcBef>
                <a:spcPts val="0"/>
              </a:spcBef>
              <a:spcAft>
                <a:spcPts val="0"/>
              </a:spcAft>
              <a:buNone/>
            </a:pPr>
            <a:r>
              <a:t/>
            </a:r>
            <a:endParaRPr/>
          </a:p>
          <a:p>
            <a:pPr indent="0" lvl="0" marL="0" rtl="0">
              <a:spcBef>
                <a:spcPts val="0"/>
              </a:spcBef>
              <a:spcAft>
                <a:spcPts val="0"/>
              </a:spcAft>
              <a:buNone/>
            </a:pPr>
            <a:r>
              <a:rPr lang="en"/>
              <a:t>Hvis programmet har et API, og firmaet har eksempelvis en telefon, så går det an å kontakte begge.</a:t>
            </a:r>
            <a:endParaRPr/>
          </a:p>
          <a:p>
            <a:pPr indent="0" lvl="0" marL="0" rtl="0">
              <a:spcBef>
                <a:spcPts val="0"/>
              </a:spcBef>
              <a:spcAft>
                <a:spcPts val="0"/>
              </a:spcAft>
              <a:buNone/>
            </a:pPr>
            <a:r>
              <a:rPr lang="en"/>
              <a:t>Man kan kalle på API-et til programmet og få den tjenesten eller informasjonen man ønsker, og man kan ringe firmaet og snakke med en som kan gjøre tjenester for deg eller gi deg informasjon.</a:t>
            </a:r>
            <a:endParaRPr/>
          </a:p>
          <a:p>
            <a:pPr indent="0" lvl="0" marL="0" rtl="0">
              <a:spcBef>
                <a:spcPts val="0"/>
              </a:spcBef>
              <a:spcAft>
                <a:spcPts val="0"/>
              </a:spcAft>
              <a:buNone/>
            </a:pPr>
            <a:r>
              <a:t/>
            </a:r>
            <a:endParaRPr/>
          </a:p>
          <a:p>
            <a:pPr indent="0" lvl="0" marL="0" rtl="0">
              <a:spcBef>
                <a:spcPts val="0"/>
              </a:spcBef>
              <a:spcAft>
                <a:spcPts val="0"/>
              </a:spcAft>
              <a:buNone/>
            </a:pPr>
            <a:r>
              <a:rPr lang="en"/>
              <a:t>Mer om API  senere.</a:t>
            </a:r>
            <a:endParaRPr/>
          </a:p>
          <a:p>
            <a:pPr indent="0" lvl="0" marL="0" rtl="0">
              <a:spcBef>
                <a:spcPts val="0"/>
              </a:spcBef>
              <a:spcAft>
                <a:spcPts val="0"/>
              </a:spcAft>
              <a:buNone/>
            </a:pPr>
            <a:r>
              <a:t/>
            </a:r>
            <a:endParaRPr/>
          </a:p>
          <a:p>
            <a:pPr indent="0" lvl="0" marL="0" rtl="0">
              <a:spcBef>
                <a:spcPts val="0"/>
              </a:spcBef>
              <a:spcAft>
                <a:spcPts val="0"/>
              </a:spcAft>
              <a:buNone/>
            </a:pPr>
            <a:r>
              <a:rPr lang="en"/>
              <a:t>Et objekt er enkelt fortalt data eller funksjonalitet som kan aksesseres ved en identifikator. Altså data vi kan “kalle på”, eller få tak i, ved bruk av identifikatoren (navnet)</a:t>
            </a:r>
            <a:endParaRPr/>
          </a:p>
          <a:p>
            <a:pPr indent="0" lvl="0" marL="0" rtl="0">
              <a:spcBef>
                <a:spcPts val="0"/>
              </a:spcBef>
              <a:spcAft>
                <a:spcPts val="0"/>
              </a:spcAft>
              <a:buNone/>
            </a:pPr>
            <a:r>
              <a:rPr lang="en"/>
              <a:t>	Dere kommer til å få mer om objekter utover høsten/våren, og litt til denne uken. Det er med andre ord ikke veldig viktig å forstå helt ennå.</a:t>
            </a:r>
            <a:endParaRPr/>
          </a:p>
          <a:p>
            <a:pPr indent="0" lvl="0" marL="0" rtl="0">
              <a:spcBef>
                <a:spcPts val="0"/>
              </a:spcBef>
              <a:spcAft>
                <a:spcPts val="0"/>
              </a:spcAft>
              <a:buNone/>
            </a:pPr>
            <a:r>
              <a:t/>
            </a:r>
            <a:endParaRPr/>
          </a:p>
          <a:p>
            <a:pPr indent="0" lvl="0" marL="0" rtl="0">
              <a:spcBef>
                <a:spcPts val="0"/>
              </a:spcBef>
              <a:spcAft>
                <a:spcPts val="0"/>
              </a:spcAft>
              <a:buNone/>
            </a:pPr>
            <a:r>
              <a:rPr lang="en"/>
              <a:t>Hva er en node?</a:t>
            </a:r>
            <a:endParaRPr/>
          </a:p>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db7896aab_0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Google Shape;84;g3db7896a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u="sng">
                <a:solidFill>
                  <a:schemeClr val="accent5"/>
                </a:solidFill>
                <a:hlinkClick r:id="rId2"/>
              </a:rPr>
              <a:t>https://en.wikipedia.org/wiki/Node_(computer_science)</a:t>
            </a:r>
            <a:r>
              <a:rPr lang="en">
                <a:solidFill>
                  <a:schemeClr val="dk2"/>
                </a:solidFill>
              </a:rPr>
              <a:t> </a:t>
            </a:r>
            <a:endParaRPr>
              <a:solidFill>
                <a:schemeClr val="dk2"/>
              </a:solidFill>
            </a:endParaRPr>
          </a:p>
          <a:p>
            <a:pPr indent="0" lvl="0" marL="0" rtl="0">
              <a:lnSpc>
                <a:spcPct val="115000"/>
              </a:lnSpc>
              <a:spcBef>
                <a:spcPts val="1600"/>
              </a:spcBef>
              <a:spcAft>
                <a:spcPts val="0"/>
              </a:spcAft>
              <a:buNone/>
            </a:pPr>
            <a:r>
              <a:t/>
            </a:r>
            <a:endParaRPr sz="1800">
              <a:solidFill>
                <a:schemeClr val="dk2"/>
              </a:solidFill>
            </a:endParaRPr>
          </a:p>
          <a:p>
            <a:pPr indent="0" lvl="0" marL="0" rtl="0">
              <a:lnSpc>
                <a:spcPct val="115000"/>
              </a:lnSpc>
              <a:spcBef>
                <a:spcPts val="1600"/>
              </a:spcBef>
              <a:spcAft>
                <a:spcPts val="1600"/>
              </a:spcAft>
              <a:buClr>
                <a:schemeClr val="dk1"/>
              </a:buClr>
              <a:buSzPts val="1100"/>
              <a:buFont typeface="Arial"/>
              <a:buNone/>
            </a:pPr>
            <a:r>
              <a:t/>
            </a:r>
            <a:endParaRPr sz="1800">
              <a:solidFill>
                <a:schemeClr val="dk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db7896aab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Google Shape;91;g3db7896a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u="sng">
                <a:solidFill>
                  <a:schemeClr val="accent5"/>
                </a:solidFill>
                <a:hlinkClick r:id="rId2"/>
              </a:rPr>
              <a:t>https://en.wikipedia.org/wiki/Tree_structure</a:t>
            </a:r>
            <a:endParaRPr/>
          </a:p>
          <a:p>
            <a:pPr indent="0" lvl="0" marL="0" rtl="0">
              <a:lnSpc>
                <a:spcPct val="115000"/>
              </a:lnSpc>
              <a:spcBef>
                <a:spcPts val="1600"/>
              </a:spcBef>
              <a:spcAft>
                <a:spcPts val="0"/>
              </a:spcAft>
              <a:buNone/>
            </a:pPr>
            <a:r>
              <a:rPr lang="en"/>
              <a:t>Bildet til høyre illustrerer et tre, med “html” som rot-element/node.</a:t>
            </a:r>
            <a:br>
              <a:rPr lang="en"/>
            </a:br>
            <a:r>
              <a:rPr lang="en"/>
              <a:t>Alle elementer i treet er noder, og har her tilfeldigvis barn.</a:t>
            </a:r>
            <a:endParaRPr/>
          </a:p>
          <a:p>
            <a:pPr indent="0" lvl="0" marL="0" rtl="0">
              <a:lnSpc>
                <a:spcPct val="115000"/>
              </a:lnSpc>
              <a:spcBef>
                <a:spcPts val="1600"/>
              </a:spcBef>
              <a:spcAft>
                <a:spcPts val="1600"/>
              </a:spcAft>
              <a:buClr>
                <a:schemeClr val="dk1"/>
              </a:buClr>
              <a:buSzPts val="1100"/>
              <a:buFont typeface="Arial"/>
              <a:buNone/>
            </a:pPr>
            <a:r>
              <a:rPr lang="en"/>
              <a:t>Vi kan se at de tre “text”-nodene er bladnoder som har foreldre, men ingen barn - altså noder under seg som tilhører dem.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d93066b1e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Google Shape;98;g3d93066b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Dag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DOM-manipulering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går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a:t>
            </a:r>
            <a:endParaRPr/>
          </a:p>
          <a:p>
            <a:pPr indent="0" lvl="0" marL="0" rtl="0">
              <a:spcBef>
                <a:spcPts val="1600"/>
              </a:spcBef>
              <a:spcAft>
                <a:spcPts val="0"/>
              </a:spcAft>
              <a:buNone/>
            </a:pPr>
            <a:r>
              <a:rPr lang="en"/>
              <a:t>Variabler, funksjoner og funksjonskall</a:t>
            </a:r>
            <a:endParaRPr/>
          </a:p>
          <a:p>
            <a:pPr indent="0" lvl="0" marL="0">
              <a:spcBef>
                <a:spcPts val="1600"/>
              </a:spcBef>
              <a:spcAft>
                <a:spcPts val="1600"/>
              </a:spcAft>
              <a:buNone/>
            </a:pPr>
            <a:r>
              <a:rPr lang="en"/>
              <a:t>Arrays (tabeller)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dag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DOM</a:t>
            </a:r>
            <a:endParaRPr/>
          </a:p>
          <a:p>
            <a:pPr indent="0" lvl="0" marL="0" rtl="0">
              <a:spcBef>
                <a:spcPts val="1600"/>
              </a:spcBef>
              <a:spcAft>
                <a:spcPts val="0"/>
              </a:spcAft>
              <a:buNone/>
            </a:pPr>
            <a:r>
              <a:rPr lang="en"/>
              <a:t>JavaScript</a:t>
            </a:r>
            <a:endParaRPr/>
          </a:p>
          <a:p>
            <a:pPr indent="0" lvl="0" marL="0">
              <a:spcBef>
                <a:spcPts val="1600"/>
              </a:spcBef>
              <a:spcAft>
                <a:spcPts val="1600"/>
              </a:spcAft>
              <a:buNone/>
            </a:pPr>
            <a:r>
              <a:rPr lang="en"/>
              <a:t>Handlekurv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Document Object Model</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5095863" y="476250"/>
            <a:ext cx="4048125" cy="419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DOM</a:t>
            </a:r>
            <a:endParaRPr/>
          </a:p>
        </p:txBody>
      </p:sp>
      <p:sp>
        <p:nvSpPr>
          <p:cNvPr id="80" name="Google Shape;80;p17"/>
          <p:cNvSpPr txBox="1"/>
          <p:nvPr>
            <p:ph idx="1" type="body"/>
          </p:nvPr>
        </p:nvSpPr>
        <p:spPr>
          <a:xfrm>
            <a:off x="311700" y="1152475"/>
            <a:ext cx="47841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Behandler HTML-dokument som et “tre” med “noder”</a:t>
            </a:r>
            <a:endParaRPr/>
          </a:p>
          <a:p>
            <a:pPr indent="0" lvl="0" marL="0" rtl="0">
              <a:spcBef>
                <a:spcPts val="1600"/>
              </a:spcBef>
              <a:spcAft>
                <a:spcPts val="0"/>
              </a:spcAft>
              <a:buNone/>
            </a:pPr>
            <a:r>
              <a:rPr lang="en"/>
              <a:t>DOM er et API (grensesnitt) som lar oss manipulere dokumentet.</a:t>
            </a:r>
            <a:endParaRPr/>
          </a:p>
          <a:p>
            <a:pPr indent="0" lvl="0" marL="0" rtl="0">
              <a:spcBef>
                <a:spcPts val="1600"/>
              </a:spcBef>
              <a:spcAft>
                <a:spcPts val="0"/>
              </a:spcAft>
              <a:buNone/>
            </a:pPr>
            <a:r>
              <a:rPr lang="en"/>
              <a:t>Hver node er et objekt, som inneholder data</a:t>
            </a:r>
            <a:endParaRPr/>
          </a:p>
          <a:p>
            <a:pPr indent="0" lvl="0" marL="0" rtl="0">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5095863" y="476250"/>
            <a:ext cx="4048125" cy="419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Node</a:t>
            </a:r>
            <a:endParaRPr/>
          </a:p>
        </p:txBody>
      </p:sp>
      <p:sp>
        <p:nvSpPr>
          <p:cNvPr id="87" name="Google Shape;87;p18"/>
          <p:cNvSpPr txBox="1"/>
          <p:nvPr>
            <p:ph idx="1" type="body"/>
          </p:nvPr>
        </p:nvSpPr>
        <p:spPr>
          <a:xfrm>
            <a:off x="311700" y="11236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En node er et element i en datastruktur</a:t>
            </a:r>
            <a:endParaRPr/>
          </a:p>
          <a:p>
            <a:pPr indent="0" lvl="0" marL="0" rtl="0">
              <a:spcBef>
                <a:spcPts val="1600"/>
              </a:spcBef>
              <a:spcAft>
                <a:spcPts val="0"/>
              </a:spcAft>
              <a:buNone/>
            </a:pPr>
            <a:r>
              <a:rPr lang="en"/>
              <a:t>N</a:t>
            </a:r>
            <a:r>
              <a:rPr lang="en"/>
              <a:t>oder i DOM-sammenheng, eksempler</a:t>
            </a:r>
            <a:br>
              <a:rPr lang="en"/>
            </a:br>
            <a:r>
              <a:rPr lang="en"/>
              <a:t>	elementer</a:t>
            </a:r>
            <a:br>
              <a:rPr lang="en"/>
            </a:br>
            <a:r>
              <a:rPr lang="en"/>
              <a:t>	tekst</a:t>
            </a:r>
            <a:br>
              <a:rPr lang="en"/>
            </a:br>
            <a:r>
              <a:rPr lang="en"/>
              <a:t>	</a:t>
            </a:r>
            <a:r>
              <a:rPr lang="en"/>
              <a:t>a</a:t>
            </a:r>
            <a:r>
              <a:rPr lang="en"/>
              <a:t>ttributter</a:t>
            </a:r>
            <a:br>
              <a:rPr lang="en"/>
            </a:br>
            <a:r>
              <a:rPr lang="en"/>
              <a:t>Forskjellige</a:t>
            </a:r>
            <a:r>
              <a:rPr lang="en"/>
              <a:t> typer noder:</a:t>
            </a:r>
            <a:br>
              <a:rPr lang="en"/>
            </a:br>
            <a:r>
              <a:rPr lang="en"/>
              <a:t>	rot,</a:t>
            </a:r>
            <a:br>
              <a:rPr lang="en"/>
            </a:br>
            <a:r>
              <a:rPr lang="en"/>
              <a:t>	</a:t>
            </a:r>
            <a:r>
              <a:rPr lang="en"/>
              <a:t>b</a:t>
            </a:r>
            <a:r>
              <a:rPr lang="en"/>
              <a:t>arn,</a:t>
            </a:r>
            <a:br>
              <a:rPr lang="en"/>
            </a:br>
            <a:r>
              <a:rPr lang="en"/>
              <a:t>	</a:t>
            </a:r>
            <a:r>
              <a:rPr lang="en"/>
              <a:t>f</a:t>
            </a:r>
            <a:r>
              <a:rPr lang="en"/>
              <a:t>orelder,</a:t>
            </a:r>
            <a:br>
              <a:rPr lang="en"/>
            </a:br>
            <a:r>
              <a:rPr lang="en"/>
              <a:t>	blad</a:t>
            </a:r>
            <a:endParaRPr/>
          </a:p>
          <a:p>
            <a:pPr indent="0" lvl="0" marL="0">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5095863" y="476250"/>
            <a:ext cx="4048125" cy="419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Tre</a:t>
            </a:r>
            <a:endParaRPr/>
          </a:p>
        </p:txBody>
      </p:sp>
      <p:sp>
        <p:nvSpPr>
          <p:cNvPr id="94" name="Google Shape;94;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Trær er en sammensatt struktur av noder.</a:t>
            </a:r>
            <a:endParaRPr/>
          </a:p>
          <a:p>
            <a:pPr indent="0" lvl="0" marL="0" rtl="0">
              <a:spcBef>
                <a:spcPts val="1600"/>
              </a:spcBef>
              <a:spcAft>
                <a:spcPts val="0"/>
              </a:spcAft>
              <a:buNone/>
            </a:pPr>
            <a:r>
              <a:rPr lang="en"/>
              <a:t>Alle noder har foreldre unntatt rot-node</a:t>
            </a:r>
            <a:endParaRPr/>
          </a:p>
          <a:p>
            <a:pPr indent="0" lvl="0" marL="0">
              <a:spcBef>
                <a:spcPts val="160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5095863" y="476250"/>
            <a:ext cx="4048125" cy="419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Demonstrasjon av DOM-manipulasjon med JavaScript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