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7" r:id="rId6"/>
    <p:sldId id="268" r:id="rId7"/>
    <p:sldId id="269"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32" y="-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343" y="2341438"/>
            <a:ext cx="4801314" cy="707886"/>
          </a:xfrm>
          <a:prstGeom prst="rect">
            <a:avLst/>
          </a:prstGeom>
          <a:noFill/>
        </p:spPr>
        <p:txBody>
          <a:bodyPr wrap="none">
            <a:spAutoFit/>
          </a:bodyPr>
          <a:lstStyle/>
          <a:p>
            <a:r>
              <a:rPr lang="en-US" sz="4000" dirty="0" err="1"/>
              <a:t>連絡帳管理システム</a:t>
            </a:r>
            <a:endParaRPr sz="4000" dirty="0"/>
          </a:p>
        </p:txBody>
      </p:sp>
      <p:sp>
        <p:nvSpPr>
          <p:cNvPr id="3" name="TextBox 2"/>
          <p:cNvSpPr txBox="1"/>
          <p:nvPr/>
        </p:nvSpPr>
        <p:spPr>
          <a:xfrm>
            <a:off x="1330452" y="3630168"/>
            <a:ext cx="6483096" cy="1107996"/>
          </a:xfrm>
          <a:prstGeom prst="rect">
            <a:avLst/>
          </a:prstGeom>
          <a:noFill/>
        </p:spPr>
        <p:txBody>
          <a:bodyPr wrap="square">
            <a:spAutoFit/>
          </a:bodyPr>
          <a:lstStyle/>
          <a:p>
            <a:endParaRPr dirty="0"/>
          </a:p>
          <a:p>
            <a:pPr>
              <a:defRPr sz="2400"/>
            </a:pPr>
            <a:r>
              <a:rPr lang="en-US" dirty="0" err="1"/>
              <a:t>日揮パラレルテクノロジーズ採用インターン</a:t>
            </a:r>
            <a:endParaRPr lang="en-US" dirty="0"/>
          </a:p>
          <a:p>
            <a:pPr>
              <a:defRPr sz="2400"/>
            </a:pPr>
            <a:r>
              <a:rPr lang="en-US" dirty="0" err="1"/>
              <a:t>氏名</a:t>
            </a:r>
            <a:r>
              <a:rPr dirty="0" err="1"/>
              <a:t>：長谷川</a:t>
            </a:r>
            <a:r>
              <a:rPr dirty="0"/>
              <a:t> 隆幸</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888" y="5230368"/>
            <a:ext cx="8650224" cy="914400"/>
          </a:xfrm>
          <a:prstGeom prst="rect">
            <a:avLst/>
          </a:prstGeom>
          <a:noFill/>
        </p:spPr>
        <p:txBody>
          <a:bodyPr wrap="square">
            <a:spAutoFit/>
          </a:bodyPr>
          <a:lstStyle/>
          <a:p>
            <a:endParaRPr dirty="0"/>
          </a:p>
          <a:p>
            <a:pPr>
              <a:defRPr sz="1800">
                <a:solidFill>
                  <a:srgbClr val="505050"/>
                </a:solidFill>
                <a:latin typeface="メイリオ"/>
              </a:defRPr>
            </a:pPr>
            <a:r>
              <a:rPr dirty="0" err="1">
                <a:latin typeface="MS P"/>
              </a:rPr>
              <a:t>管理者は全データの閲覧・PDF</a:t>
            </a:r>
            <a:r>
              <a:rPr dirty="0">
                <a:latin typeface="MS P"/>
              </a:rPr>
              <a:t>/</a:t>
            </a:r>
            <a:r>
              <a:rPr dirty="0" err="1">
                <a:latin typeface="MS P"/>
              </a:rPr>
              <a:t>CSV</a:t>
            </a:r>
            <a:r>
              <a:rPr lang="en-US" dirty="0" err="1">
                <a:latin typeface="MS P"/>
              </a:rPr>
              <a:t>エクスポート</a:t>
            </a:r>
            <a:r>
              <a:rPr dirty="0" err="1">
                <a:latin typeface="MS P"/>
              </a:rPr>
              <a:t>・ログ管理</a:t>
            </a:r>
            <a:r>
              <a:rPr lang="ja-JP" altLang="en-US" dirty="0">
                <a:latin typeface="MS P"/>
              </a:rPr>
              <a:t>やアカウント追加・削除</a:t>
            </a:r>
            <a:r>
              <a:rPr dirty="0" err="1">
                <a:latin typeface="MS P"/>
              </a:rPr>
              <a:t>を行い、システム全体を統括</a:t>
            </a:r>
            <a:r>
              <a:rPr dirty="0">
                <a:latin typeface="MS P"/>
              </a:rPr>
              <a:t>。</a:t>
            </a:r>
          </a:p>
        </p:txBody>
      </p:sp>
      <p:pic>
        <p:nvPicPr>
          <p:cNvPr id="6" name="図 5">
            <a:extLst>
              <a:ext uri="{FF2B5EF4-FFF2-40B4-BE49-F238E27FC236}">
                <a16:creationId xmlns:a16="http://schemas.microsoft.com/office/drawing/2014/main" id="{89C2EEB3-22DE-E7D8-2B15-2406DE7B97FD}"/>
              </a:ext>
            </a:extLst>
          </p:cNvPr>
          <p:cNvPicPr>
            <a:picLocks noChangeAspect="1"/>
          </p:cNvPicPr>
          <p:nvPr/>
        </p:nvPicPr>
        <p:blipFill>
          <a:blip r:embed="rId2"/>
          <a:stretch>
            <a:fillRect/>
          </a:stretch>
        </p:blipFill>
        <p:spPr>
          <a:xfrm>
            <a:off x="246888" y="2042511"/>
            <a:ext cx="3776472" cy="3047298"/>
          </a:xfrm>
          <a:prstGeom prst="rect">
            <a:avLst/>
          </a:prstGeom>
        </p:spPr>
      </p:pic>
      <p:pic>
        <p:nvPicPr>
          <p:cNvPr id="8" name="図 7">
            <a:extLst>
              <a:ext uri="{FF2B5EF4-FFF2-40B4-BE49-F238E27FC236}">
                <a16:creationId xmlns:a16="http://schemas.microsoft.com/office/drawing/2014/main" id="{051C7A41-31DA-294E-3A2E-20FB0B68A2FA}"/>
              </a:ext>
            </a:extLst>
          </p:cNvPr>
          <p:cNvPicPr>
            <a:picLocks noChangeAspect="1"/>
          </p:cNvPicPr>
          <p:nvPr/>
        </p:nvPicPr>
        <p:blipFill>
          <a:blip r:embed="rId3"/>
          <a:stretch>
            <a:fillRect/>
          </a:stretch>
        </p:blipFill>
        <p:spPr>
          <a:xfrm>
            <a:off x="4873754" y="2042511"/>
            <a:ext cx="4023358" cy="3047298"/>
          </a:xfrm>
          <a:prstGeom prst="rect">
            <a:avLst/>
          </a:prstGeom>
        </p:spPr>
      </p:pic>
      <p:sp>
        <p:nvSpPr>
          <p:cNvPr id="9" name="テキスト ボックス 8">
            <a:extLst>
              <a:ext uri="{FF2B5EF4-FFF2-40B4-BE49-F238E27FC236}">
                <a16:creationId xmlns:a16="http://schemas.microsoft.com/office/drawing/2014/main" id="{213B8A9A-3B44-048F-0838-B7082DCAF251}"/>
              </a:ext>
            </a:extLst>
          </p:cNvPr>
          <p:cNvSpPr txBox="1"/>
          <p:nvPr/>
        </p:nvSpPr>
        <p:spPr>
          <a:xfrm>
            <a:off x="1817370" y="894112"/>
            <a:ext cx="5509260" cy="769441"/>
          </a:xfrm>
          <a:prstGeom prst="rect">
            <a:avLst/>
          </a:prstGeom>
          <a:noFill/>
        </p:spPr>
        <p:txBody>
          <a:bodyPr wrap="square" rtlCol="0">
            <a:spAutoFit/>
          </a:bodyPr>
          <a:lstStyle/>
          <a:p>
            <a:r>
              <a:rPr lang="ja-JP" altLang="en-US" sz="4400" dirty="0"/>
              <a:t>管理者ダッシュボード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645920"/>
            <a:ext cx="6561861" cy="1985159"/>
          </a:xfrm>
          <a:prstGeom prst="rect">
            <a:avLst/>
          </a:prstGeom>
          <a:noFill/>
        </p:spPr>
        <p:txBody>
          <a:bodyPr wrap="none">
            <a:spAutoFit/>
          </a:bodyPr>
          <a:lstStyle/>
          <a:p>
            <a:endParaRPr dirty="0">
              <a:latin typeface="MS P"/>
            </a:endParaRPr>
          </a:p>
          <a:p>
            <a:pPr>
              <a:spcAft>
                <a:spcPts val="1000"/>
              </a:spcAft>
              <a:defRPr sz="2000">
                <a:latin typeface="メイリオ"/>
              </a:defRPr>
            </a:pPr>
            <a:r>
              <a:rPr dirty="0">
                <a:latin typeface="MS P"/>
              </a:rPr>
              <a:t>・</a:t>
            </a:r>
            <a:r>
              <a:rPr dirty="0" err="1">
                <a:latin typeface="MS P"/>
              </a:rPr>
              <a:t>Chart.jsによる提出率・平均体調・メンタルの可視化</a:t>
            </a:r>
            <a:endParaRPr dirty="0">
              <a:latin typeface="MS P"/>
            </a:endParaRPr>
          </a:p>
          <a:p>
            <a:pPr>
              <a:spcAft>
                <a:spcPts val="1000"/>
              </a:spcAft>
              <a:defRPr sz="2000">
                <a:latin typeface="メイリオ"/>
              </a:defRPr>
            </a:pPr>
            <a:r>
              <a:rPr dirty="0">
                <a:latin typeface="MS P"/>
              </a:rPr>
              <a:t>・</a:t>
            </a:r>
            <a:r>
              <a:rPr dirty="0" err="1">
                <a:latin typeface="MS P"/>
              </a:rPr>
              <a:t>提出済</a:t>
            </a:r>
            <a:r>
              <a:rPr dirty="0">
                <a:latin typeface="MS P"/>
              </a:rPr>
              <a:t>/</a:t>
            </a:r>
            <a:r>
              <a:rPr dirty="0" err="1">
                <a:latin typeface="MS P"/>
              </a:rPr>
              <a:t>未提出を自動判定して担任の負担を軽減</a:t>
            </a:r>
            <a:endParaRPr dirty="0">
              <a:latin typeface="MS P"/>
            </a:endParaRPr>
          </a:p>
          <a:p>
            <a:pPr>
              <a:spcAft>
                <a:spcPts val="1000"/>
              </a:spcAft>
              <a:defRPr sz="2000">
                <a:latin typeface="メイリオ"/>
              </a:defRPr>
            </a:pPr>
            <a:r>
              <a:rPr dirty="0">
                <a:latin typeface="MS P"/>
              </a:rPr>
              <a:t>・PDF/</a:t>
            </a:r>
            <a:r>
              <a:rPr dirty="0" err="1">
                <a:latin typeface="MS P"/>
              </a:rPr>
              <a:t>CSV</a:t>
            </a:r>
            <a:r>
              <a:rPr lang="en-US" dirty="0" err="1">
                <a:latin typeface="MS P"/>
              </a:rPr>
              <a:t>エクスポート</a:t>
            </a:r>
            <a:r>
              <a:rPr dirty="0" err="1">
                <a:latin typeface="MS P"/>
              </a:rPr>
              <a:t>によるデータ活用</a:t>
            </a:r>
            <a:endParaRPr dirty="0">
              <a:latin typeface="MS P"/>
            </a:endParaRPr>
          </a:p>
          <a:p>
            <a:pPr>
              <a:spcAft>
                <a:spcPts val="1000"/>
              </a:spcAft>
              <a:defRPr sz="2000">
                <a:latin typeface="メイリオ"/>
              </a:defRPr>
            </a:pPr>
            <a:r>
              <a:rPr dirty="0">
                <a:latin typeface="MS P"/>
              </a:rPr>
              <a:t>・</a:t>
            </a:r>
            <a:r>
              <a:rPr dirty="0" err="1">
                <a:latin typeface="MS P"/>
              </a:rPr>
              <a:t>シンプルなUIで学校配布PC</a:t>
            </a:r>
            <a:r>
              <a:rPr lang="ja-JP" altLang="en-US" dirty="0">
                <a:latin typeface="MS P"/>
              </a:rPr>
              <a:t>・</a:t>
            </a:r>
            <a:r>
              <a:rPr lang="en-US" altLang="ja-JP" dirty="0" err="1">
                <a:latin typeface="MS P"/>
              </a:rPr>
              <a:t>iOS</a:t>
            </a:r>
            <a:r>
              <a:rPr dirty="0" err="1">
                <a:latin typeface="MS P"/>
              </a:rPr>
              <a:t>でも快適動作</a:t>
            </a:r>
            <a:endParaRPr dirty="0">
              <a:latin typeface="MS P"/>
            </a:endParaRPr>
          </a:p>
        </p:txBody>
      </p:sp>
      <p:sp>
        <p:nvSpPr>
          <p:cNvPr id="4" name="テキスト ボックス 3">
            <a:extLst>
              <a:ext uri="{FF2B5EF4-FFF2-40B4-BE49-F238E27FC236}">
                <a16:creationId xmlns:a16="http://schemas.microsoft.com/office/drawing/2014/main" id="{EE20F51D-A4DD-344C-44A7-422F0392D489}"/>
              </a:ext>
            </a:extLst>
          </p:cNvPr>
          <p:cNvSpPr txBox="1"/>
          <p:nvPr/>
        </p:nvSpPr>
        <p:spPr>
          <a:xfrm>
            <a:off x="2137845" y="771013"/>
            <a:ext cx="5193792" cy="769441"/>
          </a:xfrm>
          <a:prstGeom prst="rect">
            <a:avLst/>
          </a:prstGeom>
          <a:noFill/>
        </p:spPr>
        <p:txBody>
          <a:bodyPr wrap="square" rtlCol="0">
            <a:spAutoFit/>
          </a:bodyPr>
          <a:lstStyle/>
          <a:p>
            <a:r>
              <a:rPr lang="ja-JP" altLang="en-US" sz="4400" dirty="0"/>
              <a:t>課題①の工夫点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1574" y="712559"/>
            <a:ext cx="4980851" cy="769441"/>
          </a:xfrm>
          <a:prstGeom prst="rect">
            <a:avLst/>
          </a:prstGeom>
          <a:noFill/>
        </p:spPr>
        <p:txBody>
          <a:bodyPr wrap="none">
            <a:spAutoFit/>
          </a:bodyPr>
          <a:lstStyle/>
          <a:p>
            <a:r>
              <a:rPr lang="ja-JP" altLang="en-US" sz="4400" dirty="0"/>
              <a:t>課題②の提案・実装</a:t>
            </a:r>
          </a:p>
        </p:txBody>
      </p:sp>
      <p:sp>
        <p:nvSpPr>
          <p:cNvPr id="3" name="TextBox 2"/>
          <p:cNvSpPr txBox="1"/>
          <p:nvPr/>
        </p:nvSpPr>
        <p:spPr>
          <a:xfrm>
            <a:off x="914400" y="1645920"/>
            <a:ext cx="6003567" cy="1985159"/>
          </a:xfrm>
          <a:prstGeom prst="rect">
            <a:avLst/>
          </a:prstGeom>
          <a:noFill/>
        </p:spPr>
        <p:txBody>
          <a:bodyPr wrap="square">
            <a:spAutoFit/>
          </a:bodyPr>
          <a:lstStyle/>
          <a:p>
            <a:endParaRPr dirty="0">
              <a:latin typeface="MS P"/>
            </a:endParaRPr>
          </a:p>
          <a:p>
            <a:pPr>
              <a:spcAft>
                <a:spcPts val="1000"/>
              </a:spcAft>
              <a:defRPr sz="2000">
                <a:latin typeface="メイリオ"/>
              </a:defRPr>
            </a:pPr>
            <a:r>
              <a:rPr dirty="0">
                <a:latin typeface="MS P"/>
              </a:rPr>
              <a:t>・Firebase </a:t>
            </a:r>
            <a:r>
              <a:rPr dirty="0" err="1">
                <a:latin typeface="MS P"/>
              </a:rPr>
              <a:t>Firestore対応によるリアルタイム連携</a:t>
            </a:r>
            <a:endParaRPr dirty="0">
              <a:latin typeface="MS P"/>
            </a:endParaRPr>
          </a:p>
          <a:p>
            <a:pPr>
              <a:spcAft>
                <a:spcPts val="1000"/>
              </a:spcAft>
              <a:defRPr sz="2000">
                <a:latin typeface="メイリオ"/>
              </a:defRPr>
            </a:pPr>
            <a:r>
              <a:rPr dirty="0">
                <a:latin typeface="MS P"/>
              </a:rPr>
              <a:t>・</a:t>
            </a:r>
            <a:r>
              <a:rPr dirty="0" err="1">
                <a:latin typeface="MS P"/>
              </a:rPr>
              <a:t>Push通知（FCM）で提出リマインド</a:t>
            </a:r>
            <a:endParaRPr dirty="0">
              <a:latin typeface="MS P"/>
            </a:endParaRPr>
          </a:p>
          <a:p>
            <a:pPr>
              <a:spcAft>
                <a:spcPts val="1000"/>
              </a:spcAft>
              <a:defRPr sz="2000">
                <a:latin typeface="メイリオ"/>
              </a:defRPr>
            </a:pPr>
            <a:r>
              <a:rPr dirty="0">
                <a:latin typeface="MS P"/>
              </a:rPr>
              <a:t>・</a:t>
            </a:r>
            <a:r>
              <a:rPr dirty="0" err="1">
                <a:latin typeface="MS P"/>
              </a:rPr>
              <a:t>週次自動PDFレポート生成機能（担任向け</a:t>
            </a:r>
            <a:r>
              <a:rPr dirty="0">
                <a:latin typeface="MS P"/>
              </a:rPr>
              <a:t>）</a:t>
            </a:r>
          </a:p>
          <a:p>
            <a:pPr>
              <a:spcAft>
                <a:spcPts val="1000"/>
              </a:spcAft>
              <a:defRPr sz="2000">
                <a:latin typeface="メイリオ"/>
              </a:defRPr>
            </a:pPr>
            <a:r>
              <a:rPr dirty="0">
                <a:latin typeface="MS P"/>
              </a:rPr>
              <a:t>・</a:t>
            </a:r>
            <a:r>
              <a:rPr dirty="0" err="1">
                <a:latin typeface="MS P"/>
              </a:rPr>
              <a:t>ログフィルター強化と統計グラフの追加</a:t>
            </a:r>
            <a:endParaRPr dirty="0">
              <a:latin typeface="MS 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DF0642-151A-3276-A388-5BA1FAACD50E}"/>
              </a:ext>
            </a:extLst>
          </p:cNvPr>
          <p:cNvSpPr txBox="1"/>
          <p:nvPr/>
        </p:nvSpPr>
        <p:spPr>
          <a:xfrm>
            <a:off x="2980944" y="876479"/>
            <a:ext cx="3182112" cy="769441"/>
          </a:xfrm>
          <a:prstGeom prst="rect">
            <a:avLst/>
          </a:prstGeom>
          <a:noFill/>
        </p:spPr>
        <p:txBody>
          <a:bodyPr wrap="square" rtlCol="0">
            <a:spAutoFit/>
          </a:bodyPr>
          <a:lstStyle/>
          <a:p>
            <a:pPr>
              <a:spcAft>
                <a:spcPts val="1000"/>
              </a:spcAft>
              <a:defRPr sz="2000">
                <a:latin typeface="メイリオ"/>
              </a:defRPr>
            </a:pPr>
            <a:r>
              <a:rPr lang="ja-JP" altLang="en-US" sz="4400" dirty="0"/>
              <a:t>今後の展望</a:t>
            </a:r>
          </a:p>
        </p:txBody>
      </p:sp>
      <p:sp>
        <p:nvSpPr>
          <p:cNvPr id="2" name="Rectangle 1">
            <a:extLst>
              <a:ext uri="{FF2B5EF4-FFF2-40B4-BE49-F238E27FC236}">
                <a16:creationId xmlns:a16="http://schemas.microsoft.com/office/drawing/2014/main" id="{B2C7F1DB-8695-2C00-5F11-AA657508D994}"/>
              </a:ext>
            </a:extLst>
          </p:cNvPr>
          <p:cNvSpPr>
            <a:spLocks noChangeArrowheads="1"/>
          </p:cNvSpPr>
          <p:nvPr/>
        </p:nvSpPr>
        <p:spPr bwMode="auto">
          <a:xfrm>
            <a:off x="902369" y="1955455"/>
            <a:ext cx="71106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en-US" b="1" dirty="0"/>
              <a:t>スマホ対応</a:t>
            </a:r>
            <a:r>
              <a:rPr lang="en-US" altLang="ja-JP" b="1" dirty="0"/>
              <a:t>UI</a:t>
            </a:r>
            <a:r>
              <a:rPr lang="ja-JP" altLang="en-US" b="1" dirty="0"/>
              <a:t>（レスポンシブ化）</a:t>
            </a:r>
            <a:br>
              <a:rPr lang="ja-JP" altLang="en-US" dirty="0"/>
            </a:br>
            <a:r>
              <a:rPr lang="ja-JP" altLang="en-US" dirty="0"/>
              <a:t>スマートフォンやタブレットでも快適に操作できる</a:t>
            </a:r>
            <a:r>
              <a:rPr lang="en-US" altLang="ja-JP" dirty="0"/>
              <a:t>UI</a:t>
            </a:r>
            <a:r>
              <a:rPr lang="ja-JP" altLang="en-US" dirty="0"/>
              <a:t>を設計し、登校前や家庭からでも記録が行えるようにする。</a:t>
            </a:r>
          </a:p>
          <a:p>
            <a:r>
              <a:rPr lang="en-US" altLang="ja-JP" b="1" dirty="0"/>
              <a:t>AI</a:t>
            </a:r>
            <a:r>
              <a:rPr lang="ja-JP" altLang="en-US" b="1" dirty="0"/>
              <a:t>による文章解析で生徒の状態変化を検知</a:t>
            </a:r>
            <a:br>
              <a:rPr lang="ja-JP" altLang="en-US" dirty="0"/>
            </a:br>
            <a:r>
              <a:rPr lang="ja-JP" altLang="en-US" dirty="0"/>
              <a:t>提出内容を自然言語処理で解析し、体調不良やストレスの兆候を自動的に担任へ通知する仕組みを導入。</a:t>
            </a:r>
          </a:p>
          <a:p>
            <a:r>
              <a:rPr lang="ja-JP" altLang="en-US" b="1" dirty="0"/>
              <a:t>クラウドバックアップ・分析基盤の構築</a:t>
            </a:r>
            <a:br>
              <a:rPr lang="ja-JP" altLang="en-US" dirty="0"/>
            </a:br>
            <a:r>
              <a:rPr lang="en-US" altLang="ja-JP" dirty="0" err="1"/>
              <a:t>Firestore</a:t>
            </a:r>
            <a:r>
              <a:rPr lang="ja-JP" altLang="en-US" dirty="0"/>
              <a:t>などのクラウド環境にデータを自動保存し、学期単位での傾向分析や統計資料の作成を容易にする。</a:t>
            </a:r>
          </a:p>
          <a:p>
            <a:r>
              <a:rPr lang="ja-JP" altLang="en-US" b="1" dirty="0"/>
              <a:t>担任間のリアルタイム共有機能</a:t>
            </a:r>
            <a:br>
              <a:rPr lang="ja-JP" altLang="en-US" dirty="0"/>
            </a:br>
            <a:r>
              <a:rPr lang="ja-JP" altLang="en-US" dirty="0"/>
              <a:t>複数担任・学年主任・カウンセラー間での情報連携を実現し、学校全体で生徒支援を強化する体制を目指す。</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119" y="751808"/>
            <a:ext cx="8029762" cy="769441"/>
          </a:xfrm>
          <a:prstGeom prst="rect">
            <a:avLst/>
          </a:prstGeom>
          <a:noFill/>
        </p:spPr>
        <p:txBody>
          <a:bodyPr wrap="none">
            <a:spAutoFit/>
          </a:bodyPr>
          <a:lstStyle/>
          <a:p>
            <a:r>
              <a:rPr lang="ja-JP" altLang="en-US" sz="4400" dirty="0"/>
              <a:t>インターンを通じての学び・まとめ</a:t>
            </a:r>
          </a:p>
        </p:txBody>
      </p:sp>
      <p:sp>
        <p:nvSpPr>
          <p:cNvPr id="3" name="TextBox 2"/>
          <p:cNvSpPr txBox="1"/>
          <p:nvPr/>
        </p:nvSpPr>
        <p:spPr>
          <a:xfrm>
            <a:off x="356616" y="1304878"/>
            <a:ext cx="8230265" cy="4031873"/>
          </a:xfrm>
          <a:prstGeom prst="rect">
            <a:avLst/>
          </a:prstGeom>
          <a:noFill/>
        </p:spPr>
        <p:txBody>
          <a:bodyPr wrap="square">
            <a:spAutoFit/>
          </a:bodyPr>
          <a:lstStyle/>
          <a:p>
            <a:endParaRPr sz="1600" dirty="0">
              <a:latin typeface="+mj-ea"/>
              <a:ea typeface="+mj-ea"/>
            </a:endParaRPr>
          </a:p>
          <a:p>
            <a:r>
              <a:rPr lang="ja-JP" altLang="en-US" sz="1600" dirty="0">
                <a:latin typeface="+mj-ea"/>
                <a:ea typeface="+mj-ea"/>
              </a:rPr>
              <a:t>今回のインターンシップでは、システム開発の全工程（要件定義・設計・実装・テスト・デプロイ）を一貫して体験することができました。</a:t>
            </a:r>
            <a:br>
              <a:rPr lang="ja-JP" altLang="en-US" sz="1600" dirty="0">
                <a:latin typeface="+mj-ea"/>
                <a:ea typeface="+mj-ea"/>
              </a:rPr>
            </a:br>
            <a:r>
              <a:rPr lang="ja-JP" altLang="en-US" sz="1600" dirty="0">
                <a:latin typeface="+mj-ea"/>
                <a:ea typeface="+mj-ea"/>
              </a:rPr>
              <a:t>特に、要件を整理しながらユーザーの使いやすさを考慮した画面設計を行う過程では、</a:t>
            </a:r>
            <a:r>
              <a:rPr lang="en-US" altLang="ja-JP" sz="1600" b="1" dirty="0">
                <a:latin typeface="+mj-ea"/>
                <a:ea typeface="+mj-ea"/>
              </a:rPr>
              <a:t>UI/UX</a:t>
            </a:r>
            <a:r>
              <a:rPr lang="ja-JP" altLang="en-US" sz="1600" b="1" dirty="0">
                <a:latin typeface="+mj-ea"/>
                <a:ea typeface="+mj-ea"/>
              </a:rPr>
              <a:t>デザインの重要性</a:t>
            </a:r>
            <a:r>
              <a:rPr lang="ja-JP" altLang="en-US" sz="1600" dirty="0">
                <a:latin typeface="+mj-ea"/>
                <a:ea typeface="+mj-ea"/>
              </a:rPr>
              <a:t>を深く実感しました。</a:t>
            </a:r>
            <a:br>
              <a:rPr lang="ja-JP" altLang="en-US" sz="1600" dirty="0">
                <a:latin typeface="+mj-ea"/>
                <a:ea typeface="+mj-ea"/>
              </a:rPr>
            </a:br>
            <a:r>
              <a:rPr lang="ja-JP" altLang="en-US" sz="1600" dirty="0">
                <a:latin typeface="+mj-ea"/>
                <a:ea typeface="+mj-ea"/>
              </a:rPr>
              <a:t>また、開発では </a:t>
            </a:r>
            <a:r>
              <a:rPr lang="en-US" altLang="ja-JP" sz="1600" b="1" dirty="0">
                <a:latin typeface="+mj-ea"/>
                <a:ea typeface="+mj-ea"/>
              </a:rPr>
              <a:t>Node.js</a:t>
            </a:r>
            <a:r>
              <a:rPr lang="ja-JP" altLang="en-US" sz="1600" b="1" dirty="0">
                <a:latin typeface="+mj-ea"/>
                <a:ea typeface="+mj-ea"/>
              </a:rPr>
              <a:t>と</a:t>
            </a:r>
            <a:r>
              <a:rPr lang="en-US" altLang="ja-JP" sz="1600" b="1" dirty="0">
                <a:latin typeface="+mj-ea"/>
                <a:ea typeface="+mj-ea"/>
              </a:rPr>
              <a:t>Express </a:t>
            </a:r>
            <a:r>
              <a:rPr lang="ja-JP" altLang="en-US" sz="1600" b="1" dirty="0">
                <a:latin typeface="+mj-ea"/>
                <a:ea typeface="+mj-ea"/>
              </a:rPr>
              <a:t>を用いたサーバー構築、</a:t>
            </a:r>
            <a:r>
              <a:rPr lang="en-US" altLang="ja-JP" sz="1600" b="1" dirty="0">
                <a:latin typeface="+mj-ea"/>
                <a:ea typeface="+mj-ea"/>
              </a:rPr>
              <a:t>SQLite</a:t>
            </a:r>
            <a:r>
              <a:rPr lang="ja-JP" altLang="en-US" sz="1600" b="1" dirty="0">
                <a:latin typeface="+mj-ea"/>
                <a:ea typeface="+mj-ea"/>
              </a:rPr>
              <a:t>および</a:t>
            </a:r>
            <a:r>
              <a:rPr lang="en-US" altLang="ja-JP" sz="1600" b="1" dirty="0">
                <a:latin typeface="+mj-ea"/>
                <a:ea typeface="+mj-ea"/>
              </a:rPr>
              <a:t>Firebase </a:t>
            </a:r>
            <a:r>
              <a:rPr lang="en-US" altLang="ja-JP" sz="1600" b="1" dirty="0" err="1">
                <a:latin typeface="+mj-ea"/>
                <a:ea typeface="+mj-ea"/>
              </a:rPr>
              <a:t>Firestore</a:t>
            </a:r>
            <a:r>
              <a:rPr lang="ja-JP" altLang="en-US" sz="1600" b="1" dirty="0">
                <a:latin typeface="+mj-ea"/>
                <a:ea typeface="+mj-ea"/>
              </a:rPr>
              <a:t>を利用したデータ管理、</a:t>
            </a:r>
            <a:r>
              <a:rPr lang="en-US" altLang="ja-JP" sz="1600" b="1" dirty="0">
                <a:latin typeface="+mj-ea"/>
                <a:ea typeface="+mj-ea"/>
              </a:rPr>
              <a:t>html2pdf.js</a:t>
            </a:r>
            <a:r>
              <a:rPr lang="ja-JP" altLang="en-US" sz="1600" b="1" dirty="0">
                <a:latin typeface="+mj-ea"/>
                <a:ea typeface="+mj-ea"/>
              </a:rPr>
              <a:t>や</a:t>
            </a:r>
            <a:r>
              <a:rPr lang="en-US" altLang="ja-JP" sz="1600" b="1" dirty="0">
                <a:latin typeface="+mj-ea"/>
                <a:ea typeface="+mj-ea"/>
              </a:rPr>
              <a:t>Chart.js</a:t>
            </a:r>
            <a:r>
              <a:rPr lang="ja-JP" altLang="en-US" sz="1600" b="1" dirty="0">
                <a:latin typeface="+mj-ea"/>
                <a:ea typeface="+mj-ea"/>
              </a:rPr>
              <a:t>による可視化処理</a:t>
            </a:r>
            <a:r>
              <a:rPr lang="ja-JP" altLang="en-US" sz="1600" dirty="0">
                <a:latin typeface="+mj-ea"/>
                <a:ea typeface="+mj-ea"/>
              </a:rPr>
              <a:t> など、実務でも使用される多様な技術に触れることができました。</a:t>
            </a:r>
          </a:p>
          <a:p>
            <a:r>
              <a:rPr lang="ja-JP" altLang="en-US" sz="1600" dirty="0">
                <a:latin typeface="+mj-ea"/>
                <a:ea typeface="+mj-ea"/>
              </a:rPr>
              <a:t>さらに、</a:t>
            </a:r>
            <a:r>
              <a:rPr lang="en-US" altLang="ja-JP" sz="1600" b="1" dirty="0">
                <a:latin typeface="+mj-ea"/>
                <a:ea typeface="+mj-ea"/>
              </a:rPr>
              <a:t>Git</a:t>
            </a:r>
            <a:r>
              <a:rPr lang="ja-JP" altLang="en-US" sz="1600" b="1" dirty="0">
                <a:latin typeface="+mj-ea"/>
                <a:ea typeface="+mj-ea"/>
              </a:rPr>
              <a:t>によるバージョン管理や</a:t>
            </a:r>
            <a:r>
              <a:rPr lang="en-US" altLang="ja-JP" sz="1600" b="1" dirty="0">
                <a:latin typeface="+mj-ea"/>
                <a:ea typeface="+mj-ea"/>
              </a:rPr>
              <a:t>Render</a:t>
            </a:r>
            <a:r>
              <a:rPr lang="ja-JP" altLang="en-US" sz="1600" b="1" dirty="0">
                <a:latin typeface="+mj-ea"/>
                <a:ea typeface="+mj-ea"/>
              </a:rPr>
              <a:t>へのデプロイ作業</a:t>
            </a:r>
            <a:r>
              <a:rPr lang="ja-JP" altLang="en-US" sz="1600" dirty="0">
                <a:latin typeface="+mj-ea"/>
                <a:ea typeface="+mj-ea"/>
              </a:rPr>
              <a:t>を通して、チーム開発やクラウド環境での運用を意識した実践的なスキルを習得しました。</a:t>
            </a:r>
            <a:br>
              <a:rPr lang="ja-JP" altLang="en-US" sz="1600" dirty="0">
                <a:latin typeface="+mj-ea"/>
                <a:ea typeface="+mj-ea"/>
              </a:rPr>
            </a:br>
            <a:r>
              <a:rPr lang="ja-JP" altLang="en-US" sz="1600" dirty="0">
                <a:latin typeface="+mj-ea"/>
                <a:ea typeface="+mj-ea"/>
              </a:rPr>
              <a:t>開発を進める中でエラーやレイアウト崩れなど多くの課題にも直面しましたが、原因を調査し、改善を繰り返す過程で問題解決力と継続的な改善意識を高めることができたと感じています。</a:t>
            </a:r>
          </a:p>
          <a:p>
            <a:r>
              <a:rPr lang="ja-JP" altLang="en-US" sz="1600" dirty="0">
                <a:latin typeface="+mj-ea"/>
                <a:ea typeface="+mj-ea"/>
              </a:rPr>
              <a:t>また、連絡帳という身近なテーマを題材にすることで、システム開発が教育現場の効率化や生徒支援の向上につながる可能性を実感しました。</a:t>
            </a:r>
            <a:br>
              <a:rPr lang="ja-JP" altLang="en-US" sz="1600" dirty="0">
                <a:latin typeface="+mj-ea"/>
                <a:ea typeface="+mj-ea"/>
              </a:rPr>
            </a:br>
            <a:r>
              <a:rPr lang="ja-JP" altLang="en-US" sz="1600" dirty="0">
                <a:latin typeface="+mj-ea"/>
                <a:ea typeface="+mj-ea"/>
              </a:rPr>
              <a:t>今後はこの経験を活かし、</a:t>
            </a:r>
            <a:r>
              <a:rPr lang="ja-JP" altLang="en-US" sz="1600" b="1" dirty="0">
                <a:latin typeface="+mj-ea"/>
                <a:ea typeface="+mj-ea"/>
              </a:rPr>
              <a:t>より多くの人の学びや生活を支える実践的なシステムづくり</a:t>
            </a:r>
            <a:r>
              <a:rPr lang="ja-JP" altLang="en-US" sz="1600" dirty="0">
                <a:latin typeface="+mj-ea"/>
                <a:ea typeface="+mj-ea"/>
              </a:rPr>
              <a:t>に挑戦していきたいと考えて</a:t>
            </a:r>
            <a:r>
              <a:rPr lang="ja-JP" altLang="en-US" sz="1600">
                <a:latin typeface="+mj-ea"/>
                <a:ea typeface="+mj-ea"/>
              </a:rPr>
              <a:t>います。</a:t>
            </a:r>
            <a:endParaRPr lang="en-US" altLang="ja-JP" sz="1600" dirty="0">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2608" y="1536192"/>
            <a:ext cx="8577072" cy="5262979"/>
          </a:xfrm>
          <a:prstGeom prst="rect">
            <a:avLst/>
          </a:prstGeom>
          <a:noFill/>
        </p:spPr>
        <p:txBody>
          <a:bodyPr wrap="square">
            <a:spAutoFit/>
          </a:bodyPr>
          <a:lstStyle/>
          <a:p>
            <a:r>
              <a:rPr lang="ja-JP" altLang="en-US" sz="2400" dirty="0"/>
              <a:t>本システムは、架空の私立中学校における「</a:t>
            </a:r>
            <a:r>
              <a:rPr lang="ja-JP" altLang="en-US" sz="2400" b="1" dirty="0"/>
              <a:t>連絡帳管理業務</a:t>
            </a:r>
            <a:r>
              <a:rPr lang="ja-JP" altLang="en-US" sz="2400" dirty="0"/>
              <a:t>」を電子化し、生徒・担任・管理者の三者間での情報共有を効率化することを目的として開発した。</a:t>
            </a:r>
          </a:p>
          <a:p>
            <a:r>
              <a:rPr lang="ja-JP" altLang="en-US" sz="2400" dirty="0"/>
              <a:t>従来の紙の連絡帳運用では、以下のような課題が存在していた。</a:t>
            </a:r>
            <a:endParaRPr lang="en-US" altLang="ja-JP" sz="2400" dirty="0"/>
          </a:p>
          <a:p>
            <a:endParaRPr lang="ja-JP" altLang="en-US" sz="2400" dirty="0"/>
          </a:p>
          <a:p>
            <a:r>
              <a:rPr lang="ja-JP" altLang="en-US" sz="2400" dirty="0"/>
              <a:t>・提出漏れの有無を担任が手作業で確認しており、管理に時間がかかる</a:t>
            </a:r>
          </a:p>
          <a:p>
            <a:r>
              <a:rPr lang="ja-JP" altLang="en-US" sz="2400" dirty="0"/>
              <a:t>・手書きのためフォーマットが生徒ごとに異なり、記録内容にばらつきが生じていた</a:t>
            </a:r>
          </a:p>
          <a:p>
            <a:r>
              <a:rPr lang="ja-JP" altLang="en-US" sz="2400" dirty="0"/>
              <a:t>・過去の連絡帳を時系列で追跡・分析することが困難で、生徒の体調やメンタル面の変化を定量的に把握できなかった</a:t>
            </a:r>
            <a:endParaRPr lang="en-US" altLang="ja-JP" sz="2400" dirty="0"/>
          </a:p>
          <a:p>
            <a:endParaRPr lang="ja-JP" altLang="en-US" sz="2400" dirty="0"/>
          </a:p>
          <a:p>
            <a:r>
              <a:rPr lang="ja-JP" altLang="en-US" sz="2400" dirty="0"/>
              <a:t>これらの問題を解決するため、本</a:t>
            </a:r>
            <a:r>
              <a:rPr lang="en-US" altLang="ja-JP" sz="2400" dirty="0"/>
              <a:t>PoC</a:t>
            </a:r>
            <a:r>
              <a:rPr lang="ja-JP" altLang="en-US" sz="2400" dirty="0"/>
              <a:t>では以下の</a:t>
            </a:r>
            <a:r>
              <a:rPr lang="en-US" altLang="ja-JP" sz="2400" dirty="0"/>
              <a:t>3</a:t>
            </a:r>
            <a:r>
              <a:rPr lang="ja-JP" altLang="en-US" sz="2400" dirty="0"/>
              <a:t>ロールを想定し、</a:t>
            </a:r>
            <a:br>
              <a:rPr lang="ja-JP" altLang="en-US" sz="2400" dirty="0"/>
            </a:br>
            <a:r>
              <a:rPr lang="ja-JP" altLang="en-US" sz="2400" dirty="0"/>
              <a:t>各利用者がブラウザ上で簡単に操作できる仕組みを構築した。</a:t>
            </a:r>
          </a:p>
        </p:txBody>
      </p:sp>
      <p:sp>
        <p:nvSpPr>
          <p:cNvPr id="4" name="テキスト ボックス 3">
            <a:extLst>
              <a:ext uri="{FF2B5EF4-FFF2-40B4-BE49-F238E27FC236}">
                <a16:creationId xmlns:a16="http://schemas.microsoft.com/office/drawing/2014/main" id="{8D40B10D-2DFC-2B2C-E659-12524D54CE9A}"/>
              </a:ext>
            </a:extLst>
          </p:cNvPr>
          <p:cNvSpPr txBox="1"/>
          <p:nvPr/>
        </p:nvSpPr>
        <p:spPr>
          <a:xfrm>
            <a:off x="433137" y="523237"/>
            <a:ext cx="6990347" cy="646331"/>
          </a:xfrm>
          <a:prstGeom prst="rect">
            <a:avLst/>
          </a:prstGeom>
          <a:noFill/>
        </p:spPr>
        <p:txBody>
          <a:bodyPr wrap="square" rtlCol="0">
            <a:spAutoFit/>
          </a:bodyPr>
          <a:lstStyle/>
          <a:p>
            <a:r>
              <a:rPr kumimoji="1" lang="ja-JP" altLang="en-US" sz="3600" dirty="0"/>
              <a:t>システム概要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CADE9-65F4-6D65-E44E-A7036C19D469}"/>
              </a:ext>
            </a:extLst>
          </p:cNvPr>
          <p:cNvSpPr>
            <a:spLocks noGrp="1"/>
          </p:cNvSpPr>
          <p:nvPr>
            <p:ph type="title"/>
          </p:nvPr>
        </p:nvSpPr>
        <p:spPr/>
        <p:txBody>
          <a:bodyPr/>
          <a:lstStyle/>
          <a:p>
            <a:r>
              <a:rPr kumimoji="1" lang="ja-JP" altLang="en-US" dirty="0"/>
              <a:t>生徒</a:t>
            </a:r>
          </a:p>
        </p:txBody>
      </p:sp>
      <p:sp>
        <p:nvSpPr>
          <p:cNvPr id="3" name="コンテンツ プレースホルダー 2">
            <a:extLst>
              <a:ext uri="{FF2B5EF4-FFF2-40B4-BE49-F238E27FC236}">
                <a16:creationId xmlns:a16="http://schemas.microsoft.com/office/drawing/2014/main" id="{693CDE43-DC3B-4082-E497-F27E45FBFD62}"/>
              </a:ext>
            </a:extLst>
          </p:cNvPr>
          <p:cNvSpPr>
            <a:spLocks noGrp="1"/>
          </p:cNvSpPr>
          <p:nvPr>
            <p:ph idx="1"/>
          </p:nvPr>
        </p:nvSpPr>
        <p:spPr/>
        <p:txBody>
          <a:bodyPr/>
          <a:lstStyle/>
          <a:p>
            <a:pPr marL="0" indent="0">
              <a:buNone/>
            </a:pPr>
            <a:r>
              <a:rPr lang="ja-JP" altLang="en-US" dirty="0"/>
              <a:t>生徒は、前登校日の連絡帳内容を入力・提出する。</a:t>
            </a:r>
            <a:br>
              <a:rPr lang="ja-JP" altLang="en-US" dirty="0"/>
            </a:br>
            <a:r>
              <a:rPr lang="ja-JP" altLang="en-US" dirty="0"/>
              <a:t>記録内容には「体調」「メンタル」「今日の振り返り」「相談欄（任意）」が含まれ、送信後は既読処理が行われるまで再編集は不可。</a:t>
            </a:r>
            <a:br>
              <a:rPr lang="ja-JP" altLang="en-US" dirty="0"/>
            </a:br>
            <a:r>
              <a:rPr lang="ja-JP" altLang="en-US" dirty="0"/>
              <a:t>また、提出履歴や自身の平均体調・メンタル推移をグラフで確認できるようにし、セルフモニタリング機能も備えている。</a:t>
            </a:r>
            <a:endParaRPr kumimoji="1" lang="ja-JP" altLang="en-US" dirty="0"/>
          </a:p>
        </p:txBody>
      </p:sp>
    </p:spTree>
    <p:extLst>
      <p:ext uri="{BB962C8B-B14F-4D97-AF65-F5344CB8AC3E}">
        <p14:creationId xmlns:p14="http://schemas.microsoft.com/office/powerpoint/2010/main" val="31401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879B8-0590-E2F1-F97C-2AF2B908C4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798687-61DF-A18E-F2F8-FE258B10F1D3}"/>
              </a:ext>
            </a:extLst>
          </p:cNvPr>
          <p:cNvSpPr>
            <a:spLocks noGrp="1"/>
          </p:cNvSpPr>
          <p:nvPr>
            <p:ph type="title"/>
          </p:nvPr>
        </p:nvSpPr>
        <p:spPr/>
        <p:txBody>
          <a:bodyPr/>
          <a:lstStyle/>
          <a:p>
            <a:r>
              <a:rPr kumimoji="1" lang="ja-JP" altLang="en-US" dirty="0"/>
              <a:t>担任</a:t>
            </a:r>
          </a:p>
        </p:txBody>
      </p:sp>
      <p:sp>
        <p:nvSpPr>
          <p:cNvPr id="3" name="コンテンツ プレースホルダー 2">
            <a:extLst>
              <a:ext uri="{FF2B5EF4-FFF2-40B4-BE49-F238E27FC236}">
                <a16:creationId xmlns:a16="http://schemas.microsoft.com/office/drawing/2014/main" id="{D432915C-6332-12CD-7DEA-44D51B4EFF46}"/>
              </a:ext>
            </a:extLst>
          </p:cNvPr>
          <p:cNvSpPr>
            <a:spLocks noGrp="1"/>
          </p:cNvSpPr>
          <p:nvPr>
            <p:ph idx="1"/>
          </p:nvPr>
        </p:nvSpPr>
        <p:spPr/>
        <p:txBody>
          <a:bodyPr>
            <a:normAutofit fontScale="85000" lnSpcReduction="10000"/>
          </a:bodyPr>
          <a:lstStyle/>
          <a:p>
            <a:pPr marL="0" indent="0">
              <a:lnSpc>
                <a:spcPct val="120000"/>
              </a:lnSpc>
              <a:buNone/>
            </a:pPr>
            <a:r>
              <a:rPr lang="ja-JP" altLang="en-US" dirty="0"/>
              <a:t>担任は、担当クラス全生徒の提出状況を一覧で確認できる。</a:t>
            </a:r>
            <a:br>
              <a:rPr lang="ja-JP" altLang="en-US" dirty="0"/>
            </a:br>
            <a:r>
              <a:rPr lang="ja-JP" altLang="en-US" dirty="0"/>
              <a:t>提出済／未提出の自動判定機能により、確認作業を大幅に効率化。</a:t>
            </a:r>
            <a:br>
              <a:rPr lang="ja-JP" altLang="en-US" dirty="0"/>
            </a:br>
            <a:r>
              <a:rPr lang="ja-JP" altLang="en-US" dirty="0"/>
              <a:t>各生徒の「体調・メンタル傾向」を日別グラフで可視化し、</a:t>
            </a:r>
            <a:br>
              <a:rPr lang="ja-JP" altLang="en-US" dirty="0"/>
            </a:br>
            <a:r>
              <a:rPr lang="ja-JP" altLang="en-US" dirty="0"/>
              <a:t>体調不良や気分の落ち込みなどの早期発見を支援する。</a:t>
            </a:r>
            <a:br>
              <a:rPr lang="ja-JP" altLang="en-US" dirty="0"/>
            </a:br>
            <a:r>
              <a:rPr lang="ja-JP" altLang="en-US" dirty="0"/>
              <a:t>また、提出内容には既読処理を行う「イイネスタンプ」機能を実装し、</a:t>
            </a:r>
            <a:br>
              <a:rPr lang="ja-JP" altLang="en-US" dirty="0"/>
            </a:br>
            <a:r>
              <a:rPr lang="ja-JP" altLang="en-US" dirty="0"/>
              <a:t>生徒へのフィードバックを簡便化した。</a:t>
            </a:r>
          </a:p>
        </p:txBody>
      </p:sp>
    </p:spTree>
    <p:extLst>
      <p:ext uri="{BB962C8B-B14F-4D97-AF65-F5344CB8AC3E}">
        <p14:creationId xmlns:p14="http://schemas.microsoft.com/office/powerpoint/2010/main" val="264024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D2260-33D3-9EFD-DE0B-C6C4F05414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6FA76E-39A9-6AEF-A12A-EF6034779BA5}"/>
              </a:ext>
            </a:extLst>
          </p:cNvPr>
          <p:cNvSpPr>
            <a:spLocks noGrp="1"/>
          </p:cNvSpPr>
          <p:nvPr>
            <p:ph type="title"/>
          </p:nvPr>
        </p:nvSpPr>
        <p:spPr/>
        <p:txBody>
          <a:bodyPr/>
          <a:lstStyle/>
          <a:p>
            <a:r>
              <a:rPr kumimoji="1" lang="ja-JP" altLang="en-US" dirty="0"/>
              <a:t>管理者</a:t>
            </a:r>
          </a:p>
        </p:txBody>
      </p:sp>
      <p:sp>
        <p:nvSpPr>
          <p:cNvPr id="3" name="コンテンツ プレースホルダー 2">
            <a:extLst>
              <a:ext uri="{FF2B5EF4-FFF2-40B4-BE49-F238E27FC236}">
                <a16:creationId xmlns:a16="http://schemas.microsoft.com/office/drawing/2014/main" id="{E91D89BD-EC24-D104-6E80-627F45CFA388}"/>
              </a:ext>
            </a:extLst>
          </p:cNvPr>
          <p:cNvSpPr>
            <a:spLocks noGrp="1"/>
          </p:cNvSpPr>
          <p:nvPr>
            <p:ph idx="1"/>
          </p:nvPr>
        </p:nvSpPr>
        <p:spPr/>
        <p:txBody>
          <a:bodyPr>
            <a:normAutofit fontScale="77500" lnSpcReduction="20000"/>
          </a:bodyPr>
          <a:lstStyle/>
          <a:p>
            <a:pPr marL="0" indent="0">
              <a:lnSpc>
                <a:spcPct val="120000"/>
              </a:lnSpc>
              <a:buNone/>
            </a:pPr>
            <a:r>
              <a:rPr lang="ja-JP" altLang="en-US" dirty="0"/>
              <a:t>管理者は、全学年・全クラスの生徒および担任アカウントを一括管理できる。</a:t>
            </a:r>
            <a:br>
              <a:rPr lang="ja-JP" altLang="en-US" dirty="0"/>
            </a:br>
            <a:r>
              <a:rPr lang="ja-JP" altLang="en-US" dirty="0"/>
              <a:t>ユーザーの登録・更新・削除を行えるほか、提出状況やログ履歴を監視可能。</a:t>
            </a:r>
            <a:br>
              <a:rPr lang="ja-JP" altLang="en-US" dirty="0"/>
            </a:br>
            <a:r>
              <a:rPr lang="ja-JP" altLang="en-US" dirty="0"/>
              <a:t>また、すべてのデータを </a:t>
            </a:r>
            <a:r>
              <a:rPr lang="en-US" altLang="ja-JP" b="1" dirty="0"/>
              <a:t>PDF / CSV / JSON</a:t>
            </a:r>
            <a:r>
              <a:rPr lang="ja-JP" altLang="en-US" b="1" dirty="0"/>
              <a:t>形式でエクスポート</a:t>
            </a:r>
            <a:r>
              <a:rPr lang="ja-JP" altLang="en-US" dirty="0"/>
              <a:t> できるようにしており、</a:t>
            </a:r>
            <a:br>
              <a:rPr lang="ja-JP" altLang="en-US" dirty="0"/>
            </a:br>
            <a:r>
              <a:rPr lang="ja-JP" altLang="en-US" dirty="0"/>
              <a:t>システム全体の記録をアーカイブ化して保管できる。</a:t>
            </a:r>
            <a:br>
              <a:rPr lang="ja-JP" altLang="en-US" dirty="0"/>
            </a:br>
            <a:r>
              <a:rPr lang="ja-JP" altLang="en-US" dirty="0"/>
              <a:t>さらに、提出件数・平均体調・メンタル平均値などを</a:t>
            </a:r>
            <a:r>
              <a:rPr lang="en-US" altLang="ja-JP" dirty="0"/>
              <a:t>Chart.js </a:t>
            </a:r>
            <a:r>
              <a:rPr lang="ja-JP" altLang="en-US" dirty="0"/>
              <a:t>によりリアルタイムでグラフ表示し、</a:t>
            </a:r>
            <a:br>
              <a:rPr lang="ja-JP" altLang="en-US" dirty="0"/>
            </a:br>
            <a:r>
              <a:rPr lang="ja-JP" altLang="en-US" dirty="0"/>
              <a:t>学年・クラス単位での統計を即座に把握できるようにした。</a:t>
            </a:r>
          </a:p>
        </p:txBody>
      </p:sp>
    </p:spTree>
    <p:extLst>
      <p:ext uri="{BB962C8B-B14F-4D97-AF65-F5344CB8AC3E}">
        <p14:creationId xmlns:p14="http://schemas.microsoft.com/office/powerpoint/2010/main" val="43567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7C6E2-0509-5E70-AED7-83EDA5F4D2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491BFC-D01E-7736-C4B2-9C4AD0AF5117}"/>
              </a:ext>
            </a:extLst>
          </p:cNvPr>
          <p:cNvSpPr>
            <a:spLocks noGrp="1"/>
          </p:cNvSpPr>
          <p:nvPr>
            <p:ph type="title"/>
          </p:nvPr>
        </p:nvSpPr>
        <p:spPr/>
        <p:txBody>
          <a:bodyPr/>
          <a:lstStyle/>
          <a:p>
            <a:r>
              <a:rPr kumimoji="1" lang="ja-JP" altLang="en-US" dirty="0"/>
              <a:t>技術的概要</a:t>
            </a:r>
          </a:p>
        </p:txBody>
      </p:sp>
      <p:sp>
        <p:nvSpPr>
          <p:cNvPr id="3" name="コンテンツ プレースホルダー 2">
            <a:extLst>
              <a:ext uri="{FF2B5EF4-FFF2-40B4-BE49-F238E27FC236}">
                <a16:creationId xmlns:a16="http://schemas.microsoft.com/office/drawing/2014/main" id="{79B5375D-A0D1-1F59-203B-1C07ED561279}"/>
              </a:ext>
            </a:extLst>
          </p:cNvPr>
          <p:cNvSpPr>
            <a:spLocks noGrp="1"/>
          </p:cNvSpPr>
          <p:nvPr>
            <p:ph idx="1"/>
          </p:nvPr>
        </p:nvSpPr>
        <p:spPr>
          <a:xfrm>
            <a:off x="457200" y="1166018"/>
            <a:ext cx="8229600" cy="4525963"/>
          </a:xfrm>
        </p:spPr>
        <p:txBody>
          <a:bodyPr>
            <a:noAutofit/>
          </a:bodyPr>
          <a:lstStyle/>
          <a:p>
            <a:pPr marL="0" indent="0">
              <a:lnSpc>
                <a:spcPct val="120000"/>
              </a:lnSpc>
              <a:buNone/>
            </a:pPr>
            <a:r>
              <a:rPr lang="ja-JP" altLang="en-US" sz="2500" dirty="0"/>
              <a:t>開発環境には </a:t>
            </a:r>
            <a:r>
              <a:rPr lang="en-US" altLang="ja-JP" sz="2500" b="1" dirty="0"/>
              <a:t>Node.js + Express</a:t>
            </a:r>
            <a:r>
              <a:rPr lang="ja-JP" altLang="en-US" sz="2500" dirty="0"/>
              <a:t> を採用し、</a:t>
            </a:r>
            <a:br>
              <a:rPr lang="ja-JP" altLang="en-US" sz="2500" dirty="0"/>
            </a:br>
            <a:r>
              <a:rPr lang="ja-JP" altLang="en-US" sz="2500" dirty="0"/>
              <a:t>フロントエンドは </a:t>
            </a:r>
            <a:r>
              <a:rPr lang="en-US" altLang="ja-JP" sz="2500" b="1" dirty="0"/>
              <a:t>HTML / CSS / JavaScript (EJS</a:t>
            </a:r>
            <a:r>
              <a:rPr lang="ja-JP" altLang="en-US" sz="2500" b="1" dirty="0"/>
              <a:t>テンプレート</a:t>
            </a:r>
            <a:r>
              <a:rPr lang="en-US" altLang="ja-JP" sz="2500" b="1" dirty="0"/>
              <a:t>)</a:t>
            </a:r>
            <a:r>
              <a:rPr lang="ja-JP" altLang="en-US" sz="2500" dirty="0"/>
              <a:t> で構築。</a:t>
            </a:r>
            <a:br>
              <a:rPr lang="ja-JP" altLang="en-US" sz="2500" dirty="0"/>
            </a:br>
            <a:r>
              <a:rPr lang="ja-JP" altLang="en-US" sz="2500" dirty="0"/>
              <a:t>データベースは初期段階で </a:t>
            </a:r>
            <a:r>
              <a:rPr lang="en-US" altLang="ja-JP" sz="2500" b="1" dirty="0"/>
              <a:t>SQLite</a:t>
            </a:r>
            <a:r>
              <a:rPr lang="ja-JP" altLang="en-US" sz="2500" dirty="0"/>
              <a:t> を使用し、課題②ではクラウド対応を目的として </a:t>
            </a:r>
            <a:r>
              <a:rPr lang="en-US" altLang="ja-JP" sz="2500" b="1" dirty="0"/>
              <a:t>Firebase </a:t>
            </a:r>
            <a:r>
              <a:rPr lang="en-US" altLang="ja-JP" sz="2500" b="1" dirty="0" err="1"/>
              <a:t>Firestore</a:t>
            </a:r>
            <a:r>
              <a:rPr lang="ja-JP" altLang="en-US" sz="2500" dirty="0"/>
              <a:t> に移行。</a:t>
            </a:r>
            <a:br>
              <a:rPr lang="ja-JP" altLang="en-US" sz="2500" dirty="0"/>
            </a:br>
            <a:r>
              <a:rPr lang="en-US" altLang="ja-JP" sz="2500" dirty="0"/>
              <a:t>PDF</a:t>
            </a:r>
            <a:r>
              <a:rPr lang="ja-JP" altLang="en-US" sz="2500" dirty="0"/>
              <a:t>出力には </a:t>
            </a:r>
            <a:r>
              <a:rPr lang="en-US" altLang="ja-JP" sz="2500" b="1" dirty="0"/>
              <a:t>html2pdf.js</a:t>
            </a:r>
            <a:r>
              <a:rPr lang="ja-JP" altLang="en-US" sz="2500" dirty="0"/>
              <a:t>、グラフ描画には </a:t>
            </a:r>
            <a:r>
              <a:rPr lang="en-US" altLang="ja-JP" sz="2500" b="1" dirty="0"/>
              <a:t>Chart.js</a:t>
            </a:r>
            <a:r>
              <a:rPr lang="ja-JP" altLang="en-US" sz="2500" dirty="0"/>
              <a:t> を利用している。</a:t>
            </a:r>
            <a:br>
              <a:rPr lang="ja-JP" altLang="en-US" sz="2500" dirty="0"/>
            </a:br>
            <a:r>
              <a:rPr lang="ja-JP" altLang="en-US" sz="2500" dirty="0"/>
              <a:t>また、アプリケーションは </a:t>
            </a:r>
            <a:r>
              <a:rPr lang="en-US" altLang="ja-JP" sz="2500" b="1" dirty="0"/>
              <a:t>Render</a:t>
            </a:r>
            <a:r>
              <a:rPr lang="ja-JP" altLang="en-US" sz="2500" b="1" dirty="0"/>
              <a:t>（クラウドデプロイ環境）</a:t>
            </a:r>
            <a:r>
              <a:rPr lang="ja-JP" altLang="en-US" sz="2500" dirty="0"/>
              <a:t> 上で稼働し、ブラウザからアクセス可能な</a:t>
            </a:r>
            <a:r>
              <a:rPr lang="en-US" altLang="ja-JP" sz="2500" dirty="0"/>
              <a:t>URL</a:t>
            </a:r>
            <a:r>
              <a:rPr lang="ja-JP" altLang="en-US" sz="2500" dirty="0"/>
              <a:t>を通して動作確認できるよう設計している。</a:t>
            </a:r>
          </a:p>
        </p:txBody>
      </p:sp>
    </p:spTree>
    <p:extLst>
      <p:ext uri="{BB962C8B-B14F-4D97-AF65-F5344CB8AC3E}">
        <p14:creationId xmlns:p14="http://schemas.microsoft.com/office/powerpoint/2010/main" val="69506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54223-0C6A-D25F-5C81-E22E9E661D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A4732C-D35F-F093-67D4-552E8DB43DA0}"/>
              </a:ext>
            </a:extLst>
          </p:cNvPr>
          <p:cNvSpPr>
            <a:spLocks noGrp="1"/>
          </p:cNvSpPr>
          <p:nvPr>
            <p:ph type="title"/>
          </p:nvPr>
        </p:nvSpPr>
        <p:spPr/>
        <p:txBody>
          <a:bodyPr/>
          <a:lstStyle/>
          <a:p>
            <a:r>
              <a:rPr kumimoji="1" lang="ja-JP" altLang="en-US" dirty="0"/>
              <a:t>運用目的</a:t>
            </a:r>
          </a:p>
        </p:txBody>
      </p:sp>
      <p:sp>
        <p:nvSpPr>
          <p:cNvPr id="3" name="コンテンツ プレースホルダー 2">
            <a:extLst>
              <a:ext uri="{FF2B5EF4-FFF2-40B4-BE49-F238E27FC236}">
                <a16:creationId xmlns:a16="http://schemas.microsoft.com/office/drawing/2014/main" id="{A17BE129-95F3-C2DE-BD4E-02C94C517913}"/>
              </a:ext>
            </a:extLst>
          </p:cNvPr>
          <p:cNvSpPr>
            <a:spLocks noGrp="1"/>
          </p:cNvSpPr>
          <p:nvPr>
            <p:ph idx="1"/>
          </p:nvPr>
        </p:nvSpPr>
        <p:spPr>
          <a:xfrm>
            <a:off x="457200" y="1166018"/>
            <a:ext cx="8229600" cy="4525963"/>
          </a:xfrm>
        </p:spPr>
        <p:txBody>
          <a:bodyPr>
            <a:noAutofit/>
          </a:bodyPr>
          <a:lstStyle/>
          <a:p>
            <a:pPr marL="0" indent="0">
              <a:lnSpc>
                <a:spcPct val="120000"/>
              </a:lnSpc>
              <a:buNone/>
            </a:pPr>
            <a:r>
              <a:rPr lang="ja-JP" altLang="en-US" sz="2800" dirty="0">
                <a:latin typeface="MS P"/>
              </a:rPr>
              <a:t>本</a:t>
            </a:r>
            <a:r>
              <a:rPr lang="en-US" altLang="ja-JP" sz="2800" dirty="0">
                <a:latin typeface="MS P"/>
              </a:rPr>
              <a:t>PoC</a:t>
            </a:r>
            <a:r>
              <a:rPr lang="ja-JP" altLang="en-US" sz="2800" dirty="0">
                <a:latin typeface="MS P"/>
              </a:rPr>
              <a:t>は、実運用を見据えた概念検証を目的としており、学校現場での「連絡帳提出・確認プロセス」の電子化による</a:t>
            </a:r>
            <a:r>
              <a:rPr lang="ja-JP" altLang="en-US" sz="2800" b="1" dirty="0">
                <a:latin typeface="MS P"/>
              </a:rPr>
              <a:t>業務効率化・情報共有の迅速化・データ活用の可能性検証</a:t>
            </a:r>
            <a:r>
              <a:rPr lang="ja-JP" altLang="en-US" sz="2800" dirty="0">
                <a:latin typeface="MS P"/>
              </a:rPr>
              <a:t> を意図している。</a:t>
            </a:r>
            <a:br>
              <a:rPr lang="ja-JP" altLang="en-US" sz="2800" dirty="0">
                <a:latin typeface="MS P"/>
              </a:rPr>
            </a:br>
            <a:r>
              <a:rPr lang="ja-JP" altLang="en-US" sz="2800" dirty="0">
                <a:latin typeface="MS P"/>
              </a:rPr>
              <a:t>最終的には、体調やメンタルのデータを基に学年主任やスクールカウンセラーが生徒支援に活用できる仕組みを目指している。</a:t>
            </a:r>
            <a:endParaRPr lang="ja-JP" altLang="en-US" sz="2500" dirty="0">
              <a:latin typeface="MS P"/>
            </a:endParaRPr>
          </a:p>
        </p:txBody>
      </p:sp>
    </p:spTree>
    <p:extLst>
      <p:ext uri="{BB962C8B-B14F-4D97-AF65-F5344CB8AC3E}">
        <p14:creationId xmlns:p14="http://schemas.microsoft.com/office/powerpoint/2010/main" val="171154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371600"/>
            <a:ext cx="7315200" cy="411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000">
                <a:solidFill>
                  <a:srgbClr val="646464"/>
                </a:solidFill>
                <a:latin typeface="メイリオ"/>
              </a:defRPr>
            </a:pPr>
            <a:r>
              <a:t>📸 ここに画像を挿入</a:t>
            </a:r>
          </a:p>
        </p:txBody>
      </p:sp>
      <p:sp>
        <p:nvSpPr>
          <p:cNvPr id="4" name="TextBox 3"/>
          <p:cNvSpPr txBox="1"/>
          <p:nvPr/>
        </p:nvSpPr>
        <p:spPr>
          <a:xfrm>
            <a:off x="155448" y="5745218"/>
            <a:ext cx="8686800" cy="1107996"/>
          </a:xfrm>
          <a:prstGeom prst="rect">
            <a:avLst/>
          </a:prstGeom>
          <a:noFill/>
        </p:spPr>
        <p:txBody>
          <a:bodyPr wrap="square">
            <a:spAutoFit/>
          </a:bodyPr>
          <a:lstStyle/>
          <a:p>
            <a:endParaRPr dirty="0"/>
          </a:p>
          <a:p>
            <a:pPr>
              <a:defRPr sz="1800">
                <a:solidFill>
                  <a:srgbClr val="505050"/>
                </a:solidFill>
                <a:latin typeface="メイリオ"/>
              </a:defRPr>
            </a:pPr>
            <a:r>
              <a:rPr sz="2400" dirty="0" err="1"/>
              <a:t>生徒は体調・メンタル・振り返りを入力し、提出履歴や平均グラフを確認</a:t>
            </a:r>
            <a:r>
              <a:rPr lang="en-US" sz="2400" dirty="0" err="1"/>
              <a:t>可能</a:t>
            </a:r>
            <a:endParaRPr sz="2400" dirty="0"/>
          </a:p>
        </p:txBody>
      </p:sp>
      <p:pic>
        <p:nvPicPr>
          <p:cNvPr id="6" name="図 5">
            <a:extLst>
              <a:ext uri="{FF2B5EF4-FFF2-40B4-BE49-F238E27FC236}">
                <a16:creationId xmlns:a16="http://schemas.microsoft.com/office/drawing/2014/main" id="{E193C3D1-024F-46E6-E75E-446633A3385D}"/>
              </a:ext>
            </a:extLst>
          </p:cNvPr>
          <p:cNvPicPr>
            <a:picLocks noChangeAspect="1"/>
          </p:cNvPicPr>
          <p:nvPr/>
        </p:nvPicPr>
        <p:blipFill>
          <a:blip r:embed="rId2"/>
          <a:stretch>
            <a:fillRect/>
          </a:stretch>
        </p:blipFill>
        <p:spPr>
          <a:xfrm>
            <a:off x="-1" y="956748"/>
            <a:ext cx="9144000" cy="4766604"/>
          </a:xfrm>
          <a:prstGeom prst="rect">
            <a:avLst/>
          </a:prstGeom>
        </p:spPr>
      </p:pic>
      <p:sp>
        <p:nvSpPr>
          <p:cNvPr id="7" name="テキスト ボックス 6">
            <a:extLst>
              <a:ext uri="{FF2B5EF4-FFF2-40B4-BE49-F238E27FC236}">
                <a16:creationId xmlns:a16="http://schemas.microsoft.com/office/drawing/2014/main" id="{8D5B2BD2-451E-610E-7935-1B136A4194B4}"/>
              </a:ext>
            </a:extLst>
          </p:cNvPr>
          <p:cNvSpPr txBox="1"/>
          <p:nvPr/>
        </p:nvSpPr>
        <p:spPr>
          <a:xfrm>
            <a:off x="1913844" y="187307"/>
            <a:ext cx="5316311" cy="769441"/>
          </a:xfrm>
          <a:prstGeom prst="rect">
            <a:avLst/>
          </a:prstGeom>
          <a:noFill/>
        </p:spPr>
        <p:txBody>
          <a:bodyPr wrap="square" rtlCol="0">
            <a:spAutoFit/>
          </a:bodyPr>
          <a:lstStyle/>
          <a:p>
            <a:r>
              <a:rPr kumimoji="1" lang="ja-JP" altLang="en-US" sz="4400" dirty="0"/>
              <a:t>生徒ダッシュボード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371600"/>
            <a:ext cx="7315200" cy="411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000">
                <a:solidFill>
                  <a:srgbClr val="646464"/>
                </a:solidFill>
                <a:latin typeface="メイリオ"/>
              </a:defRPr>
            </a:pPr>
            <a:r>
              <a:t>📸 ここに画像を挿入</a:t>
            </a:r>
          </a:p>
        </p:txBody>
      </p:sp>
      <p:sp>
        <p:nvSpPr>
          <p:cNvPr id="4" name="TextBox 3"/>
          <p:cNvSpPr txBox="1"/>
          <p:nvPr/>
        </p:nvSpPr>
        <p:spPr>
          <a:xfrm>
            <a:off x="164592" y="5907476"/>
            <a:ext cx="8677656" cy="646331"/>
          </a:xfrm>
          <a:prstGeom prst="rect">
            <a:avLst/>
          </a:prstGeom>
          <a:noFill/>
        </p:spPr>
        <p:txBody>
          <a:bodyPr wrap="square">
            <a:spAutoFit/>
          </a:bodyPr>
          <a:lstStyle/>
          <a:p>
            <a:pPr>
              <a:defRPr sz="1800">
                <a:solidFill>
                  <a:srgbClr val="505050"/>
                </a:solidFill>
                <a:latin typeface="メイリオ"/>
              </a:defRPr>
            </a:pPr>
            <a:r>
              <a:rPr dirty="0" err="1">
                <a:latin typeface="MS P"/>
              </a:rPr>
              <a:t>担任は提出状況・未提出者リスト・提出率を確認し、クラス全体の状態を把握</a:t>
            </a:r>
            <a:r>
              <a:rPr lang="ja-JP" altLang="en-US" dirty="0">
                <a:latin typeface="MS P"/>
              </a:rPr>
              <a:t>可能。</a:t>
            </a:r>
            <a:endParaRPr lang="en-US" altLang="ja-JP" dirty="0">
              <a:latin typeface="MS P"/>
            </a:endParaRPr>
          </a:p>
          <a:p>
            <a:pPr>
              <a:defRPr sz="1800">
                <a:solidFill>
                  <a:srgbClr val="505050"/>
                </a:solidFill>
                <a:latin typeface="メイリオ"/>
              </a:defRPr>
            </a:pPr>
            <a:r>
              <a:rPr lang="en-US" altLang="ja-JP" dirty="0">
                <a:latin typeface="MS P"/>
              </a:rPr>
              <a:t>PDF/</a:t>
            </a:r>
            <a:r>
              <a:rPr lang="en-US" altLang="ja-JP" dirty="0" err="1">
                <a:latin typeface="MS P"/>
              </a:rPr>
              <a:t>CSVエクスポート</a:t>
            </a:r>
            <a:r>
              <a:rPr lang="ja-JP" altLang="en-US" dirty="0">
                <a:latin typeface="MS P"/>
              </a:rPr>
              <a:t>も可能。</a:t>
            </a:r>
            <a:endParaRPr dirty="0">
              <a:latin typeface="MS P"/>
            </a:endParaRPr>
          </a:p>
        </p:txBody>
      </p:sp>
      <p:sp>
        <p:nvSpPr>
          <p:cNvPr id="5" name="テキスト ボックス 4">
            <a:extLst>
              <a:ext uri="{FF2B5EF4-FFF2-40B4-BE49-F238E27FC236}">
                <a16:creationId xmlns:a16="http://schemas.microsoft.com/office/drawing/2014/main" id="{177FD95C-3062-7EBB-1F53-367E9A36AB32}"/>
              </a:ext>
            </a:extLst>
          </p:cNvPr>
          <p:cNvSpPr txBox="1"/>
          <p:nvPr/>
        </p:nvSpPr>
        <p:spPr>
          <a:xfrm>
            <a:off x="2153412" y="327839"/>
            <a:ext cx="4837176" cy="769441"/>
          </a:xfrm>
          <a:prstGeom prst="rect">
            <a:avLst/>
          </a:prstGeom>
          <a:noFill/>
        </p:spPr>
        <p:txBody>
          <a:bodyPr wrap="square" rtlCol="0">
            <a:spAutoFit/>
          </a:bodyPr>
          <a:lstStyle/>
          <a:p>
            <a:r>
              <a:rPr kumimoji="1" lang="ja-JP" altLang="en-US" sz="4400" dirty="0"/>
              <a:t>担任ダッシュボード</a:t>
            </a:r>
          </a:p>
        </p:txBody>
      </p:sp>
      <p:pic>
        <p:nvPicPr>
          <p:cNvPr id="7" name="図 6">
            <a:extLst>
              <a:ext uri="{FF2B5EF4-FFF2-40B4-BE49-F238E27FC236}">
                <a16:creationId xmlns:a16="http://schemas.microsoft.com/office/drawing/2014/main" id="{121814C2-5B6C-7552-88EA-1E89917A3351}"/>
              </a:ext>
            </a:extLst>
          </p:cNvPr>
          <p:cNvPicPr>
            <a:picLocks noChangeAspect="1"/>
          </p:cNvPicPr>
          <p:nvPr/>
        </p:nvPicPr>
        <p:blipFill>
          <a:blip r:embed="rId2"/>
          <a:stretch>
            <a:fillRect/>
          </a:stretch>
        </p:blipFill>
        <p:spPr>
          <a:xfrm>
            <a:off x="0" y="1040178"/>
            <a:ext cx="9144000" cy="47776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8184B20-DB84-4F28-953A-16CC69F1E6B7}">
  <we:reference id="wa200005566" version="3.0.0.3" store="ja-JP"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113</TotalTime>
  <Words>1152</Words>
  <Application>Microsoft Office PowerPoint</Application>
  <PresentationFormat>画面に合わせる (4:3)</PresentationFormat>
  <Paragraphs>56</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MS P</vt:lpstr>
      <vt:lpstr>Arial</vt:lpstr>
      <vt:lpstr>Calibri</vt:lpstr>
      <vt:lpstr>Office Theme</vt:lpstr>
      <vt:lpstr>PowerPoint プレゼンテーション</vt:lpstr>
      <vt:lpstr>PowerPoint プレゼンテーション</vt:lpstr>
      <vt:lpstr>生徒</vt:lpstr>
      <vt:lpstr>担任</vt:lpstr>
      <vt:lpstr>管理者</vt:lpstr>
      <vt:lpstr>技術的概要</vt:lpstr>
      <vt:lpstr>運用目的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長谷川隆幸</dc:creator>
  <cp:keywords/>
  <dc:description>generated using python-pptx</dc:description>
  <cp:lastModifiedBy>隆幸 長谷川</cp:lastModifiedBy>
  <cp:revision>5</cp:revision>
  <dcterms:created xsi:type="dcterms:W3CDTF">2013-01-27T09:14:16Z</dcterms:created>
  <dcterms:modified xsi:type="dcterms:W3CDTF">2025-10-29T11:46:21Z</dcterms:modified>
  <cp:category/>
</cp:coreProperties>
</file>