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65" r:id="rId4"/>
    <p:sldId id="266" r:id="rId5"/>
    <p:sldId id="267" r:id="rId6"/>
    <p:sldId id="268" r:id="rId7"/>
    <p:sldId id="269" r:id="rId8"/>
    <p:sldId id="258" r:id="rId9"/>
    <p:sldId id="259" r:id="rId10"/>
    <p:sldId id="260" r:id="rId11"/>
    <p:sldId id="261" r:id="rId12"/>
    <p:sldId id="262" r:id="rId13"/>
    <p:sldId id="263" r:id="rId14"/>
    <p:sldId id="264" r:id="rId1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70" d="100"/>
          <a:sy n="70" d="100"/>
        </p:scale>
        <p:origin x="1180" y="5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71343" y="2341438"/>
            <a:ext cx="4801314" cy="707886"/>
          </a:xfrm>
          <a:prstGeom prst="rect">
            <a:avLst/>
          </a:prstGeom>
          <a:noFill/>
        </p:spPr>
        <p:txBody>
          <a:bodyPr wrap="none">
            <a:spAutoFit/>
          </a:bodyPr>
          <a:lstStyle/>
          <a:p>
            <a:r>
              <a:rPr lang="en-US" sz="4000" dirty="0" err="1"/>
              <a:t>連絡帳管理システム</a:t>
            </a:r>
            <a:endParaRPr sz="4000" dirty="0"/>
          </a:p>
        </p:txBody>
      </p:sp>
      <p:sp>
        <p:nvSpPr>
          <p:cNvPr id="3" name="TextBox 2"/>
          <p:cNvSpPr txBox="1"/>
          <p:nvPr/>
        </p:nvSpPr>
        <p:spPr>
          <a:xfrm>
            <a:off x="914400" y="3657600"/>
            <a:ext cx="7315200" cy="1371600"/>
          </a:xfrm>
          <a:prstGeom prst="rect">
            <a:avLst/>
          </a:prstGeom>
          <a:noFill/>
        </p:spPr>
        <p:txBody>
          <a:bodyPr wrap="none">
            <a:spAutoFit/>
          </a:bodyPr>
          <a:lstStyle/>
          <a:p>
            <a:endParaRPr dirty="0"/>
          </a:p>
          <a:p>
            <a:pPr>
              <a:defRPr sz="2400"/>
            </a:pPr>
            <a:r>
              <a:rPr dirty="0" err="1"/>
              <a:t>日揮パラレルテクノロジーズ株式会社</a:t>
            </a:r>
            <a:r>
              <a:rPr dirty="0"/>
              <a:t> </a:t>
            </a:r>
            <a:r>
              <a:rPr dirty="0" err="1"/>
              <a:t>インターン課題</a:t>
            </a:r>
            <a:endParaRPr dirty="0"/>
          </a:p>
          <a:p>
            <a:pPr>
              <a:defRPr sz="2400"/>
            </a:pPr>
            <a:r>
              <a:rPr dirty="0" err="1"/>
              <a:t>提出者：長谷川</a:t>
            </a:r>
            <a:r>
              <a:rPr dirty="0"/>
              <a:t> 隆幸</a:t>
            </a:r>
          </a:p>
          <a:p>
            <a:pPr>
              <a:defRPr sz="2400"/>
            </a:pPr>
            <a:r>
              <a:rPr dirty="0"/>
              <a:t>提出日：2025年10月31日</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46888" y="5230368"/>
            <a:ext cx="8650224" cy="914400"/>
          </a:xfrm>
          <a:prstGeom prst="rect">
            <a:avLst/>
          </a:prstGeom>
          <a:noFill/>
        </p:spPr>
        <p:txBody>
          <a:bodyPr wrap="square">
            <a:spAutoFit/>
          </a:bodyPr>
          <a:lstStyle/>
          <a:p>
            <a:endParaRPr dirty="0"/>
          </a:p>
          <a:p>
            <a:pPr>
              <a:defRPr sz="1800">
                <a:solidFill>
                  <a:srgbClr val="505050"/>
                </a:solidFill>
                <a:latin typeface="メイリオ"/>
              </a:defRPr>
            </a:pPr>
            <a:r>
              <a:rPr dirty="0" err="1">
                <a:latin typeface="MS P"/>
              </a:rPr>
              <a:t>管理者は全データの閲覧・PDF</a:t>
            </a:r>
            <a:r>
              <a:rPr dirty="0">
                <a:latin typeface="MS P"/>
              </a:rPr>
              <a:t>/</a:t>
            </a:r>
            <a:r>
              <a:rPr dirty="0" err="1">
                <a:latin typeface="MS P"/>
              </a:rPr>
              <a:t>CSV出力・ログ管理</a:t>
            </a:r>
            <a:r>
              <a:rPr lang="ja-JP" altLang="en-US" dirty="0">
                <a:latin typeface="MS P"/>
              </a:rPr>
              <a:t>やアカウント追加・削除</a:t>
            </a:r>
            <a:r>
              <a:rPr dirty="0" err="1">
                <a:latin typeface="MS P"/>
              </a:rPr>
              <a:t>を行い、システム全体を統括</a:t>
            </a:r>
            <a:r>
              <a:rPr dirty="0">
                <a:latin typeface="MS P"/>
              </a:rPr>
              <a:t>。</a:t>
            </a:r>
          </a:p>
        </p:txBody>
      </p:sp>
      <p:pic>
        <p:nvPicPr>
          <p:cNvPr id="6" name="図 5">
            <a:extLst>
              <a:ext uri="{FF2B5EF4-FFF2-40B4-BE49-F238E27FC236}">
                <a16:creationId xmlns:a16="http://schemas.microsoft.com/office/drawing/2014/main" id="{89C2EEB3-22DE-E7D8-2B15-2406DE7B97FD}"/>
              </a:ext>
            </a:extLst>
          </p:cNvPr>
          <p:cNvPicPr>
            <a:picLocks noChangeAspect="1"/>
          </p:cNvPicPr>
          <p:nvPr/>
        </p:nvPicPr>
        <p:blipFill>
          <a:blip r:embed="rId2"/>
          <a:stretch>
            <a:fillRect/>
          </a:stretch>
        </p:blipFill>
        <p:spPr>
          <a:xfrm>
            <a:off x="246888" y="2042511"/>
            <a:ext cx="3776472" cy="3047298"/>
          </a:xfrm>
          <a:prstGeom prst="rect">
            <a:avLst/>
          </a:prstGeom>
        </p:spPr>
      </p:pic>
      <p:pic>
        <p:nvPicPr>
          <p:cNvPr id="8" name="図 7">
            <a:extLst>
              <a:ext uri="{FF2B5EF4-FFF2-40B4-BE49-F238E27FC236}">
                <a16:creationId xmlns:a16="http://schemas.microsoft.com/office/drawing/2014/main" id="{051C7A41-31DA-294E-3A2E-20FB0B68A2FA}"/>
              </a:ext>
            </a:extLst>
          </p:cNvPr>
          <p:cNvPicPr>
            <a:picLocks noChangeAspect="1"/>
          </p:cNvPicPr>
          <p:nvPr/>
        </p:nvPicPr>
        <p:blipFill>
          <a:blip r:embed="rId3"/>
          <a:stretch>
            <a:fillRect/>
          </a:stretch>
        </p:blipFill>
        <p:spPr>
          <a:xfrm>
            <a:off x="4873754" y="2042511"/>
            <a:ext cx="4023358" cy="3047298"/>
          </a:xfrm>
          <a:prstGeom prst="rect">
            <a:avLst/>
          </a:prstGeom>
        </p:spPr>
      </p:pic>
      <p:sp>
        <p:nvSpPr>
          <p:cNvPr id="9" name="テキスト ボックス 8">
            <a:extLst>
              <a:ext uri="{FF2B5EF4-FFF2-40B4-BE49-F238E27FC236}">
                <a16:creationId xmlns:a16="http://schemas.microsoft.com/office/drawing/2014/main" id="{213B8A9A-3B44-048F-0838-B7082DCAF251}"/>
              </a:ext>
            </a:extLst>
          </p:cNvPr>
          <p:cNvSpPr txBox="1"/>
          <p:nvPr/>
        </p:nvSpPr>
        <p:spPr>
          <a:xfrm>
            <a:off x="1817370" y="894112"/>
            <a:ext cx="5509260" cy="769441"/>
          </a:xfrm>
          <a:prstGeom prst="rect">
            <a:avLst/>
          </a:prstGeom>
          <a:noFill/>
        </p:spPr>
        <p:txBody>
          <a:bodyPr wrap="square" rtlCol="0">
            <a:spAutoFit/>
          </a:bodyPr>
          <a:lstStyle/>
          <a:p>
            <a:r>
              <a:rPr lang="ja-JP" altLang="en-US" sz="4400" dirty="0"/>
              <a:t>管理者ダッシュボード</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645920"/>
            <a:ext cx="6561861" cy="1985159"/>
          </a:xfrm>
          <a:prstGeom prst="rect">
            <a:avLst/>
          </a:prstGeom>
          <a:noFill/>
        </p:spPr>
        <p:txBody>
          <a:bodyPr wrap="none">
            <a:spAutoFit/>
          </a:bodyPr>
          <a:lstStyle/>
          <a:p>
            <a:endParaRPr dirty="0">
              <a:latin typeface="MS P"/>
            </a:endParaRPr>
          </a:p>
          <a:p>
            <a:pPr>
              <a:spcAft>
                <a:spcPts val="1000"/>
              </a:spcAft>
              <a:defRPr sz="2000">
                <a:latin typeface="メイリオ"/>
              </a:defRPr>
            </a:pPr>
            <a:r>
              <a:rPr dirty="0">
                <a:latin typeface="MS P"/>
              </a:rPr>
              <a:t>・</a:t>
            </a:r>
            <a:r>
              <a:rPr dirty="0" err="1">
                <a:latin typeface="MS P"/>
              </a:rPr>
              <a:t>Chart.jsによる提出率・平均体調・メンタルの可視化</a:t>
            </a:r>
            <a:endParaRPr dirty="0">
              <a:latin typeface="MS P"/>
            </a:endParaRPr>
          </a:p>
          <a:p>
            <a:pPr>
              <a:spcAft>
                <a:spcPts val="1000"/>
              </a:spcAft>
              <a:defRPr sz="2000">
                <a:latin typeface="メイリオ"/>
              </a:defRPr>
            </a:pPr>
            <a:r>
              <a:rPr dirty="0">
                <a:latin typeface="MS P"/>
              </a:rPr>
              <a:t>・</a:t>
            </a:r>
            <a:r>
              <a:rPr dirty="0" err="1">
                <a:latin typeface="MS P"/>
              </a:rPr>
              <a:t>提出済</a:t>
            </a:r>
            <a:r>
              <a:rPr dirty="0">
                <a:latin typeface="MS P"/>
              </a:rPr>
              <a:t>/</a:t>
            </a:r>
            <a:r>
              <a:rPr dirty="0" err="1">
                <a:latin typeface="MS P"/>
              </a:rPr>
              <a:t>未提出を自動判定して担任の負担を軽減</a:t>
            </a:r>
            <a:endParaRPr dirty="0">
              <a:latin typeface="MS P"/>
            </a:endParaRPr>
          </a:p>
          <a:p>
            <a:pPr>
              <a:spcAft>
                <a:spcPts val="1000"/>
              </a:spcAft>
              <a:defRPr sz="2000">
                <a:latin typeface="メイリオ"/>
              </a:defRPr>
            </a:pPr>
            <a:r>
              <a:rPr dirty="0">
                <a:latin typeface="MS P"/>
              </a:rPr>
              <a:t>・PDF/</a:t>
            </a:r>
            <a:r>
              <a:rPr dirty="0" err="1">
                <a:latin typeface="MS P"/>
              </a:rPr>
              <a:t>CSV出力によるデータ活用</a:t>
            </a:r>
            <a:endParaRPr dirty="0">
              <a:latin typeface="MS P"/>
            </a:endParaRPr>
          </a:p>
          <a:p>
            <a:pPr>
              <a:spcAft>
                <a:spcPts val="1000"/>
              </a:spcAft>
              <a:defRPr sz="2000">
                <a:latin typeface="メイリオ"/>
              </a:defRPr>
            </a:pPr>
            <a:r>
              <a:rPr dirty="0">
                <a:latin typeface="MS P"/>
              </a:rPr>
              <a:t>・</a:t>
            </a:r>
            <a:r>
              <a:rPr dirty="0" err="1">
                <a:latin typeface="MS P"/>
              </a:rPr>
              <a:t>シンプルなUIで学校配布PC</a:t>
            </a:r>
            <a:r>
              <a:rPr lang="ja-JP" altLang="en-US" dirty="0">
                <a:latin typeface="MS P"/>
              </a:rPr>
              <a:t>・</a:t>
            </a:r>
            <a:r>
              <a:rPr lang="en-US" altLang="ja-JP" dirty="0" err="1">
                <a:latin typeface="MS P"/>
              </a:rPr>
              <a:t>iOS</a:t>
            </a:r>
            <a:r>
              <a:rPr dirty="0" err="1">
                <a:latin typeface="MS P"/>
              </a:rPr>
              <a:t>でも快適動作</a:t>
            </a:r>
            <a:endParaRPr dirty="0">
              <a:latin typeface="MS P"/>
            </a:endParaRPr>
          </a:p>
        </p:txBody>
      </p:sp>
      <p:sp>
        <p:nvSpPr>
          <p:cNvPr id="4" name="テキスト ボックス 3">
            <a:extLst>
              <a:ext uri="{FF2B5EF4-FFF2-40B4-BE49-F238E27FC236}">
                <a16:creationId xmlns:a16="http://schemas.microsoft.com/office/drawing/2014/main" id="{EE20F51D-A4DD-344C-44A7-422F0392D489}"/>
              </a:ext>
            </a:extLst>
          </p:cNvPr>
          <p:cNvSpPr txBox="1"/>
          <p:nvPr/>
        </p:nvSpPr>
        <p:spPr>
          <a:xfrm>
            <a:off x="2137845" y="771013"/>
            <a:ext cx="5193792" cy="769441"/>
          </a:xfrm>
          <a:prstGeom prst="rect">
            <a:avLst/>
          </a:prstGeom>
          <a:noFill/>
        </p:spPr>
        <p:txBody>
          <a:bodyPr wrap="square" rtlCol="0">
            <a:spAutoFit/>
          </a:bodyPr>
          <a:lstStyle/>
          <a:p>
            <a:r>
              <a:rPr lang="ja-JP" altLang="en-US" sz="4400" dirty="0"/>
              <a:t>課題①の工夫点</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81328" y="712559"/>
            <a:ext cx="4980851" cy="769441"/>
          </a:xfrm>
          <a:prstGeom prst="rect">
            <a:avLst/>
          </a:prstGeom>
          <a:noFill/>
        </p:spPr>
        <p:txBody>
          <a:bodyPr wrap="none">
            <a:spAutoFit/>
          </a:bodyPr>
          <a:lstStyle/>
          <a:p>
            <a:r>
              <a:rPr lang="ja-JP" altLang="en-US" sz="4400" dirty="0"/>
              <a:t>課題②の提案・実装</a:t>
            </a:r>
          </a:p>
        </p:txBody>
      </p:sp>
      <p:sp>
        <p:nvSpPr>
          <p:cNvPr id="3" name="TextBox 2"/>
          <p:cNvSpPr txBox="1"/>
          <p:nvPr/>
        </p:nvSpPr>
        <p:spPr>
          <a:xfrm>
            <a:off x="914400" y="1645920"/>
            <a:ext cx="7315200" cy="4114800"/>
          </a:xfrm>
          <a:prstGeom prst="rect">
            <a:avLst/>
          </a:prstGeom>
          <a:noFill/>
        </p:spPr>
        <p:txBody>
          <a:bodyPr wrap="none">
            <a:spAutoFit/>
          </a:bodyPr>
          <a:lstStyle/>
          <a:p>
            <a:endParaRPr/>
          </a:p>
          <a:p>
            <a:pPr>
              <a:spcAft>
                <a:spcPts val="1000"/>
              </a:spcAft>
              <a:defRPr sz="2000">
                <a:latin typeface="メイリオ"/>
              </a:defRPr>
            </a:pPr>
            <a:r>
              <a:t>・Firebase Firestore対応によるリアルタイム連携</a:t>
            </a:r>
          </a:p>
          <a:p>
            <a:pPr>
              <a:spcAft>
                <a:spcPts val="1000"/>
              </a:spcAft>
              <a:defRPr sz="2000">
                <a:latin typeface="メイリオ"/>
              </a:defRPr>
            </a:pPr>
            <a:r>
              <a:t>・Push通知（FCM）で提出リマインド</a:t>
            </a:r>
          </a:p>
          <a:p>
            <a:pPr>
              <a:spcAft>
                <a:spcPts val="1000"/>
              </a:spcAft>
              <a:defRPr sz="2000">
                <a:latin typeface="メイリオ"/>
              </a:defRPr>
            </a:pPr>
            <a:r>
              <a:t>・週次自動PDFレポート生成機能（担任向け）</a:t>
            </a:r>
          </a:p>
          <a:p>
            <a:pPr>
              <a:spcAft>
                <a:spcPts val="1000"/>
              </a:spcAft>
              <a:defRPr sz="2000">
                <a:latin typeface="メイリオ"/>
              </a:defRPr>
            </a:pPr>
            <a:r>
              <a:t>・ログフィルター強化と統計グラフの追加</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1645920"/>
            <a:ext cx="5270995" cy="1985159"/>
          </a:xfrm>
          <a:prstGeom prst="rect">
            <a:avLst/>
          </a:prstGeom>
          <a:noFill/>
        </p:spPr>
        <p:txBody>
          <a:bodyPr wrap="none">
            <a:spAutoFit/>
          </a:bodyPr>
          <a:lstStyle/>
          <a:p>
            <a:endParaRPr dirty="0">
              <a:latin typeface="MS P"/>
            </a:endParaRPr>
          </a:p>
          <a:p>
            <a:pPr>
              <a:spcAft>
                <a:spcPts val="1000"/>
              </a:spcAft>
              <a:defRPr sz="2000">
                <a:latin typeface="メイリオ"/>
              </a:defRPr>
            </a:pPr>
            <a:r>
              <a:rPr dirty="0">
                <a:latin typeface="MS P"/>
              </a:rPr>
              <a:t>・</a:t>
            </a:r>
            <a:r>
              <a:rPr dirty="0" err="1">
                <a:latin typeface="MS P"/>
              </a:rPr>
              <a:t>スマホ対応UI（レスポンシブ化</a:t>
            </a:r>
            <a:r>
              <a:rPr dirty="0">
                <a:latin typeface="MS P"/>
              </a:rPr>
              <a:t>）</a:t>
            </a:r>
          </a:p>
          <a:p>
            <a:pPr>
              <a:spcAft>
                <a:spcPts val="1000"/>
              </a:spcAft>
              <a:defRPr sz="2000">
                <a:latin typeface="メイリオ"/>
              </a:defRPr>
            </a:pPr>
            <a:r>
              <a:rPr dirty="0">
                <a:latin typeface="MS P"/>
              </a:rPr>
              <a:t>・</a:t>
            </a:r>
            <a:r>
              <a:rPr dirty="0" err="1">
                <a:latin typeface="MS P"/>
              </a:rPr>
              <a:t>AIによる文章解析で生徒の状態変化を検知</a:t>
            </a:r>
            <a:endParaRPr dirty="0">
              <a:latin typeface="MS P"/>
            </a:endParaRPr>
          </a:p>
          <a:p>
            <a:pPr>
              <a:spcAft>
                <a:spcPts val="1000"/>
              </a:spcAft>
              <a:defRPr sz="2000">
                <a:latin typeface="メイリオ"/>
              </a:defRPr>
            </a:pPr>
            <a:r>
              <a:rPr dirty="0">
                <a:latin typeface="MS P"/>
              </a:rPr>
              <a:t>・</a:t>
            </a:r>
            <a:r>
              <a:rPr dirty="0" err="1">
                <a:latin typeface="MS P"/>
              </a:rPr>
              <a:t>クラウドバックアップ・分析基盤の構築</a:t>
            </a:r>
            <a:endParaRPr dirty="0">
              <a:latin typeface="MS P"/>
            </a:endParaRPr>
          </a:p>
          <a:p>
            <a:pPr>
              <a:spcAft>
                <a:spcPts val="1000"/>
              </a:spcAft>
              <a:defRPr sz="2000">
                <a:latin typeface="メイリオ"/>
              </a:defRPr>
            </a:pPr>
            <a:r>
              <a:rPr dirty="0">
                <a:latin typeface="MS P"/>
              </a:rPr>
              <a:t>・</a:t>
            </a:r>
            <a:r>
              <a:rPr dirty="0" err="1">
                <a:latin typeface="MS P"/>
              </a:rPr>
              <a:t>担任間のリアルタイム共有機能</a:t>
            </a:r>
            <a:endParaRPr dirty="0">
              <a:latin typeface="MS P"/>
            </a:endParaRPr>
          </a:p>
        </p:txBody>
      </p:sp>
      <p:sp>
        <p:nvSpPr>
          <p:cNvPr id="4" name="テキスト ボックス 3">
            <a:extLst>
              <a:ext uri="{FF2B5EF4-FFF2-40B4-BE49-F238E27FC236}">
                <a16:creationId xmlns:a16="http://schemas.microsoft.com/office/drawing/2014/main" id="{96DF0642-151A-3276-A388-5BA1FAACD50E}"/>
              </a:ext>
            </a:extLst>
          </p:cNvPr>
          <p:cNvSpPr txBox="1"/>
          <p:nvPr/>
        </p:nvSpPr>
        <p:spPr>
          <a:xfrm>
            <a:off x="2980944" y="876479"/>
            <a:ext cx="3182112" cy="769441"/>
          </a:xfrm>
          <a:prstGeom prst="rect">
            <a:avLst/>
          </a:prstGeom>
          <a:noFill/>
        </p:spPr>
        <p:txBody>
          <a:bodyPr wrap="square" rtlCol="0">
            <a:spAutoFit/>
          </a:bodyPr>
          <a:lstStyle/>
          <a:p>
            <a:pPr>
              <a:spcAft>
                <a:spcPts val="1000"/>
              </a:spcAft>
              <a:defRPr sz="2000">
                <a:latin typeface="メイリオ"/>
              </a:defRPr>
            </a:pPr>
            <a:r>
              <a:rPr lang="ja-JP" altLang="en-US" sz="4400" dirty="0"/>
              <a:t>今後の展望</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73574" y="751808"/>
            <a:ext cx="8029762" cy="769441"/>
          </a:xfrm>
          <a:prstGeom prst="rect">
            <a:avLst/>
          </a:prstGeom>
          <a:noFill/>
        </p:spPr>
        <p:txBody>
          <a:bodyPr wrap="none">
            <a:spAutoFit/>
          </a:bodyPr>
          <a:lstStyle/>
          <a:p>
            <a:r>
              <a:rPr lang="ja-JP" altLang="en-US" sz="4400" dirty="0"/>
              <a:t>インターンを通じての学び・まとめ</a:t>
            </a:r>
          </a:p>
        </p:txBody>
      </p:sp>
      <p:sp>
        <p:nvSpPr>
          <p:cNvPr id="3" name="TextBox 2"/>
          <p:cNvSpPr txBox="1"/>
          <p:nvPr/>
        </p:nvSpPr>
        <p:spPr>
          <a:xfrm>
            <a:off x="914400" y="1645920"/>
            <a:ext cx="7315200" cy="4114800"/>
          </a:xfrm>
          <a:prstGeom prst="rect">
            <a:avLst/>
          </a:prstGeom>
          <a:noFill/>
        </p:spPr>
        <p:txBody>
          <a:bodyPr wrap="none">
            <a:spAutoFit/>
          </a:bodyPr>
          <a:lstStyle/>
          <a:p>
            <a:endParaRPr/>
          </a:p>
          <a:p>
            <a:pPr>
              <a:spcAft>
                <a:spcPts val="1000"/>
              </a:spcAft>
              <a:defRPr sz="2000">
                <a:latin typeface="メイリオ"/>
              </a:defRPr>
            </a:pPr>
            <a:r>
              <a:t>・要件定義〜デプロイまで一連の流れを体験</a:t>
            </a:r>
          </a:p>
          <a:p>
            <a:pPr>
              <a:spcAft>
                <a:spcPts val="1000"/>
              </a:spcAft>
              <a:defRPr sz="2000">
                <a:latin typeface="メイリオ"/>
              </a:defRPr>
            </a:pPr>
            <a:r>
              <a:t>・Render / Git / Node.js運用スキルの習得</a:t>
            </a:r>
          </a:p>
          <a:p>
            <a:pPr>
              <a:spcAft>
                <a:spcPts val="1000"/>
              </a:spcAft>
              <a:defRPr sz="2000">
                <a:latin typeface="メイリオ"/>
              </a:defRPr>
            </a:pPr>
            <a:r>
              <a:t>・UI/UX改善を通じて利用者目線の大切さを学んだ</a:t>
            </a:r>
          </a:p>
          <a:p>
            <a:pPr>
              <a:spcAft>
                <a:spcPts val="1000"/>
              </a:spcAft>
              <a:defRPr sz="2000">
                <a:latin typeface="メイリオ"/>
              </a:defRPr>
            </a:pPr>
            <a:r>
              <a:t>・本経験を今後の開発・就職活動に活かす</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92608" y="1536192"/>
            <a:ext cx="8577072" cy="4893647"/>
          </a:xfrm>
          <a:prstGeom prst="rect">
            <a:avLst/>
          </a:prstGeom>
          <a:noFill/>
        </p:spPr>
        <p:txBody>
          <a:bodyPr wrap="square">
            <a:spAutoFit/>
          </a:bodyPr>
          <a:lstStyle/>
          <a:p>
            <a:r>
              <a:rPr lang="ja-JP" altLang="en-US" sz="2400" dirty="0"/>
              <a:t>本システムは、架空の私立中学校における「</a:t>
            </a:r>
            <a:r>
              <a:rPr lang="ja-JP" altLang="en-US" sz="2400" b="1" dirty="0"/>
              <a:t>連絡帳管理業務</a:t>
            </a:r>
            <a:r>
              <a:rPr lang="ja-JP" altLang="en-US" sz="2400" dirty="0"/>
              <a:t>」を電子化し、生徒・担任・管理者の三者間での情報共有を効率化することを目的として開発した。</a:t>
            </a:r>
          </a:p>
          <a:p>
            <a:r>
              <a:rPr lang="ja-JP" altLang="en-US" sz="2400" dirty="0"/>
              <a:t>従来の紙の連絡帳運用では、以下のような課題が存在していた。</a:t>
            </a:r>
            <a:endParaRPr lang="en-US" altLang="ja-JP" sz="2400" dirty="0"/>
          </a:p>
          <a:p>
            <a:endParaRPr lang="ja-JP" altLang="en-US" sz="2400" dirty="0"/>
          </a:p>
          <a:p>
            <a:r>
              <a:rPr lang="ja-JP" altLang="en-US" sz="2400" dirty="0"/>
              <a:t>・提出漏れの有無を担任が手作業で確認しており、管理に時間がかかる</a:t>
            </a:r>
          </a:p>
          <a:p>
            <a:r>
              <a:rPr lang="ja-JP" altLang="en-US" sz="2400" dirty="0"/>
              <a:t>・手書きのためフォーマットが生徒ごとに異なり、記録内容にばらつきが生じていた</a:t>
            </a:r>
          </a:p>
          <a:p>
            <a:r>
              <a:rPr lang="ja-JP" altLang="en-US" sz="2400" dirty="0"/>
              <a:t>・過去の連絡帳を時系列で追跡・分析することが困難で、生徒の体調やメンタル面の変化を定量的に把握できなかった</a:t>
            </a:r>
          </a:p>
          <a:p>
            <a:r>
              <a:rPr lang="ja-JP" altLang="en-US" sz="2400" dirty="0"/>
              <a:t>これらの問題を解決するため、本</a:t>
            </a:r>
            <a:r>
              <a:rPr lang="en-US" altLang="ja-JP" sz="2400" dirty="0"/>
              <a:t>PoC</a:t>
            </a:r>
            <a:r>
              <a:rPr lang="ja-JP" altLang="en-US" sz="2400" dirty="0"/>
              <a:t>では以下の</a:t>
            </a:r>
            <a:r>
              <a:rPr lang="en-US" altLang="ja-JP" sz="2400" dirty="0"/>
              <a:t>3</a:t>
            </a:r>
            <a:r>
              <a:rPr lang="ja-JP" altLang="en-US" sz="2400" dirty="0"/>
              <a:t>ロールを想定し、</a:t>
            </a:r>
            <a:br>
              <a:rPr lang="ja-JP" altLang="en-US" sz="2400" dirty="0"/>
            </a:br>
            <a:r>
              <a:rPr lang="ja-JP" altLang="en-US" sz="2400" dirty="0"/>
              <a:t>各利用者がブラウザ上で簡単に操作できる仕組みを構築した。</a:t>
            </a:r>
          </a:p>
        </p:txBody>
      </p:sp>
      <p:sp>
        <p:nvSpPr>
          <p:cNvPr id="4" name="テキスト ボックス 3">
            <a:extLst>
              <a:ext uri="{FF2B5EF4-FFF2-40B4-BE49-F238E27FC236}">
                <a16:creationId xmlns:a16="http://schemas.microsoft.com/office/drawing/2014/main" id="{8D40B10D-2DFC-2B2C-E659-12524D54CE9A}"/>
              </a:ext>
            </a:extLst>
          </p:cNvPr>
          <p:cNvSpPr txBox="1"/>
          <p:nvPr/>
        </p:nvSpPr>
        <p:spPr>
          <a:xfrm>
            <a:off x="433137" y="523237"/>
            <a:ext cx="6990347" cy="646331"/>
          </a:xfrm>
          <a:prstGeom prst="rect">
            <a:avLst/>
          </a:prstGeom>
          <a:noFill/>
        </p:spPr>
        <p:txBody>
          <a:bodyPr wrap="square" rtlCol="0">
            <a:spAutoFit/>
          </a:bodyPr>
          <a:lstStyle/>
          <a:p>
            <a:r>
              <a:rPr kumimoji="1" lang="ja-JP" altLang="en-US" sz="3600" dirty="0"/>
              <a:t>システム概要</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0ECADE9-65F4-6D65-E44E-A7036C19D469}"/>
              </a:ext>
            </a:extLst>
          </p:cNvPr>
          <p:cNvSpPr>
            <a:spLocks noGrp="1"/>
          </p:cNvSpPr>
          <p:nvPr>
            <p:ph type="title"/>
          </p:nvPr>
        </p:nvSpPr>
        <p:spPr/>
        <p:txBody>
          <a:bodyPr/>
          <a:lstStyle/>
          <a:p>
            <a:r>
              <a:rPr kumimoji="1" lang="ja-JP" altLang="en-US" dirty="0"/>
              <a:t>生徒</a:t>
            </a:r>
          </a:p>
        </p:txBody>
      </p:sp>
      <p:sp>
        <p:nvSpPr>
          <p:cNvPr id="3" name="コンテンツ プレースホルダー 2">
            <a:extLst>
              <a:ext uri="{FF2B5EF4-FFF2-40B4-BE49-F238E27FC236}">
                <a16:creationId xmlns:a16="http://schemas.microsoft.com/office/drawing/2014/main" id="{693CDE43-DC3B-4082-E497-F27E45FBFD62}"/>
              </a:ext>
            </a:extLst>
          </p:cNvPr>
          <p:cNvSpPr>
            <a:spLocks noGrp="1"/>
          </p:cNvSpPr>
          <p:nvPr>
            <p:ph idx="1"/>
          </p:nvPr>
        </p:nvSpPr>
        <p:spPr/>
        <p:txBody>
          <a:bodyPr/>
          <a:lstStyle/>
          <a:p>
            <a:pPr marL="0" indent="0">
              <a:buNone/>
            </a:pPr>
            <a:r>
              <a:rPr lang="ja-JP" altLang="en-US" dirty="0"/>
              <a:t>生徒は、前登校日の連絡帳内容を入力・提出する。</a:t>
            </a:r>
            <a:br>
              <a:rPr lang="ja-JP" altLang="en-US" dirty="0"/>
            </a:br>
            <a:r>
              <a:rPr lang="ja-JP" altLang="en-US" dirty="0"/>
              <a:t>記録内容には「体調」「メンタル」「今日の振り返り」「相談欄（任意）」が含まれ、送信後は既読処理が行われるまで再編集は不可。</a:t>
            </a:r>
            <a:br>
              <a:rPr lang="ja-JP" altLang="en-US" dirty="0"/>
            </a:br>
            <a:r>
              <a:rPr lang="ja-JP" altLang="en-US" dirty="0"/>
              <a:t>また、提出履歴や自身の平均体調・メンタル推移をグラフで確認できるようにし、セルフモニタリング機能も備えている。</a:t>
            </a:r>
            <a:endParaRPr kumimoji="1" lang="ja-JP" altLang="en-US" dirty="0"/>
          </a:p>
        </p:txBody>
      </p:sp>
    </p:spTree>
    <p:extLst>
      <p:ext uri="{BB962C8B-B14F-4D97-AF65-F5344CB8AC3E}">
        <p14:creationId xmlns:p14="http://schemas.microsoft.com/office/powerpoint/2010/main" val="31401983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1879B8-0590-E2F1-F97C-2AF2B908C4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798687-61DF-A18E-F2F8-FE258B10F1D3}"/>
              </a:ext>
            </a:extLst>
          </p:cNvPr>
          <p:cNvSpPr>
            <a:spLocks noGrp="1"/>
          </p:cNvSpPr>
          <p:nvPr>
            <p:ph type="title"/>
          </p:nvPr>
        </p:nvSpPr>
        <p:spPr/>
        <p:txBody>
          <a:bodyPr/>
          <a:lstStyle/>
          <a:p>
            <a:r>
              <a:rPr kumimoji="1" lang="ja-JP" altLang="en-US" dirty="0"/>
              <a:t>担任</a:t>
            </a:r>
          </a:p>
        </p:txBody>
      </p:sp>
      <p:sp>
        <p:nvSpPr>
          <p:cNvPr id="3" name="コンテンツ プレースホルダー 2">
            <a:extLst>
              <a:ext uri="{FF2B5EF4-FFF2-40B4-BE49-F238E27FC236}">
                <a16:creationId xmlns:a16="http://schemas.microsoft.com/office/drawing/2014/main" id="{D432915C-6332-12CD-7DEA-44D51B4EFF46}"/>
              </a:ext>
            </a:extLst>
          </p:cNvPr>
          <p:cNvSpPr>
            <a:spLocks noGrp="1"/>
          </p:cNvSpPr>
          <p:nvPr>
            <p:ph idx="1"/>
          </p:nvPr>
        </p:nvSpPr>
        <p:spPr/>
        <p:txBody>
          <a:bodyPr>
            <a:normAutofit fontScale="85000" lnSpcReduction="10000"/>
          </a:bodyPr>
          <a:lstStyle/>
          <a:p>
            <a:pPr marL="0" indent="0">
              <a:lnSpc>
                <a:spcPct val="120000"/>
              </a:lnSpc>
              <a:buNone/>
            </a:pPr>
            <a:r>
              <a:rPr lang="ja-JP" altLang="en-US" dirty="0"/>
              <a:t>担任は、担当クラス全生徒の提出状況を一覧で確認できる。</a:t>
            </a:r>
            <a:br>
              <a:rPr lang="ja-JP" altLang="en-US" dirty="0"/>
            </a:br>
            <a:r>
              <a:rPr lang="ja-JP" altLang="en-US" dirty="0"/>
              <a:t>提出済／未提出の自動判定機能により、確認作業を大幅に効率化。</a:t>
            </a:r>
            <a:br>
              <a:rPr lang="ja-JP" altLang="en-US" dirty="0"/>
            </a:br>
            <a:r>
              <a:rPr lang="ja-JP" altLang="en-US" dirty="0"/>
              <a:t>各生徒の「体調・メンタル傾向」を日別グラフで可視化し、</a:t>
            </a:r>
            <a:br>
              <a:rPr lang="ja-JP" altLang="en-US" dirty="0"/>
            </a:br>
            <a:r>
              <a:rPr lang="ja-JP" altLang="en-US" dirty="0"/>
              <a:t>体調不良や気分の落ち込みなどの早期発見を支援する。</a:t>
            </a:r>
            <a:br>
              <a:rPr lang="ja-JP" altLang="en-US" dirty="0"/>
            </a:br>
            <a:r>
              <a:rPr lang="ja-JP" altLang="en-US" dirty="0"/>
              <a:t>また、提出内容には既読処理を行う「イイネスタンプ」機能を実装し、</a:t>
            </a:r>
            <a:br>
              <a:rPr lang="ja-JP" altLang="en-US" dirty="0"/>
            </a:br>
            <a:r>
              <a:rPr lang="ja-JP" altLang="en-US" dirty="0"/>
              <a:t>生徒へのフィードバックを簡便化した。</a:t>
            </a:r>
          </a:p>
        </p:txBody>
      </p:sp>
    </p:spTree>
    <p:extLst>
      <p:ext uri="{BB962C8B-B14F-4D97-AF65-F5344CB8AC3E}">
        <p14:creationId xmlns:p14="http://schemas.microsoft.com/office/powerpoint/2010/main" val="2640247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4D2260-33D3-9EFD-DE0B-C6C4F05414C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6FA76E-39A9-6AEF-A12A-EF6034779BA5}"/>
              </a:ext>
            </a:extLst>
          </p:cNvPr>
          <p:cNvSpPr>
            <a:spLocks noGrp="1"/>
          </p:cNvSpPr>
          <p:nvPr>
            <p:ph type="title"/>
          </p:nvPr>
        </p:nvSpPr>
        <p:spPr/>
        <p:txBody>
          <a:bodyPr/>
          <a:lstStyle/>
          <a:p>
            <a:r>
              <a:rPr kumimoji="1" lang="ja-JP" altLang="en-US" dirty="0"/>
              <a:t>管理者</a:t>
            </a:r>
          </a:p>
        </p:txBody>
      </p:sp>
      <p:sp>
        <p:nvSpPr>
          <p:cNvPr id="3" name="コンテンツ プレースホルダー 2">
            <a:extLst>
              <a:ext uri="{FF2B5EF4-FFF2-40B4-BE49-F238E27FC236}">
                <a16:creationId xmlns:a16="http://schemas.microsoft.com/office/drawing/2014/main" id="{E91D89BD-EC24-D104-6E80-627F45CFA388}"/>
              </a:ext>
            </a:extLst>
          </p:cNvPr>
          <p:cNvSpPr>
            <a:spLocks noGrp="1"/>
          </p:cNvSpPr>
          <p:nvPr>
            <p:ph idx="1"/>
          </p:nvPr>
        </p:nvSpPr>
        <p:spPr/>
        <p:txBody>
          <a:bodyPr>
            <a:normAutofit fontScale="77500" lnSpcReduction="20000"/>
          </a:bodyPr>
          <a:lstStyle/>
          <a:p>
            <a:pPr marL="0" indent="0">
              <a:lnSpc>
                <a:spcPct val="120000"/>
              </a:lnSpc>
              <a:buNone/>
            </a:pPr>
            <a:r>
              <a:rPr lang="ja-JP" altLang="en-US" dirty="0"/>
              <a:t>管理者は、全学年・全クラスの生徒および担任アカウントを一括管理できる。</a:t>
            </a:r>
            <a:br>
              <a:rPr lang="ja-JP" altLang="en-US" dirty="0"/>
            </a:br>
            <a:r>
              <a:rPr lang="ja-JP" altLang="en-US" dirty="0"/>
              <a:t>ユーザーの登録・更新・削除を行えるほか、提出状況やログ履歴を監視可能。</a:t>
            </a:r>
            <a:br>
              <a:rPr lang="ja-JP" altLang="en-US" dirty="0"/>
            </a:br>
            <a:r>
              <a:rPr lang="ja-JP" altLang="en-US" dirty="0"/>
              <a:t>また、すべてのデータを </a:t>
            </a:r>
            <a:r>
              <a:rPr lang="en-US" altLang="ja-JP" b="1" dirty="0"/>
              <a:t>PDF / CSV / JSON</a:t>
            </a:r>
            <a:r>
              <a:rPr lang="ja-JP" altLang="en-US" b="1" dirty="0"/>
              <a:t>形式でエクスポート</a:t>
            </a:r>
            <a:r>
              <a:rPr lang="ja-JP" altLang="en-US" dirty="0"/>
              <a:t> できるようにしており、</a:t>
            </a:r>
            <a:br>
              <a:rPr lang="ja-JP" altLang="en-US" dirty="0"/>
            </a:br>
            <a:r>
              <a:rPr lang="ja-JP" altLang="en-US" dirty="0"/>
              <a:t>システム全体の記録をアーカイブ化して保管できる。</a:t>
            </a:r>
            <a:br>
              <a:rPr lang="ja-JP" altLang="en-US" dirty="0"/>
            </a:br>
            <a:r>
              <a:rPr lang="ja-JP" altLang="en-US" dirty="0"/>
              <a:t>さらに、提出件数・平均体調・メンタル平均値などを</a:t>
            </a:r>
            <a:r>
              <a:rPr lang="en-US" altLang="ja-JP" dirty="0"/>
              <a:t>Chart.js </a:t>
            </a:r>
            <a:r>
              <a:rPr lang="ja-JP" altLang="en-US" dirty="0"/>
              <a:t>によりリアルタイムでグラフ表示し、</a:t>
            </a:r>
            <a:br>
              <a:rPr lang="ja-JP" altLang="en-US" dirty="0"/>
            </a:br>
            <a:r>
              <a:rPr lang="ja-JP" altLang="en-US" dirty="0"/>
              <a:t>学年・クラス単位での統計を即座に把握できるようにした。</a:t>
            </a:r>
          </a:p>
        </p:txBody>
      </p:sp>
    </p:spTree>
    <p:extLst>
      <p:ext uri="{BB962C8B-B14F-4D97-AF65-F5344CB8AC3E}">
        <p14:creationId xmlns:p14="http://schemas.microsoft.com/office/powerpoint/2010/main" val="4356717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97C6E2-0509-5E70-AED7-83EDA5F4D26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B491BFC-D01E-7736-C4B2-9C4AD0AF5117}"/>
              </a:ext>
            </a:extLst>
          </p:cNvPr>
          <p:cNvSpPr>
            <a:spLocks noGrp="1"/>
          </p:cNvSpPr>
          <p:nvPr>
            <p:ph type="title"/>
          </p:nvPr>
        </p:nvSpPr>
        <p:spPr/>
        <p:txBody>
          <a:bodyPr/>
          <a:lstStyle/>
          <a:p>
            <a:r>
              <a:rPr kumimoji="1" lang="ja-JP" altLang="en-US" dirty="0"/>
              <a:t>技術的概要</a:t>
            </a:r>
          </a:p>
        </p:txBody>
      </p:sp>
      <p:sp>
        <p:nvSpPr>
          <p:cNvPr id="3" name="コンテンツ プレースホルダー 2">
            <a:extLst>
              <a:ext uri="{FF2B5EF4-FFF2-40B4-BE49-F238E27FC236}">
                <a16:creationId xmlns:a16="http://schemas.microsoft.com/office/drawing/2014/main" id="{79B5375D-A0D1-1F59-203B-1C07ED561279}"/>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500" dirty="0"/>
              <a:t>開発環境には </a:t>
            </a:r>
            <a:r>
              <a:rPr lang="en-US" altLang="ja-JP" sz="2500" b="1" dirty="0"/>
              <a:t>Node.js + Express</a:t>
            </a:r>
            <a:r>
              <a:rPr lang="ja-JP" altLang="en-US" sz="2500" dirty="0"/>
              <a:t> を採用し、</a:t>
            </a:r>
            <a:br>
              <a:rPr lang="ja-JP" altLang="en-US" sz="2500" dirty="0"/>
            </a:br>
            <a:r>
              <a:rPr lang="ja-JP" altLang="en-US" sz="2500" dirty="0"/>
              <a:t>フロントエンドは </a:t>
            </a:r>
            <a:r>
              <a:rPr lang="en-US" altLang="ja-JP" sz="2500" b="1" dirty="0"/>
              <a:t>HTML / CSS / JavaScript (EJS</a:t>
            </a:r>
            <a:r>
              <a:rPr lang="ja-JP" altLang="en-US" sz="2500" b="1" dirty="0"/>
              <a:t>テンプレート</a:t>
            </a:r>
            <a:r>
              <a:rPr lang="en-US" altLang="ja-JP" sz="2500" b="1" dirty="0"/>
              <a:t>)</a:t>
            </a:r>
            <a:r>
              <a:rPr lang="ja-JP" altLang="en-US" sz="2500" dirty="0"/>
              <a:t> で構築。</a:t>
            </a:r>
            <a:br>
              <a:rPr lang="ja-JP" altLang="en-US" sz="2500" dirty="0"/>
            </a:br>
            <a:r>
              <a:rPr lang="ja-JP" altLang="en-US" sz="2500" dirty="0"/>
              <a:t>データベースは初期段階で </a:t>
            </a:r>
            <a:r>
              <a:rPr lang="en-US" altLang="ja-JP" sz="2500" b="1" dirty="0"/>
              <a:t>SQLite</a:t>
            </a:r>
            <a:r>
              <a:rPr lang="ja-JP" altLang="en-US" sz="2500" dirty="0"/>
              <a:t> を使用し、課題②ではクラウド対応を目的として </a:t>
            </a:r>
            <a:r>
              <a:rPr lang="en-US" altLang="ja-JP" sz="2500" b="1" dirty="0"/>
              <a:t>Firebase </a:t>
            </a:r>
            <a:r>
              <a:rPr lang="en-US" altLang="ja-JP" sz="2500" b="1" dirty="0" err="1"/>
              <a:t>Firestore</a:t>
            </a:r>
            <a:r>
              <a:rPr lang="ja-JP" altLang="en-US" sz="2500" dirty="0"/>
              <a:t> に移行。</a:t>
            </a:r>
            <a:br>
              <a:rPr lang="ja-JP" altLang="en-US" sz="2500" dirty="0"/>
            </a:br>
            <a:r>
              <a:rPr lang="en-US" altLang="ja-JP" sz="2500" dirty="0"/>
              <a:t>PDF</a:t>
            </a:r>
            <a:r>
              <a:rPr lang="ja-JP" altLang="en-US" sz="2500" dirty="0"/>
              <a:t>出力には </a:t>
            </a:r>
            <a:r>
              <a:rPr lang="en-US" altLang="ja-JP" sz="2500" b="1" dirty="0"/>
              <a:t>html2pdf.js</a:t>
            </a:r>
            <a:r>
              <a:rPr lang="ja-JP" altLang="en-US" sz="2500" dirty="0"/>
              <a:t>、グラフ描画には </a:t>
            </a:r>
            <a:r>
              <a:rPr lang="en-US" altLang="ja-JP" sz="2500" b="1" dirty="0"/>
              <a:t>Chart.js</a:t>
            </a:r>
            <a:r>
              <a:rPr lang="ja-JP" altLang="en-US" sz="2500" dirty="0"/>
              <a:t> を利用している。</a:t>
            </a:r>
            <a:br>
              <a:rPr lang="ja-JP" altLang="en-US" sz="2500" dirty="0"/>
            </a:br>
            <a:r>
              <a:rPr lang="ja-JP" altLang="en-US" sz="2500" dirty="0"/>
              <a:t>また、アプリケーションは </a:t>
            </a:r>
            <a:r>
              <a:rPr lang="en-US" altLang="ja-JP" sz="2500" b="1" dirty="0"/>
              <a:t>Render</a:t>
            </a:r>
            <a:r>
              <a:rPr lang="ja-JP" altLang="en-US" sz="2500" b="1" dirty="0"/>
              <a:t>（クラウドデプロイ環境）</a:t>
            </a:r>
            <a:r>
              <a:rPr lang="ja-JP" altLang="en-US" sz="2500" dirty="0"/>
              <a:t> 上で稼働し、ブラウザからアクセス可能な</a:t>
            </a:r>
            <a:r>
              <a:rPr lang="en-US" altLang="ja-JP" sz="2500" dirty="0"/>
              <a:t>URL</a:t>
            </a:r>
            <a:r>
              <a:rPr lang="ja-JP" altLang="en-US" sz="2500" dirty="0"/>
              <a:t>を通して動作確認できるよう設計している。</a:t>
            </a:r>
          </a:p>
        </p:txBody>
      </p:sp>
    </p:spTree>
    <p:extLst>
      <p:ext uri="{BB962C8B-B14F-4D97-AF65-F5344CB8AC3E}">
        <p14:creationId xmlns:p14="http://schemas.microsoft.com/office/powerpoint/2010/main" val="6950685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754223-0C6A-D25F-5C81-E22E9E661D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A4732C-D35F-F093-67D4-552E8DB43DA0}"/>
              </a:ext>
            </a:extLst>
          </p:cNvPr>
          <p:cNvSpPr>
            <a:spLocks noGrp="1"/>
          </p:cNvSpPr>
          <p:nvPr>
            <p:ph type="title"/>
          </p:nvPr>
        </p:nvSpPr>
        <p:spPr/>
        <p:txBody>
          <a:bodyPr/>
          <a:lstStyle/>
          <a:p>
            <a:r>
              <a:rPr kumimoji="1" lang="ja-JP" altLang="en-US" dirty="0"/>
              <a:t>運用目的</a:t>
            </a:r>
          </a:p>
        </p:txBody>
      </p:sp>
      <p:sp>
        <p:nvSpPr>
          <p:cNvPr id="3" name="コンテンツ プレースホルダー 2">
            <a:extLst>
              <a:ext uri="{FF2B5EF4-FFF2-40B4-BE49-F238E27FC236}">
                <a16:creationId xmlns:a16="http://schemas.microsoft.com/office/drawing/2014/main" id="{A17BE129-95F3-C2DE-BD4E-02C94C517913}"/>
              </a:ext>
            </a:extLst>
          </p:cNvPr>
          <p:cNvSpPr>
            <a:spLocks noGrp="1"/>
          </p:cNvSpPr>
          <p:nvPr>
            <p:ph idx="1"/>
          </p:nvPr>
        </p:nvSpPr>
        <p:spPr>
          <a:xfrm>
            <a:off x="457200" y="1166018"/>
            <a:ext cx="8229600" cy="4525963"/>
          </a:xfrm>
        </p:spPr>
        <p:txBody>
          <a:bodyPr>
            <a:noAutofit/>
          </a:bodyPr>
          <a:lstStyle/>
          <a:p>
            <a:pPr marL="0" indent="0">
              <a:lnSpc>
                <a:spcPct val="120000"/>
              </a:lnSpc>
              <a:buNone/>
            </a:pPr>
            <a:r>
              <a:rPr lang="ja-JP" altLang="en-US" sz="2800" dirty="0"/>
              <a:t>本</a:t>
            </a:r>
            <a:r>
              <a:rPr lang="en-US" altLang="ja-JP" sz="2800" dirty="0"/>
              <a:t>PoC</a:t>
            </a:r>
            <a:r>
              <a:rPr lang="ja-JP" altLang="en-US" sz="2800" dirty="0"/>
              <a:t>は、実運用を見据えた概念検証を目的としており、学校現場での「連絡帳提出・確認プロセス」の電子化による</a:t>
            </a:r>
            <a:r>
              <a:rPr lang="ja-JP" altLang="en-US" sz="2800" b="1" dirty="0"/>
              <a:t>業務効率化・情報共有の迅速化・データ活用の可能性検証</a:t>
            </a:r>
            <a:r>
              <a:rPr lang="ja-JP" altLang="en-US" sz="2800" dirty="0"/>
              <a:t> を意図している。</a:t>
            </a:r>
            <a:br>
              <a:rPr lang="ja-JP" altLang="en-US" sz="2800" dirty="0"/>
            </a:br>
            <a:r>
              <a:rPr lang="ja-JP" altLang="en-US" sz="2800" dirty="0"/>
              <a:t>最終的には、体調やメンタルのデータを基に学年主任やスクールカウンセラーが生徒支援に活用できる仕組みを目指している。</a:t>
            </a:r>
            <a:endParaRPr lang="ja-JP" altLang="en-US" sz="2500" dirty="0"/>
          </a:p>
        </p:txBody>
      </p:sp>
    </p:spTree>
    <p:extLst>
      <p:ext uri="{BB962C8B-B14F-4D97-AF65-F5344CB8AC3E}">
        <p14:creationId xmlns:p14="http://schemas.microsoft.com/office/powerpoint/2010/main" val="1711541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55448" y="5745218"/>
            <a:ext cx="8686800" cy="1107996"/>
          </a:xfrm>
          <a:prstGeom prst="rect">
            <a:avLst/>
          </a:prstGeom>
          <a:noFill/>
        </p:spPr>
        <p:txBody>
          <a:bodyPr wrap="square">
            <a:spAutoFit/>
          </a:bodyPr>
          <a:lstStyle/>
          <a:p>
            <a:endParaRPr dirty="0"/>
          </a:p>
          <a:p>
            <a:pPr>
              <a:defRPr sz="1800">
                <a:solidFill>
                  <a:srgbClr val="505050"/>
                </a:solidFill>
                <a:latin typeface="メイリオ"/>
              </a:defRPr>
            </a:pPr>
            <a:r>
              <a:rPr sz="2400" dirty="0" err="1"/>
              <a:t>生徒は体調・メンタル・振り返りを入力し、提出履歴や平均グラフを確認</a:t>
            </a:r>
            <a:r>
              <a:rPr lang="en-US" sz="2400" dirty="0" err="1"/>
              <a:t>可能</a:t>
            </a:r>
            <a:endParaRPr sz="2400" dirty="0"/>
          </a:p>
        </p:txBody>
      </p:sp>
      <p:pic>
        <p:nvPicPr>
          <p:cNvPr id="6" name="図 5">
            <a:extLst>
              <a:ext uri="{FF2B5EF4-FFF2-40B4-BE49-F238E27FC236}">
                <a16:creationId xmlns:a16="http://schemas.microsoft.com/office/drawing/2014/main" id="{E193C3D1-024F-46E6-E75E-446633A3385D}"/>
              </a:ext>
            </a:extLst>
          </p:cNvPr>
          <p:cNvPicPr>
            <a:picLocks noChangeAspect="1"/>
          </p:cNvPicPr>
          <p:nvPr/>
        </p:nvPicPr>
        <p:blipFill>
          <a:blip r:embed="rId2"/>
          <a:stretch>
            <a:fillRect/>
          </a:stretch>
        </p:blipFill>
        <p:spPr>
          <a:xfrm>
            <a:off x="-1" y="956748"/>
            <a:ext cx="9144000" cy="4766604"/>
          </a:xfrm>
          <a:prstGeom prst="rect">
            <a:avLst/>
          </a:prstGeom>
        </p:spPr>
      </p:pic>
      <p:sp>
        <p:nvSpPr>
          <p:cNvPr id="7" name="テキスト ボックス 6">
            <a:extLst>
              <a:ext uri="{FF2B5EF4-FFF2-40B4-BE49-F238E27FC236}">
                <a16:creationId xmlns:a16="http://schemas.microsoft.com/office/drawing/2014/main" id="{8D5B2BD2-451E-610E-7935-1B136A4194B4}"/>
              </a:ext>
            </a:extLst>
          </p:cNvPr>
          <p:cNvSpPr txBox="1"/>
          <p:nvPr/>
        </p:nvSpPr>
        <p:spPr>
          <a:xfrm>
            <a:off x="1913844" y="187307"/>
            <a:ext cx="5316311" cy="769441"/>
          </a:xfrm>
          <a:prstGeom prst="rect">
            <a:avLst/>
          </a:prstGeom>
          <a:noFill/>
        </p:spPr>
        <p:txBody>
          <a:bodyPr wrap="square" rtlCol="0">
            <a:spAutoFit/>
          </a:bodyPr>
          <a:lstStyle/>
          <a:p>
            <a:r>
              <a:rPr kumimoji="1" lang="ja-JP" altLang="en-US" sz="4400" dirty="0"/>
              <a:t>生徒ダッシュボード</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914400" y="1371600"/>
            <a:ext cx="7315200" cy="4114800"/>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defRPr sz="2000">
                <a:solidFill>
                  <a:srgbClr val="646464"/>
                </a:solidFill>
                <a:latin typeface="メイリオ"/>
              </a:defRPr>
            </a:pPr>
            <a:r>
              <a:t>📸 ここに画像を挿入</a:t>
            </a:r>
          </a:p>
        </p:txBody>
      </p:sp>
      <p:sp>
        <p:nvSpPr>
          <p:cNvPr id="4" name="TextBox 3"/>
          <p:cNvSpPr txBox="1"/>
          <p:nvPr/>
        </p:nvSpPr>
        <p:spPr>
          <a:xfrm>
            <a:off x="164592" y="5907476"/>
            <a:ext cx="8677656" cy="646331"/>
          </a:xfrm>
          <a:prstGeom prst="rect">
            <a:avLst/>
          </a:prstGeom>
          <a:noFill/>
        </p:spPr>
        <p:txBody>
          <a:bodyPr wrap="square">
            <a:spAutoFit/>
          </a:bodyPr>
          <a:lstStyle/>
          <a:p>
            <a:pPr>
              <a:defRPr sz="1800">
                <a:solidFill>
                  <a:srgbClr val="505050"/>
                </a:solidFill>
                <a:latin typeface="メイリオ"/>
              </a:defRPr>
            </a:pPr>
            <a:r>
              <a:rPr dirty="0" err="1">
                <a:latin typeface="MS P"/>
              </a:rPr>
              <a:t>担任は提出状況・未提出者リスト・提出率を確認し、クラス全体の状態を把握</a:t>
            </a:r>
            <a:r>
              <a:rPr lang="ja-JP" altLang="en-US" dirty="0">
                <a:latin typeface="MS P"/>
              </a:rPr>
              <a:t>可能。</a:t>
            </a:r>
            <a:endParaRPr lang="en-US" altLang="ja-JP" dirty="0">
              <a:latin typeface="MS P"/>
            </a:endParaRPr>
          </a:p>
          <a:p>
            <a:pPr>
              <a:defRPr sz="1800">
                <a:solidFill>
                  <a:srgbClr val="505050"/>
                </a:solidFill>
                <a:latin typeface="メイリオ"/>
              </a:defRPr>
            </a:pPr>
            <a:r>
              <a:rPr lang="en-US" altLang="ja-JP" dirty="0">
                <a:latin typeface="MS P"/>
              </a:rPr>
              <a:t>PDF</a:t>
            </a:r>
            <a:r>
              <a:rPr lang="ja-JP" altLang="en-US" dirty="0">
                <a:latin typeface="MS P"/>
              </a:rPr>
              <a:t>出力と</a:t>
            </a:r>
            <a:r>
              <a:rPr lang="en-US" altLang="ja-JP" dirty="0">
                <a:latin typeface="MS P"/>
              </a:rPr>
              <a:t>CSV</a:t>
            </a:r>
            <a:r>
              <a:rPr lang="ja-JP" altLang="en-US" dirty="0">
                <a:latin typeface="MS P"/>
              </a:rPr>
              <a:t>出力も可能。</a:t>
            </a:r>
            <a:endParaRPr dirty="0">
              <a:latin typeface="MS P"/>
            </a:endParaRPr>
          </a:p>
        </p:txBody>
      </p:sp>
      <p:sp>
        <p:nvSpPr>
          <p:cNvPr id="5" name="テキスト ボックス 4">
            <a:extLst>
              <a:ext uri="{FF2B5EF4-FFF2-40B4-BE49-F238E27FC236}">
                <a16:creationId xmlns:a16="http://schemas.microsoft.com/office/drawing/2014/main" id="{177FD95C-3062-7EBB-1F53-367E9A36AB32}"/>
              </a:ext>
            </a:extLst>
          </p:cNvPr>
          <p:cNvSpPr txBox="1"/>
          <p:nvPr/>
        </p:nvSpPr>
        <p:spPr>
          <a:xfrm>
            <a:off x="2153412" y="327839"/>
            <a:ext cx="4837176" cy="769441"/>
          </a:xfrm>
          <a:prstGeom prst="rect">
            <a:avLst/>
          </a:prstGeom>
          <a:noFill/>
        </p:spPr>
        <p:txBody>
          <a:bodyPr wrap="square" rtlCol="0">
            <a:spAutoFit/>
          </a:bodyPr>
          <a:lstStyle/>
          <a:p>
            <a:r>
              <a:rPr kumimoji="1" lang="ja-JP" altLang="en-US" sz="4400" dirty="0"/>
              <a:t>担任ダッシュボード</a:t>
            </a:r>
          </a:p>
        </p:txBody>
      </p:sp>
      <p:pic>
        <p:nvPicPr>
          <p:cNvPr id="7" name="図 6">
            <a:extLst>
              <a:ext uri="{FF2B5EF4-FFF2-40B4-BE49-F238E27FC236}">
                <a16:creationId xmlns:a16="http://schemas.microsoft.com/office/drawing/2014/main" id="{121814C2-5B6C-7552-88EA-1E89917A3351}"/>
              </a:ext>
            </a:extLst>
          </p:cNvPr>
          <p:cNvPicPr>
            <a:picLocks noChangeAspect="1"/>
          </p:cNvPicPr>
          <p:nvPr/>
        </p:nvPicPr>
        <p:blipFill>
          <a:blip r:embed="rId2"/>
          <a:stretch>
            <a:fillRect/>
          </a:stretch>
        </p:blipFill>
        <p:spPr>
          <a:xfrm>
            <a:off x="0" y="1040178"/>
            <a:ext cx="9144000" cy="4777644"/>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525"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38184B20-DB84-4F28-953A-16CC69F1E6B7}">
  <we:reference id="wa200005566" version="3.0.0.3" store="ja-JP" storeType="OMEX"/>
  <we:alternateReferences>
    <we:reference id="wa200005566" version="3.0.0.3" store="wa200005566"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70</TotalTime>
  <Words>799</Words>
  <Application>Microsoft Office PowerPoint</Application>
  <PresentationFormat>画面に合わせる (4:3)</PresentationFormat>
  <Paragraphs>58</Paragraphs>
  <Slides>14</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14</vt:i4>
      </vt:variant>
    </vt:vector>
  </HeadingPairs>
  <TitlesOfParts>
    <vt:vector size="18" baseType="lpstr">
      <vt:lpstr>MS P</vt:lpstr>
      <vt:lpstr>Arial</vt:lpstr>
      <vt:lpstr>Calibri</vt:lpstr>
      <vt:lpstr>Office Theme</vt:lpstr>
      <vt:lpstr>PowerPoint プレゼンテーション</vt:lpstr>
      <vt:lpstr>PowerPoint プレゼンテーション</vt:lpstr>
      <vt:lpstr>生徒</vt:lpstr>
      <vt:lpstr>担任</vt:lpstr>
      <vt:lpstr>管理者</vt:lpstr>
      <vt:lpstr>技術的概要</vt:lpstr>
      <vt:lpstr>運用目的</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長谷川隆幸</dc:creator>
  <cp:keywords/>
  <dc:description>generated using python-pptx</dc:description>
  <cp:lastModifiedBy>隆幸 長谷川</cp:lastModifiedBy>
  <cp:revision>2</cp:revision>
  <dcterms:created xsi:type="dcterms:W3CDTF">2013-01-27T09:14:16Z</dcterms:created>
  <dcterms:modified xsi:type="dcterms:W3CDTF">2025-10-29T09:34:47Z</dcterms:modified>
  <cp:category/>
</cp:coreProperties>
</file>