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Arial Black"/>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font" Target="fonts/ArialBlack-regular.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ja-JP"/>
              <a:t>自己のソフトウェアを一部公開して、他のソフトウェアと機能を共有できるようにしたもの</a:t>
            </a:r>
            <a:endParaRPr/>
          </a:p>
          <a:p>
            <a:pPr indent="0" lvl="0" marL="0" rtl="0" algn="l">
              <a:spcBef>
                <a:spcPts val="0"/>
              </a:spcBef>
              <a:spcAft>
                <a:spcPts val="0"/>
              </a:spcAft>
              <a:buNone/>
            </a:pPr>
            <a:r>
              <a:rPr lang="ja-JP"/>
              <a:t>ソフトウェアの一部をWEB上に公開することによって、誰でも外部から利用することができるようになります。</a:t>
            </a:r>
            <a:endParaRPr/>
          </a:p>
          <a:p>
            <a:pPr indent="0" lvl="0" marL="0" rtl="0" algn="l">
              <a:spcBef>
                <a:spcPts val="0"/>
              </a:spcBef>
              <a:spcAft>
                <a:spcPts val="0"/>
              </a:spcAft>
              <a:buNone/>
            </a:pPr>
            <a:r>
              <a:rPr lang="ja-JP"/>
              <a:t>それによって、自分のソフトウェアに他のソフトウェアの機能を埋め込むことができるようになるので、アプリケーション同士で連携することが可能になるのです。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システムA、システムB</a:t>
            </a:r>
            <a:endParaRPr/>
          </a:p>
        </p:txBody>
      </p:sp>
      <p:sp>
        <p:nvSpPr>
          <p:cNvPr id="109" name="Google Shape;10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ced088cf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4ced088cf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Arial Black"/>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lstStyle>
            <a:lvl1pPr lvl="0" algn="l">
              <a:lnSpc>
                <a:spcPct val="90000"/>
              </a:lnSpc>
              <a:spcBef>
                <a:spcPts val="1200"/>
              </a:spcBef>
              <a:spcAft>
                <a:spcPts val="0"/>
              </a:spcAft>
              <a:buSzPts val="2400"/>
              <a:buNone/>
              <a:defRPr sz="2400" cap="none">
                <a:solidFill>
                  <a:schemeClr val="dk2"/>
                </a:solidFill>
                <a:latin typeface="Arial Black"/>
                <a:ea typeface="Arial Black"/>
                <a:cs typeface="Arial Black"/>
                <a:sym typeface="Arial Black"/>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10;縦書きテキスト"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縦書きテキスト"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48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lstStyle>
            <a:lvl1pPr indent="-457200" lvl="0" marL="457200" algn="l">
              <a:lnSpc>
                <a:spcPct val="90000"/>
              </a:lnSpc>
              <a:spcBef>
                <a:spcPts val="1200"/>
              </a:spcBef>
              <a:spcAft>
                <a:spcPts val="0"/>
              </a:spcAft>
              <a:buSzPts val="3600"/>
              <a:buChar char=" "/>
              <a:defRPr sz="3600"/>
            </a:lvl1pPr>
            <a:lvl2pPr indent="-431800" lvl="1" marL="914400" algn="l">
              <a:lnSpc>
                <a:spcPct val="90000"/>
              </a:lnSpc>
              <a:spcBef>
                <a:spcPts val="200"/>
              </a:spcBef>
              <a:spcAft>
                <a:spcPts val="0"/>
              </a:spcAft>
              <a:buSzPts val="3200"/>
              <a:buFont typeface="Noto Sans Symbols"/>
              <a:buChar char="➢"/>
              <a:defRPr sz="3200"/>
            </a:lvl2pPr>
            <a:lvl3pPr indent="-381000" lvl="2" marL="1371600" algn="l">
              <a:lnSpc>
                <a:spcPct val="90000"/>
              </a:lnSpc>
              <a:spcBef>
                <a:spcPts val="400"/>
              </a:spcBef>
              <a:spcAft>
                <a:spcPts val="0"/>
              </a:spcAft>
              <a:buSzPts val="2400"/>
              <a:buFont typeface="Noto Sans Symbols"/>
              <a:buChar char="➢"/>
              <a:defRPr sz="2400"/>
            </a:lvl3pPr>
            <a:lvl4pPr indent="-381000" lvl="3" marL="1828800" algn="l">
              <a:lnSpc>
                <a:spcPct val="90000"/>
              </a:lnSpc>
              <a:spcBef>
                <a:spcPts val="400"/>
              </a:spcBef>
              <a:spcAft>
                <a:spcPts val="0"/>
              </a:spcAft>
              <a:buSzPts val="2400"/>
              <a:buFont typeface="Noto Sans Symbols"/>
              <a:buChar char="➢"/>
              <a:defRPr sz="2400"/>
            </a:lvl4pPr>
            <a:lvl5pPr indent="-381000" lvl="4" marL="2286000" algn="l">
              <a:lnSpc>
                <a:spcPct val="90000"/>
              </a:lnSpc>
              <a:spcBef>
                <a:spcPts val="400"/>
              </a:spcBef>
              <a:spcAft>
                <a:spcPts val="0"/>
              </a:spcAft>
              <a:buSzPts val="2400"/>
              <a:buFont typeface="Noto Sans Symbols"/>
              <a:buChar char="➢"/>
              <a:defRPr sz="24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showMasterSp="0" type="blank">
  <p:cSld name="BLANK">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Arial Black"/>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2400"/>
              <a:buNone/>
              <a:defRPr sz="2400" cap="none">
                <a:solidFill>
                  <a:schemeClr val="dk2"/>
                </a:solidFill>
                <a:latin typeface="Arial Black"/>
                <a:ea typeface="Arial Black"/>
                <a:cs typeface="Arial Black"/>
                <a:sym typeface="Arial Black"/>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cxnSp>
        <p:nvCxnSpPr>
          <p:cNvPr id="47" name="Google Shape;47;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10;コンテンツ"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FFFFFF"/>
              </a:buClr>
              <a:buSzPts val="3600"/>
              <a:buFont typeface="Arial Black"/>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Arial"/>
                <a:ea typeface="Arial"/>
                <a:cs typeface="Arial"/>
                <a:sym typeface="Arial"/>
              </a:defRPr>
            </a:lvl1pPr>
            <a:lvl2pPr indent="0" lvl="1" marL="0" algn="r">
              <a:spcBef>
                <a:spcPts val="0"/>
              </a:spcBef>
              <a:buNone/>
              <a:defRPr sz="1050">
                <a:solidFill>
                  <a:schemeClr val="dk2"/>
                </a:solidFill>
                <a:latin typeface="Arial"/>
                <a:ea typeface="Arial"/>
                <a:cs typeface="Arial"/>
                <a:sym typeface="Arial"/>
              </a:defRPr>
            </a:lvl2pPr>
            <a:lvl3pPr indent="0" lvl="2" marL="0" algn="r">
              <a:spcBef>
                <a:spcPts val="0"/>
              </a:spcBef>
              <a:buNone/>
              <a:defRPr sz="1050">
                <a:solidFill>
                  <a:schemeClr val="dk2"/>
                </a:solidFill>
                <a:latin typeface="Arial"/>
                <a:ea typeface="Arial"/>
                <a:cs typeface="Arial"/>
                <a:sym typeface="Arial"/>
              </a:defRPr>
            </a:lvl3pPr>
            <a:lvl4pPr indent="0" lvl="3" marL="0" algn="r">
              <a:spcBef>
                <a:spcPts val="0"/>
              </a:spcBef>
              <a:buNone/>
              <a:defRPr sz="1050">
                <a:solidFill>
                  <a:schemeClr val="dk2"/>
                </a:solidFill>
                <a:latin typeface="Arial"/>
                <a:ea typeface="Arial"/>
                <a:cs typeface="Arial"/>
                <a:sym typeface="Arial"/>
              </a:defRPr>
            </a:lvl4pPr>
            <a:lvl5pPr indent="0" lvl="4" marL="0" algn="r">
              <a:spcBef>
                <a:spcPts val="0"/>
              </a:spcBef>
              <a:buNone/>
              <a:defRPr sz="1050">
                <a:solidFill>
                  <a:schemeClr val="dk2"/>
                </a:solidFill>
                <a:latin typeface="Arial"/>
                <a:ea typeface="Arial"/>
                <a:cs typeface="Arial"/>
                <a:sym typeface="Arial"/>
              </a:defRPr>
            </a:lvl5pPr>
            <a:lvl6pPr indent="0" lvl="5" marL="0" algn="r">
              <a:spcBef>
                <a:spcPts val="0"/>
              </a:spcBef>
              <a:buNone/>
              <a:defRPr sz="1050">
                <a:solidFill>
                  <a:schemeClr val="dk2"/>
                </a:solidFill>
                <a:latin typeface="Arial"/>
                <a:ea typeface="Arial"/>
                <a:cs typeface="Arial"/>
                <a:sym typeface="Arial"/>
              </a:defRPr>
            </a:lvl6pPr>
            <a:lvl7pPr indent="0" lvl="6" marL="0" algn="r">
              <a:spcBef>
                <a:spcPts val="0"/>
              </a:spcBef>
              <a:buNone/>
              <a:defRPr sz="1050">
                <a:solidFill>
                  <a:schemeClr val="dk2"/>
                </a:solidFill>
                <a:latin typeface="Arial"/>
                <a:ea typeface="Arial"/>
                <a:cs typeface="Arial"/>
                <a:sym typeface="Arial"/>
              </a:defRPr>
            </a:lvl7pPr>
            <a:lvl8pPr indent="0" lvl="7" marL="0" algn="r">
              <a:spcBef>
                <a:spcPts val="0"/>
              </a:spcBef>
              <a:buNone/>
              <a:defRPr sz="1050">
                <a:solidFill>
                  <a:schemeClr val="dk2"/>
                </a:solidFill>
                <a:latin typeface="Arial"/>
                <a:ea typeface="Arial"/>
                <a:cs typeface="Arial"/>
                <a:sym typeface="Arial"/>
              </a:defRPr>
            </a:lvl8pPr>
            <a:lvl9pPr indent="0" lvl="8" marL="0" algn="r">
              <a:spcBef>
                <a:spcPts val="0"/>
              </a:spcBef>
              <a:buNone/>
              <a:defRPr sz="105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lstStyle>
            <a:lvl1pPr lvl="0" algn="l">
              <a:lnSpc>
                <a:spcPct val="85000"/>
              </a:lnSpc>
              <a:spcBef>
                <a:spcPts val="0"/>
              </a:spcBef>
              <a:spcAft>
                <a:spcPts val="0"/>
              </a:spcAft>
              <a:buClr>
                <a:srgbClr val="FFFFFF"/>
              </a:buClr>
              <a:buSzPts val="3600"/>
              <a:buFont typeface="Arial Black"/>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15" y="0"/>
            <a:ext cx="12191985" cy="4915076"/>
          </a:xfrm>
          <a:prstGeom prst="rect">
            <a:avLst/>
          </a:prstGeom>
          <a:solidFill>
            <a:schemeClr val="accent2"/>
          </a:solid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Arial"/>
                <a:ea typeface="Arial"/>
                <a:cs typeface="Arial"/>
                <a:sym typeface="Arial"/>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Arial"/>
                <a:ea typeface="Arial"/>
                <a:cs typeface="Arial"/>
                <a:sym typeface="Arial"/>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Arial"/>
                <a:ea typeface="Arial"/>
                <a:cs typeface="Arial"/>
                <a:sym typeface="Arial"/>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Arial"/>
                <a:ea typeface="Arial"/>
                <a:cs typeface="Arial"/>
                <a:sym typeface="Arial"/>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Arial"/>
                <a:ea typeface="Arial"/>
                <a:cs typeface="Arial"/>
                <a:sym typeface="Arial"/>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Arial"/>
                <a:ea typeface="Arial"/>
                <a:cs typeface="Arial"/>
                <a:sym typeface="Arial"/>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Arial"/>
                <a:ea typeface="Arial"/>
                <a:cs typeface="Arial"/>
                <a:sym typeface="Arial"/>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Arial"/>
                <a:ea typeface="Arial"/>
                <a:cs typeface="Arial"/>
                <a:sym typeface="Arial"/>
              </a:defRPr>
            </a:lvl9pPr>
          </a:lstStyle>
          <a:p/>
        </p:txBody>
      </p:sp>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Arial Black"/>
              <a:buNone/>
              <a:defRPr b="0" i="0" sz="4800" u="none" cap="none" strike="noStrike">
                <a:solidFill>
                  <a:srgbClr val="3F3F3F"/>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Arial"/>
                <a:ea typeface="Arial"/>
                <a:cs typeface="Arial"/>
                <a:sym typeface="Arial"/>
              </a:defRPr>
            </a:lvl1pPr>
            <a:lvl2pPr indent="0" lvl="1" marL="0" marR="0" rtl="0" algn="r">
              <a:spcBef>
                <a:spcPts val="0"/>
              </a:spcBef>
              <a:buNone/>
              <a:defRPr b="0" i="0" sz="1050" u="none" cap="none" strike="noStrike">
                <a:solidFill>
                  <a:srgbClr val="FFFFFF"/>
                </a:solidFill>
                <a:latin typeface="Arial"/>
                <a:ea typeface="Arial"/>
                <a:cs typeface="Arial"/>
                <a:sym typeface="Arial"/>
              </a:defRPr>
            </a:lvl2pPr>
            <a:lvl3pPr indent="0" lvl="2" marL="0" marR="0" rtl="0" algn="r">
              <a:spcBef>
                <a:spcPts val="0"/>
              </a:spcBef>
              <a:buNone/>
              <a:defRPr b="0" i="0" sz="1050" u="none" cap="none" strike="noStrike">
                <a:solidFill>
                  <a:srgbClr val="FFFFFF"/>
                </a:solidFill>
                <a:latin typeface="Arial"/>
                <a:ea typeface="Arial"/>
                <a:cs typeface="Arial"/>
                <a:sym typeface="Arial"/>
              </a:defRPr>
            </a:lvl3pPr>
            <a:lvl4pPr indent="0" lvl="3" marL="0" marR="0" rtl="0" algn="r">
              <a:spcBef>
                <a:spcPts val="0"/>
              </a:spcBef>
              <a:buNone/>
              <a:defRPr b="0" i="0" sz="1050" u="none" cap="none" strike="noStrike">
                <a:solidFill>
                  <a:srgbClr val="FFFFFF"/>
                </a:solidFill>
                <a:latin typeface="Arial"/>
                <a:ea typeface="Arial"/>
                <a:cs typeface="Arial"/>
                <a:sym typeface="Arial"/>
              </a:defRPr>
            </a:lvl4pPr>
            <a:lvl5pPr indent="0" lvl="4" marL="0" marR="0" rtl="0" algn="r">
              <a:spcBef>
                <a:spcPts val="0"/>
              </a:spcBef>
              <a:buNone/>
              <a:defRPr b="0" i="0" sz="1050" u="none" cap="none" strike="noStrike">
                <a:solidFill>
                  <a:srgbClr val="FFFFFF"/>
                </a:solidFill>
                <a:latin typeface="Arial"/>
                <a:ea typeface="Arial"/>
                <a:cs typeface="Arial"/>
                <a:sym typeface="Arial"/>
              </a:defRPr>
            </a:lvl5pPr>
            <a:lvl6pPr indent="0" lvl="5" marL="0" marR="0" rtl="0" algn="r">
              <a:spcBef>
                <a:spcPts val="0"/>
              </a:spcBef>
              <a:buNone/>
              <a:defRPr b="0" i="0" sz="1050" u="none" cap="none" strike="noStrike">
                <a:solidFill>
                  <a:srgbClr val="FFFFFF"/>
                </a:solidFill>
                <a:latin typeface="Arial"/>
                <a:ea typeface="Arial"/>
                <a:cs typeface="Arial"/>
                <a:sym typeface="Arial"/>
              </a:defRPr>
            </a:lvl6pPr>
            <a:lvl7pPr indent="0" lvl="6" marL="0" marR="0" rtl="0" algn="r">
              <a:spcBef>
                <a:spcPts val="0"/>
              </a:spcBef>
              <a:buNone/>
              <a:defRPr b="0" i="0" sz="1050" u="none" cap="none" strike="noStrike">
                <a:solidFill>
                  <a:srgbClr val="FFFFFF"/>
                </a:solidFill>
                <a:latin typeface="Arial"/>
                <a:ea typeface="Arial"/>
                <a:cs typeface="Arial"/>
                <a:sym typeface="Arial"/>
              </a:defRPr>
            </a:lvl7pPr>
            <a:lvl8pPr indent="0" lvl="7" marL="0" marR="0" rtl="0" algn="r">
              <a:spcBef>
                <a:spcPts val="0"/>
              </a:spcBef>
              <a:buNone/>
              <a:defRPr b="0" i="0" sz="1050" u="none" cap="none" strike="noStrike">
                <a:solidFill>
                  <a:srgbClr val="FFFFFF"/>
                </a:solidFill>
                <a:latin typeface="Arial"/>
                <a:ea typeface="Arial"/>
                <a:cs typeface="Arial"/>
                <a:sym typeface="Arial"/>
              </a:defRPr>
            </a:lvl8pPr>
            <a:lvl9pPr indent="0" lvl="8" marL="0" marR="0" rtl="0" algn="r">
              <a:spcBef>
                <a:spcPts val="0"/>
              </a:spcBef>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Arial Black"/>
              <a:buNone/>
            </a:pPr>
            <a:r>
              <a:rPr lang="ja-JP"/>
              <a:t>APIの開発体験</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Arial Black"/>
              <a:buNone/>
            </a:pPr>
            <a:r>
              <a:rPr lang="ja-JP"/>
              <a:t>APIの役割</a:t>
            </a:r>
            <a:r>
              <a:rPr lang="ja-JP" sz="2400">
                <a:latin typeface="Arial"/>
                <a:ea typeface="Arial"/>
                <a:cs typeface="Arial"/>
                <a:sym typeface="Arial"/>
              </a:rPr>
              <a:t>（Application Programming Interface）</a:t>
            </a:r>
            <a:endParaRPr sz="2400"/>
          </a:p>
        </p:txBody>
      </p:sp>
      <p:sp>
        <p:nvSpPr>
          <p:cNvPr id="112" name="Google Shape;112;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62559" lvl="1" marL="384048" rtl="0" algn="l">
              <a:lnSpc>
                <a:spcPct val="70000"/>
              </a:lnSpc>
              <a:spcBef>
                <a:spcPts val="400"/>
              </a:spcBef>
              <a:spcAft>
                <a:spcPts val="0"/>
              </a:spcAft>
              <a:buSzPts val="2400"/>
              <a:buChar char="➢"/>
            </a:pPr>
            <a:r>
              <a:rPr lang="ja-JP" sz="2400"/>
              <a:t>ソフトウェアコンポーネントが互いにやりとりするのに使用するインタフェースの仕様である。</a:t>
            </a:r>
            <a:endParaRPr sz="2400"/>
          </a:p>
          <a:p>
            <a:pPr indent="-162559" lvl="1" marL="384048" rtl="0" algn="l">
              <a:lnSpc>
                <a:spcPct val="70000"/>
              </a:lnSpc>
              <a:spcBef>
                <a:spcPts val="600"/>
              </a:spcBef>
              <a:spcAft>
                <a:spcPts val="0"/>
              </a:spcAft>
              <a:buSzPts val="2400"/>
              <a:buChar char="➢"/>
            </a:pPr>
            <a:r>
              <a:rPr lang="ja-JP" sz="2400"/>
              <a:t>WEB上に公開されている</a:t>
            </a:r>
            <a:endParaRPr sz="2400"/>
          </a:p>
          <a:p>
            <a:pPr indent="-162559" lvl="1" marL="384048" rtl="0" algn="l">
              <a:lnSpc>
                <a:spcPct val="70000"/>
              </a:lnSpc>
              <a:spcBef>
                <a:spcPts val="600"/>
              </a:spcBef>
              <a:spcAft>
                <a:spcPts val="0"/>
              </a:spcAft>
              <a:buSzPts val="2400"/>
              <a:buChar char="➢"/>
            </a:pPr>
            <a:r>
              <a:rPr lang="ja-JP" sz="2400"/>
              <a:t>だれでも利用可能（利用者登録が必要など制限の存在）</a:t>
            </a:r>
            <a:endParaRPr sz="2400"/>
          </a:p>
          <a:p>
            <a:pPr indent="-152400" lvl="0" marL="91440" rtl="0" algn="l">
              <a:lnSpc>
                <a:spcPct val="70000"/>
              </a:lnSpc>
              <a:spcBef>
                <a:spcPts val="1600"/>
              </a:spcBef>
              <a:spcAft>
                <a:spcPts val="0"/>
              </a:spcAft>
              <a:buSzPts val="2400"/>
              <a:buChar char=" "/>
            </a:pPr>
            <a:r>
              <a:rPr b="1" lang="ja-JP" sz="2400"/>
              <a:t>インターフェイス</a:t>
            </a:r>
            <a:endParaRPr b="1" sz="2400"/>
          </a:p>
          <a:p>
            <a:pPr indent="-162559" lvl="1" marL="384048" rtl="0" algn="l">
              <a:lnSpc>
                <a:spcPct val="70000"/>
              </a:lnSpc>
              <a:spcBef>
                <a:spcPts val="400"/>
              </a:spcBef>
              <a:spcAft>
                <a:spcPts val="0"/>
              </a:spcAft>
              <a:buSzPts val="2400"/>
              <a:buChar char="➢"/>
            </a:pPr>
            <a:r>
              <a:rPr lang="ja-JP" sz="2400"/>
              <a:t>コンピュータの用語としては広義には「何かと何かをつなぐもの」</a:t>
            </a:r>
            <a:endParaRPr sz="2400"/>
          </a:p>
          <a:p>
            <a:pPr indent="-152400" lvl="0" marL="91440" rtl="0" algn="l">
              <a:lnSpc>
                <a:spcPct val="70000"/>
              </a:lnSpc>
              <a:spcBef>
                <a:spcPts val="1600"/>
              </a:spcBef>
              <a:spcAft>
                <a:spcPts val="0"/>
              </a:spcAft>
              <a:buSzPts val="2400"/>
              <a:buChar char=" "/>
            </a:pPr>
            <a:r>
              <a:rPr b="1" lang="ja-JP" sz="2400"/>
              <a:t>メリット</a:t>
            </a:r>
            <a:endParaRPr b="1" sz="2400"/>
          </a:p>
          <a:p>
            <a:pPr indent="-162559" lvl="1" marL="384048" rtl="0" algn="l">
              <a:lnSpc>
                <a:spcPct val="70000"/>
              </a:lnSpc>
              <a:spcBef>
                <a:spcPts val="400"/>
              </a:spcBef>
              <a:spcAft>
                <a:spcPts val="0"/>
              </a:spcAft>
              <a:buSzPts val="2400"/>
              <a:buChar char="➢"/>
            </a:pPr>
            <a:r>
              <a:rPr lang="ja-JP" sz="2400"/>
              <a:t>他のソフトウェアの機能を容易に埋め込むことが可能</a:t>
            </a:r>
            <a:endParaRPr sz="2400"/>
          </a:p>
          <a:p>
            <a:pPr indent="-162559" lvl="1" marL="384048" rtl="0" algn="l">
              <a:lnSpc>
                <a:spcPct val="70000"/>
              </a:lnSpc>
              <a:spcBef>
                <a:spcPts val="600"/>
              </a:spcBef>
              <a:spcAft>
                <a:spcPts val="0"/>
              </a:spcAft>
              <a:buSzPts val="2400"/>
              <a:buChar char="➢"/>
            </a:pPr>
            <a:r>
              <a:rPr lang="ja-JP" sz="2400"/>
              <a:t>アプリケーション同士の連携が可能</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Arial Black"/>
              <a:buNone/>
            </a:pPr>
            <a:r>
              <a:rPr lang="ja-JP"/>
              <a:t>APIの役割</a:t>
            </a:r>
            <a:endParaRPr/>
          </a:p>
        </p:txBody>
      </p:sp>
      <p:sp>
        <p:nvSpPr>
          <p:cNvPr id="118" name="Google Shape;118;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228600" lvl="0" marL="91440" rtl="0" algn="l">
              <a:lnSpc>
                <a:spcPct val="90000"/>
              </a:lnSpc>
              <a:spcBef>
                <a:spcPts val="0"/>
              </a:spcBef>
              <a:spcAft>
                <a:spcPts val="0"/>
              </a:spcAft>
              <a:buSzPts val="3600"/>
              <a:buChar char=" "/>
            </a:pPr>
            <a:r>
              <a:rPr b="1" lang="ja-JP"/>
              <a:t>API </a:t>
            </a:r>
            <a:endParaRPr b="1"/>
          </a:p>
        </p:txBody>
      </p:sp>
      <p:grpSp>
        <p:nvGrpSpPr>
          <p:cNvPr id="119" name="Google Shape;119;p15"/>
          <p:cNvGrpSpPr/>
          <p:nvPr/>
        </p:nvGrpSpPr>
        <p:grpSpPr>
          <a:xfrm>
            <a:off x="981475" y="2951904"/>
            <a:ext cx="10290011" cy="2997073"/>
            <a:chOff x="1333615" y="3799959"/>
            <a:chExt cx="10290011" cy="2997073"/>
          </a:xfrm>
        </p:grpSpPr>
        <p:pic>
          <p:nvPicPr>
            <p:cNvPr descr="https://2.bp.blogspot.com/-TqvQ_11e8Ds/WTX0MES05TI/AAAAAAABEmc/cM3SiEaZ1xojQonnJ1ygI2839GVhwpgLQCLcB/s800/smartphone_big_screen_u.png" id="120" name="Google Shape;120;p15"/>
            <p:cNvPicPr preferRelativeResize="0"/>
            <p:nvPr/>
          </p:nvPicPr>
          <p:blipFill rotWithShape="1">
            <a:blip r:embed="rId3">
              <a:alphaModFix/>
            </a:blip>
            <a:srcRect b="0" l="0" r="0" t="0"/>
            <a:stretch/>
          </p:blipFill>
          <p:spPr>
            <a:xfrm>
              <a:off x="1976015" y="3832907"/>
              <a:ext cx="1852519" cy="1929707"/>
            </a:xfrm>
            <a:prstGeom prst="rect">
              <a:avLst/>
            </a:prstGeom>
            <a:noFill/>
            <a:ln>
              <a:noFill/>
            </a:ln>
          </p:spPr>
        </p:pic>
        <p:sp>
          <p:nvSpPr>
            <p:cNvPr id="121" name="Google Shape;121;p15"/>
            <p:cNvSpPr txBox="1"/>
            <p:nvPr/>
          </p:nvSpPr>
          <p:spPr>
            <a:xfrm>
              <a:off x="1333615" y="5971432"/>
              <a:ext cx="3645600" cy="82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400">
                  <a:solidFill>
                    <a:schemeClr val="dk1"/>
                  </a:solidFill>
                </a:rPr>
                <a:t>android  iOS  Windows</a:t>
              </a:r>
              <a:endParaRPr b="1" sz="2400">
                <a:solidFill>
                  <a:schemeClr val="dk1"/>
                </a:solidFill>
              </a:endParaRPr>
            </a:p>
          </p:txBody>
        </p:sp>
        <p:sp>
          <p:nvSpPr>
            <p:cNvPr id="122" name="Google Shape;122;p15"/>
            <p:cNvSpPr/>
            <p:nvPr/>
          </p:nvSpPr>
          <p:spPr>
            <a:xfrm rot="5400000">
              <a:off x="4396160" y="3921022"/>
              <a:ext cx="1404000" cy="1404000"/>
            </a:xfrm>
            <a:prstGeom prst="wedgeRoundRectCallout">
              <a:avLst>
                <a:gd fmla="val -14458" name="adj1"/>
                <a:gd fmla="val 113244" name="adj2"/>
                <a:gd fmla="val 16667" name="adj3"/>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15"/>
            <p:cNvSpPr txBox="1"/>
            <p:nvPr/>
          </p:nvSpPr>
          <p:spPr>
            <a:xfrm>
              <a:off x="4682014" y="4422952"/>
              <a:ext cx="1118100" cy="53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000">
                  <a:solidFill>
                    <a:schemeClr val="lt1"/>
                  </a:solidFill>
                </a:rPr>
                <a:t>アプリ</a:t>
              </a:r>
              <a:endParaRPr b="1" sz="2000">
                <a:solidFill>
                  <a:schemeClr val="lt1"/>
                </a:solidFill>
              </a:endParaRPr>
            </a:p>
          </p:txBody>
        </p:sp>
        <p:pic>
          <p:nvPicPr>
            <p:cNvPr id="124" name="Google Shape;124;p15"/>
            <p:cNvPicPr preferRelativeResize="0"/>
            <p:nvPr/>
          </p:nvPicPr>
          <p:blipFill rotWithShape="1">
            <a:blip r:embed="rId4">
              <a:alphaModFix/>
            </a:blip>
            <a:srcRect b="0" l="0" r="0" t="0"/>
            <a:stretch/>
          </p:blipFill>
          <p:spPr>
            <a:xfrm>
              <a:off x="7781365" y="3953884"/>
              <a:ext cx="2051007" cy="2023584"/>
            </a:xfrm>
            <a:prstGeom prst="rect">
              <a:avLst/>
            </a:prstGeom>
            <a:noFill/>
            <a:ln>
              <a:noFill/>
            </a:ln>
          </p:spPr>
        </p:pic>
        <p:sp>
          <p:nvSpPr>
            <p:cNvPr id="125" name="Google Shape;125;p15"/>
            <p:cNvSpPr/>
            <p:nvPr/>
          </p:nvSpPr>
          <p:spPr>
            <a:xfrm>
              <a:off x="6124149" y="4123765"/>
              <a:ext cx="1603723" cy="299202"/>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15"/>
            <p:cNvSpPr/>
            <p:nvPr/>
          </p:nvSpPr>
          <p:spPr>
            <a:xfrm rot="10800000">
              <a:off x="6177642" y="4965676"/>
              <a:ext cx="1603723" cy="299202"/>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5"/>
            <p:cNvSpPr txBox="1"/>
            <p:nvPr/>
          </p:nvSpPr>
          <p:spPr>
            <a:xfrm>
              <a:off x="6121368" y="3799959"/>
              <a:ext cx="2051100" cy="62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rPr>
                <a:t>データを送る</a:t>
              </a:r>
              <a:endParaRPr b="1" sz="2000">
                <a:solidFill>
                  <a:schemeClr val="dk1"/>
                </a:solidFill>
              </a:endParaRPr>
            </a:p>
          </p:txBody>
        </p:sp>
        <p:sp>
          <p:nvSpPr>
            <p:cNvPr id="128" name="Google Shape;128;p15"/>
            <p:cNvSpPr txBox="1"/>
            <p:nvPr/>
          </p:nvSpPr>
          <p:spPr>
            <a:xfrm>
              <a:off x="6421614" y="4639332"/>
              <a:ext cx="16038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rPr>
                <a:t>結果を送る</a:t>
              </a:r>
              <a:endParaRPr b="1" sz="2000">
                <a:solidFill>
                  <a:schemeClr val="dk1"/>
                </a:solidFill>
              </a:endParaRPr>
            </a:p>
          </p:txBody>
        </p:sp>
        <p:sp>
          <p:nvSpPr>
            <p:cNvPr id="129" name="Google Shape;129;p15"/>
            <p:cNvSpPr txBox="1"/>
            <p:nvPr/>
          </p:nvSpPr>
          <p:spPr>
            <a:xfrm>
              <a:off x="8354992" y="5977484"/>
              <a:ext cx="1152300" cy="53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rPr>
                <a:t>サーバ</a:t>
              </a:r>
              <a:endParaRPr b="1" sz="2000">
                <a:solidFill>
                  <a:schemeClr val="dk1"/>
                </a:solidFill>
              </a:endParaRPr>
            </a:p>
          </p:txBody>
        </p:sp>
        <p:sp>
          <p:nvSpPr>
            <p:cNvPr id="130" name="Google Shape;130;p15"/>
            <p:cNvSpPr/>
            <p:nvPr/>
          </p:nvSpPr>
          <p:spPr>
            <a:xfrm>
              <a:off x="9726702" y="3882317"/>
              <a:ext cx="1896924" cy="2392965"/>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rPr>
                <a:t>画像表示API</a:t>
              </a:r>
              <a:br>
                <a:rPr b="1" lang="ja-JP" sz="1800">
                  <a:solidFill>
                    <a:schemeClr val="lt1"/>
                  </a:solidFill>
                </a:rPr>
              </a:br>
              <a:br>
                <a:rPr b="1" lang="ja-JP" sz="1800">
                  <a:solidFill>
                    <a:schemeClr val="lt1"/>
                  </a:solidFill>
                </a:rPr>
              </a:br>
              <a:r>
                <a:rPr b="1" lang="ja-JP" sz="1800">
                  <a:solidFill>
                    <a:schemeClr val="lt1"/>
                  </a:solidFill>
                </a:rPr>
                <a:t>天気情報API</a:t>
              </a:r>
              <a:br>
                <a:rPr b="1" lang="ja-JP" sz="1800">
                  <a:solidFill>
                    <a:schemeClr val="lt1"/>
                  </a:solidFill>
                </a:rPr>
              </a:br>
              <a:br>
                <a:rPr b="1" lang="ja-JP" sz="1800">
                  <a:solidFill>
                    <a:schemeClr val="lt1"/>
                  </a:solidFill>
                </a:rPr>
              </a:br>
              <a:r>
                <a:rPr b="1" lang="ja-JP" sz="1800">
                  <a:solidFill>
                    <a:schemeClr val="lt1"/>
                  </a:solidFill>
                </a:rPr>
                <a:t>時刻表示API</a:t>
              </a:r>
              <a:endParaRPr b="1" sz="1800">
                <a:solidFill>
                  <a:schemeClr val="l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Arial Black"/>
              <a:buNone/>
            </a:pPr>
            <a:r>
              <a:rPr lang="ja-JP"/>
              <a:t>APIまとめ</a:t>
            </a:r>
            <a:endParaRPr/>
          </a:p>
        </p:txBody>
      </p:sp>
      <p:sp>
        <p:nvSpPr>
          <p:cNvPr id="136" name="Google Shape;136;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3F3F3F"/>
              </a:buClr>
              <a:buSzPts val="3600"/>
              <a:buFont typeface="Arial"/>
              <a:buNone/>
            </a:pPr>
            <a:r>
              <a:rPr lang="ja-JP"/>
              <a:t>なぜAPIを使うのか</a:t>
            </a:r>
            <a:endParaRPr/>
          </a:p>
          <a:p>
            <a:pPr indent="-203200" lvl="1" marL="384048" rtl="0" algn="l">
              <a:lnSpc>
                <a:spcPct val="90000"/>
              </a:lnSpc>
              <a:spcBef>
                <a:spcPts val="200"/>
              </a:spcBef>
              <a:spcAft>
                <a:spcPts val="0"/>
              </a:spcAft>
              <a:buSzPts val="3200"/>
              <a:buChar char="➢"/>
            </a:pPr>
            <a:r>
              <a:rPr lang="ja-JP"/>
              <a:t>同じプログラムを1から作る必要がないため</a:t>
            </a:r>
            <a:br>
              <a:rPr lang="ja-JP"/>
            </a:br>
            <a:r>
              <a:rPr lang="ja-JP"/>
              <a:t>→ 開発時間の大幅な短縮</a:t>
            </a:r>
            <a:endParaRPr/>
          </a:p>
          <a:p>
            <a:pPr indent="0" lvl="0" marL="0" marR="0" rtl="0" algn="l">
              <a:lnSpc>
                <a:spcPct val="100000"/>
              </a:lnSpc>
              <a:spcBef>
                <a:spcPts val="400"/>
              </a:spcBef>
              <a:spcAft>
                <a:spcPts val="0"/>
              </a:spcAft>
              <a:buClr>
                <a:srgbClr val="3F3F3F"/>
              </a:buClr>
              <a:buSzPts val="3600"/>
              <a:buFont typeface="Arial"/>
              <a:buNone/>
            </a:pPr>
            <a:r>
              <a:t/>
            </a:r>
            <a:endParaRPr/>
          </a:p>
        </p:txBody>
      </p:sp>
      <p:grpSp>
        <p:nvGrpSpPr>
          <p:cNvPr id="137" name="Google Shape;137;p16"/>
          <p:cNvGrpSpPr/>
          <p:nvPr/>
        </p:nvGrpSpPr>
        <p:grpSpPr>
          <a:xfrm>
            <a:off x="2850776" y="3902098"/>
            <a:ext cx="5761045" cy="1853248"/>
            <a:chOff x="2850776" y="3836894"/>
            <a:chExt cx="5761045" cy="2366682"/>
          </a:xfrm>
        </p:grpSpPr>
        <p:sp>
          <p:nvSpPr>
            <p:cNvPr id="138" name="Google Shape;138;p16"/>
            <p:cNvSpPr/>
            <p:nvPr/>
          </p:nvSpPr>
          <p:spPr>
            <a:xfrm>
              <a:off x="2850776" y="3836894"/>
              <a:ext cx="3478305" cy="2366682"/>
            </a:xfrm>
            <a:prstGeom prst="ellipse">
              <a:avLst/>
            </a:prstGeom>
            <a:solidFill>
              <a:schemeClr val="accent1">
                <a:alpha val="49803"/>
              </a:schemeClr>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16"/>
            <p:cNvSpPr/>
            <p:nvPr/>
          </p:nvSpPr>
          <p:spPr>
            <a:xfrm>
              <a:off x="5133516" y="3836894"/>
              <a:ext cx="3478305" cy="2366682"/>
            </a:xfrm>
            <a:prstGeom prst="ellipse">
              <a:avLst/>
            </a:prstGeom>
            <a:solidFill>
              <a:srgbClr val="7EA9CA">
                <a:alpha val="49803"/>
              </a:srgbClr>
            </a:solidFill>
            <a:ln cap="flat" cmpd="sng" w="15875">
              <a:solidFill>
                <a:srgbClr val="1F39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16"/>
            <p:cNvSpPr txBox="1"/>
            <p:nvPr/>
          </p:nvSpPr>
          <p:spPr>
            <a:xfrm>
              <a:off x="5378185" y="4691093"/>
              <a:ext cx="76174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API</a:t>
              </a:r>
              <a:endParaRPr sz="1800">
                <a:solidFill>
                  <a:schemeClr val="dk1"/>
                </a:solidFill>
                <a:latin typeface="Arial"/>
                <a:ea typeface="Arial"/>
                <a:cs typeface="Arial"/>
                <a:sym typeface="Arial"/>
              </a:endParaRPr>
            </a:p>
          </p:txBody>
        </p:sp>
        <p:sp>
          <p:nvSpPr>
            <p:cNvPr id="141" name="Google Shape;141;p16"/>
            <p:cNvSpPr txBox="1"/>
            <p:nvPr/>
          </p:nvSpPr>
          <p:spPr>
            <a:xfrm>
              <a:off x="3399448" y="4011859"/>
              <a:ext cx="2083500" cy="67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システムA</a:t>
              </a:r>
              <a:endParaRPr sz="1800">
                <a:solidFill>
                  <a:schemeClr val="dk1"/>
                </a:solidFill>
                <a:latin typeface="Arial"/>
                <a:ea typeface="Arial"/>
                <a:cs typeface="Arial"/>
                <a:sym typeface="Arial"/>
              </a:endParaRPr>
            </a:p>
          </p:txBody>
        </p:sp>
        <p:sp>
          <p:nvSpPr>
            <p:cNvPr id="142" name="Google Shape;142;p16"/>
            <p:cNvSpPr txBox="1"/>
            <p:nvPr/>
          </p:nvSpPr>
          <p:spPr>
            <a:xfrm>
              <a:off x="6139923" y="4011859"/>
              <a:ext cx="2189100" cy="67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システムB</a:t>
              </a:r>
              <a:endParaRPr sz="1800">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7"/>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Arial Black"/>
              <a:buNone/>
            </a:pPr>
            <a:r>
              <a:rPr lang="ja-JP" sz="6000"/>
              <a:t>さあAPIを作ってみよう</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ホワイ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レトロスペクト">
  <a:themeElements>
    <a:clrScheme name="レトロスペクト">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