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5" r:id="rId6"/>
    <p:sldId id="366" r:id="rId7"/>
    <p:sldId id="362" r:id="rId8"/>
    <p:sldId id="371" r:id="rId9"/>
    <p:sldId id="372" r:id="rId10"/>
    <p:sldId id="364" r:id="rId11"/>
    <p:sldId id="368" r:id="rId12"/>
    <p:sldId id="3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oussema ghaoui" initials="og" lastIdx="1" clrIdx="2">
    <p:extLst>
      <p:ext uri="{19B8F6BF-5375-455C-9EA6-DF929625EA0E}">
        <p15:presenceInfo xmlns:p15="http://schemas.microsoft.com/office/powerpoint/2012/main" xmlns="" userId="3b004e18b93668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495A2"/>
    <a:srgbClr val="7CA6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7-31T16:55:40.532" idx="1">
    <p:pos x="10" y="10"/>
    <p:text/>
    <p:extLst>
      <p:ext uri="{C676402C-5697-4E1C-873F-D02D1690AC5C}">
        <p15:threadingInfo xmlns:p15="http://schemas.microsoft.com/office/powerpoint/2012/main" xmlns="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rPr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1,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earchdatamanagement.techtarget.com/definition/RDBMS-relational-database-management-system" TargetMode="External"/><Relationship Id="rId7" Type="http://schemas.openxmlformats.org/officeDocument/2006/relationships/hyperlink" Target="https://searchwindowsserver.techtarget.com/definition/Windows" TargetMode="External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earchdatacenter.techtarget.com/definition/Unix" TargetMode="External"/><Relationship Id="rId5" Type="http://schemas.openxmlformats.org/officeDocument/2006/relationships/hyperlink" Target="https://searchdatacenter.techtarget.com/definition/Linux-operating-system" TargetMode="External"/><Relationship Id="rId4" Type="http://schemas.openxmlformats.org/officeDocument/2006/relationships/hyperlink" Target="https://searchsqlserver.techtarget.com/definition/S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b-engines.com/en/article/Spatial+DBMS" TargetMode="External"/><Relationship Id="rId4" Type="http://schemas.openxmlformats.org/officeDocument/2006/relationships/hyperlink" Target="https://db-engines.com/en/article/Graph+DB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308447"/>
            <a:ext cx="5491571" cy="151401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pc="0" dirty="0">
                <a:ln/>
                <a:solidFill>
                  <a:schemeClr val="accent3"/>
                </a:solidFill>
              </a:rPr>
              <a:t>Hi !!!</a:t>
            </a:r>
            <a:endParaRPr lang="en-US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1823" y="4574268"/>
            <a:ext cx="5491570" cy="1740035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welcome to everyone </a:t>
            </a:r>
          </a:p>
          <a:p>
            <a:pPr algn="ctr"/>
            <a:r>
              <a:rPr lang="en-US" sz="2800"/>
              <a:t>Introduction </a:t>
            </a:r>
            <a:r>
              <a:rPr lang="en-US" sz="2800" dirty="0"/>
              <a:t>To Database</a:t>
            </a:r>
          </a:p>
          <a:p>
            <a:pPr algn="ctr"/>
            <a:r>
              <a:rPr lang="en-US" sz="2800" dirty="0"/>
              <a:t>Ceckpoint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183FE-0295-4E01-AA08-E5AAEB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Agenda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546095-CBDE-4CA2-BB7B-FE57DC491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388" y="2141892"/>
            <a:ext cx="2410082" cy="273745"/>
          </a:xfrm>
        </p:spPr>
        <p:txBody>
          <a:bodyPr/>
          <a:lstStyle/>
          <a:p>
            <a:pPr algn="ctr"/>
            <a:r>
              <a:rPr lang="fr-FR" dirty="0"/>
              <a:t>01. Introduction To RDBMS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D3AAEFD-4A58-4815-98E9-33054F3C40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139657"/>
            <a:ext cx="2128157" cy="205837"/>
          </a:xfrm>
        </p:spPr>
        <p:txBody>
          <a:bodyPr/>
          <a:lstStyle/>
          <a:p>
            <a:pPr algn="ctr"/>
            <a:r>
              <a:rPr lang="fr-FR" dirty="0"/>
              <a:t>02. MySQL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ABD45B-1469-4817-95FC-E171765A3D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fr-FR" dirty="0"/>
              <a:t>03. PostgreSQL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DF3D8C3-CE94-4144-8431-85397D89D6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fr-FR" dirty="0"/>
              <a:t>04. SQL SERVER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62BA4CA-A2D0-4BC9-89F9-0977258FD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0138" y="5978937"/>
            <a:ext cx="2129245" cy="205837"/>
          </a:xfrm>
        </p:spPr>
        <p:txBody>
          <a:bodyPr/>
          <a:lstStyle/>
          <a:p>
            <a:pPr algn="ctr"/>
            <a:r>
              <a:rPr lang="fr-FR" dirty="0"/>
              <a:t>05. Comparison betwen the three RBDMS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D07AA10-8529-4793-8B65-5B72BB655713}"/>
              </a:ext>
            </a:extLst>
          </p:cNvPr>
          <p:cNvSpPr/>
          <p:nvPr/>
        </p:nvSpPr>
        <p:spPr>
          <a:xfrm>
            <a:off x="5994055" y="3995296"/>
            <a:ext cx="3009902" cy="630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206BC34-CCF4-41FF-AEC7-D3F4E82CD357}"/>
              </a:ext>
            </a:extLst>
          </p:cNvPr>
          <p:cNvSpPr/>
          <p:nvPr/>
        </p:nvSpPr>
        <p:spPr>
          <a:xfrm>
            <a:off x="2199503" y="5782961"/>
            <a:ext cx="2545492" cy="1258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96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53439"/>
            <a:ext cx="4572001" cy="2795232"/>
          </a:xfrm>
        </p:spPr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RDBMS?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RDBMS is the collection of programs and capabilities that enables the user to interact with a relational database. A relational database management system (RDBMS) is a type of DBMS with a row-based table structure. Most commercial RDBMS use SQL. The most basic RDBMS functions are related to create, read, update and delete operations, collectively known as the CRUD cycle.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BA32C0-B420-4C88-A224-BE2E0BA6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2962" y="0"/>
            <a:ext cx="640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685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1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</a:t>
            </a:r>
            <a:r>
              <a:rPr lang="fr-FR" sz="2400" dirty="0">
                <a:solidFill>
                  <a:srgbClr val="4495A2"/>
                </a:solidFill>
              </a:rPr>
              <a:t>MySQL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05200"/>
            <a:ext cx="4827178" cy="194213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 is an Oracle-backed open source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relational database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management system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RDBMS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based on Structured Query Language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SQL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 MySQL runs on virtually all platforms, including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Linux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UNIX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Windows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Although it can be used in a wide range of applications, MySQL is most often associated with web applications and online publishing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C072EA-4FF5-4856-8F7B-0F80E320019B}"/>
              </a:ext>
            </a:extLst>
          </p:cNvPr>
          <p:cNvSpPr txBox="1"/>
          <p:nvPr/>
        </p:nvSpPr>
        <p:spPr>
          <a:xfrm>
            <a:off x="6362700" y="2705200"/>
            <a:ext cx="5265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Relational Database Management System (RDBMS) MySQL is a relational database management system.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Easy to use. MySQL is easy to use.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secure.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Client/ Server Architecture.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Free to download.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scalable.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High Flexibility.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84C7212-DD75-4E06-AEA2-20AADA8041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837" b="19219"/>
          <a:stretch/>
        </p:blipFill>
        <p:spPr>
          <a:xfrm>
            <a:off x="9700053" y="5189171"/>
            <a:ext cx="2145859" cy="12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7675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2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PostgreSQL 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05200"/>
            <a:ext cx="4827178" cy="19421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 is an open-source, object-relational database management system (ORDBMS) that is not owned or controlled by one company or individual. Because postgresSQL software is open-source, it is managed mostly through a coordinated online effort by an active global community of developers, enthusiasts and other volunteers.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C072EA-4FF5-4856-8F7B-0F80E320019B}"/>
              </a:ext>
            </a:extLst>
          </p:cNvPr>
          <p:cNvSpPr txBox="1"/>
          <p:nvPr/>
        </p:nvSpPr>
        <p:spPr>
          <a:xfrm>
            <a:off x="6349827" y="2703710"/>
            <a:ext cx="5265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User-defined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inheritance.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Sophisticated locking mechanism.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Foreign key referential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Views, rules, subquery.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Nested transactions (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savepoints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Multi-version concurrency control (MVCC)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1F6BBF-9D4A-43F6-9203-7B9B02F4E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41" b="30535"/>
          <a:stretch/>
        </p:blipFill>
        <p:spPr>
          <a:xfrm>
            <a:off x="4371957" y="5676900"/>
            <a:ext cx="4623247" cy="1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487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3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SQL SERVER</a:t>
            </a:r>
            <a:endParaRPr lang="en-US" sz="2400" dirty="0">
              <a:solidFill>
                <a:srgbClr val="4495A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652685"/>
            <a:ext cx="4827178" cy="2360839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 is Microsoft's relational database management system (RDBMS). It is a full-featured database primarily designed to compete against competitors Oracle Database (DB) and MySQL.</a:t>
            </a: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all major RBDMS, SQL Server supports ANSI SQL, the standard SQL language. However, SQL Server also contains T-SQL, its own SQL implemention. SQL Server Management Studio (SSMS) (previously known as Enterprise Manager) is SQL Server's main interface tool, and it supports 32-bit and  64-bit environments.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C072EA-4FF5-4856-8F7B-0F80E320019B}"/>
              </a:ext>
            </a:extLst>
          </p:cNvPr>
          <p:cNvSpPr txBox="1"/>
          <p:nvPr/>
        </p:nvSpPr>
        <p:spPr>
          <a:xfrm>
            <a:off x="6362700" y="2705200"/>
            <a:ext cx="5265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Intelligence across all your data with Big Data Clusters. Break down data silos.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Choice of language and platform. Run SQL Server anywhere.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Industry-leading performance. #1 in performance.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 secured data platform.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Unparalleled high availability.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End-to-end mobile BI.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SQL Server on Azure.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C8DD62-E366-44AE-935B-2A070818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39" t="16764" r="14127" b="19023"/>
          <a:stretch/>
        </p:blipFill>
        <p:spPr>
          <a:xfrm>
            <a:off x="8873490" y="4473147"/>
            <a:ext cx="2879124" cy="21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5765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198" y="-43822"/>
            <a:ext cx="7562164" cy="610863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Comparison betwen the three RDBMS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xmlns="" id="{6B678375-0C99-4A46-9EDA-56CBEB8BF17E}"/>
              </a:ext>
            </a:extLst>
          </p:cNvPr>
          <p:cNvSpPr/>
          <p:nvPr/>
        </p:nvSpPr>
        <p:spPr>
          <a:xfrm>
            <a:off x="815546" y="1779373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xmlns="" id="{1D76EAC7-E47D-46C0-A84A-C34A4CD2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3456488"/>
              </p:ext>
            </p:extLst>
          </p:nvPr>
        </p:nvGraphicFramePr>
        <p:xfrm>
          <a:off x="594154" y="793472"/>
          <a:ext cx="8128000" cy="59334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022941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043132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23782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Microsofts flagship relational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 open source 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RDBMS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RDBMS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database model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56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database models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Document store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Graph DBMS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Document store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Document store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01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 Global Development Group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release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94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41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Cloud-based only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21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language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C and 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0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operating systems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FreeBSD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FreeBSD,HP-UX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NetBSD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OpenBSD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754379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34E9921-C56E-46C6-AC95-5E8CD6E82F26}"/>
              </a:ext>
            </a:extLst>
          </p:cNvPr>
          <p:cNvSpPr txBox="1"/>
          <p:nvPr/>
        </p:nvSpPr>
        <p:spPr>
          <a:xfrm>
            <a:off x="8452022" y="0"/>
            <a:ext cx="3010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1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8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xmlns="" id="{6B678375-0C99-4A46-9EDA-56CBEB8BF17E}"/>
              </a:ext>
            </a:extLst>
          </p:cNvPr>
          <p:cNvSpPr/>
          <p:nvPr/>
        </p:nvSpPr>
        <p:spPr>
          <a:xfrm>
            <a:off x="815546" y="1812242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xmlns="" id="{1D76EAC7-E47D-46C0-A84A-C34A4CD2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0066186"/>
              </p:ext>
            </p:extLst>
          </p:nvPr>
        </p:nvGraphicFramePr>
        <p:xfrm>
          <a:off x="87526" y="127803"/>
          <a:ext cx="8884508" cy="65379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21127">
                  <a:extLst>
                    <a:ext uri="{9D8B030D-6E8A-4147-A177-3AD203B41FA5}">
                      <a16:colId xmlns:a16="http://schemas.microsoft.com/office/drawing/2014/main" xmlns="" val="1022941020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3043132826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1823782073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scheme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83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9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4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indexes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7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37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 and other access methods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 / JDBC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/ OLE 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ADO.NET/JDBC/ODBC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Proprietary native API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ADO.NET/JDBC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C library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 API for large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238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Server-side scripts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 SQL, .NET languages, R, Python and (with SQL Server 2019) 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ahoma" panose="020B0604030504040204" pitchFamily="34" charset="0"/>
                        </a:rPr>
                        <a:t>user 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55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 methods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yes, but depending on the SQL-Server Edition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Multi-source replication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Source-replica replication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Source-replica replication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0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74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62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84189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34E9921-C56E-46C6-AC95-5E8CD6E82F26}"/>
              </a:ext>
            </a:extLst>
          </p:cNvPr>
          <p:cNvSpPr txBox="1"/>
          <p:nvPr/>
        </p:nvSpPr>
        <p:spPr>
          <a:xfrm>
            <a:off x="8972034" y="0"/>
            <a:ext cx="1926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2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63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xmlns="" id="{6B678375-0C99-4A46-9EDA-56CBEB8BF17E}"/>
              </a:ext>
            </a:extLst>
          </p:cNvPr>
          <p:cNvSpPr/>
          <p:nvPr/>
        </p:nvSpPr>
        <p:spPr>
          <a:xfrm>
            <a:off x="815546" y="1812242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xmlns="" id="{1D76EAC7-E47D-46C0-A84A-C34A4CD2763B}"/>
              </a:ext>
            </a:extLst>
          </p:cNvPr>
          <p:cNvGraphicFramePr>
            <a:graphicFrameLocks noGrp="1"/>
          </p:cNvGraphicFramePr>
          <p:nvPr/>
        </p:nvGraphicFramePr>
        <p:xfrm>
          <a:off x="87526" y="261610"/>
          <a:ext cx="8884508" cy="23063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21127">
                  <a:extLst>
                    <a:ext uri="{9D8B030D-6E8A-4147-A177-3AD203B41FA5}">
                      <a16:colId xmlns:a16="http://schemas.microsoft.com/office/drawing/2014/main" xmlns="" val="1022941020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3043132826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1823782073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xmlns="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84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7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04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 grained access rights according to SQL-standard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with fine-grained authorization 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 grained access rights according to SQL-standard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596461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34E9921-C56E-46C6-AC95-5E8CD6E82F26}"/>
              </a:ext>
            </a:extLst>
          </p:cNvPr>
          <p:cNvSpPr txBox="1"/>
          <p:nvPr/>
        </p:nvSpPr>
        <p:spPr>
          <a:xfrm>
            <a:off x="8972034" y="0"/>
            <a:ext cx="1926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3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7C3B90-FA63-46E8-B6F9-72E3B9909EF4}"/>
              </a:ext>
            </a:extLst>
          </p:cNvPr>
          <p:cNvSpPr txBox="1"/>
          <p:nvPr/>
        </p:nvSpPr>
        <p:spPr>
          <a:xfrm>
            <a:off x="0" y="2677140"/>
            <a:ext cx="897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Supported programming languages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07D50A-B95B-4AC1-98CB-9EE85369AB5E}"/>
              </a:ext>
            </a:extLst>
          </p:cNvPr>
          <p:cNvSpPr txBox="1"/>
          <p:nvPr/>
        </p:nvSpPr>
        <p:spPr>
          <a:xfrm>
            <a:off x="152400" y="3105834"/>
            <a:ext cx="10503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SQL SERVER : 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C# , C++,</a:t>
            </a:r>
            <a:r>
              <a:rPr lang="en-US" dirty="0"/>
              <a:t>,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Delphi , Go , Java , JavaScript (Node.js) , PHP , Python , R , Ruby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 </a:t>
            </a:r>
            <a:endParaRPr lang="en-US" sz="1800" b="1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2. MySQL : 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Ada , C , C# , C++ ,  D , Delphi , Eiffel , Erlang , Haskell , Java , JavaScript (Node.js)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Objective-C , Ocaml , Perl , PHP , Python , Ruby , Scheme , Tcl</a:t>
            </a:r>
          </a:p>
          <a:p>
            <a:endParaRPr lang="en-US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3. PostgreSQL :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</a:rPr>
              <a:t>.Net , C , C++ , Delphi , Java , </a:t>
            </a:r>
            <a:r>
              <a:rPr lang="en-US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JavaScript (Node.js) ,Perl ,PHP, Python , Tci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AutoShape 4" descr="info">
            <a:extLst>
              <a:ext uri="{FF2B5EF4-FFF2-40B4-BE49-F238E27FC236}">
                <a16:creationId xmlns:a16="http://schemas.microsoft.com/office/drawing/2014/main" xmlns="" id="{B63E7F8B-AD9A-4F14-B9C2-146746B0B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325" y="-1825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66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200</TotalTime>
  <Words>728</Words>
  <Application>Microsoft Office PowerPoint</Application>
  <PresentationFormat>Personnalisé</PresentationFormat>
  <Paragraphs>168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Theme1</vt:lpstr>
      <vt:lpstr>Hi !!!</vt:lpstr>
      <vt:lpstr>Agenda </vt:lpstr>
      <vt:lpstr>Introduction</vt:lpstr>
      <vt:lpstr>Section 1 : </vt:lpstr>
      <vt:lpstr>Section 2 : </vt:lpstr>
      <vt:lpstr>Section 3 : </vt:lpstr>
      <vt:lpstr>Comparison betwen the three RDBMS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!!!</dc:title>
  <dc:creator>oussema ghaoui</dc:creator>
  <cp:lastModifiedBy>HP</cp:lastModifiedBy>
  <cp:revision>22</cp:revision>
  <dcterms:created xsi:type="dcterms:W3CDTF">2021-07-31T14:15:16Z</dcterms:created>
  <dcterms:modified xsi:type="dcterms:W3CDTF">2021-11-01T13:31:20Z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