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กรพรหม ถิระวัฒน์" userId="e5da76ea-bcc1-4769-b9a9-0e236d05d124" providerId="ADAL" clId="{4C9E4329-1EA7-45C9-9CBF-0854D92DB22D}"/>
    <pc:docChg chg="modSld">
      <pc:chgData name="กรพรหม ถิระวัฒน์" userId="e5da76ea-bcc1-4769-b9a9-0e236d05d124" providerId="ADAL" clId="{4C9E4329-1EA7-45C9-9CBF-0854D92DB22D}" dt="2018-01-24T07:38:39.329" v="2" actId="1076"/>
      <pc:docMkLst>
        <pc:docMk/>
      </pc:docMkLst>
      <pc:sldChg chg="modSp">
        <pc:chgData name="กรพรหม ถิระวัฒน์" userId="e5da76ea-bcc1-4769-b9a9-0e236d05d124" providerId="ADAL" clId="{4C9E4329-1EA7-45C9-9CBF-0854D92DB22D}" dt="2018-01-24T03:44:10.225" v="0" actId="368"/>
        <pc:sldMkLst>
          <pc:docMk/>
          <pc:sldMk cId="2823635169" sldId="260"/>
        </pc:sldMkLst>
        <pc:spChg chg="mod">
          <ac:chgData name="กรพรหม ถิระวัฒน์" userId="e5da76ea-bcc1-4769-b9a9-0e236d05d124" providerId="ADAL" clId="{4C9E4329-1EA7-45C9-9CBF-0854D92DB22D}" dt="2018-01-24T03:44:10.225" v="0" actId="368"/>
          <ac:spMkLst>
            <pc:docMk/>
            <pc:sldMk cId="2823635169" sldId="260"/>
            <ac:spMk id="3" creationId="{00000000-0000-0000-0000-000000000000}"/>
          </ac:spMkLst>
        </pc:spChg>
      </pc:sldChg>
      <pc:sldChg chg="modSp">
        <pc:chgData name="กรพรหม ถิระวัฒน์" userId="e5da76ea-bcc1-4769-b9a9-0e236d05d124" providerId="ADAL" clId="{4C9E4329-1EA7-45C9-9CBF-0854D92DB22D}" dt="2018-01-24T07:38:39.329" v="2" actId="1076"/>
        <pc:sldMkLst>
          <pc:docMk/>
          <pc:sldMk cId="792393877" sldId="262"/>
        </pc:sldMkLst>
        <pc:spChg chg="mod">
          <ac:chgData name="กรพรหม ถิระวัฒน์" userId="e5da76ea-bcc1-4769-b9a9-0e236d05d124" providerId="ADAL" clId="{4C9E4329-1EA7-45C9-9CBF-0854D92DB22D}" dt="2018-01-24T04:31:40.909" v="1" actId="1076"/>
          <ac:spMkLst>
            <pc:docMk/>
            <pc:sldMk cId="792393877" sldId="262"/>
            <ac:spMk id="2" creationId="{00000000-0000-0000-0000-000000000000}"/>
          </ac:spMkLst>
        </pc:spChg>
        <pc:graphicFrameChg chg="mod">
          <ac:chgData name="กรพรหม ถิระวัฒน์" userId="e5da76ea-bcc1-4769-b9a9-0e236d05d124" providerId="ADAL" clId="{4C9E4329-1EA7-45C9-9CBF-0854D92DB22D}" dt="2018-01-24T07:38:39.329" v="2" actId="1076"/>
          <ac:graphicFrameMkLst>
            <pc:docMk/>
            <pc:sldMk cId="792393877" sldId="262"/>
            <ac:graphicFrameMk id="5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24-Jan-18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24-Jan-18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24-Jan-18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24-Jan-18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 Analysis and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/>
              <a:t>Exercises</a:t>
            </a:r>
          </a:p>
          <a:p>
            <a:endParaRPr lang="en-US" dirty="0"/>
          </a:p>
          <a:p>
            <a:r>
              <a:rPr lang="en-US" dirty="0"/>
              <a:t>Pramote Kuacharoen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6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tip calculator function which accepts amount of the bill and percentage to tip</a:t>
            </a:r>
          </a:p>
          <a:p>
            <a:r>
              <a:rPr lang="en-US" dirty="0"/>
              <a:t>The function returns tip amount</a:t>
            </a:r>
          </a:p>
        </p:txBody>
      </p:sp>
    </p:spTree>
    <p:extLst>
      <p:ext uri="{BB962C8B-B14F-4D97-AF65-F5344CB8AC3E}">
        <p14:creationId xmlns:p14="http://schemas.microsoft.com/office/powerpoint/2010/main" val="52509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Multiple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short Python function, </a:t>
            </a:r>
            <a:r>
              <a:rPr lang="en-US" dirty="0" err="1"/>
              <a:t>is_multiple</a:t>
            </a:r>
            <a:r>
              <a:rPr lang="en-US" dirty="0"/>
              <a:t>(n, m), that takes two integer values and returns True if n is a multiple of m, that is, n = mi for some integer </a:t>
            </a:r>
            <a:r>
              <a:rPr lang="en-US" dirty="0" err="1"/>
              <a:t>i</a:t>
            </a:r>
            <a:r>
              <a:rPr lang="en-US" dirty="0"/>
              <a:t>, and False otherwise.</a:t>
            </a:r>
          </a:p>
        </p:txBody>
      </p:sp>
    </p:spTree>
    <p:extLst>
      <p:ext uri="{BB962C8B-B14F-4D97-AF65-F5344CB8AC3E}">
        <p14:creationId xmlns:p14="http://schemas.microsoft.com/office/powerpoint/2010/main" val="418671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 Area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short Python function which computes the area of a rectangle</a:t>
            </a:r>
          </a:p>
          <a:p>
            <a:r>
              <a:rPr lang="en-US" dirty="0"/>
              <a:t>The function takes the width and height</a:t>
            </a:r>
          </a:p>
          <a:p>
            <a:r>
              <a:rPr lang="en-US" dirty="0"/>
              <a:t>The function returns the area</a:t>
            </a:r>
          </a:p>
        </p:txBody>
      </p:sp>
    </p:spTree>
    <p:extLst>
      <p:ext uri="{BB962C8B-B14F-4D97-AF65-F5344CB8AC3E}">
        <p14:creationId xmlns:p14="http://schemas.microsoft.com/office/powerpoint/2010/main" val="56614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three sides</a:t>
            </a:r>
          </a:p>
          <a:p>
            <a:r>
              <a:rPr lang="en-US" dirty="0"/>
              <a:t>Function </a:t>
            </a:r>
            <a:r>
              <a:rPr lang="en-US" dirty="0" err="1"/>
              <a:t>is_triangle</a:t>
            </a:r>
            <a:r>
              <a:rPr lang="en-US" dirty="0"/>
              <a:t>(a, b, c) determines if it is a triangle</a:t>
            </a:r>
          </a:p>
          <a:p>
            <a:r>
              <a:rPr lang="en-US" dirty="0"/>
              <a:t>For a triangle, the lengths of two sides must be longer that the third side</a:t>
            </a:r>
          </a:p>
        </p:txBody>
      </p:sp>
    </p:spTree>
    <p:extLst>
      <p:ext uri="{BB962C8B-B14F-4D97-AF65-F5344CB8AC3E}">
        <p14:creationId xmlns:p14="http://schemas.microsoft.com/office/powerpoint/2010/main" val="282363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Triangle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right triangle is a triangle with a right angle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Read three sides</a:t>
                </a:r>
              </a:p>
              <a:p>
                <a:r>
                  <a:rPr lang="en-US" dirty="0"/>
                  <a:t>Determine if it is a right triangle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0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Application: Future Investment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function that computes a future investment value at a given interest rate for a specified number of years. The future investment is determined using the formula: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future_investment_value</a:t>
            </a:r>
            <a:r>
              <a:rPr lang="en-US" dirty="0"/>
              <a:t> = amount x (1 + </a:t>
            </a:r>
            <a:r>
              <a:rPr lang="en-US" dirty="0" err="1"/>
              <a:t>monthly_interest_rate</a:t>
            </a:r>
            <a:r>
              <a:rPr lang="en-US" dirty="0"/>
              <a:t>)</a:t>
            </a:r>
            <a:r>
              <a:rPr lang="en-US" baseline="30000" dirty="0" err="1"/>
              <a:t>no_of_months</a:t>
            </a:r>
            <a:r>
              <a:rPr lang="en-US" dirty="0"/>
              <a:t>.</a:t>
            </a:r>
          </a:p>
          <a:p>
            <a:r>
              <a:rPr lang="en-US" dirty="0"/>
              <a:t>Use the following function header:</a:t>
            </a:r>
          </a:p>
          <a:p>
            <a:pPr lvl="1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future_investment_value</a:t>
            </a:r>
            <a:r>
              <a:rPr lang="en-US" dirty="0"/>
              <a:t>(amount, </a:t>
            </a:r>
            <a:r>
              <a:rPr lang="en-US" dirty="0" err="1"/>
              <a:t>monthly_interest_rate</a:t>
            </a:r>
            <a:r>
              <a:rPr lang="en-US" dirty="0"/>
              <a:t>, years):</a:t>
            </a:r>
          </a:p>
          <a:p>
            <a:r>
              <a:rPr lang="en-US" dirty="0"/>
              <a:t>For example, </a:t>
            </a:r>
            <a:r>
              <a:rPr lang="en-US" dirty="0" err="1"/>
              <a:t>future_investment_value</a:t>
            </a:r>
            <a:r>
              <a:rPr lang="en-US" dirty="0"/>
              <a:t>(10000, 0.05/12, 5) returns 12833.59.</a:t>
            </a:r>
          </a:p>
          <a:p>
            <a:r>
              <a:rPr lang="en-US" dirty="0"/>
              <a:t>Write a test program that prompts the user to enter the investment amount and the annual interest rate in percent and prints a table displays the future value for the years from 1 to 30.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190" y="5313145"/>
            <a:ext cx="4426141" cy="12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4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Conversions between Celsius and Fahrenheit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module that contains the following two functions:</a:t>
            </a:r>
          </a:p>
          <a:p>
            <a:r>
              <a:rPr lang="en-US" dirty="0"/>
              <a:t>Converts from Celsius to Fahrenheit</a:t>
            </a:r>
          </a:p>
          <a:p>
            <a:pPr lvl="1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celsius_to_fahrenheit</a:t>
            </a:r>
            <a:r>
              <a:rPr lang="en-US" dirty="0"/>
              <a:t>(</a:t>
            </a:r>
            <a:r>
              <a:rPr lang="en-US" dirty="0" err="1"/>
              <a:t>celsius</a:t>
            </a:r>
            <a:r>
              <a:rPr lang="en-US" dirty="0"/>
              <a:t>):</a:t>
            </a:r>
          </a:p>
          <a:p>
            <a:r>
              <a:rPr lang="en-US" dirty="0"/>
              <a:t>Converts from Fahrenheit to Celsius</a:t>
            </a:r>
          </a:p>
          <a:p>
            <a:pPr lvl="1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fahrenheit_to_celsius</a:t>
            </a:r>
            <a:r>
              <a:rPr lang="en-US" dirty="0"/>
              <a:t>(</a:t>
            </a:r>
            <a:r>
              <a:rPr lang="en-US" dirty="0" err="1"/>
              <a:t>fahrenheit</a:t>
            </a:r>
            <a:r>
              <a:rPr lang="en-US" dirty="0"/>
              <a:t>):</a:t>
            </a:r>
          </a:p>
          <a:p>
            <a:r>
              <a:rPr lang="en-US" dirty="0"/>
              <a:t>The formulas for the conversion are:</a:t>
            </a:r>
          </a:p>
          <a:p>
            <a:pPr lvl="1"/>
            <a:r>
              <a:rPr lang="en-US" dirty="0" err="1"/>
              <a:t>celsius</a:t>
            </a:r>
            <a:r>
              <a:rPr lang="en-US" dirty="0"/>
              <a:t> = (5 / 9) * (</a:t>
            </a:r>
            <a:r>
              <a:rPr lang="en-US" dirty="0" err="1"/>
              <a:t>fahrenheit</a:t>
            </a:r>
            <a:r>
              <a:rPr lang="en-US" dirty="0"/>
              <a:t> – 32)</a:t>
            </a:r>
          </a:p>
          <a:p>
            <a:pPr lvl="1"/>
            <a:r>
              <a:rPr lang="en-US" dirty="0" err="1"/>
              <a:t>fahrenheit</a:t>
            </a:r>
            <a:r>
              <a:rPr lang="en-US" dirty="0"/>
              <a:t> = (9 / 5) * </a:t>
            </a:r>
            <a:r>
              <a:rPr lang="en-US" dirty="0" err="1"/>
              <a:t>celsius</a:t>
            </a:r>
            <a:r>
              <a:rPr lang="en-US" dirty="0"/>
              <a:t> + 32</a:t>
            </a:r>
          </a:p>
          <a:p>
            <a:r>
              <a:rPr lang="en-US" dirty="0"/>
              <a:t>Write a test program that invokes these functions to display conversion tables</a:t>
            </a:r>
          </a:p>
        </p:txBody>
      </p:sp>
    </p:spTree>
    <p:extLst>
      <p:ext uri="{BB962C8B-B14F-4D97-AF65-F5344CB8AC3E}">
        <p14:creationId xmlns:p14="http://schemas.microsoft.com/office/powerpoint/2010/main" val="317169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Financial application: compute commissions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that computes</a:t>
            </a:r>
          </a:p>
          <a:p>
            <a:r>
              <a:rPr lang="en-US" dirty="0"/>
              <a:t>the commission, using the scheme in the table </a:t>
            </a:r>
          </a:p>
          <a:p>
            <a:r>
              <a:rPr lang="en-US" dirty="0"/>
              <a:t>The header of the function is:</a:t>
            </a:r>
          </a:p>
          <a:p>
            <a:pPr lvl="1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compute_commission</a:t>
            </a:r>
            <a:r>
              <a:rPr lang="en-US" dirty="0"/>
              <a:t>(</a:t>
            </a:r>
            <a:r>
              <a:rPr lang="en-US" dirty="0" err="1"/>
              <a:t>sales_amount</a:t>
            </a:r>
            <a:r>
              <a:rPr lang="en-US" dirty="0"/>
              <a:t>):</a:t>
            </a:r>
          </a:p>
          <a:p>
            <a:r>
              <a:rPr lang="en-US" dirty="0"/>
              <a:t>Write a test program that displays the following table: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04856" y="1792176"/>
          <a:ext cx="54590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530">
                  <a:extLst>
                    <a:ext uri="{9D8B030D-6E8A-4147-A177-3AD203B41FA5}">
                      <a16:colId xmlns:a16="http://schemas.microsoft.com/office/drawing/2014/main" val="4170235050"/>
                    </a:ext>
                  </a:extLst>
                </a:gridCol>
                <a:gridCol w="2729530">
                  <a:extLst>
                    <a:ext uri="{9D8B030D-6E8A-4147-A177-3AD203B41FA5}">
                      <a16:colId xmlns:a16="http://schemas.microsoft.com/office/drawing/2014/main" val="2424246303"/>
                    </a:ext>
                  </a:extLst>
                </a:gridCol>
              </a:tblGrid>
              <a:tr h="3036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Commission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6580"/>
                  </a:ext>
                </a:extLst>
              </a:tr>
              <a:tr h="3036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0.01-100,000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260190"/>
                  </a:ext>
                </a:extLst>
              </a:tr>
              <a:tr h="3036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100,000.01-500,000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42566"/>
                  </a:ext>
                </a:extLst>
              </a:tr>
              <a:tr h="3036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500,000.01</a:t>
                      </a:r>
                      <a:r>
                        <a:rPr lang="en-US" baseline="0" dirty="0"/>
                        <a:t> – 1,000,000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49588"/>
                  </a:ext>
                </a:extLst>
              </a:tr>
              <a:tr h="3036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1,000,000.01 and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48753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723518"/>
              </p:ext>
            </p:extLst>
          </p:nvPr>
        </p:nvGraphicFramePr>
        <p:xfrm>
          <a:off x="6204856" y="4212562"/>
          <a:ext cx="514934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671">
                  <a:extLst>
                    <a:ext uri="{9D8B030D-6E8A-4147-A177-3AD203B41FA5}">
                      <a16:colId xmlns:a16="http://schemas.microsoft.com/office/drawing/2014/main" val="4170235050"/>
                    </a:ext>
                  </a:extLst>
                </a:gridCol>
                <a:gridCol w="2574671">
                  <a:extLst>
                    <a:ext uri="{9D8B030D-6E8A-4147-A177-3AD203B41FA5}">
                      <a16:colId xmlns:a16="http://schemas.microsoft.com/office/drawing/2014/main" val="2424246303"/>
                    </a:ext>
                  </a:extLst>
                </a:gridCol>
              </a:tblGrid>
              <a:tr h="3036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6580"/>
                  </a:ext>
                </a:extLst>
              </a:tr>
              <a:tr h="3036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260190"/>
                  </a:ext>
                </a:extLst>
              </a:tr>
              <a:tr h="3036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42566"/>
                  </a:ext>
                </a:extLst>
              </a:tr>
              <a:tr h="3036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49588"/>
                  </a:ext>
                </a:extLst>
              </a:tr>
              <a:tr h="3036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487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3938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8152</TotalTime>
  <Words>467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Trebuchet MS</vt:lpstr>
      <vt:lpstr>Wingdings 3</vt:lpstr>
      <vt:lpstr>Facet</vt:lpstr>
      <vt:lpstr>Algorithm Analysis and Data Structures</vt:lpstr>
      <vt:lpstr>Tip Calculator</vt:lpstr>
      <vt:lpstr>Is Multiple</vt:lpstr>
      <vt:lpstr>Rectangle Area Calculator</vt:lpstr>
      <vt:lpstr>Triangle</vt:lpstr>
      <vt:lpstr>Right Triangle</vt:lpstr>
      <vt:lpstr>Financial Application: Future Investment Value</vt:lpstr>
      <vt:lpstr>Conversions between Celsius and Fahrenheit</vt:lpstr>
      <vt:lpstr>Financial application: compute commissions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and Data Structures</dc:title>
  <dc:creator>Pramote  Kuacharoen</dc:creator>
  <cp:lastModifiedBy>Kronprom Thirawat</cp:lastModifiedBy>
  <cp:revision>41</cp:revision>
  <dcterms:created xsi:type="dcterms:W3CDTF">2016-12-29T08:00:10Z</dcterms:created>
  <dcterms:modified xsi:type="dcterms:W3CDTF">2018-01-24T07:38:50Z</dcterms:modified>
</cp:coreProperties>
</file>