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8" r:id="rId5"/>
    <p:sldId id="337" r:id="rId6"/>
    <p:sldId id="342" r:id="rId7"/>
    <p:sldId id="338" r:id="rId8"/>
    <p:sldId id="291" r:id="rId9"/>
    <p:sldId id="343" r:id="rId10"/>
    <p:sldId id="340" r:id="rId11"/>
    <p:sldId id="341" r:id="rId12"/>
    <p:sldId id="344" r:id="rId13"/>
    <p:sldId id="346" r:id="rId14"/>
    <p:sldId id="348" r:id="rId15"/>
    <p:sldId id="349" r:id="rId16"/>
    <p:sldId id="350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9" autoAdjust="0"/>
    <p:restoredTop sz="85087" autoAdjust="0"/>
  </p:normalViewPr>
  <p:slideViewPr>
    <p:cSldViewPr snapToGrid="0" snapToObjects="1">
      <p:cViewPr varScale="1">
        <p:scale>
          <a:sx n="56" d="100"/>
          <a:sy n="56" d="100"/>
        </p:scale>
        <p:origin x="1244" y="52"/>
      </p:cViewPr>
      <p:guideLst/>
    </p:cSldViewPr>
  </p:slideViewPr>
  <p:outlineViewPr>
    <p:cViewPr>
      <p:scale>
        <a:sx n="33" d="100"/>
        <a:sy n="33" d="100"/>
      </p:scale>
      <p:origin x="0" y="-31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68"/>
    </p:cViewPr>
  </p:sorterViewPr>
  <p:notesViewPr>
    <p:cSldViewPr snapToGrid="0" snapToObjects="1">
      <p:cViewPr varScale="1">
        <p:scale>
          <a:sx n="102" d="100"/>
          <a:sy n="102" d="100"/>
        </p:scale>
        <p:origin x="1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liss, Jessica A" userId="1fc8d4bf-231c-4ebd-a194-2e9b38ad1dc0" providerId="ADAL" clId="{581414CA-6B97-B045-BD34-E51BDB0F346C}"/>
    <pc:docChg chg="custSel modMainMaster">
      <pc:chgData name="Corliss, Jessica A" userId="1fc8d4bf-231c-4ebd-a194-2e9b38ad1dc0" providerId="ADAL" clId="{581414CA-6B97-B045-BD34-E51BDB0F346C}" dt="2022-01-06T15:02:09.631" v="15" actId="6014"/>
      <pc:docMkLst>
        <pc:docMk/>
      </pc:docMkLst>
      <pc:sldMasterChg chg="modSldLayout">
        <pc:chgData name="Corliss, Jessica A" userId="1fc8d4bf-231c-4ebd-a194-2e9b38ad1dc0" providerId="ADAL" clId="{581414CA-6B97-B045-BD34-E51BDB0F346C}" dt="2022-01-06T15:02:09.631" v="15" actId="6014"/>
        <pc:sldMasterMkLst>
          <pc:docMk/>
          <pc:sldMasterMk cId="2970061491" sldId="2147483648"/>
        </pc:sldMasterMkLst>
        <pc:sldLayoutChg chg="mod">
          <pc:chgData name="Corliss, Jessica A" userId="1fc8d4bf-231c-4ebd-a194-2e9b38ad1dc0" providerId="ADAL" clId="{581414CA-6B97-B045-BD34-E51BDB0F346C}" dt="2022-01-06T15:00:26.158" v="1" actId="6014"/>
          <pc:sldLayoutMkLst>
            <pc:docMk/>
            <pc:sldMasterMk cId="2970061491" sldId="2147483648"/>
            <pc:sldLayoutMk cId="2851774748" sldId="2147483667"/>
          </pc:sldLayoutMkLst>
        </pc:sldLayoutChg>
        <pc:sldLayoutChg chg="mod">
          <pc:chgData name="Corliss, Jessica A" userId="1fc8d4bf-231c-4ebd-a194-2e9b38ad1dc0" providerId="ADAL" clId="{581414CA-6B97-B045-BD34-E51BDB0F346C}" dt="2022-01-06T15:00:32.620" v="2" actId="6014"/>
          <pc:sldLayoutMkLst>
            <pc:docMk/>
            <pc:sldMasterMk cId="2970061491" sldId="2147483648"/>
            <pc:sldLayoutMk cId="1772614730" sldId="2147483668"/>
          </pc:sldLayoutMkLst>
        </pc:sldLayoutChg>
        <pc:sldLayoutChg chg="mod">
          <pc:chgData name="Corliss, Jessica A" userId="1fc8d4bf-231c-4ebd-a194-2e9b38ad1dc0" providerId="ADAL" clId="{581414CA-6B97-B045-BD34-E51BDB0F346C}" dt="2022-01-06T15:01:23.563" v="8" actId="6014"/>
          <pc:sldLayoutMkLst>
            <pc:docMk/>
            <pc:sldMasterMk cId="2970061491" sldId="2147483648"/>
            <pc:sldLayoutMk cId="733951917" sldId="2147483669"/>
          </pc:sldLayoutMkLst>
        </pc:sldLayoutChg>
        <pc:sldLayoutChg chg="mod">
          <pc:chgData name="Corliss, Jessica A" userId="1fc8d4bf-231c-4ebd-a194-2e9b38ad1dc0" providerId="ADAL" clId="{581414CA-6B97-B045-BD34-E51BDB0F346C}" dt="2022-01-06T15:00:19.029" v="0" actId="6014"/>
          <pc:sldLayoutMkLst>
            <pc:docMk/>
            <pc:sldMasterMk cId="2970061491" sldId="2147483648"/>
            <pc:sldLayoutMk cId="2899422758" sldId="2147483670"/>
          </pc:sldLayoutMkLst>
        </pc:sldLayoutChg>
        <pc:sldLayoutChg chg="mod">
          <pc:chgData name="Corliss, Jessica A" userId="1fc8d4bf-231c-4ebd-a194-2e9b38ad1dc0" providerId="ADAL" clId="{581414CA-6B97-B045-BD34-E51BDB0F346C}" dt="2022-01-06T15:01:29.031" v="9" actId="6014"/>
          <pc:sldLayoutMkLst>
            <pc:docMk/>
            <pc:sldMasterMk cId="2970061491" sldId="2147483648"/>
            <pc:sldLayoutMk cId="1568389576" sldId="2147483671"/>
          </pc:sldLayoutMkLst>
        </pc:sldLayoutChg>
        <pc:sldLayoutChg chg="mod">
          <pc:chgData name="Corliss, Jessica A" userId="1fc8d4bf-231c-4ebd-a194-2e9b38ad1dc0" providerId="ADAL" clId="{581414CA-6B97-B045-BD34-E51BDB0F346C}" dt="2022-01-06T15:01:06.419" v="6" actId="6014"/>
          <pc:sldLayoutMkLst>
            <pc:docMk/>
            <pc:sldMasterMk cId="2970061491" sldId="2147483648"/>
            <pc:sldLayoutMk cId="748418329" sldId="2147483672"/>
          </pc:sldLayoutMkLst>
        </pc:sldLayoutChg>
        <pc:sldLayoutChg chg="mod">
          <pc:chgData name="Corliss, Jessica A" userId="1fc8d4bf-231c-4ebd-a194-2e9b38ad1dc0" providerId="ADAL" clId="{581414CA-6B97-B045-BD34-E51BDB0F346C}" dt="2022-01-06T15:00:41.508" v="3" actId="6014"/>
          <pc:sldLayoutMkLst>
            <pc:docMk/>
            <pc:sldMasterMk cId="2970061491" sldId="2147483648"/>
            <pc:sldLayoutMk cId="840878860" sldId="2147483675"/>
          </pc:sldLayoutMkLst>
        </pc:sldLayoutChg>
        <pc:sldLayoutChg chg="mod">
          <pc:chgData name="Corliss, Jessica A" userId="1fc8d4bf-231c-4ebd-a194-2e9b38ad1dc0" providerId="ADAL" clId="{581414CA-6B97-B045-BD34-E51BDB0F346C}" dt="2022-01-06T15:00:57.361" v="5" actId="6014"/>
          <pc:sldLayoutMkLst>
            <pc:docMk/>
            <pc:sldMasterMk cId="2970061491" sldId="2147483648"/>
            <pc:sldLayoutMk cId="868536204" sldId="2147483676"/>
          </pc:sldLayoutMkLst>
        </pc:sldLayoutChg>
        <pc:sldLayoutChg chg="mod">
          <pc:chgData name="Corliss, Jessica A" userId="1fc8d4bf-231c-4ebd-a194-2e9b38ad1dc0" providerId="ADAL" clId="{581414CA-6B97-B045-BD34-E51BDB0F346C}" dt="2022-01-06T15:00:50.659" v="4" actId="6014"/>
          <pc:sldLayoutMkLst>
            <pc:docMk/>
            <pc:sldMasterMk cId="2970061491" sldId="2147483648"/>
            <pc:sldLayoutMk cId="3435829950" sldId="2147483677"/>
          </pc:sldLayoutMkLst>
        </pc:sldLayoutChg>
        <pc:sldLayoutChg chg="mod">
          <pc:chgData name="Corliss, Jessica A" userId="1fc8d4bf-231c-4ebd-a194-2e9b38ad1dc0" providerId="ADAL" clId="{581414CA-6B97-B045-BD34-E51BDB0F346C}" dt="2022-01-06T15:01:36.857" v="10" actId="6014"/>
          <pc:sldLayoutMkLst>
            <pc:docMk/>
            <pc:sldMasterMk cId="2970061491" sldId="2147483648"/>
            <pc:sldLayoutMk cId="2664682089" sldId="2147483679"/>
          </pc:sldLayoutMkLst>
        </pc:sldLayoutChg>
        <pc:sldLayoutChg chg="mod">
          <pc:chgData name="Corliss, Jessica A" userId="1fc8d4bf-231c-4ebd-a194-2e9b38ad1dc0" providerId="ADAL" clId="{581414CA-6B97-B045-BD34-E51BDB0F346C}" dt="2022-01-06T15:01:42.459" v="11" actId="6014"/>
          <pc:sldLayoutMkLst>
            <pc:docMk/>
            <pc:sldMasterMk cId="2970061491" sldId="2147483648"/>
            <pc:sldLayoutMk cId="3170021997" sldId="2147483680"/>
          </pc:sldLayoutMkLst>
        </pc:sldLayoutChg>
        <pc:sldLayoutChg chg="delSp modSp mod">
          <pc:chgData name="Corliss, Jessica A" userId="1fc8d4bf-231c-4ebd-a194-2e9b38ad1dc0" providerId="ADAL" clId="{581414CA-6B97-B045-BD34-E51BDB0F346C}" dt="2022-01-06T15:02:09.631" v="15" actId="6014"/>
          <pc:sldLayoutMkLst>
            <pc:docMk/>
            <pc:sldMasterMk cId="2970061491" sldId="2147483648"/>
            <pc:sldLayoutMk cId="1974530698" sldId="2147483691"/>
          </pc:sldLayoutMkLst>
          <pc:spChg chg="del">
            <ac:chgData name="Corliss, Jessica A" userId="1fc8d4bf-231c-4ebd-a194-2e9b38ad1dc0" providerId="ADAL" clId="{581414CA-6B97-B045-BD34-E51BDB0F346C}" dt="2022-01-06T15:02:02.572" v="13" actId="478"/>
            <ac:spMkLst>
              <pc:docMk/>
              <pc:sldMasterMk cId="2970061491" sldId="2147483648"/>
              <pc:sldLayoutMk cId="1974530698" sldId="2147483691"/>
              <ac:spMk id="3" creationId="{CB993FB4-4336-2048-A6A4-FA306EBBE714}"/>
            </ac:spMkLst>
          </pc:spChg>
          <pc:picChg chg="mod">
            <ac:chgData name="Corliss, Jessica A" userId="1fc8d4bf-231c-4ebd-a194-2e9b38ad1dc0" providerId="ADAL" clId="{581414CA-6B97-B045-BD34-E51BDB0F346C}" dt="2022-01-06T15:02:03.967" v="14" actId="1076"/>
            <ac:picMkLst>
              <pc:docMk/>
              <pc:sldMasterMk cId="2970061491" sldId="2147483648"/>
              <pc:sldLayoutMk cId="1974530698" sldId="2147483691"/>
              <ac:picMk id="4" creationId="{D94B893B-3A5E-A84C-9A26-CCC1CC0A2366}"/>
            </ac:picMkLst>
          </pc:picChg>
        </pc:sldLayoutChg>
        <pc:sldLayoutChg chg="mod">
          <pc:chgData name="Corliss, Jessica A" userId="1fc8d4bf-231c-4ebd-a194-2e9b38ad1dc0" providerId="ADAL" clId="{581414CA-6B97-B045-BD34-E51BDB0F346C}" dt="2022-01-06T15:01:14.513" v="7" actId="6014"/>
          <pc:sldLayoutMkLst>
            <pc:docMk/>
            <pc:sldMasterMk cId="2970061491" sldId="2147483648"/>
            <pc:sldLayoutMk cId="1710712687" sldId="21474836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4/13/2023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5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6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931628" cy="184708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EBA0026-8676-FC4D-B8E3-23D67CC31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56D6AE6-8806-5841-BD04-7C1509FA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6" y="1774217"/>
            <a:ext cx="694875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F79387AB-96AB-3C45-A320-91F134DB3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389510"/>
            <a:ext cx="7715250" cy="1331865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 </a:t>
            </a:r>
            <a:br>
              <a:rPr lang="en-US" dirty="0"/>
            </a:br>
            <a:r>
              <a:rPr lang="en-US" dirty="0"/>
              <a:t>that runs to two 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578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5AAAF-3BA6-4445-BF32-09164447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BEBFC15-B7A4-FB4F-B562-C691AE531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8D5845-E94B-FC44-882C-248EE3B0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2D2F673-8F81-4982-AA66-35312BF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289198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76838"/>
            <a:ext cx="3600164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279146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66786"/>
            <a:ext cx="3600168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86758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99253-B000-1442-A7D2-EB536C15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FB445FB3-9F03-6E45-A046-D32E1D8A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149722-E418-5049-AB8B-86D90151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942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686758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1686756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2674396"/>
            <a:ext cx="2230029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168675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2674396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143A-0CC6-6041-BD38-4C994DA8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2A845926-60C8-4F49-ABF0-3DC9E8370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07D8975-2D7E-8541-B9BA-B4ACB245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177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643188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0285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80285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958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72958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0557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656311" y="167670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656311" y="2664346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11BA-BD6E-E14D-A115-587308DB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B052AD83-662D-804A-9C50-78BD2D9F7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09F774AF-F9D8-314F-ADA4-4C6BF856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261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83F529D-C880-45A0-81D8-FD2CC04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7716440" cy="329184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7716440" cy="754602"/>
          </a:xfr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row text</a:t>
            </a:r>
          </a:p>
          <a:p>
            <a:pPr lvl="0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38019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11376"/>
            <a:ext cx="7716440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44628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80501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93705"/>
            <a:ext cx="7716440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26956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76717-4761-EC4B-BDB1-C130638E5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34AAC5E4-D04D-AA43-9A77-008D2409B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5C6E8E-B090-754E-BB4D-53EC4364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4087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A9A771B-4FFF-4EBF-A07A-0D6292A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9830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21424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54675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20213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83657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16908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3041F-D604-4688-B75A-90D37AFDDB0E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B91F83-8428-4E5A-9C88-17829B687B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62772" y="1688512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B1D581-6D4C-4716-AE96-DBB4F953B95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62773" y="2121764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BA4B0-A083-4A1F-9D3B-A041B59E7C2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62773" y="3223178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DD4A4D-E1FC-4E83-A8AA-A324B6B0E44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62774" y="3656430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E7D5C-ACCB-47E6-A3F5-6F3F51A0F37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62775" y="4685411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9D9DC4-BB53-4441-9B74-84922B36994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62776" y="5118662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4845D-2BF0-2740-9880-8D2B0EBB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5AA78D2-879D-BC4F-9774-9CE61C81A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5EBCFD2-248B-A44E-AEE6-8987ECBEC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35829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1EE2C71-E6FD-4A5F-BC00-7290049C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7" y="2120011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2660476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698A-599E-4227-BA19-18EFBBF3E0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5571" y="280360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470A9-B821-4D01-8FB4-31DF303421A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5573" y="3236853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3691764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07C81-6817-4069-BC84-0CE4705AE1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5574" y="387014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103820-8C7A-497C-BCBA-2CFEB4549C8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5576" y="4303394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CE437-6AD8-4170-8DC8-66894266CE06}"/>
              </a:ext>
            </a:extLst>
          </p:cNvPr>
          <p:cNvCxnSpPr/>
          <p:nvPr userDrawn="1"/>
        </p:nvCxnSpPr>
        <p:spPr>
          <a:xfrm>
            <a:off x="714380" y="478519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02F409-DCF5-4241-BB5E-6E37CC8D35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5573" y="4988550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C426E8-7005-475F-BC32-B5F0BA7A8A4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5574" y="5421802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22804C-AFDD-4E8C-BFDC-31326A2127FA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342B0E-1F8B-4D4C-ABA7-E43BC2B3F4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50622" y="1688232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F3285B-83DB-4917-9F24-EC0C964DE40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50623" y="2121485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88D8B1-0044-4EC5-B4CD-DB1095F378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51817" y="2805075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100E2-DAE8-4111-AF37-8909AA389FC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51819" y="3238327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B1E9EC-56B4-4514-B189-24BD47F549F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851820" y="3871616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85484E-408B-4771-9259-BAAC2A6E601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851822" y="4304868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E05AF1-1486-45F2-B87D-2AE555B8D1C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851819" y="4990024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C4B0E5-3C7E-4BC2-AA92-4156C26C91F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851820" y="5423276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row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80C56-313A-5C4D-A02B-5C10621A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5" name="Picture 34" descr="The University of Iowa">
            <a:extLst>
              <a:ext uri="{FF2B5EF4-FFF2-40B4-BE49-F238E27FC236}">
                <a16:creationId xmlns:a16="http://schemas.microsoft.com/office/drawing/2014/main" id="{2DA8F900-4BB3-134B-A7DE-0A6F6369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5B719EA-A20E-994C-8EEE-69E62E50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6853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947D672-DDE7-4F36-B79C-4245C5D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756430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37816"/>
            <a:ext cx="360016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FB9F7B-CC85-4936-BE2A-DF6B8BF46018}"/>
              </a:ext>
            </a:extLst>
          </p:cNvPr>
          <p:cNvCxnSpPr/>
          <p:nvPr userDrawn="1"/>
        </p:nvCxnSpPr>
        <p:spPr>
          <a:xfrm>
            <a:off x="711994" y="3790765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FA8ABE-0B6C-4930-94A9-A2BB4166E51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8539" y="4109427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E91DB8-4856-4AED-8362-60627F681EE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18540" y="4590814"/>
            <a:ext cx="3600164" cy="11819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79385"/>
            <a:ext cx="0" cy="42727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746378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27764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BD4A33-C7CC-4380-A2BB-ECC6C2FB722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29457" y="4099375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CD0BB64-6643-42CE-AFE7-372305F2123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29458" y="4580761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606F0-071A-A842-B316-9BEBD143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70498093-055A-1249-80EE-EB69C10A9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EADFDD-6D39-8041-B44B-CC11D0FD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484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2400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310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1220" y="2469136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385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4310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36853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04928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36853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69397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37472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69397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9F9D999-694A-C64C-9BA8-FF37455DD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000685F-E841-A44D-AC9C-173BD5E3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  <p:sp>
        <p:nvSpPr>
          <p:cNvPr id="34" name="Picture Placeholder 50">
            <a:extLst>
              <a:ext uri="{FF2B5EF4-FFF2-40B4-BE49-F238E27FC236}">
                <a16:creationId xmlns:a16="http://schemas.microsoft.com/office/drawing/2014/main" id="{F52BFEB6-775B-5540-A1D7-F6E3DDCDB8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73763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50">
            <a:extLst>
              <a:ext uri="{FF2B5EF4-FFF2-40B4-BE49-F238E27FC236}">
                <a16:creationId xmlns:a16="http://schemas.microsoft.com/office/drawing/2014/main" id="{3B2767A3-945C-8A48-8F63-467E5E2A4DD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606307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12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16102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7272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4078664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4078664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4078663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A13C9DCC-5284-6A4A-A857-E196C97A3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E85593F-9DA3-E843-83EA-BB61BA6E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D17A9-33ED-0C42-9E29-A5641F8C0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9924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69A0A84-E625-844B-BFE2-C1C6287E290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0329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736D78-B363-E54C-9445-910A8845B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3747" y="2265939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E5BD224-C6F0-A44B-8415-008E871A70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760374" y="2552669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85800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5" y="1774217"/>
            <a:ext cx="6874669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2BFB147F-9BD6-AA42-8D58-18E266C69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6484" y="150"/>
            <a:ext cx="2020330" cy="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B9DD2E6-4011-470E-85A1-9331B2E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4375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720638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54213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660475" y="4073057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8BB7-B3A6-0D4A-A743-C8950F98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34" name="Picture 33" descr="The University of Iowa">
            <a:extLst>
              <a:ext uri="{FF2B5EF4-FFF2-40B4-BE49-F238E27FC236}">
                <a16:creationId xmlns:a16="http://schemas.microsoft.com/office/drawing/2014/main" id="{E6A101F6-A986-EA4C-85FF-846F802DF0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A4A05F-7745-F24C-BB9F-0EF0456B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94BC38-28A2-BC4E-9A38-652E9790E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78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BEB5B93C-855D-1841-B46E-5C7DC4474C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169656" y="2531257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8EAE07-826D-E648-AD1B-C375586F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5813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6B4B3321-3FE0-F24B-B46D-CBEB820F0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05973" y="2546988"/>
            <a:ext cx="806295" cy="79844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3422DB-51E9-564F-9FE0-BE73E0376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7656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2E216002-26D5-D44D-B1E3-F7FFA5933B3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67368" y="2546987"/>
            <a:ext cx="825546" cy="81750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48D4D-6BD9-F24C-955D-9701360F7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961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E602C083-BC5F-514B-8FA9-A814C3E274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086775" y="2525203"/>
            <a:ext cx="825548" cy="81750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29AABA-668F-408C-81ED-9A30ED0A4B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994" y="1684461"/>
            <a:ext cx="237767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354891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4264538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C3EF38F-8A6A-4B49-A1A2-467E7797A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1836" y="1677611"/>
            <a:ext cx="2240483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3537679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4253301"/>
            <a:ext cx="2230029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DDD8951C-5A36-4D07-AB7C-0F597B3D79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81" y="1684461"/>
            <a:ext cx="237514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3537679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4253301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AB539-1500-4641-B587-77CADD88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366D8D2D-32DD-794A-9976-853EF6500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934CAC-A1D4-6545-B8FE-B5DAC1E7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646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21D4365-BAA8-4F76-87AD-1A328301E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1994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58088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B10E167-B94B-AD40-958C-D9E0F8F9DF4A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2695022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3DF098-BB37-5848-9388-750D29EFC65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2722790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E4DEF0-41BC-4548-B7BA-1E5B0231AFFD}"/>
              </a:ext>
            </a:extLst>
          </p:cNvPr>
          <p:cNvSpPr>
            <a:spLocks noGrp="1"/>
          </p:cNvSpPr>
          <p:nvPr userDrawn="1">
            <p:ph idx="25" hasCustomPrompt="1"/>
          </p:nvPr>
        </p:nvSpPr>
        <p:spPr>
          <a:xfrm>
            <a:off x="2722791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1805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64CDDAA-23B4-C842-845C-7640D95F2B65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4678050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B8CCE3-3756-5947-84B2-DFCA00A013F6}"/>
              </a:ext>
            </a:extLst>
          </p:cNvPr>
          <p:cNvSpPr>
            <a:spLocks noGrp="1"/>
          </p:cNvSpPr>
          <p:nvPr userDrawn="1">
            <p:ph idx="27" hasCustomPrompt="1"/>
          </p:nvPr>
        </p:nvSpPr>
        <p:spPr>
          <a:xfrm>
            <a:off x="4682218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C56F7D-4836-1E4F-BD4C-CB150E12E098}"/>
              </a:ext>
            </a:extLst>
          </p:cNvPr>
          <p:cNvSpPr>
            <a:spLocks noGrp="1"/>
          </p:cNvSpPr>
          <p:nvPr userDrawn="1">
            <p:ph idx="28" hasCustomPrompt="1"/>
          </p:nvPr>
        </p:nvSpPr>
        <p:spPr>
          <a:xfrm>
            <a:off x="4682219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6272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6A5C640-1D0E-4428-AC28-148AE98A7B34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6661077" y="1680693"/>
            <a:ext cx="176202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6656311" y="354891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6656311" y="4230000"/>
            <a:ext cx="1769150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20753-9BFD-2840-9C93-FF72942ED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28" name="Picture 27" descr="The University of Iowa">
            <a:extLst>
              <a:ext uri="{FF2B5EF4-FFF2-40B4-BE49-F238E27FC236}">
                <a16:creationId xmlns:a16="http://schemas.microsoft.com/office/drawing/2014/main" id="{5841833A-DC48-1341-8CED-2C33FF13E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532311-74A6-524D-8B7C-520D61A0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7002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2BA8F287-92C7-4FFD-A7E9-45864F8E9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94" y="498296"/>
            <a:ext cx="3945731" cy="89611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F03A-71CF-475D-8A3C-99FC106D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404DB8-B6AC-4389-8E6E-A115840D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86758"/>
            <a:ext cx="3943351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8651" y="1"/>
            <a:ext cx="3771900" cy="63895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0F7CB-393D-BF45-B52D-542FDDEFC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0" name="Picture 9" descr="The University of Iowa">
            <a:extLst>
              <a:ext uri="{FF2B5EF4-FFF2-40B4-BE49-F238E27FC236}">
                <a16:creationId xmlns:a16="http://schemas.microsoft.com/office/drawing/2014/main" id="{AEE57422-8581-D940-B95A-28BB5FA8E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890DD7-288C-3F48-AC5A-4CC0C37D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34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426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962386"/>
            <a:ext cx="3949838" cy="3981214"/>
          </a:xfrm>
        </p:spPr>
        <p:txBody>
          <a:bodyPr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chemeClr val="tx2"/>
              </a:buCl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9627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85223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69627" y="3234551"/>
            <a:ext cx="3774374" cy="31638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 Click icon to add picture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DFA0-3257-B044-87EF-16154359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BF0FB327-46C7-CA4D-9F47-B21B9F7D7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0A57B74-2163-4C4B-BFF2-0F1E68BF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45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24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494273"/>
            <a:ext cx="7717631" cy="869089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1994" y="13100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11994" y="1570038"/>
            <a:ext cx="7717631" cy="4114800"/>
          </a:xfrm>
        </p:spPr>
        <p:txBody>
          <a:bodyPr lIns="0" tIns="0" rIns="0" bIns="0"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6D074-0631-F846-A2A3-4A39FEAEF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34AAA98D-AE4C-3B41-A01C-8A57BF732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1FD608-F8D8-AF42-97E8-83F5C7F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14770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B9834-3ABC-DD48-8F8B-7C2FACEC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87" y="3087124"/>
            <a:ext cx="2015280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1994" y="4789293"/>
            <a:ext cx="292608" cy="30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435" y="4789292"/>
            <a:ext cx="1719072" cy="300082"/>
          </a:xfrm>
          <a:solidFill>
            <a:schemeClr val="tx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803454" y="4864147"/>
            <a:ext cx="146304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1287" y="-1189"/>
            <a:ext cx="2015279" cy="96327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F85C9B-9D4B-D642-BBFB-CDE025D6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7420D0-6FF1-9C4A-B953-EA4EEABBA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03884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68763" y="3105910"/>
            <a:ext cx="2020329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 dirty="0"/>
              <a:t>Contact Person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711993" y="4770260"/>
            <a:ext cx="292608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7825" y="4770260"/>
            <a:ext cx="1719072" cy="300082"/>
          </a:xfrm>
          <a:solidFill>
            <a:schemeClr val="accent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 dirty="0"/>
              <a:t>Insert Web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5728D-FF50-4FF2-AC2E-B13A3D44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454" y="4845115"/>
            <a:ext cx="146304" cy="150373"/>
            <a:chOff x="3057746" y="812006"/>
            <a:chExt cx="173610" cy="183357"/>
          </a:xfrm>
          <a:noFill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6E0DE-15E0-485B-8083-6D1BB965B9B6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4EFEE4-DF1C-4FDF-ABC6-804BF8FA2941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pic>
        <p:nvPicPr>
          <p:cNvPr id="15" name="Picture 14" descr="The University of Iowa">
            <a:extLst>
              <a:ext uri="{FF2B5EF4-FFF2-40B4-BE49-F238E27FC236}">
                <a16:creationId xmlns:a16="http://schemas.microsoft.com/office/drawing/2014/main" id="{6179B039-C5FC-F04C-AB21-BEF980B03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68762" y="-581"/>
            <a:ext cx="2020330" cy="962061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E4C36A-C453-EE4B-A1E5-D1232C36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7886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OWA Logo with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993FB4-4336-2048-A6A4-FA306EBBE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229810"/>
            <a:ext cx="7886700" cy="1311454"/>
          </a:xfrm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 Header</a:t>
            </a:r>
          </a:p>
        </p:txBody>
      </p:sp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1793124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0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2595562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7720" cy="2431224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4C79AA-0B96-2A43-86A1-A71A1D4C8E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4"/>
            <a:ext cx="4616795" cy="404721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A7101AB8-54F7-4A4E-9611-F4F2ECFBD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81555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9BBB92-B5AB-3E46-A519-2A2BBFF13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F49CB936-90E7-D144-B9DC-7CF3F98E2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622"/>
            <a:ext cx="2015279" cy="959656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941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6794" cy="2561760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Example of the Presentation 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A797-13D4-A243-B1AE-4498B36D4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5"/>
            <a:ext cx="4616795" cy="393146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84DA5E7-4B71-0543-8E46-EC2A81EAE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69980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993354-AA52-D24C-AE6B-C02456C6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Insert-&gt;Header and Footer-&gt;Type Customizable Name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73F5E00-2329-6246-A2BB-7BCD46F83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-1189"/>
            <a:ext cx="2015279" cy="9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1"/>
            <a:ext cx="7715249" cy="759906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2271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2"/>
            <a:ext cx="7715249" cy="759907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9891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FB54BE8-0526-614C-A06E-8C6258999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09282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17923A-4119-CF48-9F2D-05B0A69EB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4488-0ADE-1843-91C1-1CA37137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746" y="1763547"/>
            <a:ext cx="4186265" cy="618631"/>
          </a:xfrm>
          <a:solidFill>
            <a:schemeClr val="accent1"/>
          </a:solidFill>
        </p:spPr>
        <p:txBody>
          <a:bodyPr wrap="square" lIns="91440" tIns="91440" bIns="0">
            <a:spAutoFit/>
          </a:bodyPr>
          <a:lstStyle>
            <a:lvl1pPr>
              <a:defRPr sz="3800"/>
            </a:lvl1pPr>
          </a:lstStyle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80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070F21D-F194-034E-812B-69D1C6C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13FBC-A4AA-9B4F-8E9B-12CD6600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C1D3A-9762-7F4D-AB5C-A3F0114B6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7" name="Picture 6" descr="The University of Iowa">
            <a:extLst>
              <a:ext uri="{FF2B5EF4-FFF2-40B4-BE49-F238E27FC236}">
                <a16:creationId xmlns:a16="http://schemas.microsoft.com/office/drawing/2014/main" id="{22558F6C-63A6-764A-A42A-B9198FB98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87A145-9C93-2C47-9BAC-3865EAA30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783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Arial" panose="020B0604020202020204" pitchFamily="34" charset="0"/>
            </a:endParaRPr>
          </a:p>
        </p:txBody>
      </p:sp>
      <p:pic>
        <p:nvPicPr>
          <p:cNvPr id="8" name="Picture 7" descr="The University of Iowa">
            <a:extLst>
              <a:ext uri="{FF2B5EF4-FFF2-40B4-BE49-F238E27FC236}">
                <a16:creationId xmlns:a16="http://schemas.microsoft.com/office/drawing/2014/main" id="{CD97EF86-E180-1E4F-8C76-63FC6B251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D3EF9-AA04-A444-8D91-715DA8A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View &gt;&gt; Header and Footer &gt;&gt; Add Unit Name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7" r:id="rId2"/>
    <p:sldLayoutId id="2147483688" r:id="rId3"/>
    <p:sldLayoutId id="2147483684" r:id="rId4"/>
    <p:sldLayoutId id="2147483663" r:id="rId5"/>
    <p:sldLayoutId id="2147483686" r:id="rId6"/>
    <p:sldLayoutId id="2147483690" r:id="rId7"/>
    <p:sldLayoutId id="2147483682" r:id="rId8"/>
    <p:sldLayoutId id="2147483650" r:id="rId9"/>
    <p:sldLayoutId id="2147483662" r:id="rId10"/>
    <p:sldLayoutId id="2147483670" r:id="rId11"/>
    <p:sldLayoutId id="2147483667" r:id="rId12"/>
    <p:sldLayoutId id="2147483668" r:id="rId13"/>
    <p:sldLayoutId id="2147483675" r:id="rId14"/>
    <p:sldLayoutId id="2147483677" r:id="rId15"/>
    <p:sldLayoutId id="2147483676" r:id="rId16"/>
    <p:sldLayoutId id="2147483672" r:id="rId17"/>
    <p:sldLayoutId id="2147483692" r:id="rId18"/>
    <p:sldLayoutId id="2147483669" r:id="rId19"/>
    <p:sldLayoutId id="2147483671" r:id="rId20"/>
    <p:sldLayoutId id="2147483679" r:id="rId21"/>
    <p:sldLayoutId id="2147483680" r:id="rId22"/>
    <p:sldLayoutId id="2147483654" r:id="rId23"/>
    <p:sldLayoutId id="2147483655" r:id="rId24"/>
    <p:sldLayoutId id="2147483665" r:id="rId25"/>
    <p:sldLayoutId id="2147483664" r:id="rId26"/>
    <p:sldLayoutId id="2147483689" r:id="rId27"/>
    <p:sldLayoutId id="2147483693" r:id="rId28"/>
    <p:sldLayoutId id="2147483691" r:id="rId2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Roboto" panose="02000000000000000000" pitchFamily="2" charset="0"/>
        <a:buChar char="–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GHcvZYgNg8tCornVbLoDDVytU8wTtwlPle8pzKrrl1Y/viewer?f=0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GHcvZYgNg8tCornVbLoDDVytU8wTtwlPle8pzKrrl1Y/viewer?f=1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4" y="2673069"/>
            <a:ext cx="6931628" cy="142891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Collaborating with your Statistician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044" y="5306220"/>
            <a:ext cx="7765770" cy="735657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</a:rPr>
              <a:t>Chandler Pendleton, MS</a:t>
            </a:r>
          </a:p>
          <a:p>
            <a:r>
              <a:rPr lang="en-US" dirty="0">
                <a:latin typeface="Arial" panose="020B0604020202020204" pitchFamily="34" charset="0"/>
              </a:rPr>
              <a:t>April 18, 2023</a:t>
            </a:r>
          </a:p>
        </p:txBody>
      </p:sp>
      <p:sp>
        <p:nvSpPr>
          <p:cNvPr id="6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 txBox="1">
            <a:spLocks/>
          </p:cNvSpPr>
          <p:nvPr/>
        </p:nvSpPr>
        <p:spPr>
          <a:xfrm>
            <a:off x="731044" y="4311450"/>
            <a:ext cx="7765770" cy="3651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200" b="1" kern="120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3429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Roboto" panose="02000000000000000000" pitchFamily="2" charset="0"/>
              <a:buNone/>
              <a:defRPr sz="15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6858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10287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1371600" indent="0" algn="ctr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dirty="0">
                <a:latin typeface="Arial" panose="020B0604020202020204" pitchFamily="34" charset="0"/>
              </a:rPr>
              <a:t>Preparing for an effective initial meeting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AD54-6087-F3B3-9403-27945052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specific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C857-AAC1-5A9F-88B2-CE2B6AE8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Vague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AEF27-05FD-DD55-CE25-92D2478625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 set of tooth slices, was treatment associated with demineralization?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7297F-540B-BE2D-C784-DAD12E7CCC1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Specific Question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EFDE2-9E1B-F88B-BEF3-D7F787A7F52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13864" y="2266786"/>
            <a:ext cx="3600168" cy="3279254"/>
          </a:xfrm>
        </p:spPr>
        <p:txBody>
          <a:bodyPr/>
          <a:lstStyle/>
          <a:p>
            <a:r>
              <a:rPr lang="en-US" dirty="0"/>
              <a:t>In a set of correlated tooth slices, was treatment A associated with greater levels of demineralization compared to the control group? </a:t>
            </a:r>
          </a:p>
        </p:txBody>
      </p:sp>
    </p:spTree>
    <p:extLst>
      <p:ext uri="{BB962C8B-B14F-4D97-AF65-F5344CB8AC3E}">
        <p14:creationId xmlns:p14="http://schemas.microsoft.com/office/powerpoint/2010/main" val="41394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AD54-6087-F3B3-9403-27945052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specific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C857-AAC1-5A9F-88B2-CE2B6AE8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Vague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AEF27-05FD-DD55-CE25-92D2478625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poor oral hygiene related to diet?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7297F-540B-BE2D-C784-DAD12E7CCC1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Specific Question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EFDE2-9E1B-F88B-BEF3-D7F787A7F52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13864" y="2266786"/>
            <a:ext cx="3600168" cy="3279254"/>
          </a:xfrm>
        </p:spPr>
        <p:txBody>
          <a:bodyPr/>
          <a:lstStyle/>
          <a:p>
            <a:r>
              <a:rPr lang="en-US" dirty="0"/>
              <a:t>Is there an association between the level of plaque build-up in a patient’s mouth and consumption of sugar-free energy drinks? </a:t>
            </a:r>
          </a:p>
        </p:txBody>
      </p:sp>
    </p:spTree>
    <p:extLst>
      <p:ext uri="{BB962C8B-B14F-4D97-AF65-F5344CB8AC3E}">
        <p14:creationId xmlns:p14="http://schemas.microsoft.com/office/powerpoint/2010/main" val="13262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AD54-6087-F3B3-9403-27945052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specific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C857-AAC1-5A9F-88B2-CE2B6AE8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Vague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AEF27-05FD-DD55-CE25-92D2478625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non-surgical periodontal treatment improve kidney function?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7297F-540B-BE2D-C784-DAD12E7CCC1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Specific Question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EFDE2-9E1B-F88B-BEF3-D7F787A7F52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13864" y="2266786"/>
            <a:ext cx="3600168" cy="3279254"/>
          </a:xfrm>
        </p:spPr>
        <p:txBody>
          <a:bodyPr/>
          <a:lstStyle/>
          <a:p>
            <a:r>
              <a:rPr lang="en-US" dirty="0"/>
              <a:t>Does non-surgical periodontal treatment correlate with lower serum creatinine levels over 1 year of treatment? </a:t>
            </a:r>
          </a:p>
        </p:txBody>
      </p:sp>
    </p:spTree>
    <p:extLst>
      <p:ext uri="{BB962C8B-B14F-4D97-AF65-F5344CB8AC3E}">
        <p14:creationId xmlns:p14="http://schemas.microsoft.com/office/powerpoint/2010/main" val="98388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2DEF-8D7F-AB7D-3A8B-C3651BAD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D6BD-DCBF-E92B-49FA-C22E264816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Take the next few minutes to look at your research question(s) </a:t>
            </a:r>
          </a:p>
          <a:p>
            <a:pPr lvl="1"/>
            <a:r>
              <a:rPr lang="en-US" dirty="0"/>
              <a:t>Is it specific? </a:t>
            </a:r>
          </a:p>
          <a:p>
            <a:pPr lvl="1"/>
            <a:r>
              <a:rPr lang="en-US" dirty="0"/>
              <a:t>Are there separate questions for separate outcomes?</a:t>
            </a:r>
          </a:p>
          <a:p>
            <a:pPr lvl="1"/>
            <a:r>
              <a:rPr lang="en-US" dirty="0"/>
              <a:t>Is it feasible? </a:t>
            </a:r>
          </a:p>
          <a:p>
            <a:r>
              <a:rPr lang="en-US" dirty="0"/>
              <a:t>If you answered “no” to any of the above questions, try rephrasing your research question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0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848C61-C124-4C49-97C4-0B76F6D2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94" y="3203884"/>
            <a:ext cx="5372488" cy="116036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Thank you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169725C-B55D-4E33-942D-F573641FD1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66759" y="3105910"/>
            <a:ext cx="3122333" cy="1498329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</a:rPr>
              <a:t>Chandler Pendleton </a:t>
            </a:r>
          </a:p>
          <a:p>
            <a:r>
              <a:rPr lang="en-US" sz="1400" dirty="0">
                <a:latin typeface="Arial" panose="020B0604020202020204" pitchFamily="34" charset="0"/>
              </a:rPr>
              <a:t>Statistician/Biostatistician </a:t>
            </a:r>
          </a:p>
          <a:p>
            <a:r>
              <a:rPr lang="en-US" sz="1400" dirty="0">
                <a:latin typeface="Arial" panose="020B0604020202020204" pitchFamily="34" charset="0"/>
              </a:rPr>
              <a:t>Division of Biostatistics and Computational Biology</a:t>
            </a:r>
          </a:p>
          <a:p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</a:rPr>
              <a:t>chandler-pendleton@uiowa.edu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26708A-2BEF-4E77-BD87-2AAB61F6E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8539" y="4770438"/>
            <a:ext cx="1069748" cy="300037"/>
          </a:xfr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uiowa.edu</a:t>
            </a:r>
          </a:p>
        </p:txBody>
      </p:sp>
    </p:spTree>
    <p:extLst>
      <p:ext uri="{BB962C8B-B14F-4D97-AF65-F5344CB8AC3E}">
        <p14:creationId xmlns:p14="http://schemas.microsoft.com/office/powerpoint/2010/main" val="39872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https://jamboard.google.com/d/1GHcvZYgNg8tCornVbLoDDVytU8wTtwlPle8pzKrrl1Y/viewer?f=0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40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importance of communication in collaborative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Research requires collaborations across all different disciplines </a:t>
            </a:r>
          </a:p>
          <a:p>
            <a:r>
              <a:rPr lang="en-US" dirty="0">
                <a:latin typeface="Arial" panose="020B0604020202020204" pitchFamily="34" charset="0"/>
              </a:rPr>
              <a:t>Effective communication with collaborators across disciplines is invaluable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More effective and efficient projects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Better organization</a:t>
            </a:r>
          </a:p>
          <a:p>
            <a:r>
              <a:rPr lang="en-US" dirty="0">
                <a:latin typeface="Arial" panose="020B0604020202020204" pitchFamily="34" charset="0"/>
              </a:rPr>
              <a:t>Initial meeting(s) with collaborators can set the tone for the whole research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0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initial statistical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Ideally, this meeting occurs well before any data has been collected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Statisticians can assist with both study design and data collection</a:t>
            </a:r>
          </a:p>
          <a:p>
            <a:r>
              <a:rPr lang="en-US" dirty="0">
                <a:latin typeface="Arial" panose="020B0604020202020204" pitchFamily="34" charset="0"/>
              </a:rPr>
              <a:t>Some preparation will be required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 prepared to give a brief and informative summary of your research project in laymen’s terms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Be prepared to answer questions about the variables you are interested in collecting </a:t>
            </a:r>
          </a:p>
          <a:p>
            <a:r>
              <a:rPr lang="en-US" dirty="0">
                <a:latin typeface="Arial" panose="020B0604020202020204" pitchFamily="34" charset="0"/>
              </a:rPr>
              <a:t>Don’t worry if you aren’t able to answer every question that the statistician asks</a:t>
            </a:r>
          </a:p>
          <a:p>
            <a:pPr lvl="1"/>
            <a:endParaRPr lang="en-US" dirty="0">
              <a:latin typeface="Arial" panose="020B0604020202020204" pitchFamily="34" charset="0"/>
            </a:endParaRPr>
          </a:p>
          <a:p>
            <a:pPr marL="342900" lvl="1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2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0379-2B8A-42C0-8174-A22B7008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Defining an “effective” initial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B975-6DEE-435D-BD89-36107362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Clear research question(s)</a:t>
            </a:r>
          </a:p>
          <a:p>
            <a:r>
              <a:rPr lang="en-US" dirty="0">
                <a:latin typeface="Arial" panose="020B0604020202020204" pitchFamily="34" charset="0"/>
              </a:rPr>
              <a:t>Action items</a:t>
            </a:r>
          </a:p>
          <a:p>
            <a:r>
              <a:rPr lang="en-US" dirty="0">
                <a:latin typeface="Arial" panose="020B0604020202020204" pitchFamily="34" charset="0"/>
              </a:rPr>
              <a:t>Agreed upon document that states the objective, data collection methods, and expected outcome </a:t>
            </a:r>
          </a:p>
          <a:p>
            <a:r>
              <a:rPr lang="en-US" dirty="0">
                <a:latin typeface="Arial" panose="020B0604020202020204" pitchFamily="34" charset="0"/>
              </a:rPr>
              <a:t>Data source in a location that all collaborators can access</a:t>
            </a:r>
          </a:p>
          <a:p>
            <a:r>
              <a:rPr lang="en-US" dirty="0">
                <a:latin typeface="Arial" panose="020B0604020202020204" pitchFamily="34" charset="0"/>
              </a:rPr>
              <a:t>Agreed upon timeline with specific deadlines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6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33D4-03D0-49C1-4604-467044FF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clear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D0E6-6CA0-F5B6-7BEB-BC51663985E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Quantifiable outcome with clinically/scientifically motivated relationships </a:t>
            </a:r>
          </a:p>
          <a:p>
            <a:r>
              <a:rPr lang="en-US" dirty="0">
                <a:latin typeface="Arial" panose="020B0604020202020204" pitchFamily="34" charset="0"/>
              </a:rPr>
              <a:t>Focused – not too broad</a:t>
            </a:r>
          </a:p>
          <a:p>
            <a:r>
              <a:rPr lang="en-US" dirty="0">
                <a:latin typeface="Arial" panose="020B0604020202020204" pitchFamily="34" charset="0"/>
              </a:rPr>
              <a:t>Feasible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 you have a sufficient budget?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 you have a sufficient patient population? 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Do you have access to the data required to answer your question? </a:t>
            </a:r>
          </a:p>
          <a:p>
            <a:r>
              <a:rPr lang="en-US" dirty="0">
                <a:latin typeface="Arial" panose="020B0604020202020204" pitchFamily="34" charset="0"/>
              </a:rPr>
              <a:t>Separate questions for separate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21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Examples of vague/specific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hlinkClick r:id="rId2"/>
              </a:rPr>
              <a:t>https://jamboard.google.com/d/1GHcvZYgNg8tCornVbLoDDVytU8wTtwlPle8pzKrrl1Y/viewer?f=1</a:t>
            </a:r>
            <a:r>
              <a:rPr lang="en-US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7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Remedying vague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one way to accomplish this </a:t>
            </a:r>
          </a:p>
          <a:p>
            <a:pPr lvl="1"/>
            <a:r>
              <a:rPr lang="en-US" dirty="0"/>
              <a:t>Highly dependent upon the issues with the original question and the project itself</a:t>
            </a:r>
          </a:p>
          <a:p>
            <a:r>
              <a:rPr lang="en-US" dirty="0"/>
              <a:t>Not all projects and questions are compatible </a:t>
            </a:r>
          </a:p>
          <a:p>
            <a:pPr lvl="1"/>
            <a:r>
              <a:rPr lang="en-US" dirty="0"/>
              <a:t>Sometimes the project limitations require asking a similar but slightly different research question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0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AD54-6087-F3B3-9403-27945052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specific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C857-AAC1-5A9F-88B2-CE2B6AE83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Vague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AEF27-05FD-DD55-CE25-92D2478625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want to see if a probiotic makes a difference in oral health, and if a probiotic + diet change is related to caries while controlling for smoking.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F7297F-540B-BE2D-C784-DAD12E7CCC19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Specific Question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EFDE2-9E1B-F88B-BEF3-D7F787A7F52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813864" y="2266786"/>
            <a:ext cx="3600168" cy="3279254"/>
          </a:xfrm>
        </p:spPr>
        <p:txBody>
          <a:bodyPr/>
          <a:lstStyle/>
          <a:p>
            <a:r>
              <a:rPr lang="en-US" dirty="0"/>
              <a:t>1. Does taking probiotic A daily for 3 months reduce the amount of plaque build-up on patients’ teeth compared to patients that do not take the probiotic? </a:t>
            </a:r>
          </a:p>
          <a:p>
            <a:endParaRPr lang="en-US" dirty="0"/>
          </a:p>
          <a:p>
            <a:r>
              <a:rPr lang="en-US" dirty="0"/>
              <a:t>2. In patients who smoke, does taking probiotic A while reducing sugar beverage consumption to 8 oz or less per week reduce the number of D1/D2 lesions compared to patients who take probiotic A without reduction of sugar beverage consumption</a:t>
            </a:r>
          </a:p>
        </p:txBody>
      </p:sp>
    </p:spTree>
    <p:extLst>
      <p:ext uri="{BB962C8B-B14F-4D97-AF65-F5344CB8AC3E}">
        <p14:creationId xmlns:p14="http://schemas.microsoft.com/office/powerpoint/2010/main" val="350619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7FFD54-27B0-415C-8654-D843242BD071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7068</TotalTime>
  <Words>618</Words>
  <Application>Microsoft Office PowerPoint</Application>
  <PresentationFormat>On-screen Show (4:3)</PresentationFormat>
  <Paragraphs>78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Roboto Black</vt:lpstr>
      <vt:lpstr>Office Theme</vt:lpstr>
      <vt:lpstr>Collaborating with your Statistician </vt:lpstr>
      <vt:lpstr>Introduction</vt:lpstr>
      <vt:lpstr>The importance of communication in collaborative research</vt:lpstr>
      <vt:lpstr>The initial statistical meeting</vt:lpstr>
      <vt:lpstr>Defining an “effective” initial meeting</vt:lpstr>
      <vt:lpstr>Writing a clear research question</vt:lpstr>
      <vt:lpstr>Examples of vague/specific research questions</vt:lpstr>
      <vt:lpstr>Remedying vague research questions</vt:lpstr>
      <vt:lpstr>Making specific research questions</vt:lpstr>
      <vt:lpstr>Making specific research questions</vt:lpstr>
      <vt:lpstr>Making specific research questions</vt:lpstr>
      <vt:lpstr>Making specific research questions</vt:lpstr>
      <vt:lpstr>Wrap-up Activity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Eldon Sorensen</cp:lastModifiedBy>
  <cp:revision>305</cp:revision>
  <dcterms:created xsi:type="dcterms:W3CDTF">2020-01-21T18:13:39Z</dcterms:created>
  <dcterms:modified xsi:type="dcterms:W3CDTF">2023-04-13T20:52:15Z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