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aven Pro Bold" charset="1" panose="00000800000000000000"/>
      <p:regular r:id="rId10"/>
    </p:embeddedFont>
    <p:embeddedFont>
      <p:font typeface="Maven Pro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ssou-my.sharepoint.com/:u:/g/personal/tabrejp_student_sspu_ac_in/ET48bavCEF1Lg-W-J6qLeRgBZPucCm-8SIEvMrWcV7OeYg?e=O0bLCx" TargetMode="External" Type="http://schemas.openxmlformats.org/officeDocument/2006/relationships/hyperlink"/><Relationship Id="rId3" Target="https://ssou-my.sharepoint.com/:u:/g/personal/tabrejp_student_sspu_ac_in/ET48bavCEF1Lg-W-J6qLeRgBZPucCm-8SIEvMrWcV7OeYg?e=O0bLCx" TargetMode="External" Type="http://schemas.openxmlformats.org/officeDocument/2006/relationships/hyperlink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5511" y="4109173"/>
            <a:ext cx="13112360" cy="250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0"/>
              </a:lnSpc>
            </a:pPr>
            <a:r>
              <a:rPr lang="en-US" b="true" sz="115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  <a:hlinkClick r:id="rId2" tooltip="https://ssou-my.sharepoint.com/:u:/g/personal/tabrejp_student_sspu_ac_in/ET48bavCEF1Lg-W-J6qLeRgBZPucCm-8SIEvMrWcV7OeYg?e=O0bLCx"/>
              </a:rPr>
              <a:t>SAL</a:t>
            </a:r>
            <a:r>
              <a:rPr lang="en-US" b="true" sz="115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  <a:hlinkClick r:id="rId3" tooltip="https://ssou-my.sharepoint.com/:u:/g/personal/tabrejp_student_sspu_ac_in/ET48bavCEF1Lg-W-J6qLeRgBZPucCm-8SIEvMrWcV7OeYg?e=O0bLCx"/>
              </a:rPr>
              <a:t>ES FINANCIAL DASHBOARD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02850" y="6666982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by Tabrej Patel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9468" y="965710"/>
            <a:ext cx="14709064" cy="8355580"/>
            <a:chOff x="0" y="0"/>
            <a:chExt cx="3873992" cy="2200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3992" cy="2200646"/>
            </a:xfrm>
            <a:custGeom>
              <a:avLst/>
              <a:gdLst/>
              <a:ahLst/>
              <a:cxnLst/>
              <a:rect r="r" b="b" t="t" l="l"/>
              <a:pathLst>
                <a:path h="2200646" w="3873992">
                  <a:moveTo>
                    <a:pt x="26843" y="0"/>
                  </a:moveTo>
                  <a:lnTo>
                    <a:pt x="3847149" y="0"/>
                  </a:lnTo>
                  <a:cubicBezTo>
                    <a:pt x="3854268" y="0"/>
                    <a:pt x="3861096" y="2828"/>
                    <a:pt x="3866130" y="7862"/>
                  </a:cubicBezTo>
                  <a:cubicBezTo>
                    <a:pt x="3871164" y="12896"/>
                    <a:pt x="3873992" y="19724"/>
                    <a:pt x="3873992" y="26843"/>
                  </a:cubicBezTo>
                  <a:lnTo>
                    <a:pt x="3873992" y="2173803"/>
                  </a:lnTo>
                  <a:cubicBezTo>
                    <a:pt x="3873992" y="2180922"/>
                    <a:pt x="3871164" y="2187750"/>
                    <a:pt x="3866130" y="2192784"/>
                  </a:cubicBezTo>
                  <a:cubicBezTo>
                    <a:pt x="3861096" y="2197818"/>
                    <a:pt x="3854268" y="2200646"/>
                    <a:pt x="3847149" y="2200646"/>
                  </a:cubicBezTo>
                  <a:lnTo>
                    <a:pt x="26843" y="2200646"/>
                  </a:lnTo>
                  <a:cubicBezTo>
                    <a:pt x="19724" y="2200646"/>
                    <a:pt x="12896" y="2197818"/>
                    <a:pt x="7862" y="2192784"/>
                  </a:cubicBezTo>
                  <a:cubicBezTo>
                    <a:pt x="2828" y="2187750"/>
                    <a:pt x="0" y="2180922"/>
                    <a:pt x="0" y="2173803"/>
                  </a:cubicBezTo>
                  <a:lnTo>
                    <a:pt x="0" y="26843"/>
                  </a:lnTo>
                  <a:cubicBezTo>
                    <a:pt x="0" y="19724"/>
                    <a:pt x="2828" y="12896"/>
                    <a:pt x="7862" y="7862"/>
                  </a:cubicBezTo>
                  <a:cubicBezTo>
                    <a:pt x="12896" y="2828"/>
                    <a:pt x="19724" y="0"/>
                    <a:pt x="26843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73992" cy="2238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46380" y="1465888"/>
            <a:ext cx="12995239" cy="7355225"/>
          </a:xfrm>
          <a:custGeom>
            <a:avLst/>
            <a:gdLst/>
            <a:ahLst/>
            <a:cxnLst/>
            <a:rect r="r" b="b" t="t" l="l"/>
            <a:pathLst>
              <a:path h="7355225" w="12995239">
                <a:moveTo>
                  <a:pt x="0" y="0"/>
                </a:moveTo>
                <a:lnTo>
                  <a:pt x="12995240" y="0"/>
                </a:lnTo>
                <a:lnTo>
                  <a:pt x="12995240" y="7355224"/>
                </a:lnTo>
                <a:lnTo>
                  <a:pt x="0" y="73552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7827" y="1639887"/>
            <a:ext cx="12367771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SUMMARY OF INS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52402" y="3081655"/>
            <a:ext cx="12783197" cy="61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Sales Growth Trend: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Monthly sales showed a consistent upward trend, reflecting strong business momentum.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Profit by Region: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The North American region contributed the highest profit among all regions.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Top-Selling Product Categories: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Household and Office Supplies emerged as the most profitable product types.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Sales Channel Performance: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The Online channel achieved higher unit sales, while Offline sales had stronger profit margins.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Impact of Order Priority: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High-priority orders generated higher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 revenues and were fulfilled faster compared to others.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DAGlpwZhF1Y</dc:identifier>
  <dcterms:modified xsi:type="dcterms:W3CDTF">2011-08-01T06:04:30Z</dcterms:modified>
  <cp:revision>1</cp:revision>
  <dc:title>Sales Financial Dashboard using Power BI</dc:title>
</cp:coreProperties>
</file>