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974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7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6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525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88BFB-797D-46B0-A6F5-90676072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334" y="1122363"/>
            <a:ext cx="3395947" cy="4287836"/>
          </a:xfrm>
        </p:spPr>
        <p:txBody>
          <a:bodyPr anchor="ctr">
            <a:normAutofit/>
          </a:bodyPr>
          <a:lstStyle/>
          <a:p>
            <a:pPr algn="r"/>
            <a:r>
              <a:rPr lang="pt-PT" sz="5200" dirty="0" err="1"/>
              <a:t>Analysis</a:t>
            </a:r>
            <a:r>
              <a:rPr lang="pt-PT" sz="5200" dirty="0"/>
              <a:t> </a:t>
            </a:r>
            <a:r>
              <a:rPr lang="pt-PT" sz="5200" dirty="0" err="1"/>
              <a:t>of</a:t>
            </a:r>
            <a:r>
              <a:rPr lang="pt-PT" sz="5200" dirty="0"/>
              <a:t> porto </a:t>
            </a:r>
            <a:r>
              <a:rPr lang="pt-PT" sz="5200" dirty="0" err="1"/>
              <a:t>city</a:t>
            </a:r>
            <a:r>
              <a:rPr lang="pt-PT" sz="5200" dirty="0"/>
              <a:t> </a:t>
            </a:r>
            <a:r>
              <a:rPr lang="pt-PT" sz="5200" dirty="0" err="1"/>
              <a:t>areas</a:t>
            </a:r>
            <a:endParaRPr lang="pt-PT" sz="5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50F8F-54EA-44C0-B0F0-26377A195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723" y="1122363"/>
            <a:ext cx="2112276" cy="4287834"/>
          </a:xfrm>
        </p:spPr>
        <p:txBody>
          <a:bodyPr anchor="ctr">
            <a:normAutofit/>
          </a:bodyPr>
          <a:lstStyle/>
          <a:p>
            <a:r>
              <a:rPr lang="pt-PT" sz="2100" dirty="0"/>
              <a:t>A </a:t>
            </a:r>
            <a:r>
              <a:rPr lang="pt-PT" sz="2100" dirty="0" err="1"/>
              <a:t>study</a:t>
            </a:r>
            <a:r>
              <a:rPr lang="pt-PT" sz="2100" dirty="0"/>
              <a:t> </a:t>
            </a:r>
            <a:r>
              <a:rPr lang="pt-PT" sz="2100" dirty="0" err="1"/>
              <a:t>of</a:t>
            </a:r>
            <a:r>
              <a:rPr lang="pt-PT" sz="2100" dirty="0"/>
              <a:t> </a:t>
            </a:r>
            <a:r>
              <a:rPr lang="pt-PT" sz="2100" dirty="0" err="1"/>
              <a:t>area</a:t>
            </a:r>
            <a:r>
              <a:rPr lang="pt-PT" sz="2100" dirty="0"/>
              <a:t> </a:t>
            </a:r>
            <a:r>
              <a:rPr lang="pt-PT" sz="2100" dirty="0" err="1"/>
              <a:t>types</a:t>
            </a:r>
            <a:r>
              <a:rPr lang="pt-PT" sz="2100" dirty="0"/>
              <a:t> </a:t>
            </a:r>
            <a:r>
              <a:rPr lang="pt-PT" sz="2100" dirty="0" err="1"/>
              <a:t>near</a:t>
            </a:r>
            <a:r>
              <a:rPr lang="pt-PT" sz="2100" dirty="0"/>
              <a:t> metro stations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502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96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Getting Venue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Cleaning</a:t>
            </a:r>
            <a:r>
              <a:rPr lang="pt-PT" sz="1800" dirty="0"/>
              <a:t> </a:t>
            </a:r>
            <a:r>
              <a:rPr lang="pt-PT" sz="1800" dirty="0" err="1"/>
              <a:t>venue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station data, </a:t>
            </a:r>
            <a:r>
              <a:rPr lang="pt-PT" sz="1800" dirty="0" err="1"/>
              <a:t>counting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number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venues</a:t>
            </a:r>
            <a:r>
              <a:rPr lang="pt-PT" sz="1800" dirty="0"/>
              <a:t> in </a:t>
            </a:r>
            <a:r>
              <a:rPr lang="pt-PT" sz="1800" dirty="0" err="1"/>
              <a:t>each</a:t>
            </a:r>
            <a:r>
              <a:rPr lang="pt-PT" sz="1800" dirty="0"/>
              <a:t> </a:t>
            </a:r>
            <a:r>
              <a:rPr lang="pt-PT" sz="1800" dirty="0" err="1"/>
              <a:t>category</a:t>
            </a:r>
            <a:r>
              <a:rPr lang="pt-PT" sz="1800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442371-4EB5-48B8-94F0-EC95DC09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75" y="2473843"/>
            <a:ext cx="7429499" cy="1490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C519D8-BF10-4406-8405-13E4220C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61" y="4030663"/>
            <a:ext cx="4271858" cy="27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Clustering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Using</a:t>
            </a:r>
            <a:r>
              <a:rPr lang="pt-PT" sz="1800" dirty="0"/>
              <a:t> k-</a:t>
            </a:r>
            <a:r>
              <a:rPr lang="pt-PT" sz="1800" dirty="0" err="1"/>
              <a:t>means</a:t>
            </a:r>
            <a:r>
              <a:rPr lang="pt-PT" sz="1800" dirty="0"/>
              <a:t> </a:t>
            </a:r>
            <a:r>
              <a:rPr lang="pt-PT" sz="1800" dirty="0" err="1"/>
              <a:t>clustering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Scikit-learn</a:t>
            </a:r>
            <a:r>
              <a:rPr lang="pt-PT" sz="1800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69344B-9D59-407D-B271-DC0EB6E2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4" y="2233712"/>
            <a:ext cx="5798932" cy="42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Clustering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Visualization</a:t>
            </a:r>
            <a:r>
              <a:rPr lang="pt-PT" sz="1800" dirty="0"/>
              <a:t> in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map</a:t>
            </a:r>
            <a:r>
              <a:rPr lang="pt-PT" sz="1800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BED49C-141A-4269-84C4-AFE51C4B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87" y="2378067"/>
            <a:ext cx="6594374" cy="39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  <a:endParaRPr lang="pt-PT" dirty="0"/>
          </a:p>
        </p:txBody>
      </p:sp>
      <p:sp useBgFill="1">
        <p:nvSpPr>
          <p:cNvPr id="8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5131EB-896B-4500-BEC8-10B689F2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361" y="312912"/>
            <a:ext cx="4373958" cy="5620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Here is how we can characterize the clusters by looking at venue scores</a:t>
            </a:r>
          </a:p>
          <a:p>
            <a:r>
              <a:rPr lang="en-US" sz="1400" dirty="0"/>
              <a:t>Cluster 0 (Red) has consistently high scores for all venue categories. This is the most diversely developed part of the city, with lots of restaurants and night life</a:t>
            </a:r>
          </a:p>
          <a:p>
            <a:r>
              <a:rPr lang="en-US" sz="1400" dirty="0"/>
              <a:t>Cluster 1 (Purple) has balanced marks between residential, professional, food and services, being the most common type of area.</a:t>
            </a:r>
          </a:p>
          <a:p>
            <a:r>
              <a:rPr lang="en-US" sz="1400" dirty="0"/>
              <a:t>Cluster 2 (Green) is </a:t>
            </a:r>
            <a:r>
              <a:rPr lang="en-US" sz="1400"/>
              <a:t>similar to </a:t>
            </a:r>
            <a:r>
              <a:rPr lang="en-US" sz="1400" dirty="0"/>
              <a:t>Cluster 1, but with more food places and professional venues.</a:t>
            </a:r>
          </a:p>
          <a:p>
            <a:pPr marL="0" indent="0">
              <a:buNone/>
            </a:pPr>
            <a:r>
              <a:rPr lang="en-US" sz="1400" dirty="0"/>
              <a:t>Plotting the clusters on a map shows us that:</a:t>
            </a:r>
          </a:p>
          <a:p>
            <a:r>
              <a:rPr lang="en-US" sz="1400" dirty="0"/>
              <a:t>Cluster 0 places are the most high density spots, where people tend to converge for all activities, but, in particular night life;</a:t>
            </a:r>
          </a:p>
          <a:p>
            <a:r>
              <a:rPr lang="en-US" sz="1400" dirty="0"/>
              <a:t>Cluster 1 is scattered all over the city. As Porto doesn't have very accentuated business or residential areas, we see the mix described by this cluster to be the most common;</a:t>
            </a:r>
          </a:p>
          <a:p>
            <a:r>
              <a:rPr lang="en-US" sz="1400" dirty="0"/>
              <a:t>Cluster 2 show places more focused on professional and food places all over the city, being areas a bit more specialized on workplaces than cluster 2.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054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b="1" dirty="0"/>
              <a:t>Porto Metro</a:t>
            </a:r>
            <a:endParaRPr lang="pt-PT" dirty="0"/>
          </a:p>
        </p:txBody>
      </p:sp>
      <p:sp useBgFill="1">
        <p:nvSpPr>
          <p:cNvPr id="8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26" name="Picture 2" descr="Metrô de Porto - Linhas, mapa, horário e tarifas do metrô">
            <a:extLst>
              <a:ext uri="{FF2B5EF4-FFF2-40B4-BE49-F238E27FC236}">
                <a16:creationId xmlns:a16="http://schemas.microsoft.com/office/drawing/2014/main" id="{5F5A726D-79ED-47BC-B0FD-26885A21E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521"/>
            <a:ext cx="4555573" cy="646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4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b="1" dirty="0"/>
              <a:t>Business Problem</a:t>
            </a:r>
            <a:endParaRPr lang="pt-PT" dirty="0"/>
          </a:p>
        </p:txBody>
      </p:sp>
      <p:sp useBgFill="1">
        <p:nvSpPr>
          <p:cNvPr id="8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5131EB-896B-4500-BEC8-10B689F2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506" y="920029"/>
            <a:ext cx="4373958" cy="38338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Porto Metro is one of the largest public transit systems in Portugal, being one of the crucial means of transportation for work and leisure trips in the city.</a:t>
            </a:r>
          </a:p>
          <a:p>
            <a:r>
              <a:rPr lang="en-US" dirty="0"/>
              <a:t>For this project, we want to look at the neighborhoods surrounding metro stations and classify them. </a:t>
            </a:r>
          </a:p>
          <a:p>
            <a:r>
              <a:rPr lang="en-US" dirty="0"/>
              <a:t>By analyzing this data we can classify stations by primary usage. </a:t>
            </a:r>
          </a:p>
          <a:p>
            <a:r>
              <a:rPr lang="en-US" dirty="0"/>
              <a:t>This data is useful for city planners to determine where from and where to people are most likely to travel for work and leisure. </a:t>
            </a:r>
          </a:p>
          <a:p>
            <a:r>
              <a:rPr lang="en-US" dirty="0"/>
              <a:t>This can help plan further extension of the network and find places for new development.</a:t>
            </a:r>
          </a:p>
          <a:p>
            <a:endParaRPr lang="pt-PT" dirty="0"/>
          </a:p>
        </p:txBody>
      </p:sp>
      <p:pic>
        <p:nvPicPr>
          <p:cNvPr id="1030" name="Picture 6" descr="Metro do Porto | PNAM '19">
            <a:extLst>
              <a:ext uri="{FF2B5EF4-FFF2-40B4-BE49-F238E27FC236}">
                <a16:creationId xmlns:a16="http://schemas.microsoft.com/office/drawing/2014/main" id="{CB7795BD-51EC-4FD2-A5BB-CC733080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32" y="4996502"/>
            <a:ext cx="2835507" cy="149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28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b="1" dirty="0"/>
              <a:t>Data</a:t>
            </a:r>
            <a:endParaRPr lang="pt-PT" dirty="0"/>
          </a:p>
        </p:txBody>
      </p:sp>
      <p:sp useBgFill="1">
        <p:nvSpPr>
          <p:cNvPr id="8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5131EB-896B-4500-BEC8-10B689F2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506" y="334607"/>
            <a:ext cx="4373958" cy="5620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We’ll need data on the location of stations and on the venues closest to them:</a:t>
            </a:r>
          </a:p>
          <a:p>
            <a:r>
              <a:rPr lang="en-US" sz="1500" dirty="0"/>
              <a:t>    1. List of stations and their geographical coordinates using Foursquare API, with category = Metro Station.</a:t>
            </a:r>
          </a:p>
          <a:p>
            <a:r>
              <a:rPr lang="en-US" sz="1500" dirty="0"/>
              <a:t>    2. Foursquare API to explore venue and venue types surrounding each station. 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  </a:t>
            </a:r>
          </a:p>
          <a:p>
            <a:pPr marL="0" indent="0">
              <a:buNone/>
            </a:pPr>
            <a:r>
              <a:rPr lang="en-US" sz="1500" dirty="0"/>
              <a:t>We’ll be querying the number of venues of each type in each category in a radius around each station.</a:t>
            </a:r>
            <a:endParaRPr lang="pt-PT" sz="1500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6696F30-F409-456D-94D8-47E580DB6CEF}"/>
              </a:ext>
            </a:extLst>
          </p:cNvPr>
          <p:cNvGrpSpPr/>
          <p:nvPr/>
        </p:nvGrpSpPr>
        <p:grpSpPr>
          <a:xfrm>
            <a:off x="3649000" y="3047645"/>
            <a:ext cx="5208120" cy="2008543"/>
            <a:chOff x="3753376" y="334606"/>
            <a:chExt cx="5208120" cy="2008543"/>
          </a:xfrm>
        </p:grpSpPr>
        <p:pic>
          <p:nvPicPr>
            <p:cNvPr id="3076" name="Picture 4" descr="iMetroPorto - Aplicação oficial Metro do Porto para Android e iOS ...">
              <a:extLst>
                <a:ext uri="{FF2B5EF4-FFF2-40B4-BE49-F238E27FC236}">
                  <a16:creationId xmlns:a16="http://schemas.microsoft.com/office/drawing/2014/main" id="{066E8E20-93D0-493A-A374-4F23EC55A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76" y="334606"/>
              <a:ext cx="2047086" cy="1673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3635DFB-72A8-4D31-AF0D-6C5D62D05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057" y="492712"/>
              <a:ext cx="2783439" cy="1514475"/>
            </a:xfrm>
            <a:prstGeom prst="rect">
              <a:avLst/>
            </a:prstGeom>
          </p:spPr>
        </p:pic>
        <p:sp>
          <p:nvSpPr>
            <p:cNvPr id="7" name="Seta: Bidirecional 6">
              <a:extLst>
                <a:ext uri="{FF2B5EF4-FFF2-40B4-BE49-F238E27FC236}">
                  <a16:creationId xmlns:a16="http://schemas.microsoft.com/office/drawing/2014/main" id="{B3BBD7DD-8F22-43A5-BC2B-9D88EA1E98FD}"/>
                </a:ext>
              </a:extLst>
            </p:cNvPr>
            <p:cNvSpPr/>
            <p:nvPr/>
          </p:nvSpPr>
          <p:spPr>
            <a:xfrm>
              <a:off x="3810000" y="2133600"/>
              <a:ext cx="5151496" cy="20954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11906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Getting Metro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1995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 err="1"/>
              <a:t>Using</a:t>
            </a:r>
            <a:r>
              <a:rPr lang="pt-PT" sz="1800" dirty="0"/>
              <a:t> </a:t>
            </a:r>
            <a:r>
              <a:rPr lang="pt-PT" sz="1800" dirty="0" err="1"/>
              <a:t>Foursquare</a:t>
            </a:r>
            <a:r>
              <a:rPr lang="pt-PT" sz="1800" dirty="0"/>
              <a:t> API:</a:t>
            </a:r>
          </a:p>
          <a:p>
            <a:r>
              <a:rPr lang="pt-PT" sz="1800" dirty="0" err="1"/>
              <a:t>Search</a:t>
            </a:r>
            <a:r>
              <a:rPr lang="pt-PT" sz="1800" dirty="0"/>
              <a:t> </a:t>
            </a:r>
            <a:r>
              <a:rPr lang="pt-PT" sz="1800" dirty="0" err="1"/>
              <a:t>Endpoint</a:t>
            </a:r>
            <a:r>
              <a:rPr lang="pt-PT" sz="1800" dirty="0"/>
              <a:t>;</a:t>
            </a:r>
          </a:p>
          <a:p>
            <a:r>
              <a:rPr lang="pt-PT" sz="1800" dirty="0" err="1"/>
              <a:t>categoryId</a:t>
            </a:r>
            <a:r>
              <a:rPr lang="pt-PT" sz="1800" dirty="0"/>
              <a:t>='4bf58dd8d48988d1fd931735’, </a:t>
            </a:r>
            <a:r>
              <a:rPr lang="pt-PT" sz="1800" dirty="0" err="1"/>
              <a:t>corresponding</a:t>
            </a:r>
            <a:r>
              <a:rPr lang="pt-PT" sz="1800" dirty="0"/>
              <a:t> to metro stations</a:t>
            </a:r>
          </a:p>
          <a:p>
            <a:r>
              <a:rPr lang="pt-PT" sz="1800" dirty="0"/>
              <a:t>Data Output </a:t>
            </a:r>
            <a:r>
              <a:rPr lang="pt-PT" sz="1800" dirty="0" err="1"/>
              <a:t>Format</a:t>
            </a:r>
            <a:r>
              <a:rPr lang="pt-PT" sz="1800" dirty="0"/>
              <a:t>:</a:t>
            </a:r>
          </a:p>
        </p:txBody>
      </p:sp>
      <p:pic>
        <p:nvPicPr>
          <p:cNvPr id="4100" name="Picture 4" descr="Foursquare se torna app de recomendação e muda visual - Link - Estadão">
            <a:extLst>
              <a:ext uri="{FF2B5EF4-FFF2-40B4-BE49-F238E27FC236}">
                <a16:creationId xmlns:a16="http://schemas.microsoft.com/office/drawing/2014/main" id="{A7313851-D036-4787-AA70-0F6C23A9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54" y="627063"/>
            <a:ext cx="2053808" cy="12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244BB-3A73-4171-A521-783B018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9" y="3671925"/>
            <a:ext cx="8701081" cy="3033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{'id': '4bbc46a0e436ef3bc35e5664’,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'Metro Trindade [A,B,C,D,E,F]’,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address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'R. de Camões’,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crossStreet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Dr. Tito Fontes’,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41.15211447651871,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lng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-8.609718140360703,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labeledLatLngs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[{'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'display',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lat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41.15211447651871,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lng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-8.609718140360703}],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distance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298,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'PT’,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city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'Porto’,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'Porto’,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'country': 'Portugal’,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formattedAddress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['R. de Camões (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Lg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Dr. Tito Fontes)', 'Porto', 'Portugal’]},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categories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[{'id': '4bf58dd8d48988d1fd931735’,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'Metro Station’,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pluralName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'Metro Stations’,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shortName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'Metro’,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icon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{'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prefix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'https://ss3.4sqi.net/img/categories_v2/travel/subway_',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suffix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'.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png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'},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referralId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'v-1593600245’,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9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kumimoji="0" lang="pt-PT" altLang="pt-PT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hasPerk</a:t>
            </a:r>
            <a:r>
              <a:rPr kumimoji="0" lang="pt-PT" altLang="pt-PT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False}</a:t>
            </a:r>
            <a:r>
              <a:rPr kumimoji="0" lang="pt-PT" altLang="pt-PT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5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Getting Metro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35" y="2120513"/>
            <a:ext cx="7429499" cy="1995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After</a:t>
            </a:r>
            <a:r>
              <a:rPr lang="pt-PT" sz="1800" dirty="0"/>
              <a:t> data </a:t>
            </a:r>
            <a:r>
              <a:rPr lang="pt-PT" sz="1800" dirty="0" err="1"/>
              <a:t>cleaning</a:t>
            </a:r>
            <a:r>
              <a:rPr lang="pt-PT" sz="1800" dirty="0"/>
              <a:t>, </a:t>
            </a:r>
            <a:r>
              <a:rPr lang="pt-PT" sz="1800" dirty="0" err="1"/>
              <a:t>it</a:t>
            </a:r>
            <a:r>
              <a:rPr lang="pt-PT" sz="1800" dirty="0"/>
              <a:t> </a:t>
            </a:r>
            <a:r>
              <a:rPr lang="pt-PT" sz="1800" dirty="0" err="1"/>
              <a:t>was</a:t>
            </a:r>
            <a:r>
              <a:rPr lang="pt-PT" sz="1800" dirty="0"/>
              <a:t> </a:t>
            </a:r>
            <a:r>
              <a:rPr lang="pt-PT" sz="1800" dirty="0" err="1"/>
              <a:t>possible</a:t>
            </a:r>
            <a:r>
              <a:rPr lang="pt-PT" sz="1800" dirty="0"/>
              <a:t> to </a:t>
            </a:r>
            <a:r>
              <a:rPr lang="pt-PT" sz="1800" dirty="0" err="1"/>
              <a:t>extract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data in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following</a:t>
            </a:r>
            <a:r>
              <a:rPr lang="pt-PT" sz="1800" dirty="0"/>
              <a:t> </a:t>
            </a:r>
            <a:r>
              <a:rPr lang="pt-PT" sz="1800" dirty="0" err="1"/>
              <a:t>format</a:t>
            </a:r>
            <a:r>
              <a:rPr lang="pt-PT" sz="1800" dirty="0"/>
              <a:t> for </a:t>
            </a:r>
            <a:r>
              <a:rPr lang="pt-PT" sz="1800" dirty="0" err="1"/>
              <a:t>further</a:t>
            </a:r>
            <a:r>
              <a:rPr lang="pt-PT" sz="1800" dirty="0"/>
              <a:t> </a:t>
            </a:r>
            <a:r>
              <a:rPr lang="pt-PT" sz="1800" dirty="0" err="1"/>
              <a:t>analysis</a:t>
            </a:r>
            <a:r>
              <a:rPr lang="pt-PT" sz="18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89F07C-48C9-4A06-AE58-7DAC02E3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05" y="3476502"/>
            <a:ext cx="3762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3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Getting Metro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1995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Using</a:t>
            </a:r>
            <a:r>
              <a:rPr lang="pt-PT" sz="1800" dirty="0"/>
              <a:t> </a:t>
            </a:r>
            <a:r>
              <a:rPr lang="pt-PT" sz="1800" dirty="0" err="1"/>
              <a:t>Folium</a:t>
            </a:r>
            <a:r>
              <a:rPr lang="pt-PT" sz="1800" dirty="0"/>
              <a:t> </a:t>
            </a:r>
            <a:r>
              <a:rPr lang="pt-PT" sz="1800" dirty="0" err="1"/>
              <a:t>library</a:t>
            </a:r>
            <a:r>
              <a:rPr lang="pt-PT" sz="18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663DD2-9F6A-426C-A641-8A405ACD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98" y="2325921"/>
            <a:ext cx="7168846" cy="427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Getting Venue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Using</a:t>
            </a:r>
            <a:r>
              <a:rPr lang="pt-PT" sz="1800" dirty="0"/>
              <a:t> </a:t>
            </a:r>
            <a:r>
              <a:rPr lang="pt-PT" sz="1800" dirty="0" err="1"/>
              <a:t>Foursquare</a:t>
            </a:r>
            <a:r>
              <a:rPr lang="pt-PT" sz="1800" dirty="0"/>
              <a:t> API:</a:t>
            </a:r>
          </a:p>
          <a:p>
            <a:r>
              <a:rPr lang="pt-PT" sz="1800" dirty="0" err="1"/>
              <a:t>Get</a:t>
            </a:r>
            <a:r>
              <a:rPr lang="pt-PT" sz="1800" dirty="0"/>
              <a:t> </a:t>
            </a:r>
            <a:r>
              <a:rPr lang="pt-PT" sz="1800" dirty="0" err="1"/>
              <a:t>most</a:t>
            </a:r>
            <a:r>
              <a:rPr lang="pt-PT" sz="1800" dirty="0"/>
              <a:t> </a:t>
            </a:r>
            <a:r>
              <a:rPr lang="pt-PT" sz="1800" dirty="0" err="1"/>
              <a:t>common</a:t>
            </a:r>
            <a:r>
              <a:rPr lang="pt-PT" sz="1800" dirty="0"/>
              <a:t> </a:t>
            </a:r>
            <a:r>
              <a:rPr lang="pt-PT" sz="1800" dirty="0" err="1"/>
              <a:t>categories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associated</a:t>
            </a:r>
            <a:r>
              <a:rPr lang="pt-PT" sz="1800" dirty="0"/>
              <a:t> ID: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r>
              <a:rPr lang="pt-PT" sz="1800" dirty="0"/>
              <a:t>For </a:t>
            </a:r>
            <a:r>
              <a:rPr lang="pt-PT" sz="1800" dirty="0" err="1"/>
              <a:t>each</a:t>
            </a:r>
            <a:r>
              <a:rPr lang="pt-PT" sz="1800" dirty="0"/>
              <a:t> station, </a:t>
            </a:r>
            <a:r>
              <a:rPr lang="pt-PT" sz="1800" dirty="0" err="1"/>
              <a:t>get</a:t>
            </a:r>
            <a:r>
              <a:rPr lang="pt-PT" sz="1800" dirty="0"/>
              <a:t> </a:t>
            </a:r>
            <a:r>
              <a:rPr lang="pt-PT" sz="1800" dirty="0" err="1"/>
              <a:t>venues</a:t>
            </a:r>
            <a:r>
              <a:rPr lang="pt-PT" sz="1800" dirty="0"/>
              <a:t> in </a:t>
            </a:r>
            <a:r>
              <a:rPr lang="pt-PT" sz="1800" dirty="0" err="1"/>
              <a:t>each</a:t>
            </a:r>
            <a:r>
              <a:rPr lang="pt-PT" sz="1800" dirty="0"/>
              <a:t> </a:t>
            </a:r>
            <a:r>
              <a:rPr lang="pt-PT" sz="1800" dirty="0" err="1"/>
              <a:t>category</a:t>
            </a:r>
            <a:r>
              <a:rPr lang="pt-PT" sz="1800" dirty="0"/>
              <a:t>.</a:t>
            </a:r>
          </a:p>
        </p:txBody>
      </p:sp>
      <p:pic>
        <p:nvPicPr>
          <p:cNvPr id="4100" name="Picture 4" descr="Foursquare se torna app de recomendação e muda visual - Link - Estadão">
            <a:extLst>
              <a:ext uri="{FF2B5EF4-FFF2-40B4-BE49-F238E27FC236}">
                <a16:creationId xmlns:a16="http://schemas.microsoft.com/office/drawing/2014/main" id="{A7313851-D036-4787-AA70-0F6C23A9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54" y="627063"/>
            <a:ext cx="2053808" cy="129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B100C6D-7E19-4893-8F4E-3F2F9D39C803}"/>
              </a:ext>
            </a:extLst>
          </p:cNvPr>
          <p:cNvSpPr/>
          <p:nvPr/>
        </p:nvSpPr>
        <p:spPr>
          <a:xfrm>
            <a:off x="1981200" y="2819400"/>
            <a:ext cx="4572000" cy="193899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Arts &amp; Entertainment (4d4b7104d754a06370d81259)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College &amp; University (4d4b7105d754a06372d81259)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Event (4d4b7105d754a06373d81259)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Food (4d4b7105d754a06374d81259)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Nightlife Spot (4d4b7105d754a06376d81259)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Outdoors &amp; Recreation (4d4b7105d754a06377d81259)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Professional &amp; Other Places (4d4b7105d754a06375d81259)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Residence (4e67e38e036454776db1fb3a)</a:t>
            </a:r>
          </a:p>
          <a:p>
            <a:r>
              <a:rPr lang="en-US" sz="1200" dirty="0">
                <a:solidFill>
                  <a:schemeClr val="bg1"/>
                </a:solidFill>
              </a:rPr>
              <a:t>Shop &amp; Service (4d4b7105d754a06378d81259)</a:t>
            </a:r>
          </a:p>
          <a:p>
            <a:r>
              <a:rPr lang="en-US" sz="1200" dirty="0">
                <a:solidFill>
                  <a:schemeClr val="bg1"/>
                </a:solidFill>
              </a:rPr>
              <a:t>Travel &amp; Transport (4d4b7105d754a06379d81259)</a:t>
            </a:r>
            <a:endParaRPr lang="pt-P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4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73C7439-4310-4478-8030-3E9FDF3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 b="1" dirty="0"/>
              <a:t>Getting Venue data</a:t>
            </a:r>
            <a:endParaRPr lang="pt-PT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CF8BDC-2F3C-47E6-90E5-08006436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9" y="1676400"/>
            <a:ext cx="742949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Venue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station data: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3F8FD6-4519-4A23-8FED-6371C1C4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28" y="2373435"/>
            <a:ext cx="7429499" cy="18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532</Words>
  <Application>Microsoft Office PowerPoint</Application>
  <PresentationFormat>Apresentação no Ecrã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Tw Cen MT</vt:lpstr>
      <vt:lpstr>Circuito</vt:lpstr>
      <vt:lpstr>Analysis of porto city areas</vt:lpstr>
      <vt:lpstr>Porto Metro</vt:lpstr>
      <vt:lpstr>Business Problem</vt:lpstr>
      <vt:lpstr>Data</vt:lpstr>
      <vt:lpstr>Getting Metro data</vt:lpstr>
      <vt:lpstr>Getting Metro data</vt:lpstr>
      <vt:lpstr>Getting Metro data</vt:lpstr>
      <vt:lpstr>Getting Venue data</vt:lpstr>
      <vt:lpstr>Getting Venue data</vt:lpstr>
      <vt:lpstr>Getting Venue data</vt:lpstr>
      <vt:lpstr>Clustering data</vt:lpstr>
      <vt:lpstr>Clustering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porto city areas</dc:title>
  <dc:creator>Tiago Abreu</dc:creator>
  <cp:lastModifiedBy>Tiago Abreu</cp:lastModifiedBy>
  <cp:revision>18</cp:revision>
  <dcterms:created xsi:type="dcterms:W3CDTF">2020-07-01T14:07:05Z</dcterms:created>
  <dcterms:modified xsi:type="dcterms:W3CDTF">2020-07-02T11:10:41Z</dcterms:modified>
</cp:coreProperties>
</file>