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C98"/>
    <a:srgbClr val="EBA029"/>
    <a:srgbClr val="F3A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53523-E6CD-470B-A738-F08316BAC9AF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BAAFB2A-8838-484D-971C-70545850E8CA}">
      <dgm:prSet custT="1"/>
      <dgm:spPr/>
      <dgm:t>
        <a:bodyPr/>
        <a:lstStyle/>
        <a:p>
          <a:pPr algn="ctr"/>
          <a:r>
            <a:rPr lang="zh-CN" altLang="en-US" sz="1800"/>
            <a:t>木卫二基本情况</a:t>
          </a:r>
          <a:endParaRPr lang="zh-CN" altLang="en-US" sz="1800" dirty="0"/>
        </a:p>
      </dgm:t>
    </dgm:pt>
    <dgm:pt modelId="{078629AB-B027-4998-8591-3C98B2B30402}" type="parTrans" cxnId="{E24FE90A-063F-476E-AD4A-A0C0F717CD17}">
      <dgm:prSet/>
      <dgm:spPr/>
      <dgm:t>
        <a:bodyPr/>
        <a:lstStyle/>
        <a:p>
          <a:pPr algn="ctr"/>
          <a:endParaRPr lang="zh-CN" altLang="en-US" sz="1800"/>
        </a:p>
      </dgm:t>
    </dgm:pt>
    <dgm:pt modelId="{A63F7260-2E86-445F-9CAB-6FD378CCFF27}" type="sibTrans" cxnId="{E24FE90A-063F-476E-AD4A-A0C0F717CD17}">
      <dgm:prSet/>
      <dgm:spPr/>
      <dgm:t>
        <a:bodyPr/>
        <a:lstStyle/>
        <a:p>
          <a:pPr algn="ctr"/>
          <a:endParaRPr lang="zh-CN" altLang="en-US" sz="1800"/>
        </a:p>
      </dgm:t>
    </dgm:pt>
    <dgm:pt modelId="{09320660-5E64-4925-9AFA-6F5C299E0F71}">
      <dgm:prSet custT="1"/>
      <dgm:spPr/>
      <dgm:t>
        <a:bodyPr/>
        <a:lstStyle/>
        <a:p>
          <a:pPr algn="ctr"/>
          <a:r>
            <a:rPr lang="zh-CN" altLang="en-US" sz="1800"/>
            <a:t>模型简介</a:t>
          </a:r>
          <a:endParaRPr lang="zh-CN" altLang="en-US" sz="1800" dirty="0"/>
        </a:p>
      </dgm:t>
    </dgm:pt>
    <dgm:pt modelId="{1DC00B9A-3769-4B45-AB04-F25F8FCC2C84}" type="parTrans" cxnId="{B3F7613E-B10A-4E20-AB3E-FD29E90EE70C}">
      <dgm:prSet/>
      <dgm:spPr/>
      <dgm:t>
        <a:bodyPr/>
        <a:lstStyle/>
        <a:p>
          <a:pPr algn="ctr"/>
          <a:endParaRPr lang="zh-CN" altLang="en-US" sz="1800"/>
        </a:p>
      </dgm:t>
    </dgm:pt>
    <dgm:pt modelId="{43DA4BAB-6BF8-4018-919A-D3CEF374D70D}" type="sibTrans" cxnId="{B3F7613E-B10A-4E20-AB3E-FD29E90EE70C}">
      <dgm:prSet/>
      <dgm:spPr/>
      <dgm:t>
        <a:bodyPr/>
        <a:lstStyle/>
        <a:p>
          <a:pPr algn="ctr"/>
          <a:endParaRPr lang="zh-CN" altLang="en-US" sz="1800"/>
        </a:p>
      </dgm:t>
    </dgm:pt>
    <dgm:pt modelId="{547C952D-2C2F-4867-BEEB-1EF208E9109A}">
      <dgm:prSet custT="1"/>
      <dgm:spPr/>
      <dgm:t>
        <a:bodyPr/>
        <a:lstStyle/>
        <a:p>
          <a:pPr algn="ctr"/>
          <a:r>
            <a:rPr lang="zh-CN" altLang="en-US" sz="1800" dirty="0"/>
            <a:t>模型结果</a:t>
          </a:r>
        </a:p>
      </dgm:t>
    </dgm:pt>
    <dgm:pt modelId="{1B510CD4-9378-4709-947D-42F9E9748921}" type="parTrans" cxnId="{6500A858-BB1A-430A-8497-CB3EC4985456}">
      <dgm:prSet/>
      <dgm:spPr/>
      <dgm:t>
        <a:bodyPr/>
        <a:lstStyle/>
        <a:p>
          <a:pPr algn="ctr"/>
          <a:endParaRPr lang="zh-CN" altLang="en-US" sz="1800"/>
        </a:p>
      </dgm:t>
    </dgm:pt>
    <dgm:pt modelId="{4F41F204-07A5-4208-91AA-69E4CE7389E7}" type="sibTrans" cxnId="{6500A858-BB1A-430A-8497-CB3EC4985456}">
      <dgm:prSet/>
      <dgm:spPr/>
      <dgm:t>
        <a:bodyPr/>
        <a:lstStyle/>
        <a:p>
          <a:pPr algn="ctr"/>
          <a:endParaRPr lang="zh-CN" altLang="en-US" sz="1800"/>
        </a:p>
      </dgm:t>
    </dgm:pt>
    <dgm:pt modelId="{FD88A48D-94DB-48E2-A3A7-2B6D882696A0}">
      <dgm:prSet custT="1"/>
      <dgm:spPr/>
      <dgm:t>
        <a:bodyPr/>
        <a:lstStyle/>
        <a:p>
          <a:pPr algn="ctr"/>
          <a:r>
            <a:rPr lang="zh-CN" altLang="en-US" sz="1800"/>
            <a:t>存在的问题</a:t>
          </a:r>
          <a:endParaRPr lang="zh-CN" altLang="en-US" sz="1800" dirty="0"/>
        </a:p>
      </dgm:t>
    </dgm:pt>
    <dgm:pt modelId="{22F63556-64F6-4C12-8338-B42E208D2387}" type="parTrans" cxnId="{F50ABB4A-086A-4FE9-96D0-DED5AF8E5644}">
      <dgm:prSet/>
      <dgm:spPr/>
      <dgm:t>
        <a:bodyPr/>
        <a:lstStyle/>
        <a:p>
          <a:pPr algn="ctr"/>
          <a:endParaRPr lang="zh-CN" altLang="en-US" sz="1800"/>
        </a:p>
      </dgm:t>
    </dgm:pt>
    <dgm:pt modelId="{B07CA1CE-1813-4E0D-B314-BEACC9C86CF6}" type="sibTrans" cxnId="{F50ABB4A-086A-4FE9-96D0-DED5AF8E5644}">
      <dgm:prSet/>
      <dgm:spPr/>
      <dgm:t>
        <a:bodyPr/>
        <a:lstStyle/>
        <a:p>
          <a:pPr algn="ctr"/>
          <a:endParaRPr lang="zh-CN" altLang="en-US" sz="1800"/>
        </a:p>
      </dgm:t>
    </dgm:pt>
    <dgm:pt modelId="{298526FB-1DA7-49C7-982E-733F16C34A24}">
      <dgm:prSet custT="1"/>
      <dgm:spPr/>
      <dgm:t>
        <a:bodyPr/>
        <a:lstStyle/>
        <a:p>
          <a:pPr algn="ctr"/>
          <a:r>
            <a:rPr lang="zh-CN" altLang="en-US" sz="1800"/>
            <a:t>总结</a:t>
          </a:r>
          <a:endParaRPr lang="zh-CN" altLang="en-US" sz="1800" dirty="0"/>
        </a:p>
      </dgm:t>
    </dgm:pt>
    <dgm:pt modelId="{7034A5F4-8DF4-454B-94C4-69F32660982C}" type="parTrans" cxnId="{336902E7-403C-4157-8C1C-5E0BEC840B3A}">
      <dgm:prSet/>
      <dgm:spPr/>
      <dgm:t>
        <a:bodyPr/>
        <a:lstStyle/>
        <a:p>
          <a:pPr algn="ctr"/>
          <a:endParaRPr lang="zh-CN" altLang="en-US" sz="1800"/>
        </a:p>
      </dgm:t>
    </dgm:pt>
    <dgm:pt modelId="{AA43BBD0-C58A-41C2-AA81-C518F6F06389}" type="sibTrans" cxnId="{336902E7-403C-4157-8C1C-5E0BEC840B3A}">
      <dgm:prSet/>
      <dgm:spPr/>
      <dgm:t>
        <a:bodyPr/>
        <a:lstStyle/>
        <a:p>
          <a:pPr algn="ctr"/>
          <a:endParaRPr lang="zh-CN" altLang="en-US" sz="1800"/>
        </a:p>
      </dgm:t>
    </dgm:pt>
    <dgm:pt modelId="{BF93016D-E6E4-4CF5-8669-AD5C693E1338}">
      <dgm:prSet custT="1"/>
      <dgm:spPr/>
      <dgm:t>
        <a:bodyPr/>
        <a:lstStyle/>
        <a:p>
          <a:pPr algn="ctr"/>
          <a:r>
            <a:rPr lang="zh-CN" altLang="en-US" sz="1800"/>
            <a:t>参考文献</a:t>
          </a:r>
          <a:endParaRPr lang="zh-CN" altLang="en-US" sz="1800" dirty="0"/>
        </a:p>
      </dgm:t>
    </dgm:pt>
    <dgm:pt modelId="{BFD24233-CC4C-4FD2-9F1E-39B01B0702F5}" type="parTrans" cxnId="{F1E9299C-7525-4ED8-A0CE-8A4DF46B9589}">
      <dgm:prSet/>
      <dgm:spPr/>
      <dgm:t>
        <a:bodyPr/>
        <a:lstStyle/>
        <a:p>
          <a:pPr algn="ctr"/>
          <a:endParaRPr lang="zh-CN" altLang="en-US" sz="1800"/>
        </a:p>
      </dgm:t>
    </dgm:pt>
    <dgm:pt modelId="{8BF49E88-8C2B-4AAA-A8F2-E5F8EEE58E53}" type="sibTrans" cxnId="{F1E9299C-7525-4ED8-A0CE-8A4DF46B9589}">
      <dgm:prSet/>
      <dgm:spPr/>
      <dgm:t>
        <a:bodyPr/>
        <a:lstStyle/>
        <a:p>
          <a:pPr algn="ctr"/>
          <a:endParaRPr lang="zh-CN" altLang="en-US" sz="1800"/>
        </a:p>
      </dgm:t>
    </dgm:pt>
    <dgm:pt modelId="{957A5C71-60AD-4E07-8825-658AB4D7EB81}">
      <dgm:prSet custT="1"/>
      <dgm:spPr/>
      <dgm:t>
        <a:bodyPr/>
        <a:lstStyle/>
        <a:p>
          <a:pPr algn="ctr"/>
          <a:endParaRPr lang="zh-CN" altLang="en-US" sz="1800"/>
        </a:p>
      </dgm:t>
    </dgm:pt>
    <dgm:pt modelId="{6A5D0F6A-A1BC-498A-93AF-B4450B6A26EB}" type="parTrans" cxnId="{3DB4C78B-DADA-4A8A-A1CD-5EEC51EC702D}">
      <dgm:prSet/>
      <dgm:spPr/>
      <dgm:t>
        <a:bodyPr/>
        <a:lstStyle/>
        <a:p>
          <a:endParaRPr lang="zh-CN" altLang="en-US" sz="1800"/>
        </a:p>
      </dgm:t>
    </dgm:pt>
    <dgm:pt modelId="{12458B30-826B-409E-AB17-24DD36C46B18}" type="sibTrans" cxnId="{3DB4C78B-DADA-4A8A-A1CD-5EEC51EC702D}">
      <dgm:prSet/>
      <dgm:spPr/>
      <dgm:t>
        <a:bodyPr/>
        <a:lstStyle/>
        <a:p>
          <a:endParaRPr lang="zh-CN" altLang="en-US" sz="1800"/>
        </a:p>
      </dgm:t>
    </dgm:pt>
    <dgm:pt modelId="{5A08D78D-3B47-40B2-88B8-40AA068D11EC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534F1726-F568-4C20-A9D9-615ECC320F00}" type="parTrans" cxnId="{5832E293-A73F-49CC-9F64-AE267F83B60C}">
      <dgm:prSet/>
      <dgm:spPr/>
      <dgm:t>
        <a:bodyPr/>
        <a:lstStyle/>
        <a:p>
          <a:endParaRPr lang="zh-CN" altLang="en-US" sz="1800"/>
        </a:p>
      </dgm:t>
    </dgm:pt>
    <dgm:pt modelId="{52346103-B461-4C1F-8352-7916962022E8}" type="sibTrans" cxnId="{5832E293-A73F-49CC-9F64-AE267F83B60C}">
      <dgm:prSet/>
      <dgm:spPr/>
      <dgm:t>
        <a:bodyPr/>
        <a:lstStyle/>
        <a:p>
          <a:endParaRPr lang="zh-CN" altLang="en-US" sz="1800"/>
        </a:p>
      </dgm:t>
    </dgm:pt>
    <dgm:pt modelId="{AC6CC755-E2CB-4E9F-89F5-C196A144D4E4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92C01ED2-4B0E-44DA-A498-7F7ABB6745B9}" type="parTrans" cxnId="{8E21A3EE-6501-4B38-A124-7E6F36178540}">
      <dgm:prSet/>
      <dgm:spPr/>
      <dgm:t>
        <a:bodyPr/>
        <a:lstStyle/>
        <a:p>
          <a:endParaRPr lang="zh-CN" altLang="en-US" sz="1800"/>
        </a:p>
      </dgm:t>
    </dgm:pt>
    <dgm:pt modelId="{D1FAB6E2-E279-4D8F-9B33-CCB11CD3937C}" type="sibTrans" cxnId="{8E21A3EE-6501-4B38-A124-7E6F36178540}">
      <dgm:prSet/>
      <dgm:spPr/>
      <dgm:t>
        <a:bodyPr/>
        <a:lstStyle/>
        <a:p>
          <a:endParaRPr lang="zh-CN" altLang="en-US" sz="1800"/>
        </a:p>
      </dgm:t>
    </dgm:pt>
    <dgm:pt modelId="{A4BC49A3-C21A-42F3-AF2D-ED918A073C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A661B902-5DCD-485D-AB40-F49EC642D878}" type="parTrans" cxnId="{7895E7BB-F1D2-4804-9214-9C2CDB25E18C}">
      <dgm:prSet/>
      <dgm:spPr/>
      <dgm:t>
        <a:bodyPr/>
        <a:lstStyle/>
        <a:p>
          <a:endParaRPr lang="zh-CN" altLang="en-US" sz="1800"/>
        </a:p>
      </dgm:t>
    </dgm:pt>
    <dgm:pt modelId="{8E5FB886-5865-4E09-8FBF-4FFAEB7EE3F7}" type="sibTrans" cxnId="{7895E7BB-F1D2-4804-9214-9C2CDB25E18C}">
      <dgm:prSet/>
      <dgm:spPr/>
      <dgm:t>
        <a:bodyPr/>
        <a:lstStyle/>
        <a:p>
          <a:endParaRPr lang="zh-CN" altLang="en-US" sz="1800"/>
        </a:p>
      </dgm:t>
    </dgm:pt>
    <dgm:pt modelId="{099616A3-337C-4DBB-8DAE-7859FFC8A560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BA27F9-708C-4E2A-8FB7-46ACB0BAE99A}" type="parTrans" cxnId="{3E906B22-3A6D-4852-A5E8-C6C760C19FB0}">
      <dgm:prSet/>
      <dgm:spPr/>
      <dgm:t>
        <a:bodyPr/>
        <a:lstStyle/>
        <a:p>
          <a:endParaRPr lang="zh-CN" altLang="en-US" sz="1800"/>
        </a:p>
      </dgm:t>
    </dgm:pt>
    <dgm:pt modelId="{445D971F-F3FD-40BC-A6A6-DD8775CE5C5A}" type="sibTrans" cxnId="{3E906B22-3A6D-4852-A5E8-C6C760C19FB0}">
      <dgm:prSet/>
      <dgm:spPr/>
      <dgm:t>
        <a:bodyPr/>
        <a:lstStyle/>
        <a:p>
          <a:endParaRPr lang="zh-CN" altLang="en-US" sz="1800"/>
        </a:p>
      </dgm:t>
    </dgm:pt>
    <dgm:pt modelId="{BC8FF441-A971-48C3-8A80-01151EF345EC}" type="pres">
      <dgm:prSet presAssocID="{08C53523-E6CD-470B-A738-F08316BAC9AF}" presName="linear" presStyleCnt="0">
        <dgm:presLayoutVars>
          <dgm:dir/>
          <dgm:animLvl val="lvl"/>
          <dgm:resizeHandles val="exact"/>
        </dgm:presLayoutVars>
      </dgm:prSet>
      <dgm:spPr/>
    </dgm:pt>
    <dgm:pt modelId="{9D2401DE-BD50-47C1-8C7B-0DB870BAEDBF}" type="pres">
      <dgm:prSet presAssocID="{8BAAFB2A-8838-484D-971C-70545850E8CA}" presName="parentLin" presStyleCnt="0"/>
      <dgm:spPr/>
    </dgm:pt>
    <dgm:pt modelId="{ECC31C6F-28AE-4CD5-97FC-F5F36659267B}" type="pres">
      <dgm:prSet presAssocID="{8BAAFB2A-8838-484D-971C-70545850E8CA}" presName="parentLeftMargin" presStyleLbl="node1" presStyleIdx="0" presStyleCnt="6"/>
      <dgm:spPr/>
    </dgm:pt>
    <dgm:pt modelId="{83AD0443-CF42-473F-A565-860BB2F02028}" type="pres">
      <dgm:prSet presAssocID="{8BAAFB2A-8838-484D-971C-70545850E8C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3230D7-55D1-4434-896A-0E1823AA3C4E}" type="pres">
      <dgm:prSet presAssocID="{8BAAFB2A-8838-484D-971C-70545850E8CA}" presName="negativeSpace" presStyleCnt="0"/>
      <dgm:spPr/>
    </dgm:pt>
    <dgm:pt modelId="{04CB0857-7AE2-4599-BA01-1A16166C8819}" type="pres">
      <dgm:prSet presAssocID="{8BAAFB2A-8838-484D-971C-70545850E8CA}" presName="childText" presStyleLbl="conFgAcc1" presStyleIdx="0" presStyleCnt="6">
        <dgm:presLayoutVars>
          <dgm:bulletEnabled val="1"/>
        </dgm:presLayoutVars>
      </dgm:prSet>
      <dgm:spPr/>
    </dgm:pt>
    <dgm:pt modelId="{2A62D2A8-F1DB-4EFA-BEF5-D68B9898D012}" type="pres">
      <dgm:prSet presAssocID="{A63F7260-2E86-445F-9CAB-6FD378CCFF27}" presName="spaceBetweenRectangles" presStyleCnt="0"/>
      <dgm:spPr/>
    </dgm:pt>
    <dgm:pt modelId="{D7DA3801-2B08-4158-BDD8-9F46477A6533}" type="pres">
      <dgm:prSet presAssocID="{09320660-5E64-4925-9AFA-6F5C299E0F71}" presName="parentLin" presStyleCnt="0"/>
      <dgm:spPr/>
    </dgm:pt>
    <dgm:pt modelId="{F23D7A81-E26E-43AE-8744-B0C000B798C9}" type="pres">
      <dgm:prSet presAssocID="{09320660-5E64-4925-9AFA-6F5C299E0F71}" presName="parentLeftMargin" presStyleLbl="node1" presStyleIdx="0" presStyleCnt="6"/>
      <dgm:spPr/>
    </dgm:pt>
    <dgm:pt modelId="{0EB0EE06-219D-4EE3-9336-838DD7FD15FE}" type="pres">
      <dgm:prSet presAssocID="{09320660-5E64-4925-9AFA-6F5C299E0F7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8B3E0A-237A-4FA9-A169-F4B936C306E5}" type="pres">
      <dgm:prSet presAssocID="{09320660-5E64-4925-9AFA-6F5C299E0F71}" presName="negativeSpace" presStyleCnt="0"/>
      <dgm:spPr/>
    </dgm:pt>
    <dgm:pt modelId="{5CC326D6-019D-4478-B1E0-413B47F9AFD6}" type="pres">
      <dgm:prSet presAssocID="{09320660-5E64-4925-9AFA-6F5C299E0F71}" presName="childText" presStyleLbl="conFgAcc1" presStyleIdx="1" presStyleCnt="6">
        <dgm:presLayoutVars>
          <dgm:bulletEnabled val="1"/>
        </dgm:presLayoutVars>
      </dgm:prSet>
      <dgm:spPr/>
    </dgm:pt>
    <dgm:pt modelId="{9F100630-DE1B-45A9-8CD0-059AF73F9D72}" type="pres">
      <dgm:prSet presAssocID="{43DA4BAB-6BF8-4018-919A-D3CEF374D70D}" presName="spaceBetweenRectangles" presStyleCnt="0"/>
      <dgm:spPr/>
    </dgm:pt>
    <dgm:pt modelId="{510A0112-E4D4-4792-9FD9-D7C3D26B0950}" type="pres">
      <dgm:prSet presAssocID="{547C952D-2C2F-4867-BEEB-1EF208E9109A}" presName="parentLin" presStyleCnt="0"/>
      <dgm:spPr/>
    </dgm:pt>
    <dgm:pt modelId="{13046B50-3081-4121-BA29-00525D3E3F2F}" type="pres">
      <dgm:prSet presAssocID="{547C952D-2C2F-4867-BEEB-1EF208E9109A}" presName="parentLeftMargin" presStyleLbl="node1" presStyleIdx="1" presStyleCnt="6"/>
      <dgm:spPr/>
    </dgm:pt>
    <dgm:pt modelId="{84E1388E-F5BC-4C02-97BC-35BA8654CD18}" type="pres">
      <dgm:prSet presAssocID="{547C952D-2C2F-4867-BEEB-1EF208E910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3C2E24-DE7A-4C2D-AAAE-2C2049D2B8F4}" type="pres">
      <dgm:prSet presAssocID="{547C952D-2C2F-4867-BEEB-1EF208E9109A}" presName="negativeSpace" presStyleCnt="0"/>
      <dgm:spPr/>
    </dgm:pt>
    <dgm:pt modelId="{8E4271AF-22C9-4952-9335-0B422C0C06BB}" type="pres">
      <dgm:prSet presAssocID="{547C952D-2C2F-4867-BEEB-1EF208E9109A}" presName="childText" presStyleLbl="conFgAcc1" presStyleIdx="2" presStyleCnt="6">
        <dgm:presLayoutVars>
          <dgm:bulletEnabled val="1"/>
        </dgm:presLayoutVars>
      </dgm:prSet>
      <dgm:spPr/>
    </dgm:pt>
    <dgm:pt modelId="{828ED3AE-9981-4514-98BC-8EED61A75F33}" type="pres">
      <dgm:prSet presAssocID="{4F41F204-07A5-4208-91AA-69E4CE7389E7}" presName="spaceBetweenRectangles" presStyleCnt="0"/>
      <dgm:spPr/>
    </dgm:pt>
    <dgm:pt modelId="{6C0E4CCF-97C7-42E1-BD3F-B3AADE48DBE9}" type="pres">
      <dgm:prSet presAssocID="{FD88A48D-94DB-48E2-A3A7-2B6D882696A0}" presName="parentLin" presStyleCnt="0"/>
      <dgm:spPr/>
    </dgm:pt>
    <dgm:pt modelId="{AB89615F-D75E-4CD9-849C-09783C5C2ACD}" type="pres">
      <dgm:prSet presAssocID="{FD88A48D-94DB-48E2-A3A7-2B6D882696A0}" presName="parentLeftMargin" presStyleLbl="node1" presStyleIdx="2" presStyleCnt="6"/>
      <dgm:spPr/>
    </dgm:pt>
    <dgm:pt modelId="{3F65D1BB-60D0-43A8-8B11-4A414631586A}" type="pres">
      <dgm:prSet presAssocID="{FD88A48D-94DB-48E2-A3A7-2B6D882696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15041D6-542E-455A-81B6-311E7A057F03}" type="pres">
      <dgm:prSet presAssocID="{FD88A48D-94DB-48E2-A3A7-2B6D882696A0}" presName="negativeSpace" presStyleCnt="0"/>
      <dgm:spPr/>
    </dgm:pt>
    <dgm:pt modelId="{0A2C5F52-E863-438F-AA27-850CA2176594}" type="pres">
      <dgm:prSet presAssocID="{FD88A48D-94DB-48E2-A3A7-2B6D882696A0}" presName="childText" presStyleLbl="conFgAcc1" presStyleIdx="3" presStyleCnt="6">
        <dgm:presLayoutVars>
          <dgm:bulletEnabled val="1"/>
        </dgm:presLayoutVars>
      </dgm:prSet>
      <dgm:spPr/>
    </dgm:pt>
    <dgm:pt modelId="{7CC160E7-C417-4E2C-BF16-C9E500E6D8FF}" type="pres">
      <dgm:prSet presAssocID="{B07CA1CE-1813-4E0D-B314-BEACC9C86CF6}" presName="spaceBetweenRectangles" presStyleCnt="0"/>
      <dgm:spPr/>
    </dgm:pt>
    <dgm:pt modelId="{7466373F-697E-4FCC-8DD4-D36B97E0FC75}" type="pres">
      <dgm:prSet presAssocID="{298526FB-1DA7-49C7-982E-733F16C34A24}" presName="parentLin" presStyleCnt="0"/>
      <dgm:spPr/>
    </dgm:pt>
    <dgm:pt modelId="{91743A52-2630-41B2-99FE-6AB5494F6895}" type="pres">
      <dgm:prSet presAssocID="{298526FB-1DA7-49C7-982E-733F16C34A24}" presName="parentLeftMargin" presStyleLbl="node1" presStyleIdx="3" presStyleCnt="6"/>
      <dgm:spPr/>
    </dgm:pt>
    <dgm:pt modelId="{E0640E66-C6D6-4782-9376-A1E8FE18C3D6}" type="pres">
      <dgm:prSet presAssocID="{298526FB-1DA7-49C7-982E-733F16C34A2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C64273-885A-4D3C-B597-88FE3B5A6A8B}" type="pres">
      <dgm:prSet presAssocID="{298526FB-1DA7-49C7-982E-733F16C34A24}" presName="negativeSpace" presStyleCnt="0"/>
      <dgm:spPr/>
    </dgm:pt>
    <dgm:pt modelId="{FCCAEA0D-47CD-4509-BAA4-2F13650F8C90}" type="pres">
      <dgm:prSet presAssocID="{298526FB-1DA7-49C7-982E-733F16C34A24}" presName="childText" presStyleLbl="conFgAcc1" presStyleIdx="4" presStyleCnt="6">
        <dgm:presLayoutVars>
          <dgm:bulletEnabled val="1"/>
        </dgm:presLayoutVars>
      </dgm:prSet>
      <dgm:spPr/>
    </dgm:pt>
    <dgm:pt modelId="{6020710E-34B9-402B-B9E1-C57141CBB65C}" type="pres">
      <dgm:prSet presAssocID="{AA43BBD0-C58A-41C2-AA81-C518F6F06389}" presName="spaceBetweenRectangles" presStyleCnt="0"/>
      <dgm:spPr/>
    </dgm:pt>
    <dgm:pt modelId="{EF77D872-458D-4ED8-909C-BD94B1C59A22}" type="pres">
      <dgm:prSet presAssocID="{BF93016D-E6E4-4CF5-8669-AD5C693E1338}" presName="parentLin" presStyleCnt="0"/>
      <dgm:spPr/>
    </dgm:pt>
    <dgm:pt modelId="{7AEDB21C-12CB-4A05-B482-A97AD3D3E155}" type="pres">
      <dgm:prSet presAssocID="{BF93016D-E6E4-4CF5-8669-AD5C693E1338}" presName="parentLeftMargin" presStyleLbl="node1" presStyleIdx="4" presStyleCnt="6"/>
      <dgm:spPr/>
    </dgm:pt>
    <dgm:pt modelId="{D8EB3807-DBE2-4B02-B297-15E7BD570AC0}" type="pres">
      <dgm:prSet presAssocID="{BF93016D-E6E4-4CF5-8669-AD5C693E133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5FA561A-3A70-4B2C-BCC7-2429472E07E4}" type="pres">
      <dgm:prSet presAssocID="{BF93016D-E6E4-4CF5-8669-AD5C693E1338}" presName="negativeSpace" presStyleCnt="0"/>
      <dgm:spPr/>
    </dgm:pt>
    <dgm:pt modelId="{8097E499-0153-4AF4-9A2F-51C142D2B684}" type="pres">
      <dgm:prSet presAssocID="{BF93016D-E6E4-4CF5-8669-AD5C693E133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CA3FF03-21D4-434A-902B-742C00872C0E}" type="presOf" srcId="{099616A3-337C-4DBB-8DAE-7859FFC8A560}" destId="{FCCAEA0D-47CD-4509-BAA4-2F13650F8C90}" srcOrd="0" destOrd="0" presId="urn:microsoft.com/office/officeart/2005/8/layout/list1"/>
    <dgm:cxn modelId="{63D27C04-ED0D-4661-9CF7-A6E8FE8DAA40}" type="presOf" srcId="{AC6CC755-E2CB-4E9F-89F5-C196A144D4E4}" destId="{8E4271AF-22C9-4952-9335-0B422C0C06BB}" srcOrd="0" destOrd="0" presId="urn:microsoft.com/office/officeart/2005/8/layout/list1"/>
    <dgm:cxn modelId="{E24FE90A-063F-476E-AD4A-A0C0F717CD17}" srcId="{08C53523-E6CD-470B-A738-F08316BAC9AF}" destId="{8BAAFB2A-8838-484D-971C-70545850E8CA}" srcOrd="0" destOrd="0" parTransId="{078629AB-B027-4998-8591-3C98B2B30402}" sibTransId="{A63F7260-2E86-445F-9CAB-6FD378CCFF27}"/>
    <dgm:cxn modelId="{826F5613-AC8C-412F-812D-853B0F313CB0}" type="presOf" srcId="{BF93016D-E6E4-4CF5-8669-AD5C693E1338}" destId="{7AEDB21C-12CB-4A05-B482-A97AD3D3E155}" srcOrd="0" destOrd="0" presId="urn:microsoft.com/office/officeart/2005/8/layout/list1"/>
    <dgm:cxn modelId="{C1CF6E18-5037-441E-8874-63E2B853C0BC}" type="presOf" srcId="{09320660-5E64-4925-9AFA-6F5C299E0F71}" destId="{0EB0EE06-219D-4EE3-9336-838DD7FD15FE}" srcOrd="1" destOrd="0" presId="urn:microsoft.com/office/officeart/2005/8/layout/list1"/>
    <dgm:cxn modelId="{6C2E931C-4C94-4D12-842C-D24560CBEB42}" type="presOf" srcId="{5A08D78D-3B47-40B2-88B8-40AA068D11EC}" destId="{5CC326D6-019D-4478-B1E0-413B47F9AFD6}" srcOrd="0" destOrd="0" presId="urn:microsoft.com/office/officeart/2005/8/layout/list1"/>
    <dgm:cxn modelId="{3E906B22-3A6D-4852-A5E8-C6C760C19FB0}" srcId="{298526FB-1DA7-49C7-982E-733F16C34A24}" destId="{099616A3-337C-4DBB-8DAE-7859FFC8A560}" srcOrd="0" destOrd="0" parTransId="{71BA27F9-708C-4E2A-8FB7-46ACB0BAE99A}" sibTransId="{445D971F-F3FD-40BC-A6A6-DD8775CE5C5A}"/>
    <dgm:cxn modelId="{D330BE32-FD2B-4C55-822C-0346F1BEBD7A}" type="presOf" srcId="{8BAAFB2A-8838-484D-971C-70545850E8CA}" destId="{83AD0443-CF42-473F-A565-860BB2F02028}" srcOrd="1" destOrd="0" presId="urn:microsoft.com/office/officeart/2005/8/layout/list1"/>
    <dgm:cxn modelId="{125E753C-0C44-451D-9AB0-7B3DDE9299CC}" type="presOf" srcId="{FD88A48D-94DB-48E2-A3A7-2B6D882696A0}" destId="{3F65D1BB-60D0-43A8-8B11-4A414631586A}" srcOrd="1" destOrd="0" presId="urn:microsoft.com/office/officeart/2005/8/layout/list1"/>
    <dgm:cxn modelId="{B3F7613E-B10A-4E20-AB3E-FD29E90EE70C}" srcId="{08C53523-E6CD-470B-A738-F08316BAC9AF}" destId="{09320660-5E64-4925-9AFA-6F5C299E0F71}" srcOrd="1" destOrd="0" parTransId="{1DC00B9A-3769-4B45-AB04-F25F8FCC2C84}" sibTransId="{43DA4BAB-6BF8-4018-919A-D3CEF374D70D}"/>
    <dgm:cxn modelId="{2CA1135E-ACC8-4605-A55C-7D03E46436BE}" type="presOf" srcId="{8BAAFB2A-8838-484D-971C-70545850E8CA}" destId="{ECC31C6F-28AE-4CD5-97FC-F5F36659267B}" srcOrd="0" destOrd="0" presId="urn:microsoft.com/office/officeart/2005/8/layout/list1"/>
    <dgm:cxn modelId="{29907C42-9750-452B-A1C2-C7FF1C5948C9}" type="presOf" srcId="{957A5C71-60AD-4E07-8825-658AB4D7EB81}" destId="{04CB0857-7AE2-4599-BA01-1A16166C8819}" srcOrd="0" destOrd="0" presId="urn:microsoft.com/office/officeart/2005/8/layout/list1"/>
    <dgm:cxn modelId="{CC0C9D4A-79D2-48A5-A386-DFA1B3C434B2}" type="presOf" srcId="{298526FB-1DA7-49C7-982E-733F16C34A24}" destId="{E0640E66-C6D6-4782-9376-A1E8FE18C3D6}" srcOrd="1" destOrd="0" presId="urn:microsoft.com/office/officeart/2005/8/layout/list1"/>
    <dgm:cxn modelId="{F50ABB4A-086A-4FE9-96D0-DED5AF8E5644}" srcId="{08C53523-E6CD-470B-A738-F08316BAC9AF}" destId="{FD88A48D-94DB-48E2-A3A7-2B6D882696A0}" srcOrd="3" destOrd="0" parTransId="{22F63556-64F6-4C12-8338-B42E208D2387}" sibTransId="{B07CA1CE-1813-4E0D-B314-BEACC9C86CF6}"/>
    <dgm:cxn modelId="{813CDC6F-3EBB-44CA-95CB-13203D549480}" type="presOf" srcId="{298526FB-1DA7-49C7-982E-733F16C34A24}" destId="{91743A52-2630-41B2-99FE-6AB5494F6895}" srcOrd="0" destOrd="0" presId="urn:microsoft.com/office/officeart/2005/8/layout/list1"/>
    <dgm:cxn modelId="{6500A858-BB1A-430A-8497-CB3EC4985456}" srcId="{08C53523-E6CD-470B-A738-F08316BAC9AF}" destId="{547C952D-2C2F-4867-BEEB-1EF208E9109A}" srcOrd="2" destOrd="0" parTransId="{1B510CD4-9378-4709-947D-42F9E9748921}" sibTransId="{4F41F204-07A5-4208-91AA-69E4CE7389E7}"/>
    <dgm:cxn modelId="{3DB4C78B-DADA-4A8A-A1CD-5EEC51EC702D}" srcId="{8BAAFB2A-8838-484D-971C-70545850E8CA}" destId="{957A5C71-60AD-4E07-8825-658AB4D7EB81}" srcOrd="0" destOrd="0" parTransId="{6A5D0F6A-A1BC-498A-93AF-B4450B6A26EB}" sibTransId="{12458B30-826B-409E-AB17-24DD36C46B18}"/>
    <dgm:cxn modelId="{5832E293-A73F-49CC-9F64-AE267F83B60C}" srcId="{09320660-5E64-4925-9AFA-6F5C299E0F71}" destId="{5A08D78D-3B47-40B2-88B8-40AA068D11EC}" srcOrd="0" destOrd="0" parTransId="{534F1726-F568-4C20-A9D9-615ECC320F00}" sibTransId="{52346103-B461-4C1F-8352-7916962022E8}"/>
    <dgm:cxn modelId="{28776196-1481-478D-9C61-39E4D2136962}" type="presOf" srcId="{FD88A48D-94DB-48E2-A3A7-2B6D882696A0}" destId="{AB89615F-D75E-4CD9-849C-09783C5C2ACD}" srcOrd="0" destOrd="0" presId="urn:microsoft.com/office/officeart/2005/8/layout/list1"/>
    <dgm:cxn modelId="{DE654699-6380-4EA0-B43F-2BA195634BDB}" type="presOf" srcId="{BF93016D-E6E4-4CF5-8669-AD5C693E1338}" destId="{D8EB3807-DBE2-4B02-B297-15E7BD570AC0}" srcOrd="1" destOrd="0" presId="urn:microsoft.com/office/officeart/2005/8/layout/list1"/>
    <dgm:cxn modelId="{D4DBAD9B-57E6-404A-9572-A70E910863CD}" type="presOf" srcId="{547C952D-2C2F-4867-BEEB-1EF208E9109A}" destId="{13046B50-3081-4121-BA29-00525D3E3F2F}" srcOrd="0" destOrd="0" presId="urn:microsoft.com/office/officeart/2005/8/layout/list1"/>
    <dgm:cxn modelId="{F1E9299C-7525-4ED8-A0CE-8A4DF46B9589}" srcId="{08C53523-E6CD-470B-A738-F08316BAC9AF}" destId="{BF93016D-E6E4-4CF5-8669-AD5C693E1338}" srcOrd="5" destOrd="0" parTransId="{BFD24233-CC4C-4FD2-9F1E-39B01B0702F5}" sibTransId="{8BF49E88-8C2B-4AAA-A8F2-E5F8EEE58E53}"/>
    <dgm:cxn modelId="{DA7E58A5-C87E-49D0-A6D2-5EE1DEC6C2FE}" type="presOf" srcId="{09320660-5E64-4925-9AFA-6F5C299E0F71}" destId="{F23D7A81-E26E-43AE-8744-B0C000B798C9}" srcOrd="0" destOrd="0" presId="urn:microsoft.com/office/officeart/2005/8/layout/list1"/>
    <dgm:cxn modelId="{7895E7BB-F1D2-4804-9214-9C2CDB25E18C}" srcId="{FD88A48D-94DB-48E2-A3A7-2B6D882696A0}" destId="{A4BC49A3-C21A-42F3-AF2D-ED918A073CAE}" srcOrd="0" destOrd="0" parTransId="{A661B902-5DCD-485D-AB40-F49EC642D878}" sibTransId="{8E5FB886-5865-4E09-8FBF-4FFAEB7EE3F7}"/>
    <dgm:cxn modelId="{9469C1E2-D028-4EA6-A6D0-6E6386535D5E}" type="presOf" srcId="{A4BC49A3-C21A-42F3-AF2D-ED918A073CAE}" destId="{0A2C5F52-E863-438F-AA27-850CA2176594}" srcOrd="0" destOrd="0" presId="urn:microsoft.com/office/officeart/2005/8/layout/list1"/>
    <dgm:cxn modelId="{336902E7-403C-4157-8C1C-5E0BEC840B3A}" srcId="{08C53523-E6CD-470B-A738-F08316BAC9AF}" destId="{298526FB-1DA7-49C7-982E-733F16C34A24}" srcOrd="4" destOrd="0" parTransId="{7034A5F4-8DF4-454B-94C4-69F32660982C}" sibTransId="{AA43BBD0-C58A-41C2-AA81-C518F6F06389}"/>
    <dgm:cxn modelId="{126073EE-B354-4210-9032-33B3DF38283F}" type="presOf" srcId="{547C952D-2C2F-4867-BEEB-1EF208E9109A}" destId="{84E1388E-F5BC-4C02-97BC-35BA8654CD18}" srcOrd="1" destOrd="0" presId="urn:microsoft.com/office/officeart/2005/8/layout/list1"/>
    <dgm:cxn modelId="{8E21A3EE-6501-4B38-A124-7E6F36178540}" srcId="{547C952D-2C2F-4867-BEEB-1EF208E9109A}" destId="{AC6CC755-E2CB-4E9F-89F5-C196A144D4E4}" srcOrd="0" destOrd="0" parTransId="{92C01ED2-4B0E-44DA-A498-7F7ABB6745B9}" sibTransId="{D1FAB6E2-E279-4D8F-9B33-CCB11CD3937C}"/>
    <dgm:cxn modelId="{76A804F2-4084-4B76-9819-E3452A76D326}" type="presOf" srcId="{08C53523-E6CD-470B-A738-F08316BAC9AF}" destId="{BC8FF441-A971-48C3-8A80-01151EF345EC}" srcOrd="0" destOrd="0" presId="urn:microsoft.com/office/officeart/2005/8/layout/list1"/>
    <dgm:cxn modelId="{FC8ED66E-8AE5-4DE9-9935-2B00B2AECE08}" type="presParOf" srcId="{BC8FF441-A971-48C3-8A80-01151EF345EC}" destId="{9D2401DE-BD50-47C1-8C7B-0DB870BAEDBF}" srcOrd="0" destOrd="0" presId="urn:microsoft.com/office/officeart/2005/8/layout/list1"/>
    <dgm:cxn modelId="{85EA87FD-0D8C-49BE-B458-A0D6A81A7CFD}" type="presParOf" srcId="{9D2401DE-BD50-47C1-8C7B-0DB870BAEDBF}" destId="{ECC31C6F-28AE-4CD5-97FC-F5F36659267B}" srcOrd="0" destOrd="0" presId="urn:microsoft.com/office/officeart/2005/8/layout/list1"/>
    <dgm:cxn modelId="{A3F6CF6A-E5AC-4AE6-AC11-ED0257B54019}" type="presParOf" srcId="{9D2401DE-BD50-47C1-8C7B-0DB870BAEDBF}" destId="{83AD0443-CF42-473F-A565-860BB2F02028}" srcOrd="1" destOrd="0" presId="urn:microsoft.com/office/officeart/2005/8/layout/list1"/>
    <dgm:cxn modelId="{AF00BC18-C35B-4B41-B386-A93AF46F101D}" type="presParOf" srcId="{BC8FF441-A971-48C3-8A80-01151EF345EC}" destId="{C13230D7-55D1-4434-896A-0E1823AA3C4E}" srcOrd="1" destOrd="0" presId="urn:microsoft.com/office/officeart/2005/8/layout/list1"/>
    <dgm:cxn modelId="{FC387104-2DC2-48E5-852C-5EB1298D38B9}" type="presParOf" srcId="{BC8FF441-A971-48C3-8A80-01151EF345EC}" destId="{04CB0857-7AE2-4599-BA01-1A16166C8819}" srcOrd="2" destOrd="0" presId="urn:microsoft.com/office/officeart/2005/8/layout/list1"/>
    <dgm:cxn modelId="{485694C1-8D04-42E4-B6EE-79EC8ACD6D07}" type="presParOf" srcId="{BC8FF441-A971-48C3-8A80-01151EF345EC}" destId="{2A62D2A8-F1DB-4EFA-BEF5-D68B9898D012}" srcOrd="3" destOrd="0" presId="urn:microsoft.com/office/officeart/2005/8/layout/list1"/>
    <dgm:cxn modelId="{11B9EADB-A978-4C48-AD50-98D124B5FD3B}" type="presParOf" srcId="{BC8FF441-A971-48C3-8A80-01151EF345EC}" destId="{D7DA3801-2B08-4158-BDD8-9F46477A6533}" srcOrd="4" destOrd="0" presId="urn:microsoft.com/office/officeart/2005/8/layout/list1"/>
    <dgm:cxn modelId="{6F7D9043-6C2B-4E30-95A2-0CB88E444733}" type="presParOf" srcId="{D7DA3801-2B08-4158-BDD8-9F46477A6533}" destId="{F23D7A81-E26E-43AE-8744-B0C000B798C9}" srcOrd="0" destOrd="0" presId="urn:microsoft.com/office/officeart/2005/8/layout/list1"/>
    <dgm:cxn modelId="{3A4A7E6D-B5A0-4A9C-B1C4-9E98B49E60E3}" type="presParOf" srcId="{D7DA3801-2B08-4158-BDD8-9F46477A6533}" destId="{0EB0EE06-219D-4EE3-9336-838DD7FD15FE}" srcOrd="1" destOrd="0" presId="urn:microsoft.com/office/officeart/2005/8/layout/list1"/>
    <dgm:cxn modelId="{41B5AAFC-9C89-4996-AF45-C521A08AB13E}" type="presParOf" srcId="{BC8FF441-A971-48C3-8A80-01151EF345EC}" destId="{038B3E0A-237A-4FA9-A169-F4B936C306E5}" srcOrd="5" destOrd="0" presId="urn:microsoft.com/office/officeart/2005/8/layout/list1"/>
    <dgm:cxn modelId="{B11C0B95-FD00-4FBA-A618-D453C9B8F476}" type="presParOf" srcId="{BC8FF441-A971-48C3-8A80-01151EF345EC}" destId="{5CC326D6-019D-4478-B1E0-413B47F9AFD6}" srcOrd="6" destOrd="0" presId="urn:microsoft.com/office/officeart/2005/8/layout/list1"/>
    <dgm:cxn modelId="{AAFED27F-5D5A-48D6-B99C-29D1AF46B996}" type="presParOf" srcId="{BC8FF441-A971-48C3-8A80-01151EF345EC}" destId="{9F100630-DE1B-45A9-8CD0-059AF73F9D72}" srcOrd="7" destOrd="0" presId="urn:microsoft.com/office/officeart/2005/8/layout/list1"/>
    <dgm:cxn modelId="{CED8F09E-5609-48C2-9A6E-20E10CE8949A}" type="presParOf" srcId="{BC8FF441-A971-48C3-8A80-01151EF345EC}" destId="{510A0112-E4D4-4792-9FD9-D7C3D26B0950}" srcOrd="8" destOrd="0" presId="urn:microsoft.com/office/officeart/2005/8/layout/list1"/>
    <dgm:cxn modelId="{F70AC72D-F581-44B1-A291-C39FF668BF1F}" type="presParOf" srcId="{510A0112-E4D4-4792-9FD9-D7C3D26B0950}" destId="{13046B50-3081-4121-BA29-00525D3E3F2F}" srcOrd="0" destOrd="0" presId="urn:microsoft.com/office/officeart/2005/8/layout/list1"/>
    <dgm:cxn modelId="{36AF1FB0-5A42-4BD2-8DB0-14FB163A2967}" type="presParOf" srcId="{510A0112-E4D4-4792-9FD9-D7C3D26B0950}" destId="{84E1388E-F5BC-4C02-97BC-35BA8654CD18}" srcOrd="1" destOrd="0" presId="urn:microsoft.com/office/officeart/2005/8/layout/list1"/>
    <dgm:cxn modelId="{6E373EC9-CB8E-4375-BA71-38061BC5590C}" type="presParOf" srcId="{BC8FF441-A971-48C3-8A80-01151EF345EC}" destId="{103C2E24-DE7A-4C2D-AAAE-2C2049D2B8F4}" srcOrd="9" destOrd="0" presId="urn:microsoft.com/office/officeart/2005/8/layout/list1"/>
    <dgm:cxn modelId="{D84AE733-A7AB-4EE1-8871-7ED94EC140C1}" type="presParOf" srcId="{BC8FF441-A971-48C3-8A80-01151EF345EC}" destId="{8E4271AF-22C9-4952-9335-0B422C0C06BB}" srcOrd="10" destOrd="0" presId="urn:microsoft.com/office/officeart/2005/8/layout/list1"/>
    <dgm:cxn modelId="{759F9DD1-00A4-409C-B6E6-995E70878CBF}" type="presParOf" srcId="{BC8FF441-A971-48C3-8A80-01151EF345EC}" destId="{828ED3AE-9981-4514-98BC-8EED61A75F33}" srcOrd="11" destOrd="0" presId="urn:microsoft.com/office/officeart/2005/8/layout/list1"/>
    <dgm:cxn modelId="{17D97C44-BDE2-4EC5-AE38-162B1964C535}" type="presParOf" srcId="{BC8FF441-A971-48C3-8A80-01151EF345EC}" destId="{6C0E4CCF-97C7-42E1-BD3F-B3AADE48DBE9}" srcOrd="12" destOrd="0" presId="urn:microsoft.com/office/officeart/2005/8/layout/list1"/>
    <dgm:cxn modelId="{FC617B38-F0C1-4AC6-BFA8-981257352A4D}" type="presParOf" srcId="{6C0E4CCF-97C7-42E1-BD3F-B3AADE48DBE9}" destId="{AB89615F-D75E-4CD9-849C-09783C5C2ACD}" srcOrd="0" destOrd="0" presId="urn:microsoft.com/office/officeart/2005/8/layout/list1"/>
    <dgm:cxn modelId="{FBCA2E4F-D3E7-4CC9-A04B-8D7F95F45C50}" type="presParOf" srcId="{6C0E4CCF-97C7-42E1-BD3F-B3AADE48DBE9}" destId="{3F65D1BB-60D0-43A8-8B11-4A414631586A}" srcOrd="1" destOrd="0" presId="urn:microsoft.com/office/officeart/2005/8/layout/list1"/>
    <dgm:cxn modelId="{FCE0D4BB-5363-450E-BD9D-AF5A99B90B44}" type="presParOf" srcId="{BC8FF441-A971-48C3-8A80-01151EF345EC}" destId="{915041D6-542E-455A-81B6-311E7A057F03}" srcOrd="13" destOrd="0" presId="urn:microsoft.com/office/officeart/2005/8/layout/list1"/>
    <dgm:cxn modelId="{32CA13D3-B497-4F60-8602-2DB4BA1A81E0}" type="presParOf" srcId="{BC8FF441-A971-48C3-8A80-01151EF345EC}" destId="{0A2C5F52-E863-438F-AA27-850CA2176594}" srcOrd="14" destOrd="0" presId="urn:microsoft.com/office/officeart/2005/8/layout/list1"/>
    <dgm:cxn modelId="{1C5D15CE-01FF-43C8-B8FF-57F918347CDB}" type="presParOf" srcId="{BC8FF441-A971-48C3-8A80-01151EF345EC}" destId="{7CC160E7-C417-4E2C-BF16-C9E500E6D8FF}" srcOrd="15" destOrd="0" presId="urn:microsoft.com/office/officeart/2005/8/layout/list1"/>
    <dgm:cxn modelId="{936772C7-BD14-4579-96A5-A3B050D42BB2}" type="presParOf" srcId="{BC8FF441-A971-48C3-8A80-01151EF345EC}" destId="{7466373F-697E-4FCC-8DD4-D36B97E0FC75}" srcOrd="16" destOrd="0" presId="urn:microsoft.com/office/officeart/2005/8/layout/list1"/>
    <dgm:cxn modelId="{DEF513D6-0714-493E-82EA-32A37FFB6ED2}" type="presParOf" srcId="{7466373F-697E-4FCC-8DD4-D36B97E0FC75}" destId="{91743A52-2630-41B2-99FE-6AB5494F6895}" srcOrd="0" destOrd="0" presId="urn:microsoft.com/office/officeart/2005/8/layout/list1"/>
    <dgm:cxn modelId="{552BDBE3-054C-40F9-8B5D-2B72CB083167}" type="presParOf" srcId="{7466373F-697E-4FCC-8DD4-D36B97E0FC75}" destId="{E0640E66-C6D6-4782-9376-A1E8FE18C3D6}" srcOrd="1" destOrd="0" presId="urn:microsoft.com/office/officeart/2005/8/layout/list1"/>
    <dgm:cxn modelId="{58A99CF0-DDB8-4435-9D0F-52642D76E891}" type="presParOf" srcId="{BC8FF441-A971-48C3-8A80-01151EF345EC}" destId="{47C64273-885A-4D3C-B597-88FE3B5A6A8B}" srcOrd="17" destOrd="0" presId="urn:microsoft.com/office/officeart/2005/8/layout/list1"/>
    <dgm:cxn modelId="{77CF256D-EC42-444D-B8EE-332CE42B1794}" type="presParOf" srcId="{BC8FF441-A971-48C3-8A80-01151EF345EC}" destId="{FCCAEA0D-47CD-4509-BAA4-2F13650F8C90}" srcOrd="18" destOrd="0" presId="urn:microsoft.com/office/officeart/2005/8/layout/list1"/>
    <dgm:cxn modelId="{E345C5E0-3321-46C7-9BE7-0537D8A381CE}" type="presParOf" srcId="{BC8FF441-A971-48C3-8A80-01151EF345EC}" destId="{6020710E-34B9-402B-B9E1-C57141CBB65C}" srcOrd="19" destOrd="0" presId="urn:microsoft.com/office/officeart/2005/8/layout/list1"/>
    <dgm:cxn modelId="{7527C5AC-54D7-4689-862F-61F9C6DEBDC4}" type="presParOf" srcId="{BC8FF441-A971-48C3-8A80-01151EF345EC}" destId="{EF77D872-458D-4ED8-909C-BD94B1C59A22}" srcOrd="20" destOrd="0" presId="urn:microsoft.com/office/officeart/2005/8/layout/list1"/>
    <dgm:cxn modelId="{B617F451-6AE9-4253-A100-48B25A2CE2C6}" type="presParOf" srcId="{EF77D872-458D-4ED8-909C-BD94B1C59A22}" destId="{7AEDB21C-12CB-4A05-B482-A97AD3D3E155}" srcOrd="0" destOrd="0" presId="urn:microsoft.com/office/officeart/2005/8/layout/list1"/>
    <dgm:cxn modelId="{E16A2F8C-3C61-49E5-8D53-508C0C141C8A}" type="presParOf" srcId="{EF77D872-458D-4ED8-909C-BD94B1C59A22}" destId="{D8EB3807-DBE2-4B02-B297-15E7BD570AC0}" srcOrd="1" destOrd="0" presId="urn:microsoft.com/office/officeart/2005/8/layout/list1"/>
    <dgm:cxn modelId="{4CE757D3-74C0-482C-A527-CE6E1E150570}" type="presParOf" srcId="{BC8FF441-A971-48C3-8A80-01151EF345EC}" destId="{F5FA561A-3A70-4B2C-BCC7-2429472E07E4}" srcOrd="21" destOrd="0" presId="urn:microsoft.com/office/officeart/2005/8/layout/list1"/>
    <dgm:cxn modelId="{DF8D71EC-FCAC-4756-8D71-4FDCA14772C1}" type="presParOf" srcId="{BC8FF441-A971-48C3-8A80-01151EF345EC}" destId="{8097E499-0153-4AF4-9A2F-51C142D2B684}" srcOrd="2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157A-9AE2-412E-829F-541D42D9DC87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58F2A8A-F6E3-411C-9487-BDA1EB1BA158}">
          <dgm:prSet phldrT="[文本]" custT="1"/>
          <dgm:spPr>
            <a:solidFill>
              <a:schemeClr val="accent5"/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m:oMathPara>
              </a14:m>
              <a:endParaRPr lang="en-US" altLang="zh-CN" sz="1600" i="1" dirty="0">
                <a:latin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r>
                    <a:rPr lang="en-US" altLang="zh-CN" sz="1600" b="0" i="1" smtClean="0">
                      <a:latin typeface="Cambria Math" panose="02040503050406030204" pitchFamily="18" charset="0"/>
                    </a:rPr>
                    <m:t>(</m:t>
                  </m:r>
                </m:oMath>
              </a14:m>
              <a:r>
                <a:rPr lang="en-US" altLang="zh-CN" sz="1600" dirty="0"/>
                <a:t>10%)</a:t>
              </a:r>
              <a:endParaRPr lang="zh-CN" altLang="en-US" sz="1600" dirty="0"/>
            </a:p>
          </dgm:t>
        </dgm:pt>
      </mc:Choice>
      <mc:Fallback>
        <dgm:pt modelId="{D58F2A8A-F6E3-411C-9487-BDA1EB1BA158}">
          <dgm:prSet phldrT="[文本]" custT="1"/>
          <dgm:spPr>
            <a:solidFill>
              <a:schemeClr val="accent5"/>
            </a:solidFill>
          </dgm:spPr>
          <dgm:t>
            <a:bodyPr/>
            <a:lstStyle/>
            <a:p>
              <a:pPr algn="ctr"/>
              <a:r>
                <a:rPr lang="en-US" altLang="zh-CN" sz="1600" i="0">
                  <a:latin typeface="Cambria Math" panose="02040503050406030204" pitchFamily="18" charset="0"/>
                </a:rPr>
                <a:t>M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F_(</a:t>
              </a:r>
              <a:r>
                <a:rPr lang="en-US" altLang="zh-CN" sz="1600" i="0">
                  <a:latin typeface="Cambria Math" panose="02040503050406030204" pitchFamily="18" charset="0"/>
                </a:rPr>
                <a:t>H_2 O)</a:t>
              </a:r>
              <a:endParaRPr lang="en-US" altLang="zh-CN" sz="1600" i="1" dirty="0"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b="0" i="0">
                  <a:latin typeface="Cambria Math" panose="02040503050406030204" pitchFamily="18" charset="0"/>
                </a:rPr>
                <a:t>(</a:t>
              </a:r>
              <a:r>
                <a:rPr lang="en-US" altLang="zh-CN" sz="1600" dirty="0"/>
                <a:t>10%)</a:t>
              </a:r>
              <a:endParaRPr lang="zh-CN" altLang="en-US" sz="1600" dirty="0"/>
            </a:p>
          </dgm:t>
        </dgm:pt>
      </mc:Fallback>
    </mc:AlternateContent>
    <dgm:pt modelId="{E071A4D4-44A6-42AB-A529-EFBC8725196C}" type="parTrans" cxnId="{34C5E42A-80FE-4147-839E-32EE23023613}">
      <dgm:prSet/>
      <dgm:spPr/>
      <dgm:t>
        <a:bodyPr/>
        <a:lstStyle/>
        <a:p>
          <a:endParaRPr lang="zh-CN" altLang="en-US"/>
        </a:p>
      </dgm:t>
    </dgm:pt>
    <dgm:pt modelId="{7C9448E9-DFCA-4828-8F05-E1F0AF8E2D44}" type="sibTrans" cxnId="{34C5E42A-80FE-4147-839E-32EE2302361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CA4D024-B4F4-42B9-B77C-BB1D250F342E}">
          <dgm:prSet phldrT="[文本]"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Fe</m:t>
                      </m:r>
                    </m:sub>
                  </m:sSub>
                </m:oMath>
              </a14:m>
              <a:r>
                <a:rPr lang="zh-CN" altLang="en-US" dirty="0"/>
                <a:t>  </a:t>
              </a:r>
              <a:r>
                <a:rPr lang="en-US" altLang="zh-CN" dirty="0"/>
                <a:t>= 13.8046875%</a:t>
              </a:r>
              <a:r>
                <a:rPr lang="zh-CN" altLang="en-US" dirty="0"/>
                <a:t>；</a:t>
              </a:r>
              <a:br>
                <a:rPr lang="en-US" altLang="zh-CN" dirty="0"/>
              </a:br>
              <a:r>
                <a:rPr lang="zh-CN" altLang="en-US" dirty="0"/>
                <a:t>核幔边界在 </a:t>
              </a:r>
              <a:r>
                <a:rPr lang="en-US" altLang="zh-CN" dirty="0"/>
                <a:t>597 km </a:t>
              </a:r>
              <a:r>
                <a:rPr lang="zh-CN" altLang="en-US" dirty="0"/>
                <a:t>处；</a:t>
              </a:r>
              <a:br>
                <a:rPr lang="en-US" altLang="zh-CN" dirty="0"/>
              </a:br>
              <a:r>
                <a:rPr lang="zh-CN" altLang="en-US" dirty="0"/>
                <a:t>壳幔边界在 </a:t>
              </a:r>
              <a:r>
                <a:rPr lang="en-US" altLang="zh-CN" dirty="0"/>
                <a:t>1398.5 km </a:t>
              </a:r>
              <a:r>
                <a:rPr lang="zh-CN" altLang="en-US" dirty="0"/>
                <a:t>处。</a:t>
              </a:r>
            </a:p>
          </dgm:t>
        </dgm:pt>
      </mc:Choice>
      <mc:Fallback>
        <dgm:pt modelId="{ACA4D024-B4F4-42B9-B77C-BB1D250F342E}">
          <dgm:prSet phldrT="[文本]"/>
          <dgm:spPr/>
          <dgm:t>
            <a:bodyPr/>
            <a:lstStyle/>
            <a:p>
              <a:pPr algn="l"/>
              <a:r>
                <a:rPr lang="en-US" altLang="zh-CN" i="0">
                  <a:latin typeface="Cambria Math" panose="02040503050406030204" pitchFamily="18" charset="0"/>
                </a:rPr>
                <a:t>M_Fe</a:t>
              </a:r>
              <a:r>
                <a:rPr lang="zh-CN" altLang="en-US" dirty="0"/>
                <a:t>  </a:t>
              </a:r>
              <a:r>
                <a:rPr lang="en-US" altLang="zh-CN" dirty="0"/>
                <a:t>= 13.8046875%</a:t>
              </a:r>
              <a:r>
                <a:rPr lang="zh-CN" altLang="en-US" dirty="0"/>
                <a:t>；</a:t>
              </a:r>
              <a:br>
                <a:rPr lang="en-US" altLang="zh-CN" dirty="0"/>
              </a:br>
              <a:r>
                <a:rPr lang="zh-CN" altLang="en-US" dirty="0"/>
                <a:t>核幔边界在 </a:t>
              </a:r>
              <a:r>
                <a:rPr lang="en-US" altLang="zh-CN" dirty="0"/>
                <a:t>597 km </a:t>
              </a:r>
              <a:r>
                <a:rPr lang="zh-CN" altLang="en-US" dirty="0"/>
                <a:t>处；</a:t>
              </a:r>
              <a:br>
                <a:rPr lang="en-US" altLang="zh-CN" dirty="0"/>
              </a:br>
              <a:r>
                <a:rPr lang="zh-CN" altLang="en-US" dirty="0"/>
                <a:t>壳幔边界在 </a:t>
              </a:r>
              <a:r>
                <a:rPr lang="en-US" altLang="zh-CN" dirty="0"/>
                <a:t>1398.5 km </a:t>
              </a:r>
              <a:r>
                <a:rPr lang="zh-CN" altLang="en-US" dirty="0"/>
                <a:t>处。</a:t>
              </a:r>
            </a:p>
          </dgm:t>
        </dgm:pt>
      </mc:Fallback>
    </mc:AlternateContent>
    <dgm:pt modelId="{065963B4-793D-4AE8-8082-D57633086F3A}" type="parTrans" cxnId="{37D8ADF0-9B47-4222-8390-918D35D3C591}">
      <dgm:prSet/>
      <dgm:spPr/>
      <dgm:t>
        <a:bodyPr/>
        <a:lstStyle/>
        <a:p>
          <a:endParaRPr lang="zh-CN" altLang="en-US"/>
        </a:p>
      </dgm:t>
    </dgm:pt>
    <dgm:pt modelId="{8A02A0B3-005B-477E-9810-67642EB688D6}" type="sibTrans" cxnId="{37D8ADF0-9B47-4222-8390-918D35D3C591}">
      <dgm:prSet/>
      <dgm:spPr/>
      <dgm:t>
        <a:bodyPr/>
        <a:lstStyle/>
        <a:p>
          <a:endParaRPr lang="zh-CN" altLang="en-US"/>
        </a:p>
      </dgm:t>
    </dgm:pt>
    <dgm:pt modelId="{304ABA89-CF67-42AC-9A6C-36417A5D2240}">
      <dgm:prSet phldrT="[文本]"/>
      <dgm:spPr/>
      <dgm:t>
        <a:bodyPr/>
        <a:lstStyle/>
        <a:p>
          <a:pPr algn="ctr"/>
          <a:r>
            <a:rPr lang="zh-CN" altLang="en-US" dirty="0"/>
            <a:t>物质组成参数</a:t>
          </a:r>
        </a:p>
      </dgm:t>
    </dgm:pt>
    <dgm:pt modelId="{3A3CC9CC-03E6-4472-96EC-877EC9635D69}" type="parTrans" cxnId="{93DEF7AD-3CE3-4BF4-B418-D787F622F1A4}">
      <dgm:prSet/>
      <dgm:spPr/>
      <dgm:t>
        <a:bodyPr/>
        <a:lstStyle/>
        <a:p>
          <a:endParaRPr lang="zh-CN" altLang="en-US"/>
        </a:p>
      </dgm:t>
    </dgm:pt>
    <dgm:pt modelId="{24FE1404-55E3-42D2-AA22-C9B456008CAA}" type="sibTrans" cxnId="{93DEF7AD-3CE3-4BF4-B418-D787F622F1A4}">
      <dgm:prSet/>
      <dgm:spPr/>
      <dgm:t>
        <a:bodyPr/>
        <a:lstStyle/>
        <a:p>
          <a:endParaRPr lang="zh-CN" altLang="en-US"/>
        </a:p>
      </dgm:t>
    </dgm:pt>
    <dgm:pt modelId="{E0BDA37C-D7EC-414B-852C-578D9AFE44CB}">
      <dgm:prSet phldrT="[文本]"/>
      <dgm:spPr/>
      <dgm:t>
        <a:bodyPr/>
        <a:lstStyle/>
        <a:p>
          <a:pPr algn="ctr"/>
          <a:r>
            <a:rPr lang="zh-CN" altLang="en-US" dirty="0"/>
            <a:t>行星半径、质量</a:t>
          </a:r>
        </a:p>
      </dgm:t>
    </dgm:pt>
    <dgm:pt modelId="{A839EC57-2DFC-4D31-8E38-52E9319E8A48}" type="parTrans" cxnId="{B743C544-026F-45C7-A773-B795AC8E45F1}">
      <dgm:prSet/>
      <dgm:spPr/>
      <dgm:t>
        <a:bodyPr/>
        <a:lstStyle/>
        <a:p>
          <a:endParaRPr lang="zh-CN" altLang="en-US"/>
        </a:p>
      </dgm:t>
    </dgm:pt>
    <dgm:pt modelId="{47052A97-24C4-4E31-AE93-26AC6F9CF913}" type="sibTrans" cxnId="{B743C544-026F-45C7-A773-B795AC8E45F1}">
      <dgm:prSet/>
      <dgm:spPr/>
      <dgm:t>
        <a:bodyPr/>
        <a:lstStyle/>
        <a:p>
          <a:endParaRPr lang="zh-CN" altLang="en-US"/>
        </a:p>
      </dgm:t>
    </dgm:pt>
    <dgm:pt modelId="{DB6FB963-E537-465A-819B-2B13996C0FB0}" type="pres">
      <dgm:prSet presAssocID="{F3A2157A-9AE2-412E-829F-541D42D9DC87}" presName="Name0" presStyleCnt="0">
        <dgm:presLayoutVars>
          <dgm:chMax val="4"/>
          <dgm:resizeHandles val="exact"/>
        </dgm:presLayoutVars>
      </dgm:prSet>
      <dgm:spPr/>
    </dgm:pt>
    <dgm:pt modelId="{470371BC-B434-4D2B-9DCA-96F4269ECD20}" type="pres">
      <dgm:prSet presAssocID="{F3A2157A-9AE2-412E-829F-541D42D9DC87}" presName="ellipse" presStyleLbl="trBgShp" presStyleIdx="0" presStyleCnt="1"/>
      <dgm:spPr/>
    </dgm:pt>
    <dgm:pt modelId="{86C5D4EE-F12F-4F68-B221-99AABE736E24}" type="pres">
      <dgm:prSet presAssocID="{F3A2157A-9AE2-412E-829F-541D42D9DC87}" presName="arrow1" presStyleLbl="fgShp" presStyleIdx="0" presStyleCnt="1"/>
      <dgm:spPr/>
    </dgm:pt>
    <dgm:pt modelId="{993EDDFD-A420-4C8C-A46F-6AB3D6D3122C}" type="pres">
      <dgm:prSet presAssocID="{F3A2157A-9AE2-412E-829F-541D42D9DC87}" presName="rectangle" presStyleLbl="revTx" presStyleIdx="0" presStyleCnt="1" custScaleX="132058" custScaleY="261478" custLinFactNeighborX="2163" custLinFactNeighborY="70616">
        <dgm:presLayoutVars>
          <dgm:bulletEnabled val="1"/>
        </dgm:presLayoutVars>
      </dgm:prSet>
      <dgm:spPr/>
    </dgm:pt>
    <dgm:pt modelId="{D22FC232-7FCC-4A94-994D-996F84E88213}" type="pres">
      <dgm:prSet presAssocID="{304ABA89-CF67-42AC-9A6C-36417A5D2240}" presName="item1" presStyleLbl="node1" presStyleIdx="0" presStyleCnt="3">
        <dgm:presLayoutVars>
          <dgm:bulletEnabled val="1"/>
        </dgm:presLayoutVars>
      </dgm:prSet>
      <dgm:spPr/>
    </dgm:pt>
    <dgm:pt modelId="{03985F9F-4612-45C3-86C2-8EC41DC16CA3}" type="pres">
      <dgm:prSet presAssocID="{E0BDA37C-D7EC-414B-852C-578D9AFE44CB}" presName="item2" presStyleLbl="node1" presStyleIdx="1" presStyleCnt="3" custScaleX="81210" custScaleY="79215">
        <dgm:presLayoutVars>
          <dgm:bulletEnabled val="1"/>
        </dgm:presLayoutVars>
      </dgm:prSet>
      <dgm:spPr/>
    </dgm:pt>
    <dgm:pt modelId="{F9ED278C-9524-474F-80AB-C23529F86FB0}" type="pres">
      <dgm:prSet presAssocID="{ACA4D024-B4F4-42B9-B77C-BB1D250F342E}" presName="item3" presStyleLbl="node1" presStyleIdx="2" presStyleCnt="3" custScaleX="136062" custScaleY="140266">
        <dgm:presLayoutVars>
          <dgm:bulletEnabled val="1"/>
        </dgm:presLayoutVars>
      </dgm:prSet>
      <dgm:spPr/>
    </dgm:pt>
    <dgm:pt modelId="{9BCB11A8-8FC3-4ACB-8A58-F074BB381C62}" type="pres">
      <dgm:prSet presAssocID="{F3A2157A-9AE2-412E-829F-541D42D9DC87}" presName="funnel" presStyleLbl="trAlignAcc1" presStyleIdx="0" presStyleCnt="1"/>
      <dgm:spPr/>
    </dgm:pt>
  </dgm:ptLst>
  <dgm:cxnLst>
    <dgm:cxn modelId="{2776BC28-203B-4156-B1B4-628817E8D676}" type="presOf" srcId="{ACA4D024-B4F4-42B9-B77C-BB1D250F342E}" destId="{993EDDFD-A420-4C8C-A46F-6AB3D6D3122C}" srcOrd="0" destOrd="0" presId="urn:microsoft.com/office/officeart/2005/8/layout/funnel1"/>
    <dgm:cxn modelId="{34C5E42A-80FE-4147-839E-32EE23023613}" srcId="{F3A2157A-9AE2-412E-829F-541D42D9DC87}" destId="{D58F2A8A-F6E3-411C-9487-BDA1EB1BA158}" srcOrd="0" destOrd="0" parTransId="{E071A4D4-44A6-42AB-A529-EFBC8725196C}" sibTransId="{7C9448E9-DFCA-4828-8F05-E1F0AF8E2D44}"/>
    <dgm:cxn modelId="{5A09EB37-F266-4445-ADFE-6FD5D5EAEC68}" type="presOf" srcId="{F3A2157A-9AE2-412E-829F-541D42D9DC87}" destId="{DB6FB963-E537-465A-819B-2B13996C0FB0}" srcOrd="0" destOrd="0" presId="urn:microsoft.com/office/officeart/2005/8/layout/funnel1"/>
    <dgm:cxn modelId="{B743C544-026F-45C7-A773-B795AC8E45F1}" srcId="{F3A2157A-9AE2-412E-829F-541D42D9DC87}" destId="{E0BDA37C-D7EC-414B-852C-578D9AFE44CB}" srcOrd="2" destOrd="0" parTransId="{A839EC57-2DFC-4D31-8E38-52E9319E8A48}" sibTransId="{47052A97-24C4-4E31-AE93-26AC6F9CF913}"/>
    <dgm:cxn modelId="{93DEF7AD-3CE3-4BF4-B418-D787F622F1A4}" srcId="{F3A2157A-9AE2-412E-829F-541D42D9DC87}" destId="{304ABA89-CF67-42AC-9A6C-36417A5D2240}" srcOrd="1" destOrd="0" parTransId="{3A3CC9CC-03E6-4472-96EC-877EC9635D69}" sibTransId="{24FE1404-55E3-42D2-AA22-C9B456008CAA}"/>
    <dgm:cxn modelId="{9A9D62E8-698D-41ED-A138-79190D0A0952}" type="presOf" srcId="{D58F2A8A-F6E3-411C-9487-BDA1EB1BA158}" destId="{F9ED278C-9524-474F-80AB-C23529F86FB0}" srcOrd="0" destOrd="0" presId="urn:microsoft.com/office/officeart/2005/8/layout/funnel1"/>
    <dgm:cxn modelId="{37D8ADF0-9B47-4222-8390-918D35D3C591}" srcId="{F3A2157A-9AE2-412E-829F-541D42D9DC87}" destId="{ACA4D024-B4F4-42B9-B77C-BB1D250F342E}" srcOrd="3" destOrd="0" parTransId="{065963B4-793D-4AE8-8082-D57633086F3A}" sibTransId="{8A02A0B3-005B-477E-9810-67642EB688D6}"/>
    <dgm:cxn modelId="{BD47CDF3-BC1E-44DA-B19B-A6AE45A33415}" type="presOf" srcId="{304ABA89-CF67-42AC-9A6C-36417A5D2240}" destId="{03985F9F-4612-45C3-86C2-8EC41DC16CA3}" srcOrd="0" destOrd="0" presId="urn:microsoft.com/office/officeart/2005/8/layout/funnel1"/>
    <dgm:cxn modelId="{E334A4FE-2FBA-4BBD-8557-C9003B10C8BD}" type="presOf" srcId="{E0BDA37C-D7EC-414B-852C-578D9AFE44CB}" destId="{D22FC232-7FCC-4A94-994D-996F84E88213}" srcOrd="0" destOrd="0" presId="urn:microsoft.com/office/officeart/2005/8/layout/funnel1"/>
    <dgm:cxn modelId="{2CEBEF37-267F-41E2-B4CA-AA88428E97BF}" type="presParOf" srcId="{DB6FB963-E537-465A-819B-2B13996C0FB0}" destId="{470371BC-B434-4D2B-9DCA-96F4269ECD20}" srcOrd="0" destOrd="0" presId="urn:microsoft.com/office/officeart/2005/8/layout/funnel1"/>
    <dgm:cxn modelId="{BB6D4D24-485B-4B42-8695-AB902AB854F4}" type="presParOf" srcId="{DB6FB963-E537-465A-819B-2B13996C0FB0}" destId="{86C5D4EE-F12F-4F68-B221-99AABE736E24}" srcOrd="1" destOrd="0" presId="urn:microsoft.com/office/officeart/2005/8/layout/funnel1"/>
    <dgm:cxn modelId="{D23D0A4C-EAB0-4B62-AF0E-7993B15E01D1}" type="presParOf" srcId="{DB6FB963-E537-465A-819B-2B13996C0FB0}" destId="{993EDDFD-A420-4C8C-A46F-6AB3D6D3122C}" srcOrd="2" destOrd="0" presId="urn:microsoft.com/office/officeart/2005/8/layout/funnel1"/>
    <dgm:cxn modelId="{BD431B29-FA57-4F87-A68D-68DC1A7F96FC}" type="presParOf" srcId="{DB6FB963-E537-465A-819B-2B13996C0FB0}" destId="{D22FC232-7FCC-4A94-994D-996F84E88213}" srcOrd="3" destOrd="0" presId="urn:microsoft.com/office/officeart/2005/8/layout/funnel1"/>
    <dgm:cxn modelId="{6BA20886-B431-40DF-A8DF-48E52DEA3507}" type="presParOf" srcId="{DB6FB963-E537-465A-819B-2B13996C0FB0}" destId="{03985F9F-4612-45C3-86C2-8EC41DC16CA3}" srcOrd="4" destOrd="0" presId="urn:microsoft.com/office/officeart/2005/8/layout/funnel1"/>
    <dgm:cxn modelId="{6A581F0E-2E6F-43CF-8962-9022B6A60882}" type="presParOf" srcId="{DB6FB963-E537-465A-819B-2B13996C0FB0}" destId="{F9ED278C-9524-474F-80AB-C23529F86FB0}" srcOrd="5" destOrd="0" presId="urn:microsoft.com/office/officeart/2005/8/layout/funnel1"/>
    <dgm:cxn modelId="{AEEC5DA0-C61E-451C-8299-6337814E2F58}" type="presParOf" srcId="{DB6FB963-E537-465A-819B-2B13996C0FB0}" destId="{9BCB11A8-8FC3-4ACB-8A58-F074BB381C6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157A-9AE2-412E-829F-541D42D9DC87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58F2A8A-F6E3-411C-9487-BDA1EB1BA158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071A4D4-44A6-42AB-A529-EFBC8725196C}" type="parTrans" cxnId="{34C5E42A-80FE-4147-839E-32EE23023613}">
      <dgm:prSet/>
      <dgm:spPr/>
      <dgm:t>
        <a:bodyPr/>
        <a:lstStyle/>
        <a:p>
          <a:endParaRPr lang="zh-CN" altLang="en-US"/>
        </a:p>
      </dgm:t>
    </dgm:pt>
    <dgm:pt modelId="{7C9448E9-DFCA-4828-8F05-E1F0AF8E2D44}" type="sibTrans" cxnId="{34C5E42A-80FE-4147-839E-32EE23023613}">
      <dgm:prSet/>
      <dgm:spPr/>
      <dgm:t>
        <a:bodyPr/>
        <a:lstStyle/>
        <a:p>
          <a:endParaRPr lang="zh-CN" altLang="en-US"/>
        </a:p>
      </dgm:t>
    </dgm:pt>
    <dgm:pt modelId="{ACA4D024-B4F4-42B9-B77C-BB1D250F342E}">
      <dgm:prSet phldrT="[文本]"/>
      <dgm:spPr>
        <a:blipFill>
          <a:blip xmlns:r="http://schemas.openxmlformats.org/officeDocument/2006/relationships" r:embed="rId2"/>
          <a:stretch>
            <a:fillRect l="-2407" r="-175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65963B4-793D-4AE8-8082-D57633086F3A}" type="parTrans" cxnId="{37D8ADF0-9B47-4222-8390-918D35D3C591}">
      <dgm:prSet/>
      <dgm:spPr/>
      <dgm:t>
        <a:bodyPr/>
        <a:lstStyle/>
        <a:p>
          <a:endParaRPr lang="zh-CN" altLang="en-US"/>
        </a:p>
      </dgm:t>
    </dgm:pt>
    <dgm:pt modelId="{8A02A0B3-005B-477E-9810-67642EB688D6}" type="sibTrans" cxnId="{37D8ADF0-9B47-4222-8390-918D35D3C591}">
      <dgm:prSet/>
      <dgm:spPr/>
      <dgm:t>
        <a:bodyPr/>
        <a:lstStyle/>
        <a:p>
          <a:endParaRPr lang="zh-CN" altLang="en-US"/>
        </a:p>
      </dgm:t>
    </dgm:pt>
    <dgm:pt modelId="{304ABA89-CF67-42AC-9A6C-36417A5D2240}">
      <dgm:prSet phldrT="[文本]"/>
      <dgm:spPr/>
      <dgm:t>
        <a:bodyPr/>
        <a:lstStyle/>
        <a:p>
          <a:pPr algn="ctr"/>
          <a:r>
            <a:rPr lang="zh-CN" altLang="en-US" dirty="0"/>
            <a:t>物质组成参数</a:t>
          </a:r>
        </a:p>
      </dgm:t>
    </dgm:pt>
    <dgm:pt modelId="{3A3CC9CC-03E6-4472-96EC-877EC9635D69}" type="parTrans" cxnId="{93DEF7AD-3CE3-4BF4-B418-D787F622F1A4}">
      <dgm:prSet/>
      <dgm:spPr/>
      <dgm:t>
        <a:bodyPr/>
        <a:lstStyle/>
        <a:p>
          <a:endParaRPr lang="zh-CN" altLang="en-US"/>
        </a:p>
      </dgm:t>
    </dgm:pt>
    <dgm:pt modelId="{24FE1404-55E3-42D2-AA22-C9B456008CAA}" type="sibTrans" cxnId="{93DEF7AD-3CE3-4BF4-B418-D787F622F1A4}">
      <dgm:prSet/>
      <dgm:spPr/>
      <dgm:t>
        <a:bodyPr/>
        <a:lstStyle/>
        <a:p>
          <a:endParaRPr lang="zh-CN" altLang="en-US"/>
        </a:p>
      </dgm:t>
    </dgm:pt>
    <dgm:pt modelId="{E0BDA37C-D7EC-414B-852C-578D9AFE44CB}">
      <dgm:prSet phldrT="[文本]"/>
      <dgm:spPr/>
      <dgm:t>
        <a:bodyPr/>
        <a:lstStyle/>
        <a:p>
          <a:pPr algn="ctr"/>
          <a:r>
            <a:rPr lang="zh-CN" altLang="en-US" dirty="0"/>
            <a:t>行星半径、质量</a:t>
          </a:r>
        </a:p>
      </dgm:t>
    </dgm:pt>
    <dgm:pt modelId="{A839EC57-2DFC-4D31-8E38-52E9319E8A48}" type="parTrans" cxnId="{B743C544-026F-45C7-A773-B795AC8E45F1}">
      <dgm:prSet/>
      <dgm:spPr/>
      <dgm:t>
        <a:bodyPr/>
        <a:lstStyle/>
        <a:p>
          <a:endParaRPr lang="zh-CN" altLang="en-US"/>
        </a:p>
      </dgm:t>
    </dgm:pt>
    <dgm:pt modelId="{47052A97-24C4-4E31-AE93-26AC6F9CF913}" type="sibTrans" cxnId="{B743C544-026F-45C7-A773-B795AC8E45F1}">
      <dgm:prSet/>
      <dgm:spPr/>
      <dgm:t>
        <a:bodyPr/>
        <a:lstStyle/>
        <a:p>
          <a:endParaRPr lang="zh-CN" altLang="en-US"/>
        </a:p>
      </dgm:t>
    </dgm:pt>
    <dgm:pt modelId="{DB6FB963-E537-465A-819B-2B13996C0FB0}" type="pres">
      <dgm:prSet presAssocID="{F3A2157A-9AE2-412E-829F-541D42D9DC87}" presName="Name0" presStyleCnt="0">
        <dgm:presLayoutVars>
          <dgm:chMax val="4"/>
          <dgm:resizeHandles val="exact"/>
        </dgm:presLayoutVars>
      </dgm:prSet>
      <dgm:spPr/>
    </dgm:pt>
    <dgm:pt modelId="{470371BC-B434-4D2B-9DCA-96F4269ECD20}" type="pres">
      <dgm:prSet presAssocID="{F3A2157A-9AE2-412E-829F-541D42D9DC87}" presName="ellipse" presStyleLbl="trBgShp" presStyleIdx="0" presStyleCnt="1"/>
      <dgm:spPr/>
    </dgm:pt>
    <dgm:pt modelId="{86C5D4EE-F12F-4F68-B221-99AABE736E24}" type="pres">
      <dgm:prSet presAssocID="{F3A2157A-9AE2-412E-829F-541D42D9DC87}" presName="arrow1" presStyleLbl="fgShp" presStyleIdx="0" presStyleCnt="1"/>
      <dgm:spPr/>
    </dgm:pt>
    <dgm:pt modelId="{993EDDFD-A420-4C8C-A46F-6AB3D6D3122C}" type="pres">
      <dgm:prSet presAssocID="{F3A2157A-9AE2-412E-829F-541D42D9DC87}" presName="rectangle" presStyleLbl="revTx" presStyleIdx="0" presStyleCnt="1" custScaleX="132058" custScaleY="261478" custLinFactNeighborX="2163" custLinFactNeighborY="70616">
        <dgm:presLayoutVars>
          <dgm:bulletEnabled val="1"/>
        </dgm:presLayoutVars>
      </dgm:prSet>
      <dgm:spPr/>
    </dgm:pt>
    <dgm:pt modelId="{D22FC232-7FCC-4A94-994D-996F84E88213}" type="pres">
      <dgm:prSet presAssocID="{304ABA89-CF67-42AC-9A6C-36417A5D2240}" presName="item1" presStyleLbl="node1" presStyleIdx="0" presStyleCnt="3">
        <dgm:presLayoutVars>
          <dgm:bulletEnabled val="1"/>
        </dgm:presLayoutVars>
      </dgm:prSet>
      <dgm:spPr/>
    </dgm:pt>
    <dgm:pt modelId="{03985F9F-4612-45C3-86C2-8EC41DC16CA3}" type="pres">
      <dgm:prSet presAssocID="{E0BDA37C-D7EC-414B-852C-578D9AFE44CB}" presName="item2" presStyleLbl="node1" presStyleIdx="1" presStyleCnt="3" custScaleX="81210" custScaleY="79215">
        <dgm:presLayoutVars>
          <dgm:bulletEnabled val="1"/>
        </dgm:presLayoutVars>
      </dgm:prSet>
      <dgm:spPr/>
    </dgm:pt>
    <dgm:pt modelId="{F9ED278C-9524-474F-80AB-C23529F86FB0}" type="pres">
      <dgm:prSet presAssocID="{ACA4D024-B4F4-42B9-B77C-BB1D250F342E}" presName="item3" presStyleLbl="node1" presStyleIdx="2" presStyleCnt="3" custScaleX="136062" custScaleY="140266">
        <dgm:presLayoutVars>
          <dgm:bulletEnabled val="1"/>
        </dgm:presLayoutVars>
      </dgm:prSet>
      <dgm:spPr/>
    </dgm:pt>
    <dgm:pt modelId="{9BCB11A8-8FC3-4ACB-8A58-F074BB381C62}" type="pres">
      <dgm:prSet presAssocID="{F3A2157A-9AE2-412E-829F-541D42D9DC87}" presName="funnel" presStyleLbl="trAlignAcc1" presStyleIdx="0" presStyleCnt="1"/>
      <dgm:spPr/>
    </dgm:pt>
  </dgm:ptLst>
  <dgm:cxnLst>
    <dgm:cxn modelId="{2776BC28-203B-4156-B1B4-628817E8D676}" type="presOf" srcId="{ACA4D024-B4F4-42B9-B77C-BB1D250F342E}" destId="{993EDDFD-A420-4C8C-A46F-6AB3D6D3122C}" srcOrd="0" destOrd="0" presId="urn:microsoft.com/office/officeart/2005/8/layout/funnel1"/>
    <dgm:cxn modelId="{34C5E42A-80FE-4147-839E-32EE23023613}" srcId="{F3A2157A-9AE2-412E-829F-541D42D9DC87}" destId="{D58F2A8A-F6E3-411C-9487-BDA1EB1BA158}" srcOrd="0" destOrd="0" parTransId="{E071A4D4-44A6-42AB-A529-EFBC8725196C}" sibTransId="{7C9448E9-DFCA-4828-8F05-E1F0AF8E2D44}"/>
    <dgm:cxn modelId="{5A09EB37-F266-4445-ADFE-6FD5D5EAEC68}" type="presOf" srcId="{F3A2157A-9AE2-412E-829F-541D42D9DC87}" destId="{DB6FB963-E537-465A-819B-2B13996C0FB0}" srcOrd="0" destOrd="0" presId="urn:microsoft.com/office/officeart/2005/8/layout/funnel1"/>
    <dgm:cxn modelId="{B743C544-026F-45C7-A773-B795AC8E45F1}" srcId="{F3A2157A-9AE2-412E-829F-541D42D9DC87}" destId="{E0BDA37C-D7EC-414B-852C-578D9AFE44CB}" srcOrd="2" destOrd="0" parTransId="{A839EC57-2DFC-4D31-8E38-52E9319E8A48}" sibTransId="{47052A97-24C4-4E31-AE93-26AC6F9CF913}"/>
    <dgm:cxn modelId="{93DEF7AD-3CE3-4BF4-B418-D787F622F1A4}" srcId="{F3A2157A-9AE2-412E-829F-541D42D9DC87}" destId="{304ABA89-CF67-42AC-9A6C-36417A5D2240}" srcOrd="1" destOrd="0" parTransId="{3A3CC9CC-03E6-4472-96EC-877EC9635D69}" sibTransId="{24FE1404-55E3-42D2-AA22-C9B456008CAA}"/>
    <dgm:cxn modelId="{9A9D62E8-698D-41ED-A138-79190D0A0952}" type="presOf" srcId="{D58F2A8A-F6E3-411C-9487-BDA1EB1BA158}" destId="{F9ED278C-9524-474F-80AB-C23529F86FB0}" srcOrd="0" destOrd="0" presId="urn:microsoft.com/office/officeart/2005/8/layout/funnel1"/>
    <dgm:cxn modelId="{37D8ADF0-9B47-4222-8390-918D35D3C591}" srcId="{F3A2157A-9AE2-412E-829F-541D42D9DC87}" destId="{ACA4D024-B4F4-42B9-B77C-BB1D250F342E}" srcOrd="3" destOrd="0" parTransId="{065963B4-793D-4AE8-8082-D57633086F3A}" sibTransId="{8A02A0B3-005B-477E-9810-67642EB688D6}"/>
    <dgm:cxn modelId="{BD47CDF3-BC1E-44DA-B19B-A6AE45A33415}" type="presOf" srcId="{304ABA89-CF67-42AC-9A6C-36417A5D2240}" destId="{03985F9F-4612-45C3-86C2-8EC41DC16CA3}" srcOrd="0" destOrd="0" presId="urn:microsoft.com/office/officeart/2005/8/layout/funnel1"/>
    <dgm:cxn modelId="{E334A4FE-2FBA-4BBD-8557-C9003B10C8BD}" type="presOf" srcId="{E0BDA37C-D7EC-414B-852C-578D9AFE44CB}" destId="{D22FC232-7FCC-4A94-994D-996F84E88213}" srcOrd="0" destOrd="0" presId="urn:microsoft.com/office/officeart/2005/8/layout/funnel1"/>
    <dgm:cxn modelId="{2CEBEF37-267F-41E2-B4CA-AA88428E97BF}" type="presParOf" srcId="{DB6FB963-E537-465A-819B-2B13996C0FB0}" destId="{470371BC-B434-4D2B-9DCA-96F4269ECD20}" srcOrd="0" destOrd="0" presId="urn:microsoft.com/office/officeart/2005/8/layout/funnel1"/>
    <dgm:cxn modelId="{BB6D4D24-485B-4B42-8695-AB902AB854F4}" type="presParOf" srcId="{DB6FB963-E537-465A-819B-2B13996C0FB0}" destId="{86C5D4EE-F12F-4F68-B221-99AABE736E24}" srcOrd="1" destOrd="0" presId="urn:microsoft.com/office/officeart/2005/8/layout/funnel1"/>
    <dgm:cxn modelId="{D23D0A4C-EAB0-4B62-AF0E-7993B15E01D1}" type="presParOf" srcId="{DB6FB963-E537-465A-819B-2B13996C0FB0}" destId="{993EDDFD-A420-4C8C-A46F-6AB3D6D3122C}" srcOrd="2" destOrd="0" presId="urn:microsoft.com/office/officeart/2005/8/layout/funnel1"/>
    <dgm:cxn modelId="{BD431B29-FA57-4F87-A68D-68DC1A7F96FC}" type="presParOf" srcId="{DB6FB963-E537-465A-819B-2B13996C0FB0}" destId="{D22FC232-7FCC-4A94-994D-996F84E88213}" srcOrd="3" destOrd="0" presId="urn:microsoft.com/office/officeart/2005/8/layout/funnel1"/>
    <dgm:cxn modelId="{6BA20886-B431-40DF-A8DF-48E52DEA3507}" type="presParOf" srcId="{DB6FB963-E537-465A-819B-2B13996C0FB0}" destId="{03985F9F-4612-45C3-86C2-8EC41DC16CA3}" srcOrd="4" destOrd="0" presId="urn:microsoft.com/office/officeart/2005/8/layout/funnel1"/>
    <dgm:cxn modelId="{6A581F0E-2E6F-43CF-8962-9022B6A60882}" type="presParOf" srcId="{DB6FB963-E537-465A-819B-2B13996C0FB0}" destId="{F9ED278C-9524-474F-80AB-C23529F86FB0}" srcOrd="5" destOrd="0" presId="urn:microsoft.com/office/officeart/2005/8/layout/funnel1"/>
    <dgm:cxn modelId="{AEEC5DA0-C61E-451C-8299-6337814E2F58}" type="presParOf" srcId="{DB6FB963-E537-465A-819B-2B13996C0FB0}" destId="{9BCB11A8-8FC3-4ACB-8A58-F074BB381C6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0857-7AE2-4599-BA01-1A16166C8819}">
      <dsp:nvSpPr>
        <dsp:cNvPr id="0" name=""/>
        <dsp:cNvSpPr/>
      </dsp:nvSpPr>
      <dsp:spPr>
        <a:xfrm>
          <a:off x="0" y="241413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39" tIns="229108" rIns="320139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/>
        </a:p>
      </dsp:txBody>
      <dsp:txXfrm>
        <a:off x="0" y="241413"/>
        <a:ext cx="4124916" cy="277200"/>
      </dsp:txXfrm>
    </dsp:sp>
    <dsp:sp modelId="{83AD0443-CF42-473F-A565-860BB2F02028}">
      <dsp:nvSpPr>
        <dsp:cNvPr id="0" name=""/>
        <dsp:cNvSpPr/>
      </dsp:nvSpPr>
      <dsp:spPr>
        <a:xfrm>
          <a:off x="206245" y="79053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木卫二基本情况</a:t>
          </a:r>
          <a:endParaRPr lang="zh-CN" altLang="en-US" sz="1800" kern="1200" dirty="0"/>
        </a:p>
      </dsp:txBody>
      <dsp:txXfrm>
        <a:off x="222097" y="94905"/>
        <a:ext cx="2855737" cy="293016"/>
      </dsp:txXfrm>
    </dsp:sp>
    <dsp:sp modelId="{5CC326D6-019D-4478-B1E0-413B47F9AFD6}">
      <dsp:nvSpPr>
        <dsp:cNvPr id="0" name=""/>
        <dsp:cNvSpPr/>
      </dsp:nvSpPr>
      <dsp:spPr>
        <a:xfrm>
          <a:off x="0" y="740374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39" tIns="229108" rIns="320139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0" y="740374"/>
        <a:ext cx="4124916" cy="277200"/>
      </dsp:txXfrm>
    </dsp:sp>
    <dsp:sp modelId="{0EB0EE06-219D-4EE3-9336-838DD7FD15FE}">
      <dsp:nvSpPr>
        <dsp:cNvPr id="0" name=""/>
        <dsp:cNvSpPr/>
      </dsp:nvSpPr>
      <dsp:spPr>
        <a:xfrm>
          <a:off x="206245" y="578014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模型简介</a:t>
          </a:r>
          <a:endParaRPr lang="zh-CN" altLang="en-US" sz="1800" kern="1200" dirty="0"/>
        </a:p>
      </dsp:txBody>
      <dsp:txXfrm>
        <a:off x="222097" y="593866"/>
        <a:ext cx="2855737" cy="293016"/>
      </dsp:txXfrm>
    </dsp:sp>
    <dsp:sp modelId="{8E4271AF-22C9-4952-9335-0B422C0C06BB}">
      <dsp:nvSpPr>
        <dsp:cNvPr id="0" name=""/>
        <dsp:cNvSpPr/>
      </dsp:nvSpPr>
      <dsp:spPr>
        <a:xfrm>
          <a:off x="0" y="1239334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39" tIns="229108" rIns="320139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0" y="1239334"/>
        <a:ext cx="4124916" cy="277200"/>
      </dsp:txXfrm>
    </dsp:sp>
    <dsp:sp modelId="{84E1388E-F5BC-4C02-97BC-35BA8654CD18}">
      <dsp:nvSpPr>
        <dsp:cNvPr id="0" name=""/>
        <dsp:cNvSpPr/>
      </dsp:nvSpPr>
      <dsp:spPr>
        <a:xfrm>
          <a:off x="206245" y="1076974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模型结果</a:t>
          </a:r>
        </a:p>
      </dsp:txBody>
      <dsp:txXfrm>
        <a:off x="222097" y="1092826"/>
        <a:ext cx="2855737" cy="293016"/>
      </dsp:txXfrm>
    </dsp:sp>
    <dsp:sp modelId="{0A2C5F52-E863-438F-AA27-850CA2176594}">
      <dsp:nvSpPr>
        <dsp:cNvPr id="0" name=""/>
        <dsp:cNvSpPr/>
      </dsp:nvSpPr>
      <dsp:spPr>
        <a:xfrm>
          <a:off x="0" y="1738294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39" tIns="229108" rIns="320139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0" y="1738294"/>
        <a:ext cx="4124916" cy="277200"/>
      </dsp:txXfrm>
    </dsp:sp>
    <dsp:sp modelId="{3F65D1BB-60D0-43A8-8B11-4A414631586A}">
      <dsp:nvSpPr>
        <dsp:cNvPr id="0" name=""/>
        <dsp:cNvSpPr/>
      </dsp:nvSpPr>
      <dsp:spPr>
        <a:xfrm>
          <a:off x="206245" y="1575934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存在的问题</a:t>
          </a:r>
          <a:endParaRPr lang="zh-CN" altLang="en-US" sz="1800" kern="1200" dirty="0"/>
        </a:p>
      </dsp:txBody>
      <dsp:txXfrm>
        <a:off x="222097" y="1591786"/>
        <a:ext cx="2855737" cy="293016"/>
      </dsp:txXfrm>
    </dsp:sp>
    <dsp:sp modelId="{FCCAEA0D-47CD-4509-BAA4-2F13650F8C90}">
      <dsp:nvSpPr>
        <dsp:cNvPr id="0" name=""/>
        <dsp:cNvSpPr/>
      </dsp:nvSpPr>
      <dsp:spPr>
        <a:xfrm>
          <a:off x="0" y="2237254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39" tIns="229108" rIns="320139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0" y="2237254"/>
        <a:ext cx="4124916" cy="277200"/>
      </dsp:txXfrm>
    </dsp:sp>
    <dsp:sp modelId="{E0640E66-C6D6-4782-9376-A1E8FE18C3D6}">
      <dsp:nvSpPr>
        <dsp:cNvPr id="0" name=""/>
        <dsp:cNvSpPr/>
      </dsp:nvSpPr>
      <dsp:spPr>
        <a:xfrm>
          <a:off x="206245" y="2074894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总结</a:t>
          </a:r>
          <a:endParaRPr lang="zh-CN" altLang="en-US" sz="1800" kern="1200" dirty="0"/>
        </a:p>
      </dsp:txBody>
      <dsp:txXfrm>
        <a:off x="222097" y="2090746"/>
        <a:ext cx="2855737" cy="293016"/>
      </dsp:txXfrm>
    </dsp:sp>
    <dsp:sp modelId="{8097E499-0153-4AF4-9A2F-51C142D2B684}">
      <dsp:nvSpPr>
        <dsp:cNvPr id="0" name=""/>
        <dsp:cNvSpPr/>
      </dsp:nvSpPr>
      <dsp:spPr>
        <a:xfrm>
          <a:off x="0" y="2736214"/>
          <a:ext cx="4124916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B3807-DBE2-4B02-B297-15E7BD570AC0}">
      <dsp:nvSpPr>
        <dsp:cNvPr id="0" name=""/>
        <dsp:cNvSpPr/>
      </dsp:nvSpPr>
      <dsp:spPr>
        <a:xfrm>
          <a:off x="206245" y="2573854"/>
          <a:ext cx="28874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38" tIns="0" rIns="10913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参考文献</a:t>
          </a:r>
          <a:endParaRPr lang="zh-CN" altLang="en-US" sz="1800" kern="1200" dirty="0"/>
        </a:p>
      </dsp:txBody>
      <dsp:txXfrm>
        <a:off x="222097" y="2589706"/>
        <a:ext cx="2855737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371BC-B434-4D2B-9DCA-96F4269ECD20}">
      <dsp:nvSpPr>
        <dsp:cNvPr id="0" name=""/>
        <dsp:cNvSpPr/>
      </dsp:nvSpPr>
      <dsp:spPr>
        <a:xfrm>
          <a:off x="620525" y="498766"/>
          <a:ext cx="2267641" cy="787521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5D4EE-F12F-4F68-B221-99AABE736E24}">
      <dsp:nvSpPr>
        <dsp:cNvPr id="0" name=""/>
        <dsp:cNvSpPr/>
      </dsp:nvSpPr>
      <dsp:spPr>
        <a:xfrm>
          <a:off x="1538128" y="2427140"/>
          <a:ext cx="439465" cy="281257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EDDFD-A420-4C8C-A46F-6AB3D6D3122C}">
      <dsp:nvSpPr>
        <dsp:cNvPr id="0" name=""/>
        <dsp:cNvSpPr/>
      </dsp:nvSpPr>
      <dsp:spPr>
        <a:xfrm>
          <a:off x="410650" y="2598762"/>
          <a:ext cx="2785676" cy="137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600" i="1" kern="1200" smtClean="0">
                      <a:latin typeface="Cambria Math" panose="02040503050406030204" pitchFamily="18" charset="0"/>
                    </a:rPr>
                    <m:t>M</m:t>
                  </m:r>
                </m:e>
                <m:sub>
                  <m:r>
                    <m:rPr>
                      <m:sty m:val="p"/>
                    </m:rPr>
                    <a:rPr lang="en-US" altLang="zh-CN" sz="1600" i="1" kern="1200" smtClean="0">
                      <a:latin typeface="Cambria Math" panose="02040503050406030204" pitchFamily="18" charset="0"/>
                    </a:rPr>
                    <m:t>Fe</m:t>
                  </m:r>
                </m:sub>
              </m:sSub>
            </m:oMath>
          </a14:m>
          <a:r>
            <a:rPr lang="zh-CN" altLang="en-US" sz="1600" kern="1200" dirty="0"/>
            <a:t>  </a:t>
          </a:r>
          <a:r>
            <a:rPr lang="en-US" altLang="zh-CN" sz="1600" kern="1200" dirty="0"/>
            <a:t>= 13.8046875%</a:t>
          </a:r>
          <a:r>
            <a:rPr lang="zh-CN" altLang="en-US" sz="1600" kern="1200" dirty="0"/>
            <a:t>；</a:t>
          </a:r>
          <a:br>
            <a:rPr lang="en-US" altLang="zh-CN" sz="1600" kern="1200" dirty="0"/>
          </a:br>
          <a:r>
            <a:rPr lang="zh-CN" altLang="en-US" sz="1600" kern="1200" dirty="0"/>
            <a:t>核幔边界在 </a:t>
          </a:r>
          <a:r>
            <a:rPr lang="en-US" altLang="zh-CN" sz="1600" kern="1200" dirty="0"/>
            <a:t>597 km </a:t>
          </a:r>
          <a:r>
            <a:rPr lang="zh-CN" altLang="en-US" sz="1600" kern="1200" dirty="0"/>
            <a:t>处；</a:t>
          </a:r>
          <a:br>
            <a:rPr lang="en-US" altLang="zh-CN" sz="1600" kern="1200" dirty="0"/>
          </a:br>
          <a:r>
            <a:rPr lang="zh-CN" altLang="en-US" sz="1600" kern="1200" dirty="0"/>
            <a:t>壳幔边界在 </a:t>
          </a:r>
          <a:r>
            <a:rPr lang="en-US" altLang="zh-CN" sz="1600" kern="1200" dirty="0"/>
            <a:t>1398.5 km </a:t>
          </a:r>
          <a:r>
            <a:rPr lang="zh-CN" altLang="en-US" sz="1600" kern="1200" dirty="0"/>
            <a:t>处。</a:t>
          </a:r>
        </a:p>
      </dsp:txBody>
      <dsp:txXfrm>
        <a:off x="410650" y="2598762"/>
        <a:ext cx="2785676" cy="1378926"/>
      </dsp:txXfrm>
    </dsp:sp>
    <dsp:sp modelId="{D22FC232-7FCC-4A94-994D-996F84E88213}">
      <dsp:nvSpPr>
        <dsp:cNvPr id="0" name=""/>
        <dsp:cNvSpPr/>
      </dsp:nvSpPr>
      <dsp:spPr>
        <a:xfrm>
          <a:off x="1444962" y="1347110"/>
          <a:ext cx="791037" cy="7910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行星半径、质量</a:t>
          </a:r>
        </a:p>
      </dsp:txBody>
      <dsp:txXfrm>
        <a:off x="1560807" y="1462955"/>
        <a:ext cx="559347" cy="559347"/>
      </dsp:txXfrm>
    </dsp:sp>
    <dsp:sp modelId="{03985F9F-4612-45C3-86C2-8EC41DC16CA3}">
      <dsp:nvSpPr>
        <dsp:cNvPr id="0" name=""/>
        <dsp:cNvSpPr/>
      </dsp:nvSpPr>
      <dsp:spPr>
        <a:xfrm>
          <a:off x="953248" y="835865"/>
          <a:ext cx="642401" cy="6266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物质组成参数</a:t>
          </a:r>
        </a:p>
      </dsp:txBody>
      <dsp:txXfrm>
        <a:off x="1047325" y="927631"/>
        <a:ext cx="454247" cy="443088"/>
      </dsp:txXfrm>
    </dsp:sp>
    <dsp:sp modelId="{F9ED278C-9524-474F-80AB-C23529F86FB0}">
      <dsp:nvSpPr>
        <dsp:cNvPr id="0" name=""/>
        <dsp:cNvSpPr/>
      </dsp:nvSpPr>
      <dsp:spPr>
        <a:xfrm>
          <a:off x="1544915" y="403141"/>
          <a:ext cx="1076301" cy="110955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m:rPr>
                        <m:sty m:val="p"/>
                      </m:rPr>
                      <a:rPr lang="en-US" altLang="zh-CN" sz="1600" i="1" kern="120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1600" b="0" i="0" kern="1200" smtClean="0"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sSub>
                      <m:sSubPr>
                        <m:ctrlPr>
                          <a:rPr lang="en-US" altLang="zh-CN" sz="16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20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600" i="1" kern="1200" smtClean="0"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m:oMathPara>
          </a14:m>
          <a:endParaRPr lang="en-US" altLang="zh-CN" sz="1600" i="1" kern="1200" dirty="0">
            <a:latin typeface="Cambria Math" panose="020405030504060302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zh-CN" sz="1600" b="0" i="1" kern="1200" smtClean="0">
                  <a:latin typeface="Cambria Math" panose="02040503050406030204" pitchFamily="18" charset="0"/>
                </a:rPr>
                <m:t>(</m:t>
              </m:r>
            </m:oMath>
          </a14:m>
          <a:r>
            <a:rPr lang="en-US" altLang="zh-CN" sz="1600" kern="1200" dirty="0"/>
            <a:t>10%)</a:t>
          </a:r>
          <a:endParaRPr lang="zh-CN" altLang="en-US" sz="1600" kern="1200" dirty="0"/>
        </a:p>
      </dsp:txBody>
      <dsp:txXfrm>
        <a:off x="1702536" y="565632"/>
        <a:ext cx="761059" cy="784574"/>
      </dsp:txXfrm>
    </dsp:sp>
    <dsp:sp modelId="{9BCB11A8-8FC3-4ACB-8A58-F074BB381C62}">
      <dsp:nvSpPr>
        <dsp:cNvPr id="0" name=""/>
        <dsp:cNvSpPr/>
      </dsp:nvSpPr>
      <dsp:spPr>
        <a:xfrm>
          <a:off x="527358" y="402084"/>
          <a:ext cx="2461006" cy="19688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800" spc="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:a16="http://schemas.microsoft.com/office/drawing/2014/main" id="{D4DE49CD-C481-4ED4-B703-E0CBE440B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05" y="136525"/>
            <a:ext cx="2351595" cy="5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C3F0D2-0210-4482-83D5-67A200DE8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木卫二内部结构研究汇报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48B8B-C112-42A5-8A0F-BF7B36B68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地球与行星内部物理学 课程作业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12132710 </a:t>
            </a:r>
            <a:r>
              <a:rPr lang="zh-CN" altLang="en-US" sz="1600" dirty="0">
                <a:solidFill>
                  <a:schemeClr val="bg1"/>
                </a:solidFill>
              </a:rPr>
              <a:t>伍先树</a:t>
            </a:r>
          </a:p>
        </p:txBody>
      </p:sp>
      <p:pic>
        <p:nvPicPr>
          <p:cNvPr id="1026" name="Picture 2" descr="欧罗巴星球（木卫二）解析，是否真的会有生命存在？ - 知乎">
            <a:extLst>
              <a:ext uri="{FF2B5EF4-FFF2-40B4-BE49-F238E27FC236}">
                <a16:creationId xmlns:a16="http://schemas.microsoft.com/office/drawing/2014/main" id="{50596F4F-F6E9-4571-9397-87C2B31A0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8" r="2" b="41041"/>
          <a:stretch/>
        </p:blipFill>
        <p:spPr bwMode="auto">
          <a:xfrm>
            <a:off x="800100" y="712916"/>
            <a:ext cx="10591800" cy="34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E2061DE-4211-4ED1-B3C5-63A98FDFAD96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三层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B1C485-D49D-4A80-8D45-8F62B90AB1BD}"/>
                  </a:ext>
                </a:extLst>
              </p:cNvPr>
              <p:cNvSpPr txBox="1"/>
              <p:nvPr/>
            </p:nvSpPr>
            <p:spPr>
              <a:xfrm>
                <a:off x="738734" y="865248"/>
                <a:ext cx="10646441" cy="2055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紫金山天文台的</a:t>
                </a:r>
                <a:r>
                  <a:rPr lang="en-US" altLang="zh-CN" dirty="0"/>
                  <a:t>Sheng </a:t>
                </a:r>
                <a:r>
                  <a:rPr lang="en-US" altLang="zh-CN" dirty="0" err="1"/>
                  <a:t>Jin</a:t>
                </a:r>
                <a:r>
                  <a:rPr lang="en-US" altLang="zh-CN" baseline="30000" dirty="0"/>
                  <a:t>[1]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2012</a:t>
                </a:r>
                <a:r>
                  <a:rPr lang="zh-CN" altLang="en-US" dirty="0"/>
                  <a:t>年对木卫二进行了类似的研究。他们的模型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给定每一层的质量分数</a:t>
                </a:r>
                <a:r>
                  <a:rPr lang="zh-CN" altLang="en-US" dirty="0"/>
                  <a:t>，以及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中心位置处</a:t>
                </a:r>
                <a:r>
                  <a:rPr lang="zh-CN" altLang="en-US" dirty="0"/>
                  <a:t>的边界条件（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M = 0, P =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center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由内向外积分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调整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center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使得</a:t>
                </a:r>
                <a:r>
                  <a:rPr lang="zh-CN" altLang="en-US" dirty="0"/>
                  <a:t>迭代到行星表面时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surface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= 0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他们计算了三种特定的质量分数模型，其中包括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 10% 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Model 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的模型：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164C98"/>
                    </a:solidFill>
                  </a:rPr>
                  <a:t>与前述由外向内的模型比较，可以非常好的吻合</a:t>
                </a:r>
                <a:endParaRPr lang="en-US" altLang="zh-CN" dirty="0">
                  <a:solidFill>
                    <a:srgbClr val="164C98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B1C485-D49D-4A80-8D45-8F62B90A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4" y="865248"/>
                <a:ext cx="10646441" cy="2055114"/>
              </a:xfrm>
              <a:prstGeom prst="rect">
                <a:avLst/>
              </a:prstGeom>
              <a:blipFill>
                <a:blip r:embed="rId2"/>
                <a:stretch>
                  <a:fillRect l="-458" t="-1780" r="-458" b="-3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7B8757-5A0E-499D-A3D9-1633C312CCD7}"/>
              </a:ext>
            </a:extLst>
          </p:cNvPr>
          <p:cNvGrpSpPr/>
          <p:nvPr/>
        </p:nvGrpSpPr>
        <p:grpSpPr>
          <a:xfrm>
            <a:off x="656364" y="3285636"/>
            <a:ext cx="10811180" cy="2412000"/>
            <a:chOff x="948283" y="3252190"/>
            <a:chExt cx="10811180" cy="2412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C36615C-0E6C-4961-969C-A171C715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283" y="3252190"/>
              <a:ext cx="3281782" cy="2412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B626519-5328-4D53-8D96-8B1C2AFF2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2179" y="3252190"/>
              <a:ext cx="3437284" cy="2412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7F7B02-B8A1-4131-A6CF-72CFB21E7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559" y="3252190"/>
              <a:ext cx="3459126" cy="24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0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B575AF-E78A-433A-8CC3-FCD657439993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四层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DABEED-80CA-48D0-B2AF-31E28DF0881C}"/>
                  </a:ext>
                </a:extLst>
              </p:cNvPr>
              <p:cNvSpPr txBox="1"/>
              <p:nvPr/>
            </p:nvSpPr>
            <p:spPr>
              <a:xfrm>
                <a:off x="824753" y="1069474"/>
                <a:ext cx="3682156" cy="454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在三层模型的基础上，为了更进一步地细化其内部结构，考虑将地幔分成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上地幔（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Mg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Fe</m:t>
                            </m:r>
                          </m:e>
                        </m:d>
                      </m:e>
                      <m: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下地幔（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Mg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Fe</m:t>
                        </m:r>
                      </m:e>
                    </m:d>
                    <m:sSub>
                      <m:sSub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Mg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Fe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dirty="0"/>
                  <a:t>两层；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根据</a:t>
                </a:r>
                <a:r>
                  <a:rPr lang="en-US" altLang="zh-CN" dirty="0" err="1"/>
                  <a:t>Sotin</a:t>
                </a:r>
                <a:r>
                  <a:rPr lang="en-US" altLang="zh-CN" baseline="30000" dirty="0"/>
                  <a:t>[1]</a:t>
                </a:r>
                <a:r>
                  <a:rPr lang="zh-CN" altLang="en-US" dirty="0"/>
                  <a:t>在文章中提供的简单公式（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）在</a:t>
                </a:r>
                <a:r>
                  <a:rPr lang="zh-CN" altLang="en-US" dirty="0">
                    <a:solidFill>
                      <a:srgbClr val="164C98"/>
                    </a:solidFill>
                  </a:rPr>
                  <a:t>不考虑温度</a:t>
                </a:r>
                <a:r>
                  <a:rPr lang="zh-CN" altLang="en-US" dirty="0"/>
                  <a:t>时可以以压强达到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25GPa</a:t>
                </a:r>
                <a:r>
                  <a:rPr lang="zh-CN" altLang="en-US" dirty="0"/>
                  <a:t>确定上下地幔的分界处；其各自的热力学参数可以在下表中找到：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在同样的条件（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 10% </a:t>
                </a:r>
                <a:r>
                  <a:rPr lang="zh-CN" altLang="en-US" dirty="0"/>
                  <a:t>）下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采用相同的</a:t>
                </a:r>
                <a:r>
                  <a:rPr lang="zh-CN" altLang="en-US" dirty="0">
                    <a:solidFill>
                      <a:srgbClr val="164C98"/>
                    </a:solidFill>
                  </a:rPr>
                  <a:t>二分法</a:t>
                </a:r>
                <a:r>
                  <a:rPr lang="zh-CN" altLang="en-US" dirty="0"/>
                  <a:t>对核、幔的质量分数以及各个边界的位置进行求解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DABEED-80CA-48D0-B2AF-31E28DF0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3" y="1069474"/>
                <a:ext cx="3682156" cy="4548105"/>
              </a:xfrm>
              <a:prstGeom prst="rect">
                <a:avLst/>
              </a:prstGeom>
              <a:blipFill>
                <a:blip r:embed="rId2"/>
                <a:stretch>
                  <a:fillRect l="-1325" t="-669" r="-1490" b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137A665C-4AA8-4F63-B55F-0BD66FAA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09" y="967361"/>
            <a:ext cx="7088756" cy="4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10089F3-756B-40AB-8030-DF0D60E30D4B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四层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DB7F36BC-EF99-43EE-80FC-907D07EA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58" y="748903"/>
            <a:ext cx="9293884" cy="53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10089F3-756B-40AB-8030-DF0D60E30D4B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四层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 descr="矩形&#10;&#10;描述已自动生成">
            <a:extLst>
              <a:ext uri="{FF2B5EF4-FFF2-40B4-BE49-F238E27FC236}">
                <a16:creationId xmlns:a16="http://schemas.microsoft.com/office/drawing/2014/main" id="{9433575C-46B3-462E-B8B9-71F2EDFA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30" y="757352"/>
            <a:ext cx="9124539" cy="53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805F08-C312-4A38-85D2-21974F43E981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存在的问题：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D4457-0581-4E6F-B46C-C96902F1648A}"/>
              </a:ext>
            </a:extLst>
          </p:cNvPr>
          <p:cNvSpPr txBox="1"/>
          <p:nvPr/>
        </p:nvSpPr>
        <p:spPr>
          <a:xfrm>
            <a:off x="843606" y="984633"/>
            <a:ext cx="3682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当带入迭代模型计算的</a:t>
            </a:r>
            <a:r>
              <a:rPr lang="zh-CN" altLang="en-US" dirty="0">
                <a:solidFill>
                  <a:srgbClr val="C00000"/>
                </a:solidFill>
              </a:rPr>
              <a:t>质量分数无法恰好满足行星的半径质量约束</a:t>
            </a:r>
            <a:r>
              <a:rPr lang="zh-CN" altLang="en-US" dirty="0"/>
              <a:t>时，会出现两种情况：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质量在</a:t>
            </a:r>
            <a:r>
              <a:rPr lang="zh-CN" altLang="en-US" dirty="0">
                <a:solidFill>
                  <a:srgbClr val="C00000"/>
                </a:solidFill>
              </a:rPr>
              <a:t>半径还未迭代到零</a:t>
            </a:r>
            <a:r>
              <a:rPr lang="zh-CN" altLang="en-US" dirty="0"/>
              <a:t>时已经到零（</a:t>
            </a:r>
            <a:r>
              <a:rPr lang="zh-CN" altLang="en-US" dirty="0">
                <a:solidFill>
                  <a:srgbClr val="C00000"/>
                </a:solidFill>
              </a:rPr>
              <a:t>停止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lvl="1"/>
            <a:r>
              <a:rPr lang="en-US" altLang="zh-CN" dirty="0"/>
              <a:t>—— </a:t>
            </a:r>
            <a:r>
              <a:rPr lang="zh-CN" altLang="en-US" dirty="0">
                <a:solidFill>
                  <a:srgbClr val="FFC000"/>
                </a:solidFill>
              </a:rPr>
              <a:t>甜甜圈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这是因为模型到质量为零时就跳出循环</a:t>
            </a:r>
            <a:endParaRPr lang="en-US" altLang="zh-CN" dirty="0">
              <a:solidFill>
                <a:srgbClr val="92D05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0EDD68-F0E7-40C0-878E-76E4AD73096B}"/>
              </a:ext>
            </a:extLst>
          </p:cNvPr>
          <p:cNvGrpSpPr/>
          <p:nvPr/>
        </p:nvGrpSpPr>
        <p:grpSpPr>
          <a:xfrm>
            <a:off x="4696796" y="984633"/>
            <a:ext cx="2639506" cy="2601798"/>
            <a:chOff x="5026734" y="984633"/>
            <a:chExt cx="2639506" cy="260179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D01B198-0CD3-4B8C-A17B-177AED8A65D0}"/>
                </a:ext>
              </a:extLst>
            </p:cNvPr>
            <p:cNvSpPr/>
            <p:nvPr/>
          </p:nvSpPr>
          <p:spPr>
            <a:xfrm>
              <a:off x="5026734" y="984633"/>
              <a:ext cx="2639506" cy="2601798"/>
            </a:xfrm>
            <a:prstGeom prst="ellipse">
              <a:avLst/>
            </a:prstGeom>
            <a:solidFill>
              <a:schemeClr val="bg2">
                <a:lumMod val="50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7F9414C-4D3F-4235-A752-73F17BF65066}"/>
                </a:ext>
              </a:extLst>
            </p:cNvPr>
            <p:cNvSpPr/>
            <p:nvPr/>
          </p:nvSpPr>
          <p:spPr>
            <a:xfrm>
              <a:off x="5717385" y="1646561"/>
              <a:ext cx="1258203" cy="12779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5F71C25-3016-42C5-9238-C1DF37E0A13F}"/>
                </a:ext>
              </a:extLst>
            </p:cNvPr>
            <p:cNvCxnSpPr>
              <a:stCxn id="7" idx="0"/>
            </p:cNvCxnSpPr>
            <p:nvPr/>
          </p:nvCxnSpPr>
          <p:spPr>
            <a:xfrm flipH="1">
              <a:off x="6346486" y="1646561"/>
              <a:ext cx="1" cy="380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730F4DE-CB80-4F9E-8E5D-78D23B6221EE}"/>
                    </a:ext>
                  </a:extLst>
                </p:cNvPr>
                <p:cNvSpPr txBox="1"/>
                <p:nvPr/>
              </p:nvSpPr>
              <p:spPr>
                <a:xfrm>
                  <a:off x="5943381" y="1988395"/>
                  <a:ext cx="1032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= 0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730F4DE-CB80-4F9E-8E5D-78D23B622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81" y="1988395"/>
                  <a:ext cx="1032207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 descr="矩形&#10;&#10;中度可信度描述已自动生成">
            <a:extLst>
              <a:ext uri="{FF2B5EF4-FFF2-40B4-BE49-F238E27FC236}">
                <a16:creationId xmlns:a16="http://schemas.microsoft.com/office/drawing/2014/main" id="{3FF46C15-489C-4494-A835-1B5E0900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02" y="3443195"/>
            <a:ext cx="4403223" cy="2557375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3ACE9E1B-192F-4A01-9A38-2377AC26F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36" y="827202"/>
            <a:ext cx="4305758" cy="245477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6F6DA76-186A-43F8-8FC0-BDD35863722F}"/>
              </a:ext>
            </a:extLst>
          </p:cNvPr>
          <p:cNvSpPr/>
          <p:nvPr/>
        </p:nvSpPr>
        <p:spPr>
          <a:xfrm>
            <a:off x="843606" y="2026763"/>
            <a:ext cx="3682156" cy="18201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64BF73-C768-4FEA-9FF4-0AC5E53F153D}"/>
              </a:ext>
            </a:extLst>
          </p:cNvPr>
          <p:cNvGrpSpPr/>
          <p:nvPr/>
        </p:nvGrpSpPr>
        <p:grpSpPr>
          <a:xfrm>
            <a:off x="2803871" y="4053175"/>
            <a:ext cx="3785850" cy="1820192"/>
            <a:chOff x="2348410" y="3895332"/>
            <a:chExt cx="3682156" cy="182019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3B2A08-33AB-4F33-B7F0-2DC4CC90A5A4}"/>
                </a:ext>
              </a:extLst>
            </p:cNvPr>
            <p:cNvSpPr txBox="1"/>
            <p:nvPr/>
          </p:nvSpPr>
          <p:spPr>
            <a:xfrm>
              <a:off x="2348410" y="3928265"/>
              <a:ext cx="3505635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/>
                <a:t>半径迭代到零（</a:t>
              </a:r>
              <a:r>
                <a:rPr lang="zh-CN" altLang="en-US" dirty="0">
                  <a:solidFill>
                    <a:srgbClr val="C00000"/>
                  </a:solidFill>
                </a:rPr>
                <a:t>停止</a:t>
              </a:r>
              <a:r>
                <a:rPr lang="zh-CN" altLang="en-US" dirty="0"/>
                <a:t>）之后，</a:t>
              </a:r>
              <a:r>
                <a:rPr lang="zh-CN" altLang="en-US" dirty="0">
                  <a:solidFill>
                    <a:srgbClr val="C00000"/>
                  </a:solidFill>
                </a:rPr>
                <a:t>还有质量剩余</a:t>
              </a:r>
              <a:r>
                <a:rPr lang="zh-CN" altLang="en-US" dirty="0"/>
                <a:t>：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zh-CN" dirty="0">
                <a:solidFill>
                  <a:srgbClr val="C00000"/>
                </a:solidFill>
              </a:endParaRPr>
            </a:p>
            <a:p>
              <a:pPr lvl="1"/>
              <a:r>
                <a:rPr lang="en-US" altLang="zh-CN" dirty="0"/>
                <a:t>—— </a:t>
              </a:r>
              <a:r>
                <a:rPr lang="zh-CN" altLang="en-US" dirty="0">
                  <a:solidFill>
                    <a:srgbClr val="FFC000"/>
                  </a:solidFill>
                </a:rPr>
                <a:t>密度和压力</a:t>
              </a:r>
              <a:r>
                <a:rPr lang="zh-CN" altLang="en-US" dirty="0"/>
                <a:t>在停止迭代前会</a:t>
              </a:r>
              <a:r>
                <a:rPr lang="zh-CN" altLang="en-US" dirty="0">
                  <a:solidFill>
                    <a:srgbClr val="FFC000"/>
                  </a:solidFill>
                </a:rPr>
                <a:t>疯狂增加</a:t>
              </a:r>
              <a:r>
                <a:rPr lang="zh-CN" altLang="en-US" dirty="0"/>
                <a:t>（</a:t>
              </a:r>
              <a:r>
                <a:rPr lang="zh-CN" altLang="en-US" dirty="0">
                  <a:solidFill>
                    <a:srgbClr val="92D050"/>
                  </a:solidFill>
                </a:rPr>
                <a:t>如果按照原来的微分方程进行迭代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78B1FD7-C9B6-40B0-859F-84CBC0295223}"/>
                </a:ext>
              </a:extLst>
            </p:cNvPr>
            <p:cNvSpPr/>
            <p:nvPr/>
          </p:nvSpPr>
          <p:spPr>
            <a:xfrm>
              <a:off x="2348410" y="3895332"/>
              <a:ext cx="3682156" cy="182019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809CE1FE-AFCF-4A9D-B146-3DAFECEE7F04}"/>
              </a:ext>
            </a:extLst>
          </p:cNvPr>
          <p:cNvSpPr/>
          <p:nvPr/>
        </p:nvSpPr>
        <p:spPr>
          <a:xfrm rot="5400000">
            <a:off x="1464073" y="4021311"/>
            <a:ext cx="1093509" cy="1223103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0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018338-E811-48A5-B500-1FC3576579E0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总结：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2E1FA-A2F8-4C38-A5E1-E55B52900B6F}"/>
              </a:ext>
            </a:extLst>
          </p:cNvPr>
          <p:cNvSpPr txBox="1"/>
          <p:nvPr/>
        </p:nvSpPr>
        <p:spPr>
          <a:xfrm>
            <a:off x="738734" y="865248"/>
            <a:ext cx="106464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根据行星内部结构的控制微分方程以及物质的状态方程</a:t>
            </a:r>
            <a:r>
              <a:rPr lang="zh-CN" altLang="en-US" dirty="0">
                <a:solidFill>
                  <a:srgbClr val="164C98"/>
                </a:solidFill>
              </a:rPr>
              <a:t>建立了求解行星内部结构的迭代方法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利用该方法</a:t>
            </a:r>
            <a:r>
              <a:rPr lang="zh-CN" altLang="en-US" dirty="0">
                <a:solidFill>
                  <a:srgbClr val="164C98"/>
                </a:solidFill>
              </a:rPr>
              <a:t>建立了双层地球模型以及多层木卫二内部模型</a:t>
            </a:r>
            <a:r>
              <a:rPr lang="zh-CN" altLang="en-US" dirty="0"/>
              <a:t>，结果</a:t>
            </a:r>
            <a:r>
              <a:rPr lang="zh-CN" altLang="en-US" dirty="0">
                <a:solidFill>
                  <a:srgbClr val="92D050"/>
                </a:solidFill>
              </a:rPr>
              <a:t>与目前已有的观测以及前人的研究结果可以很好的吻合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该方法由外向内迭代，由于行星表面的参数获取相对内部容易，</a:t>
            </a:r>
            <a:r>
              <a:rPr lang="zh-CN" altLang="en-US" dirty="0">
                <a:solidFill>
                  <a:srgbClr val="164C98"/>
                </a:solidFill>
              </a:rPr>
              <a:t>模型初始条件可以比较容易获得</a:t>
            </a:r>
            <a:r>
              <a:rPr lang="zh-CN" altLang="en-US" dirty="0"/>
              <a:t>，相比由内向外迭代的方法</a:t>
            </a:r>
            <a:r>
              <a:rPr lang="zh-CN" altLang="en-US" dirty="0">
                <a:solidFill>
                  <a:srgbClr val="164C98"/>
                </a:solidFill>
              </a:rPr>
              <a:t>少了行星中心压力的假设以及模型的自洽耦合过程</a:t>
            </a:r>
            <a:r>
              <a:rPr lang="zh-CN" altLang="en-US" dirty="0"/>
              <a:t>（该方法对内部模型求解和使内部模型自洽是同一过程），</a:t>
            </a:r>
            <a:r>
              <a:rPr lang="zh-CN" altLang="en-US" dirty="0">
                <a:solidFill>
                  <a:srgbClr val="164C98"/>
                </a:solidFill>
              </a:rPr>
              <a:t>更简单，易理解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但该方法</a:t>
            </a:r>
            <a:r>
              <a:rPr lang="zh-CN" altLang="en-US" dirty="0">
                <a:solidFill>
                  <a:srgbClr val="C00000"/>
                </a:solidFill>
              </a:rPr>
              <a:t>没有考虑温度以及压力本身对状态方程的影响</a:t>
            </a:r>
            <a:r>
              <a:rPr lang="zh-CN" altLang="en-US" dirty="0"/>
              <a:t>，计算</a:t>
            </a:r>
            <a:r>
              <a:rPr lang="zh-CN" altLang="en-US" dirty="0">
                <a:solidFill>
                  <a:srgbClr val="C00000"/>
                </a:solidFill>
              </a:rPr>
              <a:t>精度较低</a:t>
            </a:r>
            <a:r>
              <a:rPr lang="zh-CN" altLang="en-US" dirty="0"/>
              <a:t>，近似</a:t>
            </a:r>
            <a:r>
              <a:rPr lang="zh-CN" altLang="en-US" dirty="0">
                <a:solidFill>
                  <a:srgbClr val="C00000"/>
                </a:solidFill>
              </a:rPr>
              <a:t>假设较多</a:t>
            </a:r>
            <a:r>
              <a:rPr lang="zh-CN" altLang="en-US" dirty="0"/>
              <a:t>，同时由外向内迭代</a:t>
            </a:r>
            <a:r>
              <a:rPr lang="zh-CN" altLang="en-US" dirty="0">
                <a:solidFill>
                  <a:srgbClr val="C00000"/>
                </a:solidFill>
              </a:rPr>
              <a:t>会出现前述密度、压力突然增加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92D050"/>
                </a:solidFill>
              </a:rPr>
              <a:t>该方法中已经采用近似方法解决</a:t>
            </a:r>
            <a:r>
              <a:rPr lang="zh-CN" altLang="en-US" dirty="0"/>
              <a:t>，但有待改进）的情况，另外采用二分法固定冰层的质量分数来求解剩余的质量分数</a:t>
            </a:r>
            <a:r>
              <a:rPr lang="zh-CN" altLang="en-US" dirty="0">
                <a:solidFill>
                  <a:srgbClr val="C00000"/>
                </a:solidFill>
              </a:rPr>
              <a:t>效率低下，作用有限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在此基础上，</a:t>
            </a:r>
            <a:r>
              <a:rPr lang="zh-CN" altLang="en-US" dirty="0">
                <a:solidFill>
                  <a:srgbClr val="92D050"/>
                </a:solidFill>
              </a:rPr>
              <a:t>可以增加温度和压力对状态方程的影响</a:t>
            </a:r>
            <a:r>
              <a:rPr lang="zh-CN" altLang="en-US" dirty="0"/>
              <a:t>，并且</a:t>
            </a:r>
            <a:r>
              <a:rPr lang="zh-CN" altLang="en-US" dirty="0">
                <a:solidFill>
                  <a:srgbClr val="92D050"/>
                </a:solidFill>
              </a:rPr>
              <a:t>采用蒙特卡洛方法同时求解所有层的质量分数</a:t>
            </a:r>
            <a:r>
              <a:rPr lang="zh-CN" altLang="en-US" dirty="0"/>
              <a:t>（需要增加新的约束）；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sz="2800" dirty="0"/>
              <a:t>总的来说，经过不断的失败，最终还算是得到了较为可靠的模型（方法），但确实改进空间还非常大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8033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52722C-9C0F-4713-97D0-5E52647A6541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参考文献：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1AB7ED-D7DE-4FD5-9A6B-CA578113244A}"/>
              </a:ext>
            </a:extLst>
          </p:cNvPr>
          <p:cNvSpPr txBox="1"/>
          <p:nvPr/>
        </p:nvSpPr>
        <p:spPr>
          <a:xfrm>
            <a:off x="738734" y="853535"/>
            <a:ext cx="9773239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龚盛夏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zh-CN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黄乘利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太阳系内类地行星内部结构模型研究进展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天文学进展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391–410 (2013).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Zeng, L. &amp; Seager, S. A Computational Tool to Interpret the Bulk Composition of Solid Exoplanets based on Mass and Radius Measurements.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Publ. Astron. Soc. Pac.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983–991 (2008).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Nicole A.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Spaun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James W. Head. A model of Europa’s crustal structure: Recent Galileo results and implications for an ocean.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1100" i="1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Geophys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Res. Planets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106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7567–7576 (2001).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Brugger, B.,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Mousis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O.,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Deleuil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 &amp; Deschamps, F. Constraints on Super-Earths Interiors from Stellar Abundances. </a:t>
            </a:r>
            <a:r>
              <a:rPr lang="en-US" altLang="zh-CN" sz="1100" i="1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Astrophys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J.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850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93 (2017).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Pappalardo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R. T., McKinnon, W. B. &amp; Khurana, K.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Europa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(University of Arizona Press, 2009).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Anderson, J. D.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 al.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Europa’s Differentiated Internal Structure: Inferences from Four Galileo Encounters.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Science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(1998) doi:10/b3qmg9.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	Ransford, G. A., Finnerty, A. A.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Collerson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K. D. Europa’s petrological thermal history.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289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21–24 (1981).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Marusiak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A. G.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 al.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Exploration of Icy Ocean Worlds Using Geophysical Approaches.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Planet. Sci. J.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150 (2021).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	F.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Sohl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T. Spohn, D. Breuer, &amp; K. Nagel. Implications from Galileo Observations on the Interior Structure and Chemistry of the Galilean Satellites.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157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104–119 (2002).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	G Schubert, J D Anderson, T Spohn, &amp; W B McKinnon. Interior Composition, Structure and Dynamics of the Galilean Satellites. in 27.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11.	Wagner, F. W.,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Sohl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F., Hussmann, H.,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Grott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Rauer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H. Interior structure models of solid exoplanets using material laws in the infinite pressure limit.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214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366–376 (2011).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	O. L.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Kuskov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V. A.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Kronrod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Internal structure of Europa and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Callisto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177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550–569 (2005).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	Valencia, D., O’Connell, R. J.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Sasselov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D. Internal structure of massive terrestrial planets.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181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545–554 (2006).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14.	Finnerty, A. A., Ransford, G. A.,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Pieri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D. C.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Collerson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K. D. Is Europa surface cracking due to thermal evolution?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289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24–27 (1981).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15.	F.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Cammarano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V.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Lekic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 Manga, M. Panning, &amp; B.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Romanowicz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Long-period seismology on Europa: 1. Physically consistent interior models: LONG-PERIOD EUROPA SEISMOLOGY, 1.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1100" i="1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Geophys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Res. Planets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n/a-n/a (2006).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16.	Seager, S.,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Kuchner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‐Majumder, C. A.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Militzer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B. Mass‐Radius Relationships for Solid Exoplanets. </a:t>
            </a:r>
            <a:r>
              <a:rPr lang="en-US" altLang="zh-CN" sz="1100" i="1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Astrophys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J.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669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1279–1297 (2007).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Sotin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C., Grasset, O.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Mocquet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A. Mass–radius curve for extrasolar Earth-like planets and ocean planets.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191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337–351 (2007).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Baraffe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I.,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Chabrier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G., Fortney, J.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Sotin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C. Planetary Internal Structures. in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Protostars and Planets VI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(University of Arizona Press, 2014). doi:10.2458/azu_uapress_9780816531240-ch033.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Biersteker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J. B.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 al.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Revealing the Internal Structure of Europa with a Bayesian Approach to Magnetic Induction Studies. in 2654 (2021).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Sotin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C., Jackson, J. M. &amp; Seager, S.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Terrestrial Planet Interiors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Exoplanets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375–395 (2010).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21.	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Ghail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R. C. The composition and structure of Europa.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Lunar Planet. Sci.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407–408 (1997).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22.	Sheng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Jin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JiangHui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Ji. The internal structure models of Europa.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Sci. China Phys. Mech. Astron.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156–161 (2012).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23.	Luis Gomez </a:t>
            </a:r>
            <a:r>
              <a:rPr lang="en-US" altLang="zh-CN" sz="11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Casajus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 al.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Updated Europa gravity field and interior structure from a reanalysis of Galileo tracking data. </a:t>
            </a:r>
            <a:r>
              <a:rPr lang="en-US" altLang="zh-CN" sz="11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Icarus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358</a:t>
            </a:r>
            <a:r>
              <a:rPr lang="en-US" altLang="zh-CN" sz="1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114187 (2021).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8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图示&#10;&#10;描述已自动生成">
            <a:extLst>
              <a:ext uri="{FF2B5EF4-FFF2-40B4-BE49-F238E27FC236}">
                <a16:creationId xmlns:a16="http://schemas.microsoft.com/office/drawing/2014/main" id="{E20802BE-0F9F-4A37-AD48-3DA85E41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42" y="835818"/>
            <a:ext cx="9220200" cy="51863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DEA336-D9B4-4C25-95AB-0578F8D2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35" y="25982"/>
            <a:ext cx="2442615" cy="640004"/>
          </a:xfrm>
        </p:spPr>
        <p:txBody>
          <a:bodyPr/>
          <a:lstStyle/>
          <a:p>
            <a:r>
              <a:rPr lang="zh-CN" altLang="en-US" dirty="0"/>
              <a:t>目录：</a:t>
            </a:r>
          </a:p>
        </p:txBody>
      </p:sp>
      <p:pic>
        <p:nvPicPr>
          <p:cNvPr id="5" name="内容占位符 4" descr="徽标&#10;&#10;描述已自动生成">
            <a:extLst>
              <a:ext uri="{FF2B5EF4-FFF2-40B4-BE49-F238E27FC236}">
                <a16:creationId xmlns:a16="http://schemas.microsoft.com/office/drawing/2014/main" id="{1DC8AADE-1323-4F65-AE8F-9894D992C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0" y="5243924"/>
            <a:ext cx="3901448" cy="896114"/>
          </a:xfrm>
        </p:spPr>
      </p:pic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5D4665A9-774A-4072-9EEC-14D78A35E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04371"/>
              </p:ext>
            </p:extLst>
          </p:nvPr>
        </p:nvGraphicFramePr>
        <p:xfrm>
          <a:off x="1791976" y="1331118"/>
          <a:ext cx="4124916" cy="309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EB93532-8BE8-46D6-82CE-7D8F706880E1}"/>
              </a:ext>
            </a:extLst>
          </p:cNvPr>
          <p:cNvSpPr/>
          <p:nvPr/>
        </p:nvSpPr>
        <p:spPr>
          <a:xfrm>
            <a:off x="8644614" y="113122"/>
            <a:ext cx="2766728" cy="552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7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BA46A-034A-44DC-A8C2-C7D946C5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62" y="1114775"/>
            <a:ext cx="10451275" cy="3636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木卫二（</a:t>
            </a:r>
            <a:r>
              <a:rPr lang="en-US" altLang="zh-CN" dirty="0"/>
              <a:t>Europa</a:t>
            </a:r>
            <a:r>
              <a:rPr lang="zh-CN" altLang="en-US" dirty="0"/>
              <a:t>），木星的天然卫星之一，是四颗伽利略卫星中最小的一颗；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稍微比月亮小，主要由</a:t>
            </a:r>
            <a:r>
              <a:rPr lang="zh-CN" altLang="en-US" b="0" i="0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硅酸盐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岩石构成，并具有</a:t>
            </a:r>
            <a:r>
              <a:rPr lang="zh-CN" altLang="en-US" b="0" i="0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水</a:t>
            </a:r>
            <a:r>
              <a:rPr lang="en-US" altLang="zh-CN" b="0" i="0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冰地壳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，和一个可能是</a:t>
            </a:r>
            <a:r>
              <a:rPr lang="zh-CN" altLang="en-US" b="0" i="0" u="none" strike="noStrike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铁</a:t>
            </a:r>
            <a:r>
              <a:rPr lang="en-US" altLang="zh-CN" b="0" i="0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u="none" strike="noStrike" dirty="0">
                <a:solidFill>
                  <a:srgbClr val="EBA029"/>
                </a:solidFill>
                <a:effectLst/>
                <a:latin typeface="Arial" panose="020B0604020202020204" pitchFamily="34" charset="0"/>
              </a:rPr>
              <a:t>镍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组成的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核心。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E2D378-9C30-44E8-9E0B-7C3A78BD9DA4}"/>
              </a:ext>
            </a:extLst>
          </p:cNvPr>
          <p:cNvSpPr txBox="1">
            <a:spLocks/>
          </p:cNvSpPr>
          <p:nvPr/>
        </p:nvSpPr>
        <p:spPr>
          <a:xfrm>
            <a:off x="738735" y="25982"/>
            <a:ext cx="4436580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木卫二基本情况：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CF0D82-965E-45D3-89C5-87116B33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6" y="2523775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03205-EC49-4D59-AEDD-4E86596C3753}"/>
              </a:ext>
            </a:extLst>
          </p:cNvPr>
          <p:cNvSpPr txBox="1"/>
          <p:nvPr/>
        </p:nvSpPr>
        <p:spPr>
          <a:xfrm>
            <a:off x="738735" y="6159863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zh-CN" altLang="en-US" sz="1200" dirty="0"/>
              <a:t>维基百科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8B94D885-820C-4C8D-AFFE-648618FF07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214378"/>
                  </p:ext>
                </p:extLst>
              </p:nvPr>
            </p:nvGraphicFramePr>
            <p:xfrm>
              <a:off x="6896745" y="2943510"/>
              <a:ext cx="4331515" cy="23799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66303">
                      <a:extLst>
                        <a:ext uri="{9D8B030D-6E8A-4147-A177-3AD203B41FA5}">
                          <a16:colId xmlns:a16="http://schemas.microsoft.com/office/drawing/2014/main" val="2789596435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2921905473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189498892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1409683361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3515137784"/>
                        </a:ext>
                      </a:extLst>
                    </a:gridCol>
                  </a:tblGrid>
                  <a:tr h="9613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参数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\</a:t>
                          </a:r>
                          <a:r>
                            <a:rPr lang="zh-CN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伽利略卫星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Europa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Ganymede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Callisto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0569947"/>
                      </a:ext>
                    </a:extLst>
                  </a:tr>
                  <a:tr h="459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(kg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3527.8 ±2.9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2989 ± 46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1936 ± 22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1834.4 ±3.4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3675091"/>
                      </a:ext>
                    </a:extLst>
                  </a:tr>
                  <a:tr h="47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km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1821.6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1565.0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2634.0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2410.0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800554"/>
                      </a:ext>
                    </a:extLst>
                  </a:tr>
                  <a:tr h="47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Mass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kg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89.32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47.99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148.20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107.60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4817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8B94D885-820C-4C8D-AFFE-648618FF07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214378"/>
                  </p:ext>
                </p:extLst>
              </p:nvPr>
            </p:nvGraphicFramePr>
            <p:xfrm>
              <a:off x="6896745" y="2943510"/>
              <a:ext cx="4331515" cy="23799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66303">
                      <a:extLst>
                        <a:ext uri="{9D8B030D-6E8A-4147-A177-3AD203B41FA5}">
                          <a16:colId xmlns:a16="http://schemas.microsoft.com/office/drawing/2014/main" val="2789596435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2921905473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189498892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1409683361"/>
                        </a:ext>
                      </a:extLst>
                    </a:gridCol>
                    <a:gridCol w="866303">
                      <a:extLst>
                        <a:ext uri="{9D8B030D-6E8A-4147-A177-3AD203B41FA5}">
                          <a16:colId xmlns:a16="http://schemas.microsoft.com/office/drawing/2014/main" val="3515137784"/>
                        </a:ext>
                      </a:extLst>
                    </a:gridCol>
                  </a:tblGrid>
                  <a:tr h="9613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参数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\</a:t>
                          </a:r>
                          <a:r>
                            <a:rPr lang="zh-CN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伽利略卫星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Europa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Ganymede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Callisto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0569947"/>
                      </a:ext>
                    </a:extLst>
                  </a:tr>
                  <a:tr h="4597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09211" r="-402113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3527.8 ±2.9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2989 ± 46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1936 ± 22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1834.4 ±3.4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3675091"/>
                      </a:ext>
                    </a:extLst>
                  </a:tr>
                  <a:tr h="479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97468" r="-402113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1821.6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1565.0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2634.0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2410.0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800554"/>
                      </a:ext>
                    </a:extLst>
                  </a:tr>
                  <a:tr h="479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97468" r="-402113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89.32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47.99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148.20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107.60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4817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6E07480-2404-41B0-ACCE-AC44B05CF001}"/>
              </a:ext>
            </a:extLst>
          </p:cNvPr>
          <p:cNvSpPr txBox="1"/>
          <p:nvPr/>
        </p:nvSpPr>
        <p:spPr>
          <a:xfrm>
            <a:off x="738735" y="6436862"/>
            <a:ext cx="220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[2] O. L. </a:t>
            </a:r>
            <a:r>
              <a:rPr lang="en-US" altLang="zh-CN" sz="1200" dirty="0" err="1"/>
              <a:t>Kuskov</a:t>
            </a:r>
            <a:r>
              <a:rPr lang="en-US" altLang="zh-CN" sz="1200" dirty="0"/>
              <a:t> et al. (2005)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F7099-D250-4597-904E-C8BE6F809742}"/>
              </a:ext>
            </a:extLst>
          </p:cNvPr>
          <p:cNvSpPr txBox="1"/>
          <p:nvPr/>
        </p:nvSpPr>
        <p:spPr>
          <a:xfrm>
            <a:off x="870362" y="574012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[1]</a:t>
            </a:r>
            <a:r>
              <a:rPr lang="zh-CN" altLang="en-US" sz="1200" dirty="0"/>
              <a:t>木卫二大致结构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C7A918-812E-456F-96DF-403CE8692840}"/>
              </a:ext>
            </a:extLst>
          </p:cNvPr>
          <p:cNvSpPr txBox="1"/>
          <p:nvPr/>
        </p:nvSpPr>
        <p:spPr>
          <a:xfrm>
            <a:off x="8122023" y="2666511"/>
            <a:ext cx="1880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[2]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伽利略卫星观测参数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5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836255-94AD-46FD-82ED-D22AA8E28854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7616371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模型简介</a:t>
            </a:r>
            <a:r>
              <a:rPr lang="en-US" altLang="zh-CN" dirty="0"/>
              <a:t>——</a:t>
            </a:r>
            <a:r>
              <a:rPr lang="zh-CN" altLang="en-US" dirty="0"/>
              <a:t>控制方程及假设：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6C3EDE-75D4-44A2-83E7-EE22A1F7B56B}"/>
              </a:ext>
            </a:extLst>
          </p:cNvPr>
          <p:cNvSpPr txBox="1"/>
          <p:nvPr/>
        </p:nvSpPr>
        <p:spPr>
          <a:xfrm>
            <a:off x="5693080" y="1241097"/>
            <a:ext cx="4912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整个行星内部系统可以简化为左侧的三个控制方程（</a:t>
            </a:r>
            <a:r>
              <a:rPr lang="zh-CN" altLang="en-US" dirty="0">
                <a:solidFill>
                  <a:srgbClr val="C00000"/>
                </a:solidFill>
              </a:rPr>
              <a:t>不考虑温度的影响</a:t>
            </a:r>
            <a:r>
              <a:rPr lang="zh-CN" altLang="en-US" dirty="0"/>
              <a:t>）；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一阶状态方程</a:t>
            </a:r>
            <a:r>
              <a:rPr lang="zh-CN" altLang="en-US" dirty="0"/>
              <a:t>以降低计算复杂度；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四阶</a:t>
            </a:r>
            <a:r>
              <a:rPr lang="en-US" altLang="zh-CN" dirty="0">
                <a:solidFill>
                  <a:srgbClr val="C00000"/>
                </a:solidFill>
              </a:rPr>
              <a:t>Runge-</a:t>
            </a:r>
            <a:r>
              <a:rPr lang="en-US" altLang="zh-CN" dirty="0" err="1">
                <a:solidFill>
                  <a:srgbClr val="C00000"/>
                </a:solidFill>
              </a:rPr>
              <a:t>Kutta</a:t>
            </a:r>
            <a:r>
              <a:rPr lang="zh-CN" altLang="en-US" dirty="0">
                <a:solidFill>
                  <a:srgbClr val="C00000"/>
                </a:solidFill>
              </a:rPr>
              <a:t>算法</a:t>
            </a:r>
            <a:r>
              <a:rPr lang="zh-CN" altLang="en-US" dirty="0"/>
              <a:t>求解微分方程系统。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52B7E34-D66E-4B36-AC43-F6E68795ECFA}"/>
              </a:ext>
            </a:extLst>
          </p:cNvPr>
          <p:cNvGrpSpPr/>
          <p:nvPr/>
        </p:nvGrpSpPr>
        <p:grpSpPr>
          <a:xfrm>
            <a:off x="496688" y="923364"/>
            <a:ext cx="4912658" cy="5495365"/>
            <a:chOff x="738735" y="1084729"/>
            <a:chExt cx="4912658" cy="54953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A7669F-B65D-4C83-8E18-B19BB2172C1D}"/>
                </a:ext>
              </a:extLst>
            </p:cNvPr>
            <p:cNvSpPr/>
            <p:nvPr/>
          </p:nvSpPr>
          <p:spPr>
            <a:xfrm>
              <a:off x="738735" y="1084729"/>
              <a:ext cx="4912658" cy="549536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FF4BFB2-E9BD-455F-B5E9-4F5455B15DDC}"/>
                </a:ext>
              </a:extLst>
            </p:cNvPr>
            <p:cNvGrpSpPr/>
            <p:nvPr/>
          </p:nvGrpSpPr>
          <p:grpSpPr>
            <a:xfrm>
              <a:off x="824753" y="1426330"/>
              <a:ext cx="3961526" cy="4174748"/>
              <a:chOff x="824753" y="1156447"/>
              <a:chExt cx="3961526" cy="417474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1C3F41-B909-42BA-9D21-3BE6129ECC3E}"/>
                  </a:ext>
                </a:extLst>
              </p:cNvPr>
              <p:cNvSpPr txBox="1"/>
              <p:nvPr/>
            </p:nvSpPr>
            <p:spPr>
              <a:xfrm>
                <a:off x="824753" y="1156447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质量方程：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1CF5E4-681F-4F26-A652-BF65FFEFA801}"/>
                  </a:ext>
                </a:extLst>
              </p:cNvPr>
              <p:cNvSpPr txBox="1"/>
              <p:nvPr/>
            </p:nvSpPr>
            <p:spPr>
              <a:xfrm>
                <a:off x="824753" y="2617694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压力方程：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745B031-46A7-485B-BB59-7DAE2588D583}"/>
                  </a:ext>
                </a:extLst>
              </p:cNvPr>
              <p:cNvSpPr txBox="1"/>
              <p:nvPr/>
            </p:nvSpPr>
            <p:spPr>
              <a:xfrm>
                <a:off x="824753" y="4071755"/>
                <a:ext cx="381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一阶（或三阶）</a:t>
                </a:r>
                <a:r>
                  <a:rPr lang="en-US" altLang="zh-CN" dirty="0"/>
                  <a:t>Birch-</a:t>
                </a:r>
                <a:r>
                  <a:rPr lang="en-US" altLang="zh-CN" dirty="0" err="1"/>
                  <a:t>Murnagham</a:t>
                </a:r>
                <a:r>
                  <a:rPr lang="zh-CN" altLang="en-US" dirty="0"/>
                  <a:t>状态方程：</a:t>
                </a: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6F8B618-2E1E-45B5-B09D-167385C39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6261" y="4691191"/>
                <a:ext cx="3200018" cy="640004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8E82904-9498-4C09-9A1B-A2AD475F8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261" y="3125324"/>
                <a:ext cx="2727700" cy="640004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0459108D-4812-4D75-AFAD-259F13A6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261" y="1728866"/>
                <a:ext cx="2286984" cy="640004"/>
              </a:xfrm>
              <a:prstGeom prst="rect">
                <a:avLst/>
              </a:prstGeom>
            </p:spPr>
          </p:pic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144BADD-FC4E-4998-9B38-D6815ECB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467" y="5837420"/>
              <a:ext cx="4593194" cy="562812"/>
            </a:xfrm>
            <a:prstGeom prst="rect">
              <a:avLst/>
            </a:prstGeom>
          </p:spPr>
        </p:pic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3062A8CF-EBA2-42EE-A2EC-B94A4AD64C1C}"/>
              </a:ext>
            </a:extLst>
          </p:cNvPr>
          <p:cNvSpPr txBox="1"/>
          <p:nvPr/>
        </p:nvSpPr>
        <p:spPr>
          <a:xfrm>
            <a:off x="825245" y="5378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或：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9DAA1A2-F74B-4325-9F6C-D4ADE56154C6}"/>
              </a:ext>
            </a:extLst>
          </p:cNvPr>
          <p:cNvGrpSpPr/>
          <p:nvPr/>
        </p:nvGrpSpPr>
        <p:grpSpPr>
          <a:xfrm>
            <a:off x="6601892" y="3359347"/>
            <a:ext cx="4764863" cy="2514027"/>
            <a:chOff x="6082923" y="3350383"/>
            <a:chExt cx="4764863" cy="251402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6E8DDD6-EB0C-4B8F-B4ED-D8208A37F177}"/>
                </a:ext>
              </a:extLst>
            </p:cNvPr>
            <p:cNvGrpSpPr/>
            <p:nvPr/>
          </p:nvGrpSpPr>
          <p:grpSpPr>
            <a:xfrm>
              <a:off x="6082923" y="3350383"/>
              <a:ext cx="4764863" cy="2514027"/>
              <a:chOff x="6256872" y="3553843"/>
              <a:chExt cx="4276574" cy="2194026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84D7872-3DAF-409D-A139-1D1DBB5D74E1}"/>
                  </a:ext>
                </a:extLst>
              </p:cNvPr>
              <p:cNvSpPr/>
              <p:nvPr/>
            </p:nvSpPr>
            <p:spPr>
              <a:xfrm>
                <a:off x="6256872" y="3553844"/>
                <a:ext cx="1307835" cy="219402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每一层的质量分数</a:t>
                </a:r>
                <a:endParaRPr lang="en-US" altLang="zh-CN" dirty="0"/>
              </a:p>
            </p:txBody>
          </p: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F80E8560-03CA-4FCF-9CA9-E0D05D284214}"/>
                  </a:ext>
                </a:extLst>
              </p:cNvPr>
              <p:cNvSpPr/>
              <p:nvPr/>
            </p:nvSpPr>
            <p:spPr>
              <a:xfrm>
                <a:off x="7564707" y="4278099"/>
                <a:ext cx="1048870" cy="8220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1BA9D992-F1F2-4B3D-BF54-7B947ED1B5F6}"/>
                  </a:ext>
                </a:extLst>
              </p:cNvPr>
              <p:cNvSpPr/>
              <p:nvPr/>
            </p:nvSpPr>
            <p:spPr>
              <a:xfrm>
                <a:off x="8628971" y="3553843"/>
                <a:ext cx="1904475" cy="219402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每一层的厚度</a:t>
                </a:r>
                <a:endParaRPr lang="en-US" altLang="zh-CN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质量、压力以及密度随半径的变化</a:t>
                </a: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55A59E-1237-44EC-8CC9-95CB195A8AA8}"/>
                </a:ext>
              </a:extLst>
            </p:cNvPr>
            <p:cNvSpPr txBox="1"/>
            <p:nvPr/>
          </p:nvSpPr>
          <p:spPr>
            <a:xfrm>
              <a:off x="6354303" y="33503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6848D52-A2B4-44B0-9810-3AC9B6493649}"/>
                </a:ext>
              </a:extLst>
            </p:cNvPr>
            <p:cNvSpPr txBox="1"/>
            <p:nvPr/>
          </p:nvSpPr>
          <p:spPr>
            <a:xfrm>
              <a:off x="9217565" y="3350383"/>
              <a:ext cx="113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2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黑色的伞&#10;&#10;中度可信度描述已自动生成">
            <a:extLst>
              <a:ext uri="{FF2B5EF4-FFF2-40B4-BE49-F238E27FC236}">
                <a16:creationId xmlns:a16="http://schemas.microsoft.com/office/drawing/2014/main" id="{5331E491-978B-4A68-A5BA-88DE52C4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12" y="3009399"/>
            <a:ext cx="5570477" cy="3092991"/>
          </a:xfrm>
          <a:prstGeom prst="rect">
            <a:avLst/>
          </a:prstGeom>
        </p:spPr>
      </p:pic>
      <p:pic>
        <p:nvPicPr>
          <p:cNvPr id="20" name="图片 19" descr="图示, 工程绘图&#10;&#10;描述已自动生成">
            <a:extLst>
              <a:ext uri="{FF2B5EF4-FFF2-40B4-BE49-F238E27FC236}">
                <a16:creationId xmlns:a16="http://schemas.microsoft.com/office/drawing/2014/main" id="{C937A371-45E9-4B6B-8364-9B7048F06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38" y="960714"/>
            <a:ext cx="4566557" cy="442495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920D8DE-BD1B-4354-BB5E-76C0D49F4C93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7616371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模型简介</a:t>
            </a:r>
            <a:r>
              <a:rPr lang="en-US" altLang="zh-CN" dirty="0"/>
              <a:t>——</a:t>
            </a:r>
            <a:r>
              <a:rPr lang="zh-CN" altLang="en-US" dirty="0"/>
              <a:t>迭代思路：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2D6190-911A-42F4-BBC2-7A62C20E67C9}"/>
              </a:ext>
            </a:extLst>
          </p:cNvPr>
          <p:cNvCxnSpPr>
            <a:cxnSpLocks/>
          </p:cNvCxnSpPr>
          <p:nvPr/>
        </p:nvCxnSpPr>
        <p:spPr>
          <a:xfrm>
            <a:off x="3419607" y="3223001"/>
            <a:ext cx="2671483" cy="1383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FE2FA9-1151-4EA6-B786-ABCD6389A41A}"/>
                  </a:ext>
                </a:extLst>
              </p:cNvPr>
              <p:cNvSpPr txBox="1"/>
              <p:nvPr/>
            </p:nvSpPr>
            <p:spPr>
              <a:xfrm>
                <a:off x="5006360" y="960714"/>
                <a:ext cx="6497833" cy="265476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:r>
                  <a:rPr lang="zh-CN" altLang="en-US" dirty="0">
                    <a:solidFill>
                      <a:srgbClr val="92D050"/>
                    </a:solidFill>
                  </a:rPr>
                  <a:t>欧拉差分方法</a:t>
                </a:r>
                <a:r>
                  <a:rPr lang="zh-CN" altLang="en-US" dirty="0"/>
                  <a:t>举例，采用如下的方法进行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从行星表面向行星核</a:t>
                </a:r>
                <a:r>
                  <a:rPr lang="zh-CN" altLang="en-US" dirty="0"/>
                  <a:t>的迭代：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164C98"/>
                    </a:solidFill>
                  </a:rPr>
                  <a:t>壳、幔层：</a:t>
                </a:r>
                <a:endParaRPr lang="en-US" altLang="zh-CN" dirty="0">
                  <a:solidFill>
                    <a:srgbClr val="164C98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164C98"/>
                    </a:solidFill>
                  </a:rPr>
                  <a:t>核层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FE2FA9-1151-4EA6-B786-ABCD6389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60" y="960714"/>
                <a:ext cx="6497833" cy="2654766"/>
              </a:xfrm>
              <a:prstGeom prst="rect">
                <a:avLst/>
              </a:prstGeom>
              <a:blipFill>
                <a:blip r:embed="rId4"/>
                <a:stretch>
                  <a:fillRect l="-750" t="-137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30F22C-8D60-4C34-A022-93DBD76E711A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7616371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模型简介</a:t>
            </a:r>
            <a:r>
              <a:rPr lang="en-US" altLang="zh-CN" dirty="0"/>
              <a:t>——</a:t>
            </a:r>
            <a:r>
              <a:rPr lang="zh-CN" altLang="en-US" dirty="0"/>
              <a:t>具体流程：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811C6E9-7ACC-414E-968E-D6C6B074E8F9}"/>
              </a:ext>
            </a:extLst>
          </p:cNvPr>
          <p:cNvGrpSpPr/>
          <p:nvPr/>
        </p:nvGrpSpPr>
        <p:grpSpPr>
          <a:xfrm>
            <a:off x="625427" y="1059437"/>
            <a:ext cx="6835932" cy="4981322"/>
            <a:chOff x="738734" y="1045687"/>
            <a:chExt cx="6835932" cy="4981322"/>
          </a:xfrm>
          <a:solidFill>
            <a:schemeClr val="bg2">
              <a:lumMod val="90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3C2C73F-C3A0-4A45-AFCF-23DD1FC5E695}"/>
                </a:ext>
              </a:extLst>
            </p:cNvPr>
            <p:cNvSpPr/>
            <p:nvPr/>
          </p:nvSpPr>
          <p:spPr>
            <a:xfrm>
              <a:off x="2221087" y="1045687"/>
              <a:ext cx="2957336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上一层的质量、压力、密度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CB3E9D-64F6-4069-BB6C-BEDBFD348578}"/>
                </a:ext>
              </a:extLst>
            </p:cNvPr>
            <p:cNvSpPr/>
            <p:nvPr/>
          </p:nvSpPr>
          <p:spPr>
            <a:xfrm>
              <a:off x="2815398" y="4330030"/>
              <a:ext cx="1768715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质量是否小于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2740C8-7A77-45E8-941B-062BF79724CF}"/>
                </a:ext>
              </a:extLst>
            </p:cNvPr>
            <p:cNvSpPr/>
            <p:nvPr/>
          </p:nvSpPr>
          <p:spPr>
            <a:xfrm>
              <a:off x="3102267" y="5424813"/>
              <a:ext cx="1194976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停止计算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1DEC980-099E-44BD-B9DA-5ABC2E41F8C2}"/>
                </a:ext>
              </a:extLst>
            </p:cNvPr>
            <p:cNvSpPr/>
            <p:nvPr/>
          </p:nvSpPr>
          <p:spPr>
            <a:xfrm>
              <a:off x="1840487" y="2140468"/>
              <a:ext cx="3718537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根据质量分数判断此时的物质材料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A199EDC-2FE1-4CA6-80E5-5FB5F798B16F}"/>
                </a:ext>
              </a:extLst>
            </p:cNvPr>
            <p:cNvSpPr/>
            <p:nvPr/>
          </p:nvSpPr>
          <p:spPr>
            <a:xfrm>
              <a:off x="738734" y="3235249"/>
              <a:ext cx="5922042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将质量、压力、密度以及物质材料放入系统方程进行迭代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3E8B646-E8BA-470D-995A-88EA57FA55E7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3699755" y="1405687"/>
              <a:ext cx="1" cy="734781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A72A299-557B-453D-BB10-17BA908DAAEC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3699755" y="2500468"/>
              <a:ext cx="1" cy="734781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D0CBE16-52C2-4987-82C9-96CA514A59D1}"/>
                </a:ext>
              </a:extLst>
            </p:cNvPr>
            <p:cNvCxnSpPr>
              <a:cxnSpLocks/>
              <a:stCxn id="26" idx="2"/>
              <a:endCxn id="23" idx="0"/>
            </p:cNvCxnSpPr>
            <p:nvPr/>
          </p:nvCxnSpPr>
          <p:spPr>
            <a:xfrm>
              <a:off x="3699755" y="3595249"/>
              <a:ext cx="1" cy="734781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3ABC45-F20B-4604-9F3E-2B5C41025242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3699755" y="4690030"/>
              <a:ext cx="1" cy="734783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BC81ECA-1496-4EE5-A4DD-0DC26C474D85}"/>
                </a:ext>
              </a:extLst>
            </p:cNvPr>
            <p:cNvSpPr txBox="1"/>
            <p:nvPr/>
          </p:nvSpPr>
          <p:spPr>
            <a:xfrm>
              <a:off x="7209183" y="1654717"/>
              <a:ext cx="365483" cy="23083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半径减少一个步长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AD9C72B-05ED-44E0-AA03-C9676F183F9F}"/>
                </a:ext>
              </a:extLst>
            </p:cNvPr>
            <p:cNvSpPr/>
            <p:nvPr/>
          </p:nvSpPr>
          <p:spPr>
            <a:xfrm>
              <a:off x="5211642" y="4330030"/>
              <a:ext cx="1768715" cy="36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半径是否到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63FE45B-6943-4C03-9F6F-41A4AA5364F0}"/>
                </a:ext>
              </a:extLst>
            </p:cNvPr>
            <p:cNvCxnSpPr>
              <a:cxnSpLocks/>
              <a:stCxn id="23" idx="3"/>
              <a:endCxn id="51" idx="1"/>
            </p:cNvCxnSpPr>
            <p:nvPr/>
          </p:nvCxnSpPr>
          <p:spPr>
            <a:xfrm>
              <a:off x="4584113" y="4510030"/>
              <a:ext cx="627529" cy="0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BBB2AD81-B12A-4390-AF72-D25B0DD86FDB}"/>
                </a:ext>
              </a:extLst>
            </p:cNvPr>
            <p:cNvCxnSpPr>
              <a:cxnSpLocks/>
              <a:stCxn id="51" idx="3"/>
              <a:endCxn id="22" idx="3"/>
            </p:cNvCxnSpPr>
            <p:nvPr/>
          </p:nvCxnSpPr>
          <p:spPr>
            <a:xfrm flipH="1" flipV="1">
              <a:off x="5178423" y="1225687"/>
              <a:ext cx="1801934" cy="3284343"/>
            </a:xfrm>
            <a:prstGeom prst="bentConnector3">
              <a:avLst>
                <a:gd name="adj1" fmla="val -12686"/>
              </a:avLst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90BABC2-3118-40E8-AFD2-28345BDB369A}"/>
                </a:ext>
              </a:extLst>
            </p:cNvPr>
            <p:cNvSpPr txBox="1"/>
            <p:nvPr/>
          </p:nvSpPr>
          <p:spPr>
            <a:xfrm>
              <a:off x="3736171" y="4866147"/>
              <a:ext cx="4154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D8B5EA69-67C0-4E8C-9EF5-1A54B8EBD31C}"/>
                </a:ext>
              </a:extLst>
            </p:cNvPr>
            <p:cNvCxnSpPr>
              <a:cxnSpLocks/>
              <a:stCxn id="51" idx="2"/>
              <a:endCxn id="24" idx="3"/>
            </p:cNvCxnSpPr>
            <p:nvPr/>
          </p:nvCxnSpPr>
          <p:spPr>
            <a:xfrm rot="5400000">
              <a:off x="4739231" y="4248043"/>
              <a:ext cx="914783" cy="1798757"/>
            </a:xfrm>
            <a:prstGeom prst="bentConnector2">
              <a:avLst/>
            </a:prstGeom>
            <a:grpFill/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F387E48-F2A9-4A12-A8FE-0C0EDBC93213}"/>
                </a:ext>
              </a:extLst>
            </p:cNvPr>
            <p:cNvSpPr txBox="1"/>
            <p:nvPr/>
          </p:nvSpPr>
          <p:spPr>
            <a:xfrm>
              <a:off x="4897877" y="5657677"/>
              <a:ext cx="41549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70ACF81E-B1DC-445C-8CD8-AEA7F0E50E41}"/>
              </a:ext>
            </a:extLst>
          </p:cNvPr>
          <p:cNvSpPr txBox="1"/>
          <p:nvPr/>
        </p:nvSpPr>
        <p:spPr>
          <a:xfrm>
            <a:off x="7877925" y="1186578"/>
            <a:ext cx="3223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假设每一层的</a:t>
            </a:r>
            <a:r>
              <a:rPr lang="zh-CN" altLang="en-US" dirty="0">
                <a:solidFill>
                  <a:srgbClr val="0070C0"/>
                </a:solidFill>
              </a:rPr>
              <a:t>物质组成已知（状态方程的参数可以确定）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根据输入的</a:t>
            </a:r>
            <a:r>
              <a:rPr lang="zh-CN" altLang="en-US" dirty="0">
                <a:solidFill>
                  <a:srgbClr val="0070C0"/>
                </a:solidFill>
              </a:rPr>
              <a:t>质量分数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0070C0"/>
                </a:solidFill>
              </a:rPr>
              <a:t>确定分层的位置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质量迭代到零时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70C0"/>
                </a:solidFill>
              </a:rPr>
              <a:t>半径迭代到零时</a:t>
            </a:r>
            <a:r>
              <a:rPr lang="zh-CN" altLang="en-US" dirty="0"/>
              <a:t>都</a:t>
            </a:r>
            <a:r>
              <a:rPr lang="zh-CN" altLang="en-US" dirty="0">
                <a:solidFill>
                  <a:srgbClr val="0070C0"/>
                </a:solidFill>
              </a:rPr>
              <a:t>停止计算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要求</a:t>
            </a:r>
            <a:r>
              <a:rPr lang="zh-CN" altLang="en-US" dirty="0">
                <a:solidFill>
                  <a:srgbClr val="0070C0"/>
                </a:solidFill>
              </a:rPr>
              <a:t>质量和半径同时到零</a:t>
            </a:r>
            <a:r>
              <a:rPr lang="zh-CN" altLang="en-US" dirty="0"/>
              <a:t>（误差范围内）以得到一个自洽的模型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13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33CF25E-D518-4A0D-9BB9-C1268C60A0DB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地球模型</a:t>
            </a:r>
            <a:r>
              <a:rPr lang="en-US" altLang="zh-CN" dirty="0"/>
              <a:t>(</a:t>
            </a:r>
            <a:r>
              <a:rPr lang="zh-CN" altLang="en-US" dirty="0"/>
              <a:t>双层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7B6C86-E9C7-4837-8641-B95B48C99773}"/>
                  </a:ext>
                </a:extLst>
              </p:cNvPr>
              <p:cNvSpPr txBox="1"/>
              <p:nvPr/>
            </p:nvSpPr>
            <p:spPr>
              <a:xfrm>
                <a:off x="891248" y="865248"/>
                <a:ext cx="51344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使用上述模型对地球的内部结构进行简单的计算：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假设地球整体由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硅酸盐地幔 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Mg,Fe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)</a:t>
                </a:r>
                <a:r>
                  <a:rPr lang="en-US" altLang="zh-CN" sz="800" dirty="0">
                    <a:solidFill>
                      <a:srgbClr val="C00000"/>
                    </a:solidFill>
                    <a:latin typeface="Times-Roman"/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SiO</a:t>
                </a:r>
                <a:r>
                  <a:rPr lang="en-US" altLang="zh-CN" sz="800" dirty="0">
                    <a:solidFill>
                      <a:srgbClr val="C00000"/>
                    </a:solidFill>
                    <a:latin typeface="Times-Roman"/>
                  </a:rPr>
                  <a:t>4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wd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rtxr"/>
                  </a:rPr>
                  <a:t>+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rw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以及铁核（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dirty="0"/>
                  <a:t>组成；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其各自的热力学参数见右表格：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7B6C86-E9C7-4837-8641-B95B48C99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8" y="865248"/>
                <a:ext cx="5134466" cy="1754326"/>
              </a:xfrm>
              <a:prstGeom prst="rect">
                <a:avLst/>
              </a:prstGeom>
              <a:blipFill>
                <a:blip r:embed="rId2"/>
                <a:stretch>
                  <a:fillRect l="-950" t="-2083" r="-261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009B89-C36C-4BFE-AB26-00C2E1EBDD2B}"/>
              </a:ext>
            </a:extLst>
          </p:cNvPr>
          <p:cNvGrpSpPr/>
          <p:nvPr/>
        </p:nvGrpSpPr>
        <p:grpSpPr>
          <a:xfrm>
            <a:off x="6619727" y="1201231"/>
            <a:ext cx="4681025" cy="1082359"/>
            <a:chOff x="6563166" y="860741"/>
            <a:chExt cx="4681025" cy="108235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7EDE66-36D4-4CCA-95C9-E13494186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3166" y="1104900"/>
              <a:ext cx="4581525" cy="8382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339BCDB-D9AE-46FC-BF7B-2E4D663ED37F}"/>
                </a:ext>
              </a:extLst>
            </p:cNvPr>
            <p:cNvSpPr txBox="1"/>
            <p:nvPr/>
          </p:nvSpPr>
          <p:spPr>
            <a:xfrm>
              <a:off x="7638070" y="860741"/>
              <a:ext cx="36061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+mn-ea"/>
                  <a:cs typeface="+mn-cs"/>
                </a:rPr>
                <a:t>[1] </a:t>
              </a:r>
              <a:r>
                <a:rPr lang="zh-CN" altLang="en-US" sz="1200" dirty="0">
                  <a:solidFill>
                    <a:srgbClr val="000000"/>
                  </a:solidFill>
                  <a:latin typeface="Microsoft YaHei"/>
                </a:rPr>
                <a:t>地球内部组分的热力学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+mn-ea"/>
                  <a:cs typeface="+mn-cs"/>
                </a:rPr>
                <a:t>参数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447332D-96E2-4D5B-89BF-E0ECD7BD8F7F}"/>
              </a:ext>
            </a:extLst>
          </p:cNvPr>
          <p:cNvSpPr txBox="1"/>
          <p:nvPr/>
        </p:nvSpPr>
        <p:spPr>
          <a:xfrm>
            <a:off x="738734" y="6120898"/>
            <a:ext cx="6867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[1] Sheng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Jin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 et al. (2012)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A4F6A60-7666-4B44-81C2-96DE70EFA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539" y="2762278"/>
            <a:ext cx="6085234" cy="33499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13AF37-80E4-4C17-9E35-282E70E7B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004" y="2753567"/>
            <a:ext cx="5210969" cy="33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3DAD7314-A7AE-4E2B-B32B-1045450B6B2B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三层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00403B-6F1A-4EB6-AFB7-334E6089DDB7}"/>
                  </a:ext>
                </a:extLst>
              </p:cNvPr>
              <p:cNvSpPr txBox="1"/>
              <p:nvPr/>
            </p:nvSpPr>
            <p:spPr>
              <a:xfrm>
                <a:off x="738734" y="865248"/>
                <a:ext cx="106464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假设木卫二深部具有与地球类似的物质组成：即整体由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水冰壳（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）、硅酸盐地幔 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Mg,Fe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)</a:t>
                </a:r>
                <a:r>
                  <a:rPr lang="en-US" altLang="zh-CN" sz="800" dirty="0">
                    <a:solidFill>
                      <a:srgbClr val="C00000"/>
                    </a:solidFill>
                    <a:latin typeface="Times-Roman"/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SiO</a:t>
                </a:r>
                <a:r>
                  <a:rPr lang="en-US" altLang="zh-CN" sz="800" dirty="0">
                    <a:solidFill>
                      <a:srgbClr val="C00000"/>
                    </a:solidFill>
                    <a:latin typeface="Times-Roman"/>
                  </a:rPr>
                  <a:t>4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wd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rtxr"/>
                  </a:rPr>
                  <a:t>+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-Roman"/>
                  </a:rPr>
                  <a:t>rw</a:t>
                </a:r>
                <a:r>
                  <a:rPr lang="en-US" altLang="zh-CN" dirty="0">
                    <a:solidFill>
                      <a:srgbClr val="C00000"/>
                    </a:solidFill>
                    <a:latin typeface="Times-Roman"/>
                  </a:rPr>
                  <a:t>)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以及铁核（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dirty="0"/>
                  <a:t>组成，其各自的热力学参数见表格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同时为了准确的研究木卫二的内部结构，假设表面的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水冰层的质量分数是固定的</a:t>
                </a:r>
                <a:r>
                  <a:rPr lang="zh-CN" altLang="en-US" dirty="0"/>
                  <a:t>（表面比较容易测量），用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二分法</a:t>
                </a:r>
                <a:r>
                  <a:rPr lang="zh-CN" altLang="en-US" dirty="0"/>
                  <a:t>求解内部的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核、幔厚度</a:t>
                </a:r>
                <a:r>
                  <a:rPr lang="zh-CN" altLang="en-US" dirty="0"/>
                  <a:t>以及其各自的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质量分数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00403B-6F1A-4EB6-AFB7-334E6089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4" y="865248"/>
                <a:ext cx="10646441" cy="1477328"/>
              </a:xfrm>
              <a:prstGeom prst="rect">
                <a:avLst/>
              </a:prstGeom>
              <a:blipFill>
                <a:blip r:embed="rId2"/>
                <a:stretch>
                  <a:fillRect l="-458" t="-2893" r="-1660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65B9E38-5D18-4451-A70A-08E4ABB712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689398"/>
                  </p:ext>
                </p:extLst>
              </p:nvPr>
            </p:nvGraphicFramePr>
            <p:xfrm>
              <a:off x="1351396" y="3166390"/>
              <a:ext cx="4744604" cy="172213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9931">
                      <a:extLst>
                        <a:ext uri="{9D8B030D-6E8A-4147-A177-3AD203B41FA5}">
                          <a16:colId xmlns:a16="http://schemas.microsoft.com/office/drawing/2014/main" val="2930020828"/>
                        </a:ext>
                      </a:extLst>
                    </a:gridCol>
                    <a:gridCol w="652371">
                      <a:extLst>
                        <a:ext uri="{9D8B030D-6E8A-4147-A177-3AD203B41FA5}">
                          <a16:colId xmlns:a16="http://schemas.microsoft.com/office/drawing/2014/main" val="2332481954"/>
                        </a:ext>
                      </a:extLst>
                    </a:gridCol>
                    <a:gridCol w="1186151">
                      <a:extLst>
                        <a:ext uri="{9D8B030D-6E8A-4147-A177-3AD203B41FA5}">
                          <a16:colId xmlns:a16="http://schemas.microsoft.com/office/drawing/2014/main" val="3623221347"/>
                        </a:ext>
                      </a:extLst>
                    </a:gridCol>
                    <a:gridCol w="1186151">
                      <a:extLst>
                        <a:ext uri="{9D8B030D-6E8A-4147-A177-3AD203B41FA5}">
                          <a16:colId xmlns:a16="http://schemas.microsoft.com/office/drawing/2014/main" val="105377477"/>
                        </a:ext>
                      </a:extLst>
                    </a:gridCol>
                  </a:tblGrid>
                  <a:tr h="45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Composition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05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sz="1050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GPa</a:t>
                          </a: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5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05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05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(kg/m</a:t>
                          </a:r>
                          <a:r>
                            <a:rPr lang="zh-CN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³</a:t>
                          </a: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5980064"/>
                      </a:ext>
                    </a:extLst>
                  </a:tr>
                  <a:tr h="401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Fe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zh-CN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FeS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150.2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5.675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7171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055754"/>
                      </a:ext>
                    </a:extLst>
                  </a:tr>
                  <a:tr h="445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(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Mg,Fe</a:t>
                          </a:r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)2SiO4(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wd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rtxr"/>
                              <a:ea typeface="宋体" panose="02010600030101010101" pitchFamily="2" charset="-122"/>
                              <a:cs typeface="rtxr"/>
                            </a:rPr>
                            <a:t>+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rw</a:t>
                          </a:r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)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174.5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4.274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3420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9979036"/>
                      </a:ext>
                    </a:extLst>
                  </a:tr>
                  <a:tr h="4192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H</a:t>
                          </a:r>
                          <a:r>
                            <a:rPr lang="en-US" sz="6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2</a:t>
                          </a:r>
                          <a:r>
                            <a:rPr lang="en-US" sz="8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2.28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3762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65B9E38-5D18-4451-A70A-08E4ABB712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689398"/>
                  </p:ext>
                </p:extLst>
              </p:nvPr>
            </p:nvGraphicFramePr>
            <p:xfrm>
              <a:off x="1351396" y="3166390"/>
              <a:ext cx="4744604" cy="172213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9931">
                      <a:extLst>
                        <a:ext uri="{9D8B030D-6E8A-4147-A177-3AD203B41FA5}">
                          <a16:colId xmlns:a16="http://schemas.microsoft.com/office/drawing/2014/main" val="2930020828"/>
                        </a:ext>
                      </a:extLst>
                    </a:gridCol>
                    <a:gridCol w="652371">
                      <a:extLst>
                        <a:ext uri="{9D8B030D-6E8A-4147-A177-3AD203B41FA5}">
                          <a16:colId xmlns:a16="http://schemas.microsoft.com/office/drawing/2014/main" val="2332481954"/>
                        </a:ext>
                      </a:extLst>
                    </a:gridCol>
                    <a:gridCol w="1186151">
                      <a:extLst>
                        <a:ext uri="{9D8B030D-6E8A-4147-A177-3AD203B41FA5}">
                          <a16:colId xmlns:a16="http://schemas.microsoft.com/office/drawing/2014/main" val="3623221347"/>
                        </a:ext>
                      </a:extLst>
                    </a:gridCol>
                    <a:gridCol w="1186151">
                      <a:extLst>
                        <a:ext uri="{9D8B030D-6E8A-4147-A177-3AD203B41FA5}">
                          <a16:colId xmlns:a16="http://schemas.microsoft.com/office/drawing/2014/main" val="105377477"/>
                        </a:ext>
                      </a:extLst>
                    </a:gridCol>
                  </a:tblGrid>
                  <a:tr h="45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Composition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1111" t="-2667" r="-362037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31" t="-2667" r="-101546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487" t="-2667" r="-1026" b="-2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980064"/>
                      </a:ext>
                    </a:extLst>
                  </a:tr>
                  <a:tr h="4018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16667" r="-176950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150.2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5.675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7171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055754"/>
                      </a:ext>
                    </a:extLst>
                  </a:tr>
                  <a:tr h="445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(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Mg,Fe</a:t>
                          </a:r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)2SiO4(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wd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rtxr"/>
                              <a:ea typeface="宋体" panose="02010600030101010101" pitchFamily="2" charset="-122"/>
                              <a:cs typeface="rtxr"/>
                            </a:rPr>
                            <a:t>+</a:t>
                          </a:r>
                          <a:r>
                            <a:rPr lang="en-US" sz="1050" kern="0" dirty="0" err="1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rw</a:t>
                          </a:r>
                          <a:r>
                            <a:rPr lang="en-US" sz="1050" kern="0" dirty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)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174.5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4.274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3420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9979036"/>
                      </a:ext>
                    </a:extLst>
                  </a:tr>
                  <a:tr h="4192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H</a:t>
                          </a:r>
                          <a:r>
                            <a:rPr lang="en-US" sz="6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2</a:t>
                          </a:r>
                          <a:r>
                            <a:rPr lang="en-US" sz="800" kern="0">
                              <a:solidFill>
                                <a:srgbClr val="131413"/>
                              </a:solidFill>
                              <a:effectLst/>
                              <a:latin typeface="Times-Roman"/>
                              <a:ea typeface="等线" panose="02010600030101010101" pitchFamily="2" charset="-122"/>
                              <a:cs typeface="Times-Roman"/>
                            </a:rPr>
                            <a:t>O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2.28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1000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3762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60ACDEE-F051-48B4-BA1C-04295F397743}"/>
              </a:ext>
            </a:extLst>
          </p:cNvPr>
          <p:cNvSpPr txBox="1"/>
          <p:nvPr/>
        </p:nvSpPr>
        <p:spPr>
          <a:xfrm>
            <a:off x="2404015" y="2889391"/>
            <a:ext cx="3515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[1] </a:t>
            </a:r>
            <a:r>
              <a:rPr lang="zh-CN" altLang="en-US" sz="1200" dirty="0">
                <a:solidFill>
                  <a:srgbClr val="000000"/>
                </a:solidFill>
                <a:latin typeface="Microsoft YaHei"/>
              </a:rPr>
              <a:t>木卫二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内部组分的热力学参数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E715A9-D610-4773-82CB-C09F58A4FEB6}"/>
              </a:ext>
            </a:extLst>
          </p:cNvPr>
          <p:cNvSpPr txBox="1"/>
          <p:nvPr/>
        </p:nvSpPr>
        <p:spPr>
          <a:xfrm>
            <a:off x="738734" y="6120898"/>
            <a:ext cx="6867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[1] Sheng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Jin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 et al. (2012)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图示 23">
                <a:extLst>
                  <a:ext uri="{FF2B5EF4-FFF2-40B4-BE49-F238E27FC236}">
                    <a16:creationId xmlns:a16="http://schemas.microsoft.com/office/drawing/2014/main" id="{267D86D0-128C-4552-9D8B-7BE601D2A1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0964047"/>
                  </p:ext>
                </p:extLst>
              </p:nvPr>
            </p:nvGraphicFramePr>
            <p:xfrm>
              <a:off x="7097060" y="1916301"/>
              <a:ext cx="3515723" cy="40073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24" name="图示 23">
                <a:extLst>
                  <a:ext uri="{FF2B5EF4-FFF2-40B4-BE49-F238E27FC236}">
                    <a16:creationId xmlns:a16="http://schemas.microsoft.com/office/drawing/2014/main" id="{267D86D0-128C-4552-9D8B-7BE601D2A1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0964047"/>
                  </p:ext>
                </p:extLst>
              </p:nvPr>
            </p:nvGraphicFramePr>
            <p:xfrm>
              <a:off x="7097060" y="1916301"/>
              <a:ext cx="3515723" cy="40073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32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E2061DE-4211-4ED1-B3C5-63A98FDFAD96}"/>
              </a:ext>
            </a:extLst>
          </p:cNvPr>
          <p:cNvSpPr txBox="1">
            <a:spLocks/>
          </p:cNvSpPr>
          <p:nvPr/>
        </p:nvSpPr>
        <p:spPr>
          <a:xfrm>
            <a:off x="738734" y="25982"/>
            <a:ext cx="8876606" cy="64000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模型结果</a:t>
            </a:r>
            <a:r>
              <a:rPr lang="en-US" altLang="zh-CN" dirty="0"/>
              <a:t>——</a:t>
            </a:r>
            <a:r>
              <a:rPr lang="zh-CN" altLang="en-US" dirty="0"/>
              <a:t>木卫二模型</a:t>
            </a:r>
            <a:r>
              <a:rPr lang="en-US" altLang="zh-CN" dirty="0"/>
              <a:t>(</a:t>
            </a:r>
            <a:r>
              <a:rPr lang="zh-CN" altLang="en-US" dirty="0"/>
              <a:t>三层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 descr="图片包含 图示&#10;&#10;描述已自动生成">
            <a:extLst>
              <a:ext uri="{FF2B5EF4-FFF2-40B4-BE49-F238E27FC236}">
                <a16:creationId xmlns:a16="http://schemas.microsoft.com/office/drawing/2014/main" id="{AFEC6AA6-E2C3-4015-8026-5E7275AEE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18" y="833744"/>
            <a:ext cx="4473764" cy="5190512"/>
          </a:xfrm>
          <a:prstGeom prst="rect">
            <a:avLst/>
          </a:prstGeom>
        </p:spPr>
      </p:pic>
      <p:pic>
        <p:nvPicPr>
          <p:cNvPr id="16" name="图片 15" descr="图示&#10;&#10;低可信度描述已自动生成">
            <a:extLst>
              <a:ext uri="{FF2B5EF4-FFF2-40B4-BE49-F238E27FC236}">
                <a16:creationId xmlns:a16="http://schemas.microsoft.com/office/drawing/2014/main" id="{DAEA0EB4-C3E9-4683-8B15-B61EA9E0E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0" y="833744"/>
            <a:ext cx="4594028" cy="52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593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2130</Words>
  <Application>Microsoft Office PowerPoint</Application>
  <PresentationFormat>宽屏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rtxr</vt:lpstr>
      <vt:lpstr>Times-Roman</vt:lpstr>
      <vt:lpstr>黑体</vt:lpstr>
      <vt:lpstr>微软雅黑</vt:lpstr>
      <vt:lpstr>Arial</vt:lpstr>
      <vt:lpstr>Cambria Math</vt:lpstr>
      <vt:lpstr>Times New Roman</vt:lpstr>
      <vt:lpstr>ChronicleVTI</vt:lpstr>
      <vt:lpstr>木卫二内部结构研究汇报</vt:lpstr>
      <vt:lpstr>目录：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木卫二内部结构研究汇报</dc:title>
  <dc:creator>treestabris</dc:creator>
  <cp:lastModifiedBy>treestabris</cp:lastModifiedBy>
  <cp:revision>2</cp:revision>
  <dcterms:created xsi:type="dcterms:W3CDTF">2022-01-12T09:13:20Z</dcterms:created>
  <dcterms:modified xsi:type="dcterms:W3CDTF">2022-01-12T18:21:06Z</dcterms:modified>
</cp:coreProperties>
</file>