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5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7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0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2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3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2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2" y="3785293"/>
            <a:ext cx="7639897" cy="3072708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520950" y="2376433"/>
            <a:ext cx="7150100" cy="1765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>
                <a:solidFill>
                  <a:srgbClr val="ffc000"/>
                </a:solidFill>
              </a:rPr>
              <a:t>서핑게임</a:t>
            </a:r>
            <a:r>
              <a:rPr lang="en-US" altLang="ko-KR" sz="6600">
                <a:solidFill>
                  <a:prstClr val="white"/>
                </a:solidFill>
              </a:rPr>
              <a:t> </a:t>
            </a:r>
            <a:endParaRPr lang="en-US" altLang="ko-KR" sz="660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3000">
                <a:solidFill>
                  <a:prstClr val="white"/>
                </a:solidFill>
              </a:rPr>
              <a:t>python</a:t>
            </a:r>
            <a:r>
              <a:rPr lang="ko-KR" altLang="en-US" sz="3000">
                <a:solidFill>
                  <a:prstClr val="white"/>
                </a:solidFill>
              </a:rPr>
              <a:t>을 이용한 게임</a:t>
            </a:r>
            <a:endParaRPr lang="ko-KR" altLang="en-US" sz="300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altLang="ko-KR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8162440" y="4429932"/>
            <a:ext cx="3035084" cy="12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r">
              <a:defRPr/>
            </a:pPr>
            <a:r>
              <a:rPr lang="ko-KR" altLang="en-US" sz="2800"/>
              <a:t>컴퓨터공학과</a:t>
            </a:r>
            <a:endParaRPr lang="ko-KR" altLang="en-US" sz="2800"/>
          </a:p>
          <a:p>
            <a:pPr algn="r">
              <a:defRPr/>
            </a:pPr>
            <a:r>
              <a:rPr lang="en-US" altLang="ko-KR" sz="2800"/>
              <a:t>20184429</a:t>
            </a:r>
            <a:endParaRPr lang="en-US" altLang="ko-KR" sz="2800"/>
          </a:p>
          <a:p>
            <a:pPr algn="r">
              <a:defRPr/>
            </a:pPr>
            <a:r>
              <a:rPr lang="ko-KR" altLang="en-US" sz="2800"/>
              <a:t>김수빈</a:t>
            </a:r>
            <a:endParaRPr lang="ko-KR" altLang="en-US" sz="2800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rcRect b="13790"/>
          <a:stretch>
            <a:fillRect/>
          </a:stretch>
        </p:blipFill>
        <p:spPr>
          <a:xfrm>
            <a:off x="3983354" y="3962399"/>
            <a:ext cx="4463416" cy="952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목차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1596971" y="1357447"/>
            <a:ext cx="9756829" cy="48195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1.</a:t>
            </a:r>
            <a:r>
              <a:rPr lang="ko-KR" altLang="en-US">
                <a:solidFill>
                  <a:schemeClr val="lt1"/>
                </a:solidFill>
              </a:rPr>
              <a:t> 게임 개요</a:t>
            </a:r>
            <a:endParaRPr lang="ko-KR" altLang="en-US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2.</a:t>
            </a:r>
            <a:r>
              <a:rPr lang="ko-KR" altLang="en-US">
                <a:solidFill>
                  <a:schemeClr val="lt1"/>
                </a:solidFill>
              </a:rPr>
              <a:t> 게임 시놉시스</a:t>
            </a:r>
            <a:endParaRPr lang="ko-KR" altLang="en-US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3.</a:t>
            </a:r>
            <a:r>
              <a:rPr lang="ko-KR" altLang="en-US">
                <a:solidFill>
                  <a:schemeClr val="lt1"/>
                </a:solidFill>
              </a:rPr>
              <a:t> 게임 구성</a:t>
            </a:r>
            <a:endParaRPr lang="ko-KR" altLang="en-US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lt1"/>
                </a:solidFill>
              </a:rPr>
              <a:t>4.</a:t>
            </a:r>
            <a:r>
              <a:rPr lang="ko-KR" altLang="en-US">
                <a:solidFill>
                  <a:schemeClr val="lt1"/>
                </a:solidFill>
              </a:rPr>
              <a:t> 유사 게임과의 차별성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02677" y="142601"/>
            <a:ext cx="7150100" cy="69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c000"/>
                </a:solidFill>
              </a:rPr>
              <a:t>게임개요</a:t>
            </a:r>
            <a:endParaRPr lang="ko-KR" altLang="en-US" sz="4000">
              <a:solidFill>
                <a:srgbClr val="ffc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64920" y="462198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장애물 피하기 게임 기반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56553" y="4101169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게임 장르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14130" y="465056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파도 치는 바다 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6200" y="1732725"/>
            <a:ext cx="2013585" cy="2045970"/>
          </a:xfrm>
          <a:prstGeom prst="ellipse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23485" y="1768005"/>
            <a:ext cx="2145030" cy="2053259"/>
          </a:xfrm>
          <a:prstGeom prst="ellipse">
            <a:avLst/>
          </a:prstGeom>
        </p:spPr>
      </p:pic>
      <p:sp>
        <p:nvSpPr>
          <p:cNvPr id="62" name="모서리가 둥근 직사각형 49"/>
          <p:cNvSpPr/>
          <p:nvPr/>
        </p:nvSpPr>
        <p:spPr>
          <a:xfrm>
            <a:off x="5286714" y="4167844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게임 배경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843010" y="1765935"/>
            <a:ext cx="2002155" cy="2087880"/>
          </a:xfrm>
          <a:prstGeom prst="ellipse">
            <a:avLst/>
          </a:prstGeom>
        </p:spPr>
      </p:pic>
      <p:sp>
        <p:nvSpPr>
          <p:cNvPr id="64" name="모서리가 둥근 직사각형 49"/>
          <p:cNvSpPr/>
          <p:nvPr/>
        </p:nvSpPr>
        <p:spPr>
          <a:xfrm>
            <a:off x="9090828" y="4186896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아이디어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50"/>
          <p:cNvSpPr/>
          <p:nvPr/>
        </p:nvSpPr>
        <p:spPr>
          <a:xfrm>
            <a:off x="8694785" y="4650560"/>
            <a:ext cx="2363739" cy="109623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해변에서 서핑보드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탄 사람들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02677" y="142601"/>
            <a:ext cx="7150100" cy="69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c000"/>
                </a:solidFill>
              </a:rPr>
              <a:t>게임구성</a:t>
            </a:r>
            <a:endParaRPr lang="ko-KR" altLang="en-US" sz="4000">
              <a:solidFill>
                <a:srgbClr val="ffc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08070" y="457436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서핑 보드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71128" y="4167844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게임 캐릭터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19825" y="45934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파도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7925" y="1837500"/>
            <a:ext cx="2013585" cy="2045970"/>
          </a:xfrm>
          <a:prstGeom prst="ellipse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5550" y="1796580"/>
            <a:ext cx="2145030" cy="2043734"/>
          </a:xfrm>
          <a:prstGeom prst="ellipse">
            <a:avLst/>
          </a:prstGeom>
        </p:spPr>
      </p:pic>
      <p:sp>
        <p:nvSpPr>
          <p:cNvPr id="62" name="모서리가 둥근 직사각형 49"/>
          <p:cNvSpPr/>
          <p:nvPr/>
        </p:nvSpPr>
        <p:spPr>
          <a:xfrm>
            <a:off x="6610689" y="4167844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장애물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38285" y="1784985"/>
            <a:ext cx="2040255" cy="2078355"/>
          </a:xfrm>
          <a:prstGeom prst="ellipse">
            <a:avLst/>
          </a:prstGeom>
        </p:spPr>
      </p:pic>
      <p:sp>
        <p:nvSpPr>
          <p:cNvPr id="64" name="모서리가 둥근 직사각형 49"/>
          <p:cNvSpPr/>
          <p:nvPr/>
        </p:nvSpPr>
        <p:spPr>
          <a:xfrm>
            <a:off x="9357528" y="4167846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획득 요인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50"/>
          <p:cNvSpPr/>
          <p:nvPr/>
        </p:nvSpPr>
        <p:spPr>
          <a:xfrm>
            <a:off x="9018635" y="4621985"/>
            <a:ext cx="2363739" cy="109623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쓰레기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모서리가 둥근 직사각형 49"/>
          <p:cNvSpPr/>
          <p:nvPr/>
        </p:nvSpPr>
        <p:spPr>
          <a:xfrm>
            <a:off x="1032678" y="4139269"/>
            <a:ext cx="1618572" cy="438018"/>
          </a:xfrm>
          <a:prstGeom prst="roundRect">
            <a:avLst>
              <a:gd name="adj" fmla="val 50000"/>
            </a:avLst>
          </a:prstGeom>
          <a:solidFill>
            <a:srgbClr val="ffc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언어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48"/>
          <p:cNvSpPr/>
          <p:nvPr/>
        </p:nvSpPr>
        <p:spPr>
          <a:xfrm>
            <a:off x="688670" y="4517210"/>
            <a:ext cx="2363739" cy="109623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Python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rcRect l="12240" r="13150"/>
          <a:stretch>
            <a:fillRect/>
          </a:stretch>
        </p:blipFill>
        <p:spPr>
          <a:xfrm>
            <a:off x="840105" y="1794510"/>
            <a:ext cx="2063115" cy="200215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게임 구성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878560" y="1579519"/>
            <a:ext cx="10434880" cy="514989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시간기록제 </a:t>
            </a:r>
            <a:r>
              <a:rPr lang="en-US" altLang="ko-KR" sz="1700" b="1">
                <a:solidFill>
                  <a:schemeClr val="lt1"/>
                </a:solidFill>
              </a:rPr>
              <a:t>[</a:t>
            </a:r>
            <a:r>
              <a:rPr lang="ko-KR" altLang="en-US" sz="1700" b="1">
                <a:solidFill>
                  <a:schemeClr val="lt1"/>
                </a:solidFill>
              </a:rPr>
              <a:t>스톱워치</a:t>
            </a:r>
            <a:r>
              <a:rPr lang="en-US" altLang="ko-KR" sz="1700" b="1">
                <a:solidFill>
                  <a:schemeClr val="lt1"/>
                </a:solidFill>
              </a:rPr>
              <a:t>]</a:t>
            </a:r>
            <a:endParaRPr lang="en-US" altLang="ko-KR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최저 시간 기록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게임 방법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방향키 이용 </a:t>
            </a:r>
            <a:r>
              <a:rPr lang="en-US" altLang="ko-KR" sz="1700">
                <a:solidFill>
                  <a:schemeClr val="lt1"/>
                </a:solidFill>
              </a:rPr>
              <a:t>(</a:t>
            </a:r>
            <a:r>
              <a:rPr lang="ko-KR" altLang="en-US" sz="1700">
                <a:solidFill>
                  <a:schemeClr val="lt1"/>
                </a:solidFill>
              </a:rPr>
              <a:t>←↑→↓</a:t>
            </a:r>
            <a:r>
              <a:rPr lang="en-US" altLang="ko-KR" sz="1700">
                <a:solidFill>
                  <a:schemeClr val="lt1"/>
                </a:solidFill>
              </a:rPr>
              <a:t>)</a:t>
            </a:r>
            <a:r>
              <a:rPr lang="ko-KR" altLang="en-US" sz="1700">
                <a:solidFill>
                  <a:schemeClr val="lt1"/>
                </a:solidFill>
              </a:rPr>
              <a:t> 이동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스페이스 바 이용 획득 요인 줍기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5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500" b="1">
              <a:solidFill>
                <a:schemeClr val="lt1"/>
              </a:solidFill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667371" y="1404936"/>
            <a:ext cx="5591178" cy="26793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게임 시작 구성</a:t>
            </a:r>
            <a:endParaRPr lang="ko-KR" altLang="en-US" sz="1700" b="1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생명 </a:t>
            </a:r>
            <a:r>
              <a:rPr lang="en-US" altLang="ko-KR" sz="1700">
                <a:solidFill>
                  <a:schemeClr val="lt1"/>
                </a:solidFill>
              </a:rPr>
              <a:t>: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3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,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0</a:t>
            </a:r>
            <a:r>
              <a:rPr lang="ko-KR" altLang="en-US" sz="1700">
                <a:solidFill>
                  <a:schemeClr val="lt1"/>
                </a:solidFill>
              </a:rPr>
              <a:t>초 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생명 감점 요소 </a:t>
            </a:r>
            <a:r>
              <a:rPr lang="en-US" altLang="ko-KR" sz="1700">
                <a:solidFill>
                  <a:schemeClr val="lt1"/>
                </a:solidFill>
              </a:rPr>
              <a:t>:</a:t>
            </a:r>
            <a:r>
              <a:rPr lang="ko-KR" altLang="en-US" sz="1700">
                <a:solidFill>
                  <a:schemeClr val="lt1"/>
                </a:solidFill>
              </a:rPr>
              <a:t> 장애물</a:t>
            </a:r>
            <a:r>
              <a:rPr lang="en-US" altLang="ko-KR" sz="1700">
                <a:solidFill>
                  <a:schemeClr val="lt1"/>
                </a:solidFill>
              </a:rPr>
              <a:t>[</a:t>
            </a:r>
            <a:r>
              <a:rPr lang="ko-KR" altLang="en-US" sz="1700">
                <a:solidFill>
                  <a:schemeClr val="lt1"/>
                </a:solidFill>
              </a:rPr>
              <a:t>파도</a:t>
            </a:r>
            <a:r>
              <a:rPr lang="en-US" altLang="ko-KR" sz="1700">
                <a:solidFill>
                  <a:schemeClr val="lt1"/>
                </a:solidFill>
              </a:rPr>
              <a:t>]</a:t>
            </a:r>
            <a:r>
              <a:rPr lang="ko-KR" altLang="en-US" sz="1700">
                <a:solidFill>
                  <a:schemeClr val="lt1"/>
                </a:solidFill>
              </a:rPr>
              <a:t> 닿았을 경우 생명 </a:t>
            </a: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1</a:t>
            </a:r>
            <a:endParaRPr lang="en-US" altLang="ko-KR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en-US" altLang="ko-KR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장애물 구성</a:t>
            </a:r>
            <a:endParaRPr lang="ko-KR" altLang="en-US" sz="1700" b="1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랜덤으로 나타나 캐릭터 방해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게임 오버 구성</a:t>
            </a:r>
            <a:endParaRPr lang="ko-KR" altLang="en-US" sz="1700" b="1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생명 </a:t>
            </a:r>
            <a:r>
              <a:rPr lang="en-US" altLang="ko-KR" sz="1700">
                <a:solidFill>
                  <a:schemeClr val="lt1"/>
                </a:solidFill>
              </a:rPr>
              <a:t>:</a:t>
            </a:r>
            <a:r>
              <a:rPr lang="ko-KR" altLang="en-US" sz="1700">
                <a:solidFill>
                  <a:schemeClr val="lt1"/>
                </a:solidFill>
              </a:rPr>
              <a:t> </a:t>
            </a:r>
            <a:r>
              <a:rPr lang="en-US" altLang="ko-KR" sz="1700">
                <a:solidFill>
                  <a:schemeClr val="lt1"/>
                </a:solidFill>
              </a:rPr>
              <a:t>0</a:t>
            </a:r>
            <a:r>
              <a:rPr lang="ko-KR" altLang="en-US" sz="1700">
                <a:solidFill>
                  <a:schemeClr val="lt1"/>
                </a:solidFill>
              </a:rPr>
              <a:t> 일 경우 </a:t>
            </a:r>
            <a:endParaRPr lang="ko-KR" altLang="en-US" sz="17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700">
                <a:solidFill>
                  <a:schemeClr val="lt1"/>
                </a:solidFill>
              </a:rPr>
              <a:t>-</a:t>
            </a:r>
            <a:r>
              <a:rPr lang="ko-KR" altLang="en-US" sz="1700">
                <a:solidFill>
                  <a:schemeClr val="lt1"/>
                </a:solidFill>
              </a:rPr>
              <a:t> 획득 요인</a:t>
            </a:r>
            <a:r>
              <a:rPr lang="en-US" altLang="ko-KR" sz="1700">
                <a:solidFill>
                  <a:schemeClr val="lt1"/>
                </a:solidFill>
              </a:rPr>
              <a:t>[</a:t>
            </a:r>
            <a:r>
              <a:rPr lang="ko-KR" altLang="en-US" sz="1700">
                <a:solidFill>
                  <a:schemeClr val="lt1"/>
                </a:solidFill>
              </a:rPr>
              <a:t>쓰레기</a:t>
            </a:r>
            <a:r>
              <a:rPr lang="en-US" altLang="ko-KR" sz="1700">
                <a:solidFill>
                  <a:schemeClr val="lt1"/>
                </a:solidFill>
              </a:rPr>
              <a:t>]</a:t>
            </a:r>
            <a:r>
              <a:rPr lang="ko-KR" altLang="en-US" sz="1700">
                <a:solidFill>
                  <a:schemeClr val="lt1"/>
                </a:solidFill>
              </a:rPr>
              <a:t>를 </a:t>
            </a:r>
            <a:r>
              <a:rPr lang="en-US" altLang="ko-KR" sz="1700">
                <a:solidFill>
                  <a:schemeClr val="lt1"/>
                </a:solidFill>
              </a:rPr>
              <a:t>5</a:t>
            </a:r>
            <a:r>
              <a:rPr lang="ko-KR" altLang="en-US" sz="1700">
                <a:solidFill>
                  <a:schemeClr val="lt1"/>
                </a:solidFill>
              </a:rPr>
              <a:t>개 주웠을 경우</a:t>
            </a:r>
            <a:r>
              <a:rPr lang="ko-KR" altLang="en-US" sz="1700" b="1">
                <a:solidFill>
                  <a:schemeClr val="lt1"/>
                </a:solidFill>
              </a:rPr>
              <a:t> </a:t>
            </a:r>
            <a:endParaRPr lang="ko-KR" altLang="en-US" sz="1700" b="1">
              <a:solidFill>
                <a:schemeClr val="lt1"/>
              </a:solidFill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145" y="4443172"/>
            <a:ext cx="4916334" cy="1653966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>
            <a:off x="1724024" y="5767387"/>
            <a:ext cx="1543049" cy="295275"/>
          </a:xfrm>
          <a:prstGeom prst="rect">
            <a:avLst/>
          </a:prstGeom>
          <a:noFill/>
          <a:ln w="38100">
            <a:solidFill>
              <a:srgbClr val="eb58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4152899" y="5538787"/>
            <a:ext cx="781050" cy="561975"/>
          </a:xfrm>
          <a:prstGeom prst="rect">
            <a:avLst/>
          </a:prstGeom>
          <a:noFill/>
          <a:ln w="38100">
            <a:solidFill>
              <a:srgbClr val="eb58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유사 게임과의 차별성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878560" y="1579519"/>
            <a:ext cx="10434880" cy="4121193"/>
          </a:xfrm>
        </p:spPr>
        <p:txBody>
          <a:bodyPr/>
          <a:lstStyle/>
          <a:p>
            <a:pPr marL="242760" indent="-242760">
              <a:buFont typeface="Wingdings"/>
              <a:buChar char="ü"/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 </a:t>
            </a:r>
            <a:r>
              <a:rPr lang="ko-KR" altLang="en-US" sz="2500" b="1">
                <a:solidFill>
                  <a:schemeClr val="lt1"/>
                </a:solidFill>
              </a:rPr>
              <a:t>장애물을 파도로 설정하여 실제 서핑보드를 타는 듯한 느낌</a:t>
            </a:r>
            <a:endParaRPr lang="ko-KR" altLang="en-US" sz="2500" b="1">
              <a:solidFill>
                <a:schemeClr val="lt1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500" b="1">
              <a:solidFill>
                <a:schemeClr val="lt1"/>
              </a:solidFill>
            </a:endParaRPr>
          </a:p>
          <a:p>
            <a:pPr marL="242760" indent="-242760">
              <a:buFont typeface="Wingdings"/>
              <a:buChar char="ü"/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획득 요인을 쓰레기로 설졍하여 바닷가에 쓰레기는 수거해야 한다는 인식</a:t>
            </a:r>
            <a:endParaRPr lang="ko-KR" altLang="en-US" sz="2500" b="1">
              <a:solidFill>
                <a:schemeClr val="lt1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500" b="1">
              <a:solidFill>
                <a:schemeClr val="lt1"/>
              </a:solidFill>
            </a:endParaRPr>
          </a:p>
          <a:p>
            <a:pPr marL="242760" indent="-242760">
              <a:buFont typeface="Wingdings"/>
              <a:buChar char="ü"/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게임 최저시간 랭킹 기록제</a:t>
            </a:r>
            <a:endParaRPr lang="ko-KR" altLang="en-US" sz="25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39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-1" y="4904249"/>
            <a:ext cx="4857752" cy="1953751"/>
            <a:chOff x="-2" y="3785293"/>
            <a:chExt cx="7639897" cy="3072708"/>
          </a:xfrm>
        </p:grpSpPr>
        <p:sp>
          <p:nvSpPr>
            <p:cNvPr id="24" name="자유형 23"/>
            <p:cNvSpPr/>
            <p:nvPr/>
          </p:nvSpPr>
          <p:spPr>
            <a:xfrm>
              <a:off x="-2" y="3785293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-1" y="4178300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4714532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" y="5137491"/>
              <a:ext cx="4625531" cy="172051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0" y="5778066"/>
              <a:ext cx="3697623" cy="1079935"/>
            </a:xfrm>
            <a:custGeom>
              <a:avLst/>
              <a:gdLst>
                <a:gd name="connsiteX0" fmla="*/ 0 w 3697623"/>
                <a:gd name="connsiteY0" fmla="*/ 0 h 1079935"/>
                <a:gd name="connsiteX1" fmla="*/ 57039 w 3697623"/>
                <a:gd name="connsiteY1" fmla="*/ 30065 h 1079935"/>
                <a:gd name="connsiteX2" fmla="*/ 133350 w 3697623"/>
                <a:gd name="connsiteY2" fmla="*/ 60760 h 1079935"/>
                <a:gd name="connsiteX3" fmla="*/ 561975 w 3697623"/>
                <a:gd name="connsiteY3" fmla="*/ 194110 h 1079935"/>
                <a:gd name="connsiteX4" fmla="*/ 981075 w 3697623"/>
                <a:gd name="connsiteY4" fmla="*/ 527485 h 1079935"/>
                <a:gd name="connsiteX5" fmla="*/ 1962150 w 3697623"/>
                <a:gd name="connsiteY5" fmla="*/ 498910 h 1079935"/>
                <a:gd name="connsiteX6" fmla="*/ 2400300 w 3697623"/>
                <a:gd name="connsiteY6" fmla="*/ 641785 h 1079935"/>
                <a:gd name="connsiteX7" fmla="*/ 2933700 w 3697623"/>
                <a:gd name="connsiteY7" fmla="*/ 641785 h 1079935"/>
                <a:gd name="connsiteX8" fmla="*/ 3690268 w 3697623"/>
                <a:gd name="connsiteY8" fmla="*/ 1073982 h 1079935"/>
                <a:gd name="connsiteX9" fmla="*/ 3697623 w 3697623"/>
                <a:gd name="connsiteY9" fmla="*/ 1079935 h 1079935"/>
                <a:gd name="connsiteX10" fmla="*/ 3518041 w 3697623"/>
                <a:gd name="connsiteY10" fmla="*/ 1079935 h 1079935"/>
                <a:gd name="connsiteX11" fmla="*/ 3504239 w 3697623"/>
                <a:gd name="connsiteY11" fmla="*/ 1070917 h 1079935"/>
                <a:gd name="connsiteX12" fmla="*/ 2902215 w 3697623"/>
                <a:gd name="connsiteY12" fmla="*/ 746746 h 1079935"/>
                <a:gd name="connsiteX13" fmla="*/ 2346830 w 3697623"/>
                <a:gd name="connsiteY13" fmla="*/ 746746 h 1079935"/>
                <a:gd name="connsiteX14" fmla="*/ 1890621 w 3697623"/>
                <a:gd name="connsiteY14" fmla="*/ 597982 h 1079935"/>
                <a:gd name="connsiteX15" fmla="*/ 869111 w 3697623"/>
                <a:gd name="connsiteY15" fmla="*/ 627735 h 1079935"/>
                <a:gd name="connsiteX16" fmla="*/ 432737 w 3697623"/>
                <a:gd name="connsiteY16" fmla="*/ 280620 h 1079935"/>
                <a:gd name="connsiteX17" fmla="*/ 54165 w 3697623"/>
                <a:gd name="connsiteY17" fmla="*/ 160078 h 1079935"/>
                <a:gd name="connsiteX18" fmla="*/ 0 w 3697623"/>
                <a:gd name="connsiteY18" fmla="*/ 145437 h 1079935"/>
                <a:gd name="connsiteX19" fmla="*/ 0 w 3697623"/>
                <a:gd name="connsiteY19" fmla="*/ 0 h 10799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7623" h="1079935">
                  <a:moveTo>
                    <a:pt x="0" y="0"/>
                  </a:moveTo>
                  <a:lnTo>
                    <a:pt x="57039" y="30065"/>
                  </a:lnTo>
                  <a:cubicBezTo>
                    <a:pt x="84807" y="43472"/>
                    <a:pt x="110530" y="54212"/>
                    <a:pt x="133350" y="60760"/>
                  </a:cubicBezTo>
                  <a:cubicBezTo>
                    <a:pt x="315912" y="113147"/>
                    <a:pt x="420688" y="116323"/>
                    <a:pt x="561975" y="194110"/>
                  </a:cubicBezTo>
                  <a:cubicBezTo>
                    <a:pt x="703262" y="271897"/>
                    <a:pt x="747713" y="476685"/>
                    <a:pt x="981075" y="527485"/>
                  </a:cubicBezTo>
                  <a:cubicBezTo>
                    <a:pt x="1214437" y="578285"/>
                    <a:pt x="1725612" y="479860"/>
                    <a:pt x="1962150" y="498910"/>
                  </a:cubicBezTo>
                  <a:cubicBezTo>
                    <a:pt x="2198688" y="517960"/>
                    <a:pt x="2238375" y="617973"/>
                    <a:pt x="2400300" y="641785"/>
                  </a:cubicBezTo>
                  <a:cubicBezTo>
                    <a:pt x="2562225" y="665597"/>
                    <a:pt x="2697163" y="549710"/>
                    <a:pt x="2933700" y="641785"/>
                  </a:cubicBezTo>
                  <a:cubicBezTo>
                    <a:pt x="3111104" y="710842"/>
                    <a:pt x="3488532" y="924559"/>
                    <a:pt x="3690268" y="1073982"/>
                  </a:cubicBezTo>
                  <a:lnTo>
                    <a:pt x="3697623" y="1079935"/>
                  </a:lnTo>
                  <a:lnTo>
                    <a:pt x="3518041" y="1079935"/>
                  </a:lnTo>
                  <a:lnTo>
                    <a:pt x="3504239" y="1070917"/>
                  </a:lnTo>
                  <a:cubicBezTo>
                    <a:pt x="3296439" y="939326"/>
                    <a:pt x="3040751" y="800673"/>
                    <a:pt x="2902215" y="746746"/>
                  </a:cubicBezTo>
                  <a:cubicBezTo>
                    <a:pt x="2655928" y="650876"/>
                    <a:pt x="2515429" y="771539"/>
                    <a:pt x="2346830" y="746746"/>
                  </a:cubicBezTo>
                  <a:cubicBezTo>
                    <a:pt x="2178231" y="721952"/>
                    <a:pt x="2136909" y="617817"/>
                    <a:pt x="1890621" y="597982"/>
                  </a:cubicBezTo>
                  <a:cubicBezTo>
                    <a:pt x="1644334" y="578147"/>
                    <a:pt x="1112091" y="680628"/>
                    <a:pt x="869111" y="627735"/>
                  </a:cubicBezTo>
                  <a:cubicBezTo>
                    <a:pt x="626131" y="574841"/>
                    <a:pt x="579847" y="361613"/>
                    <a:pt x="432737" y="280620"/>
                  </a:cubicBezTo>
                  <a:cubicBezTo>
                    <a:pt x="304016" y="209751"/>
                    <a:pt x="204401" y="198361"/>
                    <a:pt x="54165" y="160078"/>
                  </a:cubicBezTo>
                  <a:lnTo>
                    <a:pt x="0" y="14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-1" y="6525585"/>
              <a:ext cx="546656" cy="332416"/>
            </a:xfrm>
            <a:custGeom>
              <a:avLst/>
              <a:gdLst>
                <a:gd name="connsiteX0" fmla="*/ 0 w 546656"/>
                <a:gd name="connsiteY0" fmla="*/ 0 h 332416"/>
                <a:gd name="connsiteX1" fmla="*/ 86845 w 546656"/>
                <a:gd name="connsiteY1" fmla="*/ 14770 h 332416"/>
                <a:gd name="connsiteX2" fmla="*/ 531705 w 546656"/>
                <a:gd name="connsiteY2" fmla="*/ 325632 h 332416"/>
                <a:gd name="connsiteX3" fmla="*/ 546656 w 546656"/>
                <a:gd name="connsiteY3" fmla="*/ 332416 h 332416"/>
                <a:gd name="connsiteX4" fmla="*/ 0 w 546656"/>
                <a:gd name="connsiteY4" fmla="*/ 332416 h 332416"/>
                <a:gd name="connsiteX5" fmla="*/ 0 w 546656"/>
                <a:gd name="connsiteY5" fmla="*/ 0 h 332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56" h="332416">
                  <a:moveTo>
                    <a:pt x="0" y="0"/>
                  </a:moveTo>
                  <a:lnTo>
                    <a:pt x="86845" y="14770"/>
                  </a:lnTo>
                  <a:cubicBezTo>
                    <a:pt x="290983" y="71631"/>
                    <a:pt x="358740" y="227207"/>
                    <a:pt x="531705" y="325632"/>
                  </a:cubicBezTo>
                  <a:lnTo>
                    <a:pt x="546656" y="332416"/>
                  </a:lnTo>
                  <a:lnTo>
                    <a:pt x="0" y="332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5923503"/>
              <a:ext cx="3518041" cy="934498"/>
            </a:xfrm>
            <a:custGeom>
              <a:avLst/>
              <a:gdLst>
                <a:gd name="connsiteX0" fmla="*/ 0 w 3518041"/>
                <a:gd name="connsiteY0" fmla="*/ 0 h 934498"/>
                <a:gd name="connsiteX1" fmla="*/ 54165 w 3518041"/>
                <a:gd name="connsiteY1" fmla="*/ 14641 h 934498"/>
                <a:gd name="connsiteX2" fmla="*/ 432737 w 3518041"/>
                <a:gd name="connsiteY2" fmla="*/ 135183 h 934498"/>
                <a:gd name="connsiteX3" fmla="*/ 869111 w 3518041"/>
                <a:gd name="connsiteY3" fmla="*/ 482298 h 934498"/>
                <a:gd name="connsiteX4" fmla="*/ 1890621 w 3518041"/>
                <a:gd name="connsiteY4" fmla="*/ 452545 h 934498"/>
                <a:gd name="connsiteX5" fmla="*/ 2346830 w 3518041"/>
                <a:gd name="connsiteY5" fmla="*/ 601309 h 934498"/>
                <a:gd name="connsiteX6" fmla="*/ 2902215 w 3518041"/>
                <a:gd name="connsiteY6" fmla="*/ 601309 h 934498"/>
                <a:gd name="connsiteX7" fmla="*/ 3504239 w 3518041"/>
                <a:gd name="connsiteY7" fmla="*/ 925480 h 934498"/>
                <a:gd name="connsiteX8" fmla="*/ 3518041 w 3518041"/>
                <a:gd name="connsiteY8" fmla="*/ 934498 h 934498"/>
                <a:gd name="connsiteX9" fmla="*/ 546656 w 3518041"/>
                <a:gd name="connsiteY9" fmla="*/ 934498 h 934498"/>
                <a:gd name="connsiteX10" fmla="*/ 531705 w 3518041"/>
                <a:gd name="connsiteY10" fmla="*/ 927714 h 934498"/>
                <a:gd name="connsiteX11" fmla="*/ 86845 w 3518041"/>
                <a:gd name="connsiteY11" fmla="*/ 616852 h 934498"/>
                <a:gd name="connsiteX12" fmla="*/ 0 w 3518041"/>
                <a:gd name="connsiteY12" fmla="*/ 602082 h 934498"/>
                <a:gd name="connsiteX13" fmla="*/ 0 w 3518041"/>
                <a:gd name="connsiteY13" fmla="*/ 0 h 9344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18041" h="934498">
                  <a:moveTo>
                    <a:pt x="0" y="0"/>
                  </a:moveTo>
                  <a:lnTo>
                    <a:pt x="54165" y="14641"/>
                  </a:lnTo>
                  <a:cubicBezTo>
                    <a:pt x="204401" y="52924"/>
                    <a:pt x="304016" y="64314"/>
                    <a:pt x="432737" y="135183"/>
                  </a:cubicBezTo>
                  <a:cubicBezTo>
                    <a:pt x="579847" y="216176"/>
                    <a:pt x="626131" y="429404"/>
                    <a:pt x="869111" y="482298"/>
                  </a:cubicBezTo>
                  <a:cubicBezTo>
                    <a:pt x="1112091" y="535191"/>
                    <a:pt x="1644334" y="432710"/>
                    <a:pt x="1890621" y="452545"/>
                  </a:cubicBezTo>
                  <a:cubicBezTo>
                    <a:pt x="2136909" y="472380"/>
                    <a:pt x="2178231" y="576515"/>
                    <a:pt x="2346830" y="601309"/>
                  </a:cubicBezTo>
                  <a:cubicBezTo>
                    <a:pt x="2515429" y="626102"/>
                    <a:pt x="2655928" y="505439"/>
                    <a:pt x="2902215" y="601309"/>
                  </a:cubicBezTo>
                  <a:cubicBezTo>
                    <a:pt x="3040751" y="655236"/>
                    <a:pt x="3296439" y="793889"/>
                    <a:pt x="3504239" y="925480"/>
                  </a:cubicBezTo>
                  <a:lnTo>
                    <a:pt x="3518041" y="934498"/>
                  </a:lnTo>
                  <a:lnTo>
                    <a:pt x="546656" y="934498"/>
                  </a:lnTo>
                  <a:lnTo>
                    <a:pt x="531705" y="927714"/>
                  </a:lnTo>
                  <a:cubicBezTo>
                    <a:pt x="358740" y="829289"/>
                    <a:pt x="290983" y="673713"/>
                    <a:pt x="86845" y="616852"/>
                  </a:cubicBezTo>
                  <a:lnTo>
                    <a:pt x="0" y="60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723900" y="5765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46150" y="58896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96950" y="57467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9350" y="58991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77850" y="569912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301750" y="6051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454150" y="596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55875" y="6069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70250" y="61902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336415" y="608755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44473" y="6032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47817" y="610450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71925" y="64748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89925" y="65703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01527" y="637275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170139" y="655238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 flipH="1" flipV="1">
            <a:off x="9296400" y="0"/>
            <a:ext cx="2895600" cy="1714500"/>
            <a:chOff x="4206137" y="-447354"/>
            <a:chExt cx="7639897" cy="3060580"/>
          </a:xfrm>
        </p:grpSpPr>
        <p:sp>
          <p:nvSpPr>
            <p:cNvPr id="41" name="자유형 40"/>
            <p:cNvSpPr/>
            <p:nvPr/>
          </p:nvSpPr>
          <p:spPr>
            <a:xfrm>
              <a:off x="4206137" y="-447354"/>
              <a:ext cx="7639897" cy="3060580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6a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206138" y="-54347"/>
              <a:ext cx="6658863" cy="2667573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1bb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4206139" y="481885"/>
              <a:ext cx="5783890" cy="2131341"/>
            </a:xfrm>
            <a:custGeom>
              <a:avLst/>
              <a:gdLst>
                <a:gd name="connsiteX0" fmla="*/ 0 w 4625531"/>
                <a:gd name="connsiteY0" fmla="*/ 0 h 1720510"/>
                <a:gd name="connsiteX1" fmla="*/ 58490 w 4625531"/>
                <a:gd name="connsiteY1" fmla="*/ 101669 h 1720510"/>
                <a:gd name="connsiteX2" fmla="*/ 285750 w 4625531"/>
                <a:gd name="connsiteY2" fmla="*/ 406059 h 1720510"/>
                <a:gd name="connsiteX3" fmla="*/ 1162050 w 4625531"/>
                <a:gd name="connsiteY3" fmla="*/ 948984 h 1720510"/>
                <a:gd name="connsiteX4" fmla="*/ 2762250 w 4625531"/>
                <a:gd name="connsiteY4" fmla="*/ 1034709 h 1720510"/>
                <a:gd name="connsiteX5" fmla="*/ 3762375 w 4625531"/>
                <a:gd name="connsiteY5" fmla="*/ 1310934 h 1720510"/>
                <a:gd name="connsiteX6" fmla="*/ 4429125 w 4625531"/>
                <a:gd name="connsiteY6" fmla="*/ 1682409 h 1720510"/>
                <a:gd name="connsiteX7" fmla="*/ 4554755 w 4625531"/>
                <a:gd name="connsiteY7" fmla="*/ 1710426 h 1720510"/>
                <a:gd name="connsiteX8" fmla="*/ 4625531 w 4625531"/>
                <a:gd name="connsiteY8" fmla="*/ 1720510 h 1720510"/>
                <a:gd name="connsiteX9" fmla="*/ 0 w 4625531"/>
                <a:gd name="connsiteY9" fmla="*/ 1720510 h 17205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31" h="1720510">
                  <a:moveTo>
                    <a:pt x="0" y="0"/>
                  </a:moveTo>
                  <a:lnTo>
                    <a:pt x="58490" y="101669"/>
                  </a:lnTo>
                  <a:cubicBezTo>
                    <a:pt x="125313" y="217196"/>
                    <a:pt x="202406" y="341766"/>
                    <a:pt x="285750" y="406059"/>
                  </a:cubicBezTo>
                  <a:cubicBezTo>
                    <a:pt x="508000" y="577509"/>
                    <a:pt x="749300" y="844209"/>
                    <a:pt x="1162050" y="948984"/>
                  </a:cubicBezTo>
                  <a:cubicBezTo>
                    <a:pt x="1574800" y="1053759"/>
                    <a:pt x="2328862" y="974384"/>
                    <a:pt x="2762250" y="1034709"/>
                  </a:cubicBezTo>
                  <a:cubicBezTo>
                    <a:pt x="3195638" y="1095034"/>
                    <a:pt x="3484563" y="1202984"/>
                    <a:pt x="3762375" y="1310934"/>
                  </a:cubicBezTo>
                  <a:cubicBezTo>
                    <a:pt x="4040187" y="1418884"/>
                    <a:pt x="4132263" y="1596684"/>
                    <a:pt x="4429125" y="1682409"/>
                  </a:cubicBezTo>
                  <a:cubicBezTo>
                    <a:pt x="4466233" y="1693125"/>
                    <a:pt x="4508624" y="1702352"/>
                    <a:pt x="4554755" y="1710426"/>
                  </a:cubicBezTo>
                  <a:lnTo>
                    <a:pt x="4625531" y="1720510"/>
                  </a:lnTo>
                  <a:lnTo>
                    <a:pt x="0" y="1720510"/>
                  </a:lnTo>
                  <a:close/>
                </a:path>
              </a:pathLst>
            </a:custGeom>
            <a:solidFill>
              <a:srgbClr val="23b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타원 6"/>
          <p:cNvSpPr/>
          <p:nvPr/>
        </p:nvSpPr>
        <p:spPr>
          <a:xfrm>
            <a:off x="1905017" y="2124093"/>
            <a:ext cx="8686764" cy="2609814"/>
          </a:xfrm>
          <a:prstGeom prst="ellipse">
            <a:avLst/>
          </a:prstGeom>
          <a:solidFill>
            <a:srgbClr val="fce7b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1" name=""/>
          <p:cNvCxnSpPr>
            <a:stCxn id="60" idx="2"/>
            <a:endCxn id="60" idx="6"/>
          </p:cNvCxnSpPr>
          <p:nvPr/>
        </p:nvCxnSpPr>
        <p:spPr>
          <a:xfrm>
            <a:off x="1905017" y="3429000"/>
            <a:ext cx="8686765" cy="0"/>
          </a:xfrm>
          <a:prstGeom prst="line">
            <a:avLst/>
          </a:prstGeom>
          <a:ln w="28575">
            <a:solidFill>
              <a:srgbClr val="6182d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/>
          <p:nvPr/>
        </p:nvCxnSpPr>
        <p:spPr>
          <a:xfrm flipV="1">
            <a:off x="2990849" y="2185987"/>
            <a:ext cx="2038350" cy="1243012"/>
          </a:xfrm>
          <a:prstGeom prst="line">
            <a:avLst/>
          </a:prstGeom>
          <a:ln w="28575">
            <a:solidFill>
              <a:srgbClr val="618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/>
          <p:nvPr/>
        </p:nvCxnSpPr>
        <p:spPr>
          <a:xfrm>
            <a:off x="2971799" y="3429000"/>
            <a:ext cx="2000250" cy="1243012"/>
          </a:xfrm>
          <a:prstGeom prst="line">
            <a:avLst/>
          </a:prstGeom>
          <a:noFill/>
          <a:ln w="28575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</p:spPr>
      </p:cxnSp>
      <p:cxnSp>
        <p:nvCxnSpPr>
          <p:cNvPr id="64" name=""/>
          <p:cNvCxnSpPr>
            <a:endCxn id="60" idx="0"/>
          </p:cNvCxnSpPr>
          <p:nvPr/>
        </p:nvCxnSpPr>
        <p:spPr>
          <a:xfrm flipV="1">
            <a:off x="4219574" y="2124093"/>
            <a:ext cx="2028825" cy="1304907"/>
          </a:xfrm>
          <a:prstGeom prst="line">
            <a:avLst/>
          </a:prstGeom>
          <a:noFill/>
          <a:ln w="28575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</p:spPr>
      </p:cxnSp>
      <p:cxnSp>
        <p:nvCxnSpPr>
          <p:cNvPr id="66" name=""/>
          <p:cNvCxnSpPr>
            <a:endCxn id="60" idx="4"/>
          </p:cNvCxnSpPr>
          <p:nvPr/>
        </p:nvCxnSpPr>
        <p:spPr>
          <a:xfrm>
            <a:off x="4248149" y="3429000"/>
            <a:ext cx="2000250" cy="1304907"/>
          </a:xfrm>
          <a:prstGeom prst="line">
            <a:avLst/>
          </a:prstGeom>
          <a:noFill/>
          <a:ln w="28575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</p:spPr>
      </p:cxnSp>
      <p:cxnSp>
        <p:nvCxnSpPr>
          <p:cNvPr id="67" name=""/>
          <p:cNvCxnSpPr/>
          <p:nvPr/>
        </p:nvCxnSpPr>
        <p:spPr>
          <a:xfrm flipV="1">
            <a:off x="3657598" y="2128837"/>
            <a:ext cx="1914526" cy="1300162"/>
          </a:xfrm>
          <a:prstGeom prst="line">
            <a:avLst/>
          </a:prstGeom>
          <a:ln w="76200">
            <a:solidFill>
              <a:srgbClr val="ff8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>
            <a:off x="3629023" y="3429000"/>
            <a:ext cx="1914526" cy="1300162"/>
          </a:xfrm>
          <a:prstGeom prst="line">
            <a:avLst/>
          </a:prstGeom>
          <a:noFill/>
          <a:ln w="76200" cap="flat" cmpd="sng" algn="ctr">
            <a:solidFill>
              <a:srgbClr val="ff843a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와이드스크린</ep:PresentationFormat>
  <ep:Paragraphs>46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7_Office 테마</vt:lpstr>
      <vt:lpstr>슬라이드 1</vt:lpstr>
      <vt:lpstr>목차</vt:lpstr>
      <vt:lpstr>슬라이드 3</vt:lpstr>
      <vt:lpstr>슬라이드 4</vt:lpstr>
      <vt:lpstr>게임 구성</vt:lpstr>
      <vt:lpstr>유사 게임과의 차별성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2020-06-19T03:09:36.000</dcterms:created>
  <dc:creator>조현석</dc:creator>
  <cp:lastModifiedBy>tabss</cp:lastModifiedBy>
  <dcterms:modified xsi:type="dcterms:W3CDTF">2021-07-08T15:03:26.245</dcterms:modified>
  <cp:revision>14</cp:revision>
  <dc:title>PowerPoint 프레젠테이션</dc:title>
  <cp:version/>
</cp:coreProperties>
</file>