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5" r:id="rId9"/>
    <p:sldId id="266" r:id="rId10"/>
    <p:sldId id="267" r:id="rId11"/>
    <p:sldId id="268" r:id="rId12"/>
    <p:sldId id="270"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4A338F-0204-41DA-BA56-048F9EA09EC3}" v="1615" dt="2021-07-04T21:43:13.0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1314824" y="735106"/>
            <a:ext cx="10053763" cy="2928470"/>
          </a:xfrm>
        </p:spPr>
        <p:txBody>
          <a:bodyPr anchor="b">
            <a:normAutofit/>
          </a:bodyPr>
          <a:lstStyle/>
          <a:p>
            <a:pPr algn="l"/>
            <a:r>
              <a:rPr lang="en-US" sz="4800">
                <a:solidFill>
                  <a:srgbClr val="FFFFFF"/>
                </a:solidFill>
                <a:cs typeface="Calibri Light"/>
              </a:rPr>
              <a:t>House Price Prediction</a:t>
            </a:r>
            <a:endParaRPr lang="en-US" sz="4800">
              <a:solidFill>
                <a:srgbClr val="FFFFFF"/>
              </a:solidFill>
            </a:endParaRPr>
          </a:p>
        </p:txBody>
      </p:sp>
      <p:sp>
        <p:nvSpPr>
          <p:cNvPr id="3" name="Subtitle 2"/>
          <p:cNvSpPr>
            <a:spLocks noGrp="1"/>
          </p:cNvSpPr>
          <p:nvPr>
            <p:ph type="subTitle" idx="1"/>
          </p:nvPr>
        </p:nvSpPr>
        <p:spPr>
          <a:xfrm>
            <a:off x="1350682" y="4870824"/>
            <a:ext cx="10005951" cy="1458258"/>
          </a:xfrm>
        </p:spPr>
        <p:txBody>
          <a:bodyPr vert="horz" lIns="91440" tIns="45720" rIns="91440" bIns="45720" rtlCol="0" anchor="ctr">
            <a:normAutofit/>
          </a:bodyPr>
          <a:lstStyle/>
          <a:p>
            <a:pPr algn="l"/>
            <a:r>
              <a:rPr lang="en-US" dirty="0">
                <a:cs typeface="Calibri"/>
              </a:rPr>
              <a:t>                                                                                 By Tabassum Khan</a:t>
            </a: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BFCE4B-95D6-4BAB-9551-2F24D92F34F8}"/>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endParaRPr lang="en-US" sz="5200" kern="1200">
              <a:solidFill>
                <a:schemeClr val="tx1"/>
              </a:solidFill>
              <a:latin typeface="+mj-lt"/>
              <a:ea typeface="+mj-ea"/>
              <a:cs typeface="+mj-cs"/>
            </a:endParaRPr>
          </a:p>
        </p:txBody>
      </p:sp>
      <p:pic>
        <p:nvPicPr>
          <p:cNvPr id="5" name="Picture 5" descr="Chart, scatter chart&#10;&#10;Description automatically generated">
            <a:extLst>
              <a:ext uri="{FF2B5EF4-FFF2-40B4-BE49-F238E27FC236}">
                <a16:creationId xmlns:a16="http://schemas.microsoft.com/office/drawing/2014/main" id="{74F3BE0E-0C3F-41EC-8947-F6EA8361A181}"/>
              </a:ext>
            </a:extLst>
          </p:cNvPr>
          <p:cNvPicPr>
            <a:picLocks noGrp="1" noChangeAspect="1"/>
          </p:cNvPicPr>
          <p:nvPr>
            <p:ph sz="half" idx="1"/>
          </p:nvPr>
        </p:nvPicPr>
        <p:blipFill rotWithShape="1">
          <a:blip r:embed="rId2"/>
          <a:srcRect r="3413" b="2"/>
          <a:stretch/>
        </p:blipFill>
        <p:spPr>
          <a:xfrm>
            <a:off x="198741" y="2410448"/>
            <a:ext cx="5803323" cy="3890357"/>
          </a:xfrm>
          <a:prstGeom prst="rect">
            <a:avLst/>
          </a:prstGeom>
        </p:spPr>
      </p:pic>
      <p:pic>
        <p:nvPicPr>
          <p:cNvPr id="6" name="Picture 6" descr="Chart, scatter chart&#10;&#10;Description automatically generated">
            <a:extLst>
              <a:ext uri="{FF2B5EF4-FFF2-40B4-BE49-F238E27FC236}">
                <a16:creationId xmlns:a16="http://schemas.microsoft.com/office/drawing/2014/main" id="{81735920-EE90-463F-A1B9-7FC79352DF5B}"/>
              </a:ext>
            </a:extLst>
          </p:cNvPr>
          <p:cNvPicPr>
            <a:picLocks noGrp="1" noChangeAspect="1"/>
          </p:cNvPicPr>
          <p:nvPr>
            <p:ph sz="half" idx="2"/>
          </p:nvPr>
        </p:nvPicPr>
        <p:blipFill rotWithShape="1">
          <a:blip r:embed="rId3"/>
          <a:srcRect r="4532" b="2"/>
          <a:stretch/>
        </p:blipFill>
        <p:spPr>
          <a:xfrm>
            <a:off x="6189934" y="2410448"/>
            <a:ext cx="5803323" cy="3890357"/>
          </a:xfrm>
          <a:prstGeom prst="rect">
            <a:avLst/>
          </a:prstGeom>
        </p:spPr>
      </p:pic>
    </p:spTree>
    <p:extLst>
      <p:ext uri="{BB962C8B-B14F-4D97-AF65-F5344CB8AC3E}">
        <p14:creationId xmlns:p14="http://schemas.microsoft.com/office/powerpoint/2010/main" val="3773900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3">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15">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17" name="Rectangle 16">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7">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CCAFEA8-FF9A-42A6-A8D9-EB2EBF8FCCE1}"/>
              </a:ext>
            </a:extLst>
          </p:cNvPr>
          <p:cNvSpPr>
            <a:spLocks noGrp="1"/>
          </p:cNvSpPr>
          <p:nvPr>
            <p:ph type="title"/>
          </p:nvPr>
        </p:nvSpPr>
        <p:spPr>
          <a:xfrm>
            <a:off x="1371600" y="407695"/>
            <a:ext cx="9724030" cy="834251"/>
          </a:xfrm>
        </p:spPr>
        <p:txBody>
          <a:bodyPr vert="horz" lIns="91440" tIns="45720" rIns="91440" bIns="45720" rtlCol="0" anchor="ctr">
            <a:normAutofit/>
          </a:bodyPr>
          <a:lstStyle/>
          <a:p>
            <a:r>
              <a:rPr lang="en-US" sz="4000">
                <a:solidFill>
                  <a:srgbClr val="FFFFFF"/>
                </a:solidFill>
              </a:rPr>
              <a:t>Handling Missing Values</a:t>
            </a:r>
          </a:p>
        </p:txBody>
      </p:sp>
      <p:pic>
        <p:nvPicPr>
          <p:cNvPr id="7" name="Picture 7" descr="Graphical user interface, text, application&#10;&#10;Description automatically generated">
            <a:extLst>
              <a:ext uri="{FF2B5EF4-FFF2-40B4-BE49-F238E27FC236}">
                <a16:creationId xmlns:a16="http://schemas.microsoft.com/office/drawing/2014/main" id="{DB36B92E-C1CE-4D37-850B-ACF1E26E7C7E}"/>
              </a:ext>
            </a:extLst>
          </p:cNvPr>
          <p:cNvPicPr>
            <a:picLocks noChangeAspect="1"/>
          </p:cNvPicPr>
          <p:nvPr/>
        </p:nvPicPr>
        <p:blipFill>
          <a:blip r:embed="rId2"/>
          <a:stretch>
            <a:fillRect/>
          </a:stretch>
        </p:blipFill>
        <p:spPr>
          <a:xfrm>
            <a:off x="637769" y="2200459"/>
            <a:ext cx="3640933" cy="1428220"/>
          </a:xfrm>
          <a:prstGeom prst="rect">
            <a:avLst/>
          </a:prstGeom>
        </p:spPr>
      </p:pic>
      <p:pic>
        <p:nvPicPr>
          <p:cNvPr id="6" name="Picture 6">
            <a:extLst>
              <a:ext uri="{FF2B5EF4-FFF2-40B4-BE49-F238E27FC236}">
                <a16:creationId xmlns:a16="http://schemas.microsoft.com/office/drawing/2014/main" id="{CD804FC5-3B22-4606-A890-B6A19A691593}"/>
              </a:ext>
            </a:extLst>
          </p:cNvPr>
          <p:cNvPicPr>
            <a:picLocks noGrp="1" noChangeAspect="1"/>
          </p:cNvPicPr>
          <p:nvPr>
            <p:ph sz="half" idx="2"/>
          </p:nvPr>
        </p:nvPicPr>
        <p:blipFill>
          <a:blip r:embed="rId3"/>
          <a:stretch>
            <a:fillRect/>
          </a:stretch>
        </p:blipFill>
        <p:spPr>
          <a:xfrm>
            <a:off x="4653551" y="2200459"/>
            <a:ext cx="2928973" cy="4429161"/>
          </a:xfrm>
          <a:prstGeom prst="rect">
            <a:avLst/>
          </a:prstGeom>
        </p:spPr>
      </p:pic>
      <p:pic>
        <p:nvPicPr>
          <p:cNvPr id="5" name="Picture 5" descr="Text&#10;&#10;Description automatically generated">
            <a:extLst>
              <a:ext uri="{FF2B5EF4-FFF2-40B4-BE49-F238E27FC236}">
                <a16:creationId xmlns:a16="http://schemas.microsoft.com/office/drawing/2014/main" id="{77DA6582-154B-44EE-999A-F4B2AC09E0D7}"/>
              </a:ext>
            </a:extLst>
          </p:cNvPr>
          <p:cNvPicPr>
            <a:picLocks noChangeAspect="1"/>
          </p:cNvPicPr>
          <p:nvPr/>
        </p:nvPicPr>
        <p:blipFill>
          <a:blip r:embed="rId4"/>
          <a:stretch>
            <a:fillRect/>
          </a:stretch>
        </p:blipFill>
        <p:spPr>
          <a:xfrm>
            <a:off x="7913295" y="2200459"/>
            <a:ext cx="3640933" cy="1596724"/>
          </a:xfrm>
          <a:prstGeom prst="rect">
            <a:avLst/>
          </a:prstGeom>
        </p:spPr>
      </p:pic>
      <p:sp>
        <p:nvSpPr>
          <p:cNvPr id="13" name="Content Placeholder 10">
            <a:extLst>
              <a:ext uri="{FF2B5EF4-FFF2-40B4-BE49-F238E27FC236}">
                <a16:creationId xmlns:a16="http://schemas.microsoft.com/office/drawing/2014/main" id="{40CEBBC5-DF72-437F-A83B-77CC376A3D17}"/>
              </a:ext>
            </a:extLst>
          </p:cNvPr>
          <p:cNvSpPr>
            <a:spLocks noGrp="1"/>
          </p:cNvSpPr>
          <p:nvPr>
            <p:ph sz="half" idx="1"/>
          </p:nvPr>
        </p:nvSpPr>
        <p:spPr>
          <a:xfrm>
            <a:off x="1371601" y="4786744"/>
            <a:ext cx="9448800" cy="1442631"/>
          </a:xfrm>
        </p:spPr>
        <p:txBody>
          <a:bodyPr vert="horz" lIns="91440" tIns="45720" rIns="91440" bIns="45720" rtlCol="0">
            <a:normAutofit/>
          </a:bodyPr>
          <a:lstStyle/>
          <a:p>
            <a:endParaRPr lang="en-US" sz="2000"/>
          </a:p>
        </p:txBody>
      </p:sp>
    </p:spTree>
    <p:extLst>
      <p:ext uri="{BB962C8B-B14F-4D97-AF65-F5344CB8AC3E}">
        <p14:creationId xmlns:p14="http://schemas.microsoft.com/office/powerpoint/2010/main" val="80178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B8AD5-FEF8-492C-BDAA-6D78B60C0237}"/>
              </a:ext>
            </a:extLst>
          </p:cNvPr>
          <p:cNvSpPr>
            <a:spLocks noGrp="1"/>
          </p:cNvSpPr>
          <p:nvPr>
            <p:ph type="title"/>
          </p:nvPr>
        </p:nvSpPr>
        <p:spPr>
          <a:xfrm>
            <a:off x="839788" y="365125"/>
            <a:ext cx="10515600" cy="1731963"/>
          </a:xfrm>
        </p:spPr>
        <p:txBody>
          <a:bodyPr>
            <a:normAutofit fontScale="90000"/>
          </a:bodyPr>
          <a:lstStyle/>
          <a:p>
            <a:r>
              <a:rPr lang="en-US">
                <a:ea typeface="+mj-lt"/>
                <a:cs typeface="+mj-lt"/>
              </a:rPr>
              <a:t>Heatmap</a:t>
            </a:r>
            <a:br>
              <a:rPr lang="en-US" dirty="0">
                <a:ea typeface="+mj-lt"/>
                <a:cs typeface="+mj-lt"/>
              </a:rPr>
            </a:br>
            <a:r>
              <a:rPr lang="en-US" sz="1400">
                <a:ea typeface="+mj-lt"/>
                <a:cs typeface="+mj-lt"/>
              </a:rPr>
              <a:t>The variables most correlated with 'SalePrice':</a:t>
            </a:r>
            <a:endParaRPr lang="en-US" sz="1400">
              <a:cs typeface="Calibri Light" panose="020F0302020204030204"/>
            </a:endParaRPr>
          </a:p>
          <a:p>
            <a:r>
              <a:rPr lang="en-US" sz="1400">
                <a:ea typeface="+mj-lt"/>
                <a:cs typeface="+mj-lt"/>
              </a:rPr>
              <a:t>1.'OverallQual', 'GrLivArea' and 'TotalBsmtSF' are strongly correlated with 'SalePrice'.</a:t>
            </a:r>
            <a:endParaRPr lang="en-US" sz="1400">
              <a:cs typeface="Calibri Light"/>
            </a:endParaRPr>
          </a:p>
          <a:p>
            <a:r>
              <a:rPr lang="en-US" sz="1400">
                <a:ea typeface="+mj-lt"/>
                <a:cs typeface="+mj-lt"/>
              </a:rPr>
              <a:t>2.'GarageCars' and 'GarageArea' are also some of the most strongly correlated variables.</a:t>
            </a:r>
            <a:endParaRPr lang="en-US" sz="1400">
              <a:cs typeface="Calibri Light"/>
            </a:endParaRPr>
          </a:p>
          <a:p>
            <a:r>
              <a:rPr lang="en-US" sz="1400">
                <a:ea typeface="+mj-lt"/>
                <a:cs typeface="+mj-lt"/>
              </a:rPr>
              <a:t>3.'GarageCars' and 'GarageArea' are alike. we will never be able to distinguish them. Therefore, we just need one of these variables in our analysis and we can keep 'GarageCars' since its correlation with 'SalePrice' is higher.</a:t>
            </a:r>
            <a:br>
              <a:rPr lang="en-US" sz="1400" dirty="0">
                <a:ea typeface="+mj-lt"/>
                <a:cs typeface="+mj-lt"/>
              </a:rPr>
            </a:br>
            <a:r>
              <a:rPr lang="en-US" sz="1400">
                <a:ea typeface="+mj-lt"/>
                <a:cs typeface="+mj-lt"/>
              </a:rPr>
              <a:t>4.'TotalBsmtSF' and '1stFloor' also seem to be</a:t>
            </a:r>
            <a:r>
              <a:rPr lang="en-US" dirty="0">
                <a:ea typeface="+mj-lt"/>
                <a:cs typeface="+mj-lt"/>
              </a:rPr>
              <a:t> </a:t>
            </a:r>
            <a:r>
              <a:rPr lang="en-US" sz="1400">
                <a:ea typeface="+mj-lt"/>
                <a:cs typeface="+mj-lt"/>
              </a:rPr>
              <a:t>same</a:t>
            </a:r>
            <a:r>
              <a:rPr lang="en-US" dirty="0">
                <a:ea typeface="+mj-lt"/>
                <a:cs typeface="+mj-lt"/>
              </a:rPr>
              <a:t>.</a:t>
            </a:r>
            <a:endParaRPr lang="en-US" dirty="0"/>
          </a:p>
          <a:p>
            <a:endParaRPr lang="en-US" dirty="0">
              <a:ea typeface="+mj-lt"/>
              <a:cs typeface="+mj-lt"/>
            </a:endParaRPr>
          </a:p>
        </p:txBody>
      </p:sp>
      <p:sp>
        <p:nvSpPr>
          <p:cNvPr id="3" name="Text Placeholder 2">
            <a:extLst>
              <a:ext uri="{FF2B5EF4-FFF2-40B4-BE49-F238E27FC236}">
                <a16:creationId xmlns:a16="http://schemas.microsoft.com/office/drawing/2014/main" id="{A17E44AA-C7B6-4DCC-B2D5-036C9F20F9AE}"/>
              </a:ext>
            </a:extLst>
          </p:cNvPr>
          <p:cNvSpPr>
            <a:spLocks noGrp="1"/>
          </p:cNvSpPr>
          <p:nvPr>
            <p:ph type="body" idx="1"/>
          </p:nvPr>
        </p:nvSpPr>
        <p:spPr/>
        <p:txBody>
          <a:bodyPr/>
          <a:lstStyle/>
          <a:p>
            <a:r>
              <a:rPr lang="en-US">
                <a:cs typeface="Calibri"/>
              </a:rPr>
              <a:t>Correlation matrix heatmap</a:t>
            </a:r>
            <a:endParaRPr lang="en-US"/>
          </a:p>
        </p:txBody>
      </p:sp>
      <p:pic>
        <p:nvPicPr>
          <p:cNvPr id="7" name="Picture 7" descr="A picture containing text, screenshot&#10;&#10;Description automatically generated">
            <a:extLst>
              <a:ext uri="{FF2B5EF4-FFF2-40B4-BE49-F238E27FC236}">
                <a16:creationId xmlns:a16="http://schemas.microsoft.com/office/drawing/2014/main" id="{206CB492-F49E-4991-AFF8-FD606FA884E8}"/>
              </a:ext>
            </a:extLst>
          </p:cNvPr>
          <p:cNvPicPr>
            <a:picLocks noGrp="1" noChangeAspect="1"/>
          </p:cNvPicPr>
          <p:nvPr>
            <p:ph sz="half" idx="2"/>
          </p:nvPr>
        </p:nvPicPr>
        <p:blipFill>
          <a:blip r:embed="rId2"/>
          <a:stretch>
            <a:fillRect/>
          </a:stretch>
        </p:blipFill>
        <p:spPr>
          <a:xfrm>
            <a:off x="839788" y="2997253"/>
            <a:ext cx="5157787" cy="2700231"/>
          </a:xfrm>
        </p:spPr>
      </p:pic>
      <p:sp>
        <p:nvSpPr>
          <p:cNvPr id="5" name="Text Placeholder 4">
            <a:extLst>
              <a:ext uri="{FF2B5EF4-FFF2-40B4-BE49-F238E27FC236}">
                <a16:creationId xmlns:a16="http://schemas.microsoft.com/office/drawing/2014/main" id="{6F429C49-626B-4F87-B1FA-C004777EE154}"/>
              </a:ext>
            </a:extLst>
          </p:cNvPr>
          <p:cNvSpPr>
            <a:spLocks noGrp="1"/>
          </p:cNvSpPr>
          <p:nvPr>
            <p:ph type="body" sz="quarter" idx="3"/>
          </p:nvPr>
        </p:nvSpPr>
        <p:spPr/>
        <p:txBody>
          <a:bodyPr/>
          <a:lstStyle/>
          <a:p>
            <a:r>
              <a:rPr lang="en-US">
                <a:cs typeface="Calibri"/>
              </a:rPr>
              <a:t>Salesprice correlation matrix</a:t>
            </a:r>
            <a:endParaRPr lang="en-US"/>
          </a:p>
        </p:txBody>
      </p:sp>
      <p:pic>
        <p:nvPicPr>
          <p:cNvPr id="9" name="Picture 9" descr="Chart, treemap chart&#10;&#10;Description automatically generated">
            <a:extLst>
              <a:ext uri="{FF2B5EF4-FFF2-40B4-BE49-F238E27FC236}">
                <a16:creationId xmlns:a16="http://schemas.microsoft.com/office/drawing/2014/main" id="{7B3D6C25-1E6A-47CD-8B40-484BD6605B0C}"/>
              </a:ext>
            </a:extLst>
          </p:cNvPr>
          <p:cNvPicPr>
            <a:picLocks noGrp="1" noChangeAspect="1"/>
          </p:cNvPicPr>
          <p:nvPr>
            <p:ph sz="quarter" idx="4"/>
          </p:nvPr>
        </p:nvPicPr>
        <p:blipFill>
          <a:blip r:embed="rId3"/>
          <a:stretch>
            <a:fillRect/>
          </a:stretch>
        </p:blipFill>
        <p:spPr>
          <a:xfrm>
            <a:off x="6172200" y="2625784"/>
            <a:ext cx="5183188" cy="3443170"/>
          </a:xfrm>
        </p:spPr>
      </p:pic>
      <p:sp>
        <p:nvSpPr>
          <p:cNvPr id="10" name="TextBox 9">
            <a:extLst>
              <a:ext uri="{FF2B5EF4-FFF2-40B4-BE49-F238E27FC236}">
                <a16:creationId xmlns:a16="http://schemas.microsoft.com/office/drawing/2014/main" id="{11A0AC70-3BDF-483B-B79C-B92F3A76ADD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3485728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5" name="Rectangle 14">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91F8BED-E9CF-4004-88A0-7636315FC486}"/>
              </a:ext>
            </a:extLst>
          </p:cNvPr>
          <p:cNvSpPr>
            <a:spLocks noGrp="1"/>
          </p:cNvSpPr>
          <p:nvPr>
            <p:ph type="title"/>
          </p:nvPr>
        </p:nvSpPr>
        <p:spPr>
          <a:xfrm>
            <a:off x="1371598" y="319314"/>
            <a:ext cx="9477377" cy="1030515"/>
          </a:xfrm>
        </p:spPr>
        <p:txBody>
          <a:bodyPr anchor="ctr">
            <a:normAutofit/>
          </a:bodyPr>
          <a:lstStyle/>
          <a:p>
            <a:r>
              <a:rPr lang="en-US" sz="4000">
                <a:solidFill>
                  <a:srgbClr val="FFFFFF"/>
                </a:solidFill>
                <a:cs typeface="Calibri Light"/>
              </a:rPr>
              <a:t>Model Selection</a:t>
            </a:r>
            <a:endParaRPr lang="en-US" sz="4000">
              <a:solidFill>
                <a:srgbClr val="FFFFFF"/>
              </a:solidFill>
            </a:endParaRPr>
          </a:p>
        </p:txBody>
      </p:sp>
      <p:pic>
        <p:nvPicPr>
          <p:cNvPr id="4" name="Picture 4" descr="Graphical user interface, text, application, email&#10;&#10;Description automatically generated">
            <a:extLst>
              <a:ext uri="{FF2B5EF4-FFF2-40B4-BE49-F238E27FC236}">
                <a16:creationId xmlns:a16="http://schemas.microsoft.com/office/drawing/2014/main" id="{D1E99478-982C-4C06-8E75-4A928F6715A2}"/>
              </a:ext>
            </a:extLst>
          </p:cNvPr>
          <p:cNvPicPr>
            <a:picLocks noChangeAspect="1"/>
          </p:cNvPicPr>
          <p:nvPr/>
        </p:nvPicPr>
        <p:blipFill>
          <a:blip r:embed="rId2"/>
          <a:stretch>
            <a:fillRect/>
          </a:stretch>
        </p:blipFill>
        <p:spPr>
          <a:xfrm>
            <a:off x="568958" y="1927914"/>
            <a:ext cx="5367891" cy="3746647"/>
          </a:xfrm>
          <a:prstGeom prst="rect">
            <a:avLst/>
          </a:prstGeom>
        </p:spPr>
      </p:pic>
      <p:pic>
        <p:nvPicPr>
          <p:cNvPr id="5" name="Picture 5" descr="Graphical user interface, text, application&#10;&#10;Description automatically generated">
            <a:extLst>
              <a:ext uri="{FF2B5EF4-FFF2-40B4-BE49-F238E27FC236}">
                <a16:creationId xmlns:a16="http://schemas.microsoft.com/office/drawing/2014/main" id="{048E1AF9-B5A9-4CF8-AF6D-58162A234150}"/>
              </a:ext>
            </a:extLst>
          </p:cNvPr>
          <p:cNvPicPr>
            <a:picLocks noChangeAspect="1"/>
          </p:cNvPicPr>
          <p:nvPr/>
        </p:nvPicPr>
        <p:blipFill>
          <a:blip r:embed="rId3"/>
          <a:stretch>
            <a:fillRect/>
          </a:stretch>
        </p:blipFill>
        <p:spPr>
          <a:xfrm>
            <a:off x="6267671" y="1961239"/>
            <a:ext cx="5250594" cy="3534026"/>
          </a:xfrm>
          <a:prstGeom prst="rect">
            <a:avLst/>
          </a:prstGeom>
        </p:spPr>
      </p:pic>
      <p:sp>
        <p:nvSpPr>
          <p:cNvPr id="9" name="Content Placeholder 8">
            <a:extLst>
              <a:ext uri="{FF2B5EF4-FFF2-40B4-BE49-F238E27FC236}">
                <a16:creationId xmlns:a16="http://schemas.microsoft.com/office/drawing/2014/main" id="{9BB8FAC6-8AA9-4A30-AEAA-B926089C3FC0}"/>
              </a:ext>
            </a:extLst>
          </p:cNvPr>
          <p:cNvSpPr>
            <a:spLocks noGrp="1"/>
          </p:cNvSpPr>
          <p:nvPr>
            <p:ph idx="1"/>
          </p:nvPr>
        </p:nvSpPr>
        <p:spPr>
          <a:xfrm>
            <a:off x="1371598" y="5070346"/>
            <a:ext cx="9496427" cy="1385266"/>
          </a:xfrm>
        </p:spPr>
        <p:txBody>
          <a:bodyPr>
            <a:normAutofit/>
          </a:bodyPr>
          <a:lstStyle/>
          <a:p>
            <a:endParaRPr lang="en-US" sz="2000"/>
          </a:p>
        </p:txBody>
      </p:sp>
    </p:spTree>
    <p:extLst>
      <p:ext uri="{BB962C8B-B14F-4D97-AF65-F5344CB8AC3E}">
        <p14:creationId xmlns:p14="http://schemas.microsoft.com/office/powerpoint/2010/main" val="3402985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Text&#10;&#10;Description automatically generated">
            <a:extLst>
              <a:ext uri="{FF2B5EF4-FFF2-40B4-BE49-F238E27FC236}">
                <a16:creationId xmlns:a16="http://schemas.microsoft.com/office/drawing/2014/main" id="{61647255-0E86-4CD0-B2E9-FD76197C8589}"/>
              </a:ext>
            </a:extLst>
          </p:cNvPr>
          <p:cNvPicPr>
            <a:picLocks noChangeAspect="1"/>
          </p:cNvPicPr>
          <p:nvPr/>
        </p:nvPicPr>
        <p:blipFill rotWithShape="1">
          <a:blip r:embed="rId2"/>
          <a:srcRect t="1127" b="18717"/>
          <a:stretch/>
        </p:blipFill>
        <p:spPr>
          <a:xfrm>
            <a:off x="457200" y="457200"/>
            <a:ext cx="11277600" cy="5943600"/>
          </a:xfrm>
          <a:prstGeom prst="rect">
            <a:avLst/>
          </a:prstGeom>
        </p:spPr>
      </p:pic>
    </p:spTree>
    <p:extLst>
      <p:ext uri="{BB962C8B-B14F-4D97-AF65-F5344CB8AC3E}">
        <p14:creationId xmlns:p14="http://schemas.microsoft.com/office/powerpoint/2010/main" val="1494906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Text&#10;&#10;Description automatically generated">
            <a:extLst>
              <a:ext uri="{FF2B5EF4-FFF2-40B4-BE49-F238E27FC236}">
                <a16:creationId xmlns:a16="http://schemas.microsoft.com/office/drawing/2014/main" id="{78799EA0-701A-446F-8AE5-A29537524C70}"/>
              </a:ext>
            </a:extLst>
          </p:cNvPr>
          <p:cNvPicPr>
            <a:picLocks noChangeAspect="1"/>
          </p:cNvPicPr>
          <p:nvPr/>
        </p:nvPicPr>
        <p:blipFill>
          <a:blip r:embed="rId2"/>
          <a:stretch>
            <a:fillRect/>
          </a:stretch>
        </p:blipFill>
        <p:spPr>
          <a:xfrm>
            <a:off x="692726" y="457200"/>
            <a:ext cx="10806548" cy="5943600"/>
          </a:xfrm>
          <a:prstGeom prst="rect">
            <a:avLst/>
          </a:prstGeom>
        </p:spPr>
      </p:pic>
    </p:spTree>
    <p:extLst>
      <p:ext uri="{BB962C8B-B14F-4D97-AF65-F5344CB8AC3E}">
        <p14:creationId xmlns:p14="http://schemas.microsoft.com/office/powerpoint/2010/main" val="3885097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C2B476-6C61-4C05-9AC5-53BBC6E7DC9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Conclusion</a:t>
            </a:r>
            <a:endParaRPr lang="en-US" sz="4000">
              <a:solidFill>
                <a:srgbClr val="FFFFFF"/>
              </a:solidFill>
            </a:endParaRPr>
          </a:p>
        </p:txBody>
      </p:sp>
      <p:sp>
        <p:nvSpPr>
          <p:cNvPr id="3" name="Content Placeholder 2">
            <a:extLst>
              <a:ext uri="{FF2B5EF4-FFF2-40B4-BE49-F238E27FC236}">
                <a16:creationId xmlns:a16="http://schemas.microsoft.com/office/drawing/2014/main" id="{329E434E-EFC2-4928-9535-FF3A69A80236}"/>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cs typeface="Calibri"/>
              </a:rPr>
              <a:t>As we can see that still we have to improve on our model and we have to keep trying to get the better result .So, that we can improve our accuracy by trying different</a:t>
            </a:r>
            <a:r>
              <a:rPr lang="en-US" sz="2000">
                <a:ea typeface="+mn-lt"/>
                <a:cs typeface="+mn-lt"/>
              </a:rPr>
              <a:t> algorithms and tune their parameter.</a:t>
            </a:r>
            <a:endParaRPr lang="en-US" sz="2000"/>
          </a:p>
        </p:txBody>
      </p:sp>
    </p:spTree>
    <p:extLst>
      <p:ext uri="{BB962C8B-B14F-4D97-AF65-F5344CB8AC3E}">
        <p14:creationId xmlns:p14="http://schemas.microsoft.com/office/powerpoint/2010/main" val="3828381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55E2FE-6E6A-4963-A748-BD844A9F4E3D}"/>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Problem Statement</a:t>
            </a:r>
            <a:endParaRPr lang="en-US" sz="4000">
              <a:solidFill>
                <a:srgbClr val="FFFFFF"/>
              </a:solidFill>
            </a:endParaRPr>
          </a:p>
        </p:txBody>
      </p:sp>
      <p:sp>
        <p:nvSpPr>
          <p:cNvPr id="3" name="Content Placeholder 2">
            <a:extLst>
              <a:ext uri="{FF2B5EF4-FFF2-40B4-BE49-F238E27FC236}">
                <a16:creationId xmlns:a16="http://schemas.microsoft.com/office/drawing/2014/main" id="{C6B207D7-5CFA-4270-ACBE-005210E275DE}"/>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1400">
                <a:ea typeface="+mn-lt"/>
                <a:cs typeface="+mn-lt"/>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p>
          <a:p>
            <a:r>
              <a:rPr lang="en-US" sz="1400">
                <a:ea typeface="+mn-lt"/>
                <a:cs typeface="+mn-lt"/>
              </a:rPr>
              <a:t>A US-based housing company named </a:t>
            </a:r>
            <a:r>
              <a:rPr lang="en-US" sz="1400" b="1">
                <a:ea typeface="+mn-lt"/>
                <a:cs typeface="+mn-lt"/>
              </a:rPr>
              <a:t>Surprise Housing </a:t>
            </a:r>
            <a:r>
              <a:rPr lang="en-US" sz="1400">
                <a:ea typeface="+mn-lt"/>
                <a:cs typeface="+mn-lt"/>
              </a:rPr>
              <a:t>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endParaRPr lang="en-US" sz="1400">
              <a:cs typeface="Calibri" panose="020F0502020204030204"/>
            </a:endParaRPr>
          </a:p>
          <a:p>
            <a:r>
              <a:rPr lang="en-US" sz="1400">
                <a:ea typeface="+mn-lt"/>
                <a:cs typeface="+mn-lt"/>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endParaRPr lang="en-US" sz="1400">
              <a:cs typeface="Calibri" panose="020F0502020204030204"/>
            </a:endParaRPr>
          </a:p>
          <a:p>
            <a:pPr marL="0" indent="0">
              <a:buNone/>
            </a:pPr>
            <a:r>
              <a:rPr lang="en-US" sz="1400">
                <a:ea typeface="+mn-lt"/>
                <a:cs typeface="+mn-lt"/>
              </a:rPr>
              <a:t>        • Which variables are important to predict the price of variable? </a:t>
            </a:r>
            <a:endParaRPr lang="en-US" sz="1400">
              <a:cs typeface="Calibri" panose="020F0502020204030204"/>
            </a:endParaRPr>
          </a:p>
          <a:p>
            <a:pPr marL="0" indent="0">
              <a:buNone/>
            </a:pPr>
            <a:r>
              <a:rPr lang="en-US" sz="1400">
                <a:ea typeface="+mn-lt"/>
                <a:cs typeface="+mn-lt"/>
              </a:rPr>
              <a:t>        • How do these variables describe the price of the house? </a:t>
            </a:r>
            <a:endParaRPr lang="en-US" sz="1400">
              <a:cs typeface="Calibri"/>
            </a:endParaRPr>
          </a:p>
          <a:p>
            <a:endParaRPr lang="en-US" sz="1400">
              <a:cs typeface="Calibri"/>
            </a:endParaRPr>
          </a:p>
        </p:txBody>
      </p:sp>
    </p:spTree>
    <p:extLst>
      <p:ext uri="{BB962C8B-B14F-4D97-AF65-F5344CB8AC3E}">
        <p14:creationId xmlns:p14="http://schemas.microsoft.com/office/powerpoint/2010/main" val="851194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A30A72-8182-4F44-9426-26F5AD396A55}"/>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Business Goal</a:t>
            </a:r>
            <a:endParaRPr lang="en-US" sz="4000">
              <a:solidFill>
                <a:srgbClr val="FFFFFF"/>
              </a:solidFill>
            </a:endParaRPr>
          </a:p>
        </p:txBody>
      </p:sp>
      <p:sp>
        <p:nvSpPr>
          <p:cNvPr id="3" name="Content Placeholder 2">
            <a:extLst>
              <a:ext uri="{FF2B5EF4-FFF2-40B4-BE49-F238E27FC236}">
                <a16:creationId xmlns:a16="http://schemas.microsoft.com/office/drawing/2014/main" id="{1527B9CD-04E1-4BF7-96F8-9C72B03A9CDF}"/>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ea typeface="+mn-lt"/>
                <a:cs typeface="+mn-lt"/>
              </a:rPr>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endParaRPr lang="en-US" sz="2000">
              <a:cs typeface="Calibri"/>
            </a:endParaRPr>
          </a:p>
          <a:p>
            <a:endParaRPr lang="en-US" sz="2000">
              <a:cs typeface="Calibri"/>
            </a:endParaRPr>
          </a:p>
        </p:txBody>
      </p:sp>
    </p:spTree>
    <p:extLst>
      <p:ext uri="{BB962C8B-B14F-4D97-AF65-F5344CB8AC3E}">
        <p14:creationId xmlns:p14="http://schemas.microsoft.com/office/powerpoint/2010/main" val="427132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623E0C-C4FC-4B0D-A9DE-43CFCC66005E}"/>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Technical requirement</a:t>
            </a:r>
            <a:endParaRPr lang="en-US" sz="4000">
              <a:solidFill>
                <a:srgbClr val="FFFFFF"/>
              </a:solidFill>
            </a:endParaRPr>
          </a:p>
        </p:txBody>
      </p:sp>
      <p:sp>
        <p:nvSpPr>
          <p:cNvPr id="3" name="Content Placeholder 2">
            <a:extLst>
              <a:ext uri="{FF2B5EF4-FFF2-40B4-BE49-F238E27FC236}">
                <a16:creationId xmlns:a16="http://schemas.microsoft.com/office/drawing/2014/main" id="{D8F05A51-CACD-43BE-B1D1-5A58B071B0C0}"/>
              </a:ext>
            </a:extLst>
          </p:cNvPr>
          <p:cNvSpPr>
            <a:spLocks noGrp="1"/>
          </p:cNvSpPr>
          <p:nvPr>
            <p:ph idx="1"/>
          </p:nvPr>
        </p:nvSpPr>
        <p:spPr>
          <a:xfrm>
            <a:off x="1371599" y="2318197"/>
            <a:ext cx="9724031" cy="3683358"/>
          </a:xfrm>
        </p:spPr>
        <p:txBody>
          <a:bodyPr vert="horz" lIns="91440" tIns="45720" rIns="91440" bIns="45720" rtlCol="0" anchor="ctr">
            <a:normAutofit/>
          </a:bodyPr>
          <a:lstStyle/>
          <a:p>
            <a:pPr marL="0" indent="0">
              <a:buNone/>
            </a:pPr>
            <a:r>
              <a:rPr lang="en-US" sz="1900">
                <a:ea typeface="+mn-lt"/>
                <a:cs typeface="+mn-lt"/>
              </a:rPr>
              <a:t>• Data contains 1460 entries each having 81 variables. </a:t>
            </a:r>
            <a:endParaRPr lang="en-US" sz="1900">
              <a:cs typeface="Calibri" panose="020F0502020204030204"/>
            </a:endParaRPr>
          </a:p>
          <a:p>
            <a:pPr marL="0" indent="0">
              <a:buNone/>
            </a:pPr>
            <a:r>
              <a:rPr lang="en-US" sz="1900">
                <a:ea typeface="+mn-lt"/>
                <a:cs typeface="+mn-lt"/>
              </a:rPr>
              <a:t>• Data contains Null values. You need to treat them using the domain knowledge and your own understanding. </a:t>
            </a:r>
            <a:endParaRPr lang="en-US" sz="1900">
              <a:cs typeface="Calibri" panose="020F0502020204030204"/>
            </a:endParaRPr>
          </a:p>
          <a:p>
            <a:pPr marL="0" indent="0">
              <a:buNone/>
            </a:pPr>
            <a:r>
              <a:rPr lang="en-US" sz="1900">
                <a:ea typeface="+mn-lt"/>
                <a:cs typeface="+mn-lt"/>
              </a:rPr>
              <a:t>• Extensive EDA has to be performed to gain relationships of important variable and price. </a:t>
            </a:r>
            <a:endParaRPr lang="en-US" sz="1900">
              <a:cs typeface="Calibri" panose="020F0502020204030204"/>
            </a:endParaRPr>
          </a:p>
          <a:p>
            <a:pPr marL="0" indent="0">
              <a:buNone/>
            </a:pPr>
            <a:r>
              <a:rPr lang="en-US" sz="1900">
                <a:ea typeface="+mn-lt"/>
                <a:cs typeface="+mn-lt"/>
              </a:rPr>
              <a:t>• Data contains numerical as well as categorical variable. You need to handle them accordingly. </a:t>
            </a:r>
            <a:endParaRPr lang="en-US" sz="1900">
              <a:cs typeface="Calibri" panose="020F0502020204030204"/>
            </a:endParaRPr>
          </a:p>
          <a:p>
            <a:pPr marL="0" indent="0">
              <a:buNone/>
            </a:pPr>
            <a:r>
              <a:rPr lang="en-US" sz="1900">
                <a:ea typeface="+mn-lt"/>
                <a:cs typeface="+mn-lt"/>
              </a:rPr>
              <a:t>• You have to build Machine Learning models, apply regularization and determine the optimal values of Hyper Parameters. </a:t>
            </a:r>
            <a:endParaRPr lang="en-US" sz="1900">
              <a:cs typeface="Calibri" panose="020F0502020204030204"/>
            </a:endParaRPr>
          </a:p>
          <a:p>
            <a:pPr marL="0" indent="0">
              <a:buNone/>
            </a:pPr>
            <a:r>
              <a:rPr lang="en-US" sz="1900">
                <a:ea typeface="+mn-lt"/>
                <a:cs typeface="+mn-lt"/>
              </a:rPr>
              <a:t>• You need to find important features which affect the price positively or negatively. </a:t>
            </a:r>
            <a:endParaRPr lang="en-US" sz="1900">
              <a:cs typeface="Calibri" panose="020F0502020204030204"/>
            </a:endParaRPr>
          </a:p>
          <a:p>
            <a:pPr marL="0" indent="0">
              <a:buNone/>
            </a:pPr>
            <a:r>
              <a:rPr lang="en-US" sz="1900">
                <a:ea typeface="+mn-lt"/>
                <a:cs typeface="+mn-lt"/>
              </a:rPr>
              <a:t>• Two datasets are being provided to you (test.csv, train.csv). You will train on train.csv dataset and predict on test.csv file. </a:t>
            </a:r>
            <a:endParaRPr lang="en-US" sz="1900">
              <a:cs typeface="Calibri"/>
            </a:endParaRPr>
          </a:p>
          <a:p>
            <a:endParaRPr lang="en-US" sz="1900">
              <a:cs typeface="Calibri"/>
            </a:endParaRPr>
          </a:p>
        </p:txBody>
      </p:sp>
    </p:spTree>
    <p:extLst>
      <p:ext uri="{BB962C8B-B14F-4D97-AF65-F5344CB8AC3E}">
        <p14:creationId xmlns:p14="http://schemas.microsoft.com/office/powerpoint/2010/main" val="1938844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970C75-0B91-4339-8ABE-B2526932CA5C}"/>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Factors influencing House prices</a:t>
            </a:r>
            <a:endParaRPr lang="en-US" sz="4000">
              <a:solidFill>
                <a:srgbClr val="FFFFFF"/>
              </a:solidFill>
            </a:endParaRPr>
          </a:p>
        </p:txBody>
      </p:sp>
      <p:sp>
        <p:nvSpPr>
          <p:cNvPr id="3" name="Content Placeholder 2">
            <a:extLst>
              <a:ext uri="{FF2B5EF4-FFF2-40B4-BE49-F238E27FC236}">
                <a16:creationId xmlns:a16="http://schemas.microsoft.com/office/drawing/2014/main" id="{C0A02DD8-CEA1-48B3-98F1-406B4DE677A2}"/>
              </a:ext>
            </a:extLst>
          </p:cNvPr>
          <p:cNvSpPr>
            <a:spLocks noGrp="1"/>
          </p:cNvSpPr>
          <p:nvPr>
            <p:ph idx="1"/>
          </p:nvPr>
        </p:nvSpPr>
        <p:spPr>
          <a:xfrm>
            <a:off x="1371599" y="2318197"/>
            <a:ext cx="9724031" cy="3683358"/>
          </a:xfrm>
        </p:spPr>
        <p:txBody>
          <a:bodyPr vert="horz" lIns="91440" tIns="45720" rIns="91440" bIns="45720" rtlCol="0" anchor="ctr">
            <a:noAutofit/>
          </a:bodyPr>
          <a:lstStyle/>
          <a:p>
            <a:pPr marL="0" indent="0">
              <a:buNone/>
            </a:pPr>
            <a:r>
              <a:rPr lang="en-US" sz="1400">
                <a:ea typeface="+mn-lt"/>
                <a:cs typeface="+mn-lt"/>
              </a:rPr>
              <a:t>Some factors which I can think of that directly influence house prices are the following:</a:t>
            </a:r>
            <a:endParaRPr lang="en-US" sz="1400">
              <a:cs typeface="Calibri" panose="020F0502020204030204"/>
            </a:endParaRPr>
          </a:p>
          <a:p>
            <a:r>
              <a:rPr lang="en-US" sz="1400">
                <a:ea typeface="+mn-lt"/>
                <a:cs typeface="+mn-lt"/>
              </a:rPr>
              <a:t>Area of House</a:t>
            </a:r>
            <a:endParaRPr lang="en-US" sz="1400">
              <a:cs typeface="Calibri"/>
            </a:endParaRPr>
          </a:p>
          <a:p>
            <a:r>
              <a:rPr lang="en-US" sz="1400">
                <a:ea typeface="+mn-lt"/>
                <a:cs typeface="+mn-lt"/>
              </a:rPr>
              <a:t>How old is the house</a:t>
            </a:r>
            <a:endParaRPr lang="en-US" sz="1400">
              <a:cs typeface="Calibri"/>
            </a:endParaRPr>
          </a:p>
          <a:p>
            <a:r>
              <a:rPr lang="en-US" sz="1400">
                <a:ea typeface="+mn-lt"/>
                <a:cs typeface="+mn-lt"/>
              </a:rPr>
              <a:t>Location of the house</a:t>
            </a:r>
            <a:endParaRPr lang="en-US" sz="1400">
              <a:cs typeface="Calibri"/>
            </a:endParaRPr>
          </a:p>
          <a:p>
            <a:r>
              <a:rPr lang="en-US" sz="1400">
                <a:ea typeface="+mn-lt"/>
                <a:cs typeface="+mn-lt"/>
              </a:rPr>
              <a:t>How close/far is the market</a:t>
            </a:r>
            <a:endParaRPr lang="en-US" sz="1400">
              <a:cs typeface="Calibri"/>
            </a:endParaRPr>
          </a:p>
          <a:p>
            <a:r>
              <a:rPr lang="en-US" sz="1400">
                <a:ea typeface="+mn-lt"/>
                <a:cs typeface="+mn-lt"/>
              </a:rPr>
              <a:t>Connectivity of house location with transport</a:t>
            </a:r>
            <a:endParaRPr lang="en-US" sz="1400">
              <a:cs typeface="Calibri"/>
            </a:endParaRPr>
          </a:p>
          <a:p>
            <a:r>
              <a:rPr lang="en-US" sz="1400">
                <a:ea typeface="+mn-lt"/>
                <a:cs typeface="+mn-lt"/>
              </a:rPr>
              <a:t>How many floors does the house have</a:t>
            </a:r>
            <a:endParaRPr lang="en-US" sz="1400">
              <a:cs typeface="Calibri"/>
            </a:endParaRPr>
          </a:p>
          <a:p>
            <a:r>
              <a:rPr lang="en-US" sz="1400">
                <a:ea typeface="+mn-lt"/>
                <a:cs typeface="+mn-lt"/>
              </a:rPr>
              <a:t>What material is used in the construction</a:t>
            </a:r>
            <a:endParaRPr lang="en-US" sz="1400">
              <a:cs typeface="Calibri"/>
            </a:endParaRPr>
          </a:p>
          <a:p>
            <a:r>
              <a:rPr lang="en-US" sz="1400">
                <a:ea typeface="+mn-lt"/>
                <a:cs typeface="+mn-lt"/>
              </a:rPr>
              <a:t>Water /Electricity availability</a:t>
            </a:r>
            <a:endParaRPr lang="en-US" sz="1400">
              <a:cs typeface="Calibri"/>
            </a:endParaRPr>
          </a:p>
          <a:p>
            <a:r>
              <a:rPr lang="en-US" sz="1400">
                <a:ea typeface="+mn-lt"/>
                <a:cs typeface="+mn-lt"/>
              </a:rPr>
              <a:t>Play area / parks for kids (if any)</a:t>
            </a:r>
            <a:endParaRPr lang="en-US" sz="1400">
              <a:cs typeface="Calibri"/>
            </a:endParaRPr>
          </a:p>
          <a:p>
            <a:r>
              <a:rPr lang="en-US" sz="1400">
                <a:ea typeface="+mn-lt"/>
                <a:cs typeface="+mn-lt"/>
              </a:rPr>
              <a:t>If terrace is available</a:t>
            </a:r>
            <a:endParaRPr lang="en-US" sz="1400">
              <a:cs typeface="Calibri"/>
            </a:endParaRPr>
          </a:p>
          <a:p>
            <a:r>
              <a:rPr lang="en-US" sz="1400">
                <a:ea typeface="+mn-lt"/>
                <a:cs typeface="+mn-lt"/>
              </a:rPr>
              <a:t>If car parking is available</a:t>
            </a:r>
            <a:endParaRPr lang="en-US" sz="1400">
              <a:cs typeface="Calibri"/>
            </a:endParaRPr>
          </a:p>
          <a:p>
            <a:r>
              <a:rPr lang="en-US" sz="1400">
                <a:ea typeface="+mn-lt"/>
                <a:cs typeface="+mn-lt"/>
              </a:rPr>
              <a:t>If security is available</a:t>
            </a:r>
            <a:endParaRPr lang="en-US" sz="1400"/>
          </a:p>
          <a:p>
            <a:endParaRPr lang="en-US" sz="1100">
              <a:cs typeface="Calibri"/>
            </a:endParaRPr>
          </a:p>
        </p:txBody>
      </p:sp>
    </p:spTree>
    <p:extLst>
      <p:ext uri="{BB962C8B-B14F-4D97-AF65-F5344CB8AC3E}">
        <p14:creationId xmlns:p14="http://schemas.microsoft.com/office/powerpoint/2010/main" val="2238633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30" name="Rectangle 29">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87FFCD8-0EE1-43FA-A573-ECDA37BB04C2}"/>
              </a:ext>
            </a:extLst>
          </p:cNvPr>
          <p:cNvSpPr>
            <a:spLocks noGrp="1"/>
          </p:cNvSpPr>
          <p:nvPr>
            <p:ph type="title"/>
          </p:nvPr>
        </p:nvSpPr>
        <p:spPr>
          <a:xfrm>
            <a:off x="1371598" y="319314"/>
            <a:ext cx="9477377" cy="1030515"/>
          </a:xfrm>
        </p:spPr>
        <p:txBody>
          <a:bodyPr anchor="ctr">
            <a:normAutofit/>
          </a:bodyPr>
          <a:lstStyle/>
          <a:p>
            <a:br>
              <a:rPr lang="en-US" sz="3400">
                <a:solidFill>
                  <a:srgbClr val="FFFFFF"/>
                </a:solidFill>
              </a:rPr>
            </a:br>
            <a:r>
              <a:rPr lang="en-US" sz="3400">
                <a:solidFill>
                  <a:srgbClr val="FFFFFF"/>
                </a:solidFill>
              </a:rPr>
              <a:t>Data Exploration</a:t>
            </a:r>
          </a:p>
          <a:p>
            <a:endParaRPr lang="en-US" sz="3400">
              <a:solidFill>
                <a:srgbClr val="FFFFFF"/>
              </a:solidFill>
              <a:cs typeface="Calibri Light"/>
            </a:endParaRPr>
          </a:p>
        </p:txBody>
      </p:sp>
      <p:pic>
        <p:nvPicPr>
          <p:cNvPr id="4" name="Picture 4" descr="Graphical user interface, text&#10;&#10;Description automatically generated">
            <a:extLst>
              <a:ext uri="{FF2B5EF4-FFF2-40B4-BE49-F238E27FC236}">
                <a16:creationId xmlns:a16="http://schemas.microsoft.com/office/drawing/2014/main" id="{01695331-116E-4483-954E-F4DB35199446}"/>
              </a:ext>
            </a:extLst>
          </p:cNvPr>
          <p:cNvPicPr>
            <a:picLocks noChangeAspect="1"/>
          </p:cNvPicPr>
          <p:nvPr/>
        </p:nvPicPr>
        <p:blipFill>
          <a:blip r:embed="rId2"/>
          <a:stretch>
            <a:fillRect/>
          </a:stretch>
        </p:blipFill>
        <p:spPr>
          <a:xfrm>
            <a:off x="1371598" y="2497586"/>
            <a:ext cx="4565251" cy="1723382"/>
          </a:xfrm>
          <a:prstGeom prst="rect">
            <a:avLst/>
          </a:prstGeom>
        </p:spPr>
      </p:pic>
      <p:pic>
        <p:nvPicPr>
          <p:cNvPr id="7" name="Picture 7" descr="Table&#10;&#10;Description automatically generated">
            <a:extLst>
              <a:ext uri="{FF2B5EF4-FFF2-40B4-BE49-F238E27FC236}">
                <a16:creationId xmlns:a16="http://schemas.microsoft.com/office/drawing/2014/main" id="{9C584D59-7EF3-448C-9197-2CA62E6F4775}"/>
              </a:ext>
            </a:extLst>
          </p:cNvPr>
          <p:cNvPicPr>
            <a:picLocks noChangeAspect="1"/>
          </p:cNvPicPr>
          <p:nvPr/>
        </p:nvPicPr>
        <p:blipFill>
          <a:blip r:embed="rId3"/>
          <a:stretch>
            <a:fillRect/>
          </a:stretch>
        </p:blipFill>
        <p:spPr>
          <a:xfrm>
            <a:off x="6237191" y="2616069"/>
            <a:ext cx="4976274" cy="1472526"/>
          </a:xfrm>
          <a:prstGeom prst="rect">
            <a:avLst/>
          </a:prstGeom>
        </p:spPr>
      </p:pic>
      <p:sp>
        <p:nvSpPr>
          <p:cNvPr id="3" name="Content Placeholder 2">
            <a:extLst>
              <a:ext uri="{FF2B5EF4-FFF2-40B4-BE49-F238E27FC236}">
                <a16:creationId xmlns:a16="http://schemas.microsoft.com/office/drawing/2014/main" id="{F097051E-2D00-437A-90EB-FEBDE71BBC74}"/>
              </a:ext>
            </a:extLst>
          </p:cNvPr>
          <p:cNvSpPr>
            <a:spLocks noGrp="1"/>
          </p:cNvSpPr>
          <p:nvPr>
            <p:ph idx="1"/>
          </p:nvPr>
        </p:nvSpPr>
        <p:spPr>
          <a:xfrm>
            <a:off x="1371598" y="5070346"/>
            <a:ext cx="9496427" cy="1385266"/>
          </a:xfrm>
        </p:spPr>
        <p:txBody>
          <a:bodyPr vert="horz" lIns="91440" tIns="45720" rIns="91440" bIns="45720" rtlCol="0">
            <a:normAutofit/>
          </a:bodyPr>
          <a:lstStyle/>
          <a:p>
            <a:r>
              <a:rPr lang="en-US" sz="2000">
                <a:ea typeface="+mn-lt"/>
                <a:cs typeface="+mn-lt"/>
              </a:rPr>
              <a:t>Data Exploration is the key to getting insights from data. </a:t>
            </a:r>
          </a:p>
          <a:p>
            <a:r>
              <a:rPr lang="en-US" sz="2000">
                <a:cs typeface="Calibri"/>
              </a:rPr>
              <a:t>Loading all the necessary libararies in the jupyter notebook.</a:t>
            </a:r>
          </a:p>
          <a:p>
            <a:r>
              <a:rPr lang="en-US" sz="2000">
                <a:cs typeface="Calibri"/>
              </a:rPr>
              <a:t>Loding the data.</a:t>
            </a:r>
            <a:endParaRPr lang="en-US" sz="2000" dirty="0">
              <a:cs typeface="Calibri"/>
            </a:endParaRPr>
          </a:p>
          <a:p>
            <a:pPr>
              <a:buFont typeface="Wingdings" panose="020B0604020202020204" pitchFamily="34" charset="0"/>
              <a:buChar char="§"/>
            </a:pPr>
            <a:endParaRPr lang="en-US" sz="2000">
              <a:cs typeface="Calibri"/>
            </a:endParaRPr>
          </a:p>
        </p:txBody>
      </p:sp>
      <p:sp>
        <p:nvSpPr>
          <p:cNvPr id="5" name="TextBox 4">
            <a:extLst>
              <a:ext uri="{FF2B5EF4-FFF2-40B4-BE49-F238E27FC236}">
                <a16:creationId xmlns:a16="http://schemas.microsoft.com/office/drawing/2014/main" id="{7B017800-D7D6-40B1-9BC7-4B2FEA838D3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spcAft>
                <a:spcPts val="600"/>
              </a:spcAft>
            </a:pPr>
            <a:r>
              <a:rPr lang="en-US"/>
              <a:t>Click to add text</a:t>
            </a:r>
          </a:p>
        </p:txBody>
      </p:sp>
      <p:sp>
        <p:nvSpPr>
          <p:cNvPr id="6" name="TextBox 5">
            <a:extLst>
              <a:ext uri="{FF2B5EF4-FFF2-40B4-BE49-F238E27FC236}">
                <a16:creationId xmlns:a16="http://schemas.microsoft.com/office/drawing/2014/main" id="{DAB4A5BB-1BCF-4997-8C0E-A7250C306769}"/>
              </a:ext>
            </a:extLst>
          </p:cNvPr>
          <p:cNvSpPr txBox="1"/>
          <p:nvPr/>
        </p:nvSpPr>
        <p:spPr>
          <a:xfrm rot="960000">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spcAft>
                <a:spcPts val="600"/>
              </a:spcAft>
            </a:pPr>
            <a:r>
              <a:rPr lang="en-US"/>
              <a:t>Click to add text</a:t>
            </a:r>
          </a:p>
        </p:txBody>
      </p:sp>
    </p:spTree>
    <p:extLst>
      <p:ext uri="{BB962C8B-B14F-4D97-AF65-F5344CB8AC3E}">
        <p14:creationId xmlns:p14="http://schemas.microsoft.com/office/powerpoint/2010/main" val="1693650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C501AD-D63F-47E1-868A-AC4A9BAA1669}"/>
              </a:ext>
            </a:extLst>
          </p:cNvPr>
          <p:cNvSpPr>
            <a:spLocks noGrp="1"/>
          </p:cNvSpPr>
          <p:nvPr>
            <p:ph type="title"/>
          </p:nvPr>
        </p:nvSpPr>
        <p:spPr>
          <a:xfrm>
            <a:off x="1136396" y="457201"/>
            <a:ext cx="5814240" cy="1556870"/>
          </a:xfrm>
        </p:spPr>
        <p:txBody>
          <a:bodyPr anchor="b">
            <a:normAutofit/>
          </a:bodyPr>
          <a:lstStyle/>
          <a:p>
            <a:endParaRPr lang="en-US" sz="4000"/>
          </a:p>
        </p:txBody>
      </p:sp>
      <p:sp>
        <p:nvSpPr>
          <p:cNvPr id="3" name="Content Placeholder 2">
            <a:extLst>
              <a:ext uri="{FF2B5EF4-FFF2-40B4-BE49-F238E27FC236}">
                <a16:creationId xmlns:a16="http://schemas.microsoft.com/office/drawing/2014/main" id="{2884BB7B-6918-4713-893A-955840351775}"/>
              </a:ext>
            </a:extLst>
          </p:cNvPr>
          <p:cNvSpPr>
            <a:spLocks noGrp="1"/>
          </p:cNvSpPr>
          <p:nvPr>
            <p:ph idx="1"/>
          </p:nvPr>
        </p:nvSpPr>
        <p:spPr>
          <a:xfrm>
            <a:off x="1136396" y="2277036"/>
            <a:ext cx="5814239" cy="3461155"/>
          </a:xfrm>
        </p:spPr>
        <p:txBody>
          <a:bodyPr vert="horz" lIns="91440" tIns="45720" rIns="91440" bIns="45720" rtlCol="0">
            <a:normAutofit/>
          </a:bodyPr>
          <a:lstStyle/>
          <a:p>
            <a:r>
              <a:rPr lang="en-US" sz="2000">
                <a:cs typeface="Calibri"/>
              </a:rPr>
              <a:t>Checking the missing values.</a:t>
            </a:r>
          </a:p>
          <a:p>
            <a:r>
              <a:rPr lang="en-US" sz="2000">
                <a:ea typeface="+mn-lt"/>
                <a:cs typeface="+mn-lt"/>
              </a:rPr>
              <a:t>Out of 81 features, 19 features have missing values.</a:t>
            </a:r>
          </a:p>
          <a:p>
            <a:r>
              <a:rPr lang="en-US" sz="2000">
                <a:ea typeface="+mn-lt"/>
                <a:cs typeface="+mn-lt"/>
              </a:rPr>
              <a:t>We can see that the variable PoolQC has 99.5% missing values followed by MiscFeature, Alley, and Fence and so on.</a:t>
            </a:r>
          </a:p>
          <a:p>
            <a:r>
              <a:rPr lang="en-US" sz="2000">
                <a:cs typeface="Calibri"/>
              </a:rPr>
              <a:t>In other picture it is shown missing value using plot.</a:t>
            </a:r>
          </a:p>
          <a:p>
            <a:r>
              <a:rPr lang="en-US" sz="2000">
                <a:ea typeface="+mn-lt"/>
                <a:cs typeface="+mn-lt"/>
              </a:rPr>
              <a:t>19 Features have missing values, 5 over 50% of all data.</a:t>
            </a:r>
            <a:endParaRPr lang="en-US" sz="2000" dirty="0">
              <a:cs typeface="Calibri"/>
            </a:endParaRPr>
          </a:p>
        </p:txBody>
      </p:sp>
      <p:pic>
        <p:nvPicPr>
          <p:cNvPr id="4" name="Picture 4" descr="Text&#10;&#10;Description automatically generated">
            <a:extLst>
              <a:ext uri="{FF2B5EF4-FFF2-40B4-BE49-F238E27FC236}">
                <a16:creationId xmlns:a16="http://schemas.microsoft.com/office/drawing/2014/main" id="{30111231-CEBA-4D90-938E-1BDE89DE2498}"/>
              </a:ext>
            </a:extLst>
          </p:cNvPr>
          <p:cNvPicPr>
            <a:picLocks noChangeAspect="1"/>
          </p:cNvPicPr>
          <p:nvPr/>
        </p:nvPicPr>
        <p:blipFill>
          <a:blip r:embed="rId2"/>
          <a:stretch>
            <a:fillRect/>
          </a:stretch>
        </p:blipFill>
        <p:spPr>
          <a:xfrm>
            <a:off x="7679766" y="1570283"/>
            <a:ext cx="3712869" cy="668316"/>
          </a:xfrm>
          <a:prstGeom prst="rect">
            <a:avLst/>
          </a:prstGeom>
        </p:spPr>
      </p:pic>
      <p:pic>
        <p:nvPicPr>
          <p:cNvPr id="10" name="Picture 11" descr="Chart, histogram&#10;&#10;Description automatically generated">
            <a:extLst>
              <a:ext uri="{FF2B5EF4-FFF2-40B4-BE49-F238E27FC236}">
                <a16:creationId xmlns:a16="http://schemas.microsoft.com/office/drawing/2014/main" id="{4DCF4B3D-3A72-4EBB-8FDA-05A6C6FA33AD}"/>
              </a:ext>
            </a:extLst>
          </p:cNvPr>
          <p:cNvPicPr>
            <a:picLocks noChangeAspect="1"/>
          </p:cNvPicPr>
          <p:nvPr/>
        </p:nvPicPr>
        <p:blipFill>
          <a:blip r:embed="rId3"/>
          <a:stretch>
            <a:fillRect/>
          </a:stretch>
        </p:blipFill>
        <p:spPr>
          <a:xfrm>
            <a:off x="8380235" y="3375824"/>
            <a:ext cx="2283219" cy="2243263"/>
          </a:xfrm>
          <a:prstGeom prst="rect">
            <a:avLst/>
          </a:prstGeom>
        </p:spPr>
      </p:pic>
      <p:sp>
        <p:nvSpPr>
          <p:cNvPr id="39" name="Rectangle 38">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5546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21" name="Rectangle 20">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1A8A675-51E0-40E1-8E64-B823FF30EDBD}"/>
              </a:ext>
            </a:extLst>
          </p:cNvPr>
          <p:cNvSpPr>
            <a:spLocks noGrp="1"/>
          </p:cNvSpPr>
          <p:nvPr>
            <p:ph type="title"/>
          </p:nvPr>
        </p:nvSpPr>
        <p:spPr>
          <a:xfrm>
            <a:off x="1371598" y="319314"/>
            <a:ext cx="9477377" cy="1030515"/>
          </a:xfrm>
        </p:spPr>
        <p:txBody>
          <a:bodyPr vert="horz" lIns="91440" tIns="45720" rIns="91440" bIns="45720" rtlCol="0" anchor="ctr">
            <a:normAutofit/>
          </a:bodyPr>
          <a:lstStyle/>
          <a:p>
            <a:r>
              <a:rPr lang="en-US" sz="4000">
                <a:solidFill>
                  <a:srgbClr val="FFFFFF"/>
                </a:solidFill>
              </a:rPr>
              <a:t>Relationship with Numerical Values</a:t>
            </a:r>
          </a:p>
        </p:txBody>
      </p:sp>
      <p:pic>
        <p:nvPicPr>
          <p:cNvPr id="6" name="Picture 6" descr="Chart, scatter chart&#10;&#10;Description automatically generated">
            <a:extLst>
              <a:ext uri="{FF2B5EF4-FFF2-40B4-BE49-F238E27FC236}">
                <a16:creationId xmlns:a16="http://schemas.microsoft.com/office/drawing/2014/main" id="{93CDC06F-68FC-4B93-9596-0B1073272AD5}"/>
              </a:ext>
            </a:extLst>
          </p:cNvPr>
          <p:cNvPicPr>
            <a:picLocks noChangeAspect="1"/>
          </p:cNvPicPr>
          <p:nvPr/>
        </p:nvPicPr>
        <p:blipFill rotWithShape="1">
          <a:blip r:embed="rId2"/>
          <a:srcRect r="-2" b="1415"/>
          <a:stretch/>
        </p:blipFill>
        <p:spPr>
          <a:xfrm>
            <a:off x="2032460" y="2050595"/>
            <a:ext cx="3904389" cy="2617365"/>
          </a:xfrm>
          <a:prstGeom prst="rect">
            <a:avLst/>
          </a:prstGeom>
        </p:spPr>
      </p:pic>
      <p:pic>
        <p:nvPicPr>
          <p:cNvPr id="5" name="Picture 5" descr="Chart, scatter chart&#10;&#10;Description automatically generated">
            <a:extLst>
              <a:ext uri="{FF2B5EF4-FFF2-40B4-BE49-F238E27FC236}">
                <a16:creationId xmlns:a16="http://schemas.microsoft.com/office/drawing/2014/main" id="{788EEA3F-22B4-49E7-9E0E-81BF299EA0C5}"/>
              </a:ext>
            </a:extLst>
          </p:cNvPr>
          <p:cNvPicPr>
            <a:picLocks noGrp="1" noChangeAspect="1"/>
          </p:cNvPicPr>
          <p:nvPr>
            <p:ph sz="half" idx="1"/>
          </p:nvPr>
        </p:nvPicPr>
        <p:blipFill rotWithShape="1">
          <a:blip r:embed="rId3"/>
          <a:srcRect t="1053" r="-2" b="-2"/>
          <a:stretch/>
        </p:blipFill>
        <p:spPr>
          <a:xfrm>
            <a:off x="6267671" y="2074130"/>
            <a:ext cx="3904382" cy="2617365"/>
          </a:xfrm>
          <a:prstGeom prst="rect">
            <a:avLst/>
          </a:prstGeom>
        </p:spPr>
      </p:pic>
      <p:sp>
        <p:nvSpPr>
          <p:cNvPr id="15" name="Content Placeholder 14">
            <a:extLst>
              <a:ext uri="{FF2B5EF4-FFF2-40B4-BE49-F238E27FC236}">
                <a16:creationId xmlns:a16="http://schemas.microsoft.com/office/drawing/2014/main" id="{6AF33BD3-D06B-4053-AB92-80239D3C8C57}"/>
              </a:ext>
            </a:extLst>
          </p:cNvPr>
          <p:cNvSpPr>
            <a:spLocks noGrp="1"/>
          </p:cNvSpPr>
          <p:nvPr>
            <p:ph sz="half" idx="2"/>
          </p:nvPr>
        </p:nvSpPr>
        <p:spPr>
          <a:xfrm>
            <a:off x="1371598" y="5070346"/>
            <a:ext cx="9496427" cy="1385266"/>
          </a:xfrm>
        </p:spPr>
        <p:txBody>
          <a:bodyPr vert="horz" lIns="91440" tIns="45720" rIns="91440" bIns="45720" rtlCol="0">
            <a:normAutofit/>
          </a:bodyPr>
          <a:lstStyle/>
          <a:p>
            <a:endParaRPr lang="en-US" sz="2000"/>
          </a:p>
        </p:txBody>
      </p:sp>
    </p:spTree>
    <p:extLst>
      <p:ext uri="{BB962C8B-B14F-4D97-AF65-F5344CB8AC3E}">
        <p14:creationId xmlns:p14="http://schemas.microsoft.com/office/powerpoint/2010/main" val="1305868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1BC3EC-2260-4D61-AA24-A76516122051}"/>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endParaRPr lang="en-US" sz="5200" kern="1200">
              <a:solidFill>
                <a:schemeClr val="tx1"/>
              </a:solidFill>
              <a:latin typeface="+mj-lt"/>
              <a:ea typeface="+mj-ea"/>
              <a:cs typeface="+mj-cs"/>
            </a:endParaRPr>
          </a:p>
        </p:txBody>
      </p:sp>
      <p:pic>
        <p:nvPicPr>
          <p:cNvPr id="5" name="Picture 5" descr="Chart, scatter chart&#10;&#10;Description automatically generated">
            <a:extLst>
              <a:ext uri="{FF2B5EF4-FFF2-40B4-BE49-F238E27FC236}">
                <a16:creationId xmlns:a16="http://schemas.microsoft.com/office/drawing/2014/main" id="{9937EF85-C176-4FDB-B2D1-DEA7A580F7DD}"/>
              </a:ext>
            </a:extLst>
          </p:cNvPr>
          <p:cNvPicPr>
            <a:picLocks noGrp="1" noChangeAspect="1"/>
          </p:cNvPicPr>
          <p:nvPr>
            <p:ph sz="half" idx="1"/>
          </p:nvPr>
        </p:nvPicPr>
        <p:blipFill rotWithShape="1">
          <a:blip r:embed="rId2"/>
          <a:srcRect r="1176" b="3"/>
          <a:stretch/>
        </p:blipFill>
        <p:spPr>
          <a:xfrm>
            <a:off x="198741" y="2410448"/>
            <a:ext cx="5803323" cy="3890357"/>
          </a:xfrm>
          <a:prstGeom prst="rect">
            <a:avLst/>
          </a:prstGeom>
        </p:spPr>
      </p:pic>
      <p:pic>
        <p:nvPicPr>
          <p:cNvPr id="6" name="Picture 6" descr="Chart, scatter chart&#10;&#10;Description automatically generated">
            <a:extLst>
              <a:ext uri="{FF2B5EF4-FFF2-40B4-BE49-F238E27FC236}">
                <a16:creationId xmlns:a16="http://schemas.microsoft.com/office/drawing/2014/main" id="{70C2FEDA-2C04-4274-AE10-78CEFA887DD1}"/>
              </a:ext>
            </a:extLst>
          </p:cNvPr>
          <p:cNvPicPr>
            <a:picLocks noGrp="1" noChangeAspect="1"/>
          </p:cNvPicPr>
          <p:nvPr>
            <p:ph sz="half" idx="2"/>
          </p:nvPr>
        </p:nvPicPr>
        <p:blipFill rotWithShape="1">
          <a:blip r:embed="rId3"/>
          <a:srcRect r="-2" b="2490"/>
          <a:stretch/>
        </p:blipFill>
        <p:spPr>
          <a:xfrm>
            <a:off x="6189934" y="2410448"/>
            <a:ext cx="5803323" cy="3890357"/>
          </a:xfrm>
          <a:prstGeom prst="rect">
            <a:avLst/>
          </a:prstGeom>
        </p:spPr>
      </p:pic>
    </p:spTree>
    <p:extLst>
      <p:ext uri="{BB962C8B-B14F-4D97-AF65-F5344CB8AC3E}">
        <p14:creationId xmlns:p14="http://schemas.microsoft.com/office/powerpoint/2010/main" val="20571404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House Price Prediction</vt:lpstr>
      <vt:lpstr>Problem Statement</vt:lpstr>
      <vt:lpstr>Business Goal</vt:lpstr>
      <vt:lpstr>Technical requirement</vt:lpstr>
      <vt:lpstr>Factors influencing House prices</vt:lpstr>
      <vt:lpstr> Data Exploration </vt:lpstr>
      <vt:lpstr>PowerPoint Presentation</vt:lpstr>
      <vt:lpstr>Relationship with Numerical Values</vt:lpstr>
      <vt:lpstr>PowerPoint Presentation</vt:lpstr>
      <vt:lpstr>PowerPoint Presentation</vt:lpstr>
      <vt:lpstr>Handling Missing Values</vt:lpstr>
      <vt:lpstr>Heatmap The variables most correlated with 'SalePrice': 1.'OverallQual', 'GrLivArea' and 'TotalBsmtSF' are strongly correlated with 'SalePrice'. 2.'GarageCars' and 'GarageArea' are also some of the most strongly correlated variables. 3.'GarageCars' and 'GarageArea' are alike. we will never be able to distinguish them. Therefore, we just need one of these variables in our analysis and we can keep 'GarageCars' since its correlation with 'SalePrice' is higher. 4.'TotalBsmtSF' and '1stFloor' also seem to be same. </vt:lpstr>
      <vt:lpstr>Model Selection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309</cp:revision>
  <dcterms:created xsi:type="dcterms:W3CDTF">2021-07-04T19:16:18Z</dcterms:created>
  <dcterms:modified xsi:type="dcterms:W3CDTF">2021-07-04T21:43:16Z</dcterms:modified>
</cp:coreProperties>
</file>