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7" r:id="rId25"/>
    <p:sldId id="288" r:id="rId26"/>
    <p:sldId id="289"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08D41-53E7-488E-A589-2600550FE2BE}" v="1292" dt="2021-07-17T20:56:33.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Data Analysis on Customer Retention</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C4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9004E-500F-4D7E-91DD-06BAE762134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Part 1 – Customer Info</a:t>
            </a:r>
          </a:p>
        </p:txBody>
      </p:sp>
      <p:pic>
        <p:nvPicPr>
          <p:cNvPr id="4" name="Picture 4" descr="Chart, bar chart&#10;&#10;Description automatically generated">
            <a:extLst>
              <a:ext uri="{FF2B5EF4-FFF2-40B4-BE49-F238E27FC236}">
                <a16:creationId xmlns:a16="http://schemas.microsoft.com/office/drawing/2014/main" id="{334DD910-5354-48A7-869D-EE7344356D64}"/>
              </a:ext>
            </a:extLst>
          </p:cNvPr>
          <p:cNvPicPr>
            <a:picLocks noGrp="1" noChangeAspect="1"/>
          </p:cNvPicPr>
          <p:nvPr>
            <p:ph idx="1"/>
          </p:nvPr>
        </p:nvPicPr>
        <p:blipFill>
          <a:blip r:embed="rId2"/>
          <a:stretch>
            <a:fillRect/>
          </a:stretch>
        </p:blipFill>
        <p:spPr>
          <a:xfrm>
            <a:off x="4998592" y="640080"/>
            <a:ext cx="5766219" cy="5578816"/>
          </a:xfrm>
          <a:prstGeom prst="rect">
            <a:avLst/>
          </a:prstGeom>
        </p:spPr>
      </p:pic>
    </p:spTree>
    <p:extLst>
      <p:ext uri="{BB962C8B-B14F-4D97-AF65-F5344CB8AC3E}">
        <p14:creationId xmlns:p14="http://schemas.microsoft.com/office/powerpoint/2010/main" val="104972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7B877D3B-837A-4003-B543-00B43493A8D3}"/>
              </a:ext>
            </a:extLst>
          </p:cNvPr>
          <p:cNvPicPr>
            <a:picLocks noChangeAspect="1"/>
          </p:cNvPicPr>
          <p:nvPr/>
        </p:nvPicPr>
        <p:blipFill>
          <a:blip r:embed="rId2"/>
          <a:stretch>
            <a:fillRect/>
          </a:stretch>
        </p:blipFill>
        <p:spPr>
          <a:xfrm>
            <a:off x="3742225" y="643467"/>
            <a:ext cx="470754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13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A898959F-28A1-4EF9-8E57-1600DD992FCC}"/>
              </a:ext>
            </a:extLst>
          </p:cNvPr>
          <p:cNvPicPr>
            <a:picLocks noChangeAspect="1"/>
          </p:cNvPicPr>
          <p:nvPr/>
        </p:nvPicPr>
        <p:blipFill>
          <a:blip r:embed="rId2"/>
          <a:stretch>
            <a:fillRect/>
          </a:stretch>
        </p:blipFill>
        <p:spPr>
          <a:xfrm>
            <a:off x="558800" y="564651"/>
            <a:ext cx="11389360" cy="6307819"/>
          </a:xfrm>
          <a:prstGeom prst="rect">
            <a:avLst/>
          </a:prstGeom>
        </p:spPr>
      </p:pic>
    </p:spTree>
    <p:extLst>
      <p:ext uri="{BB962C8B-B14F-4D97-AF65-F5344CB8AC3E}">
        <p14:creationId xmlns:p14="http://schemas.microsoft.com/office/powerpoint/2010/main" val="2601242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5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6A29D-2EBF-4D05-80A1-B559257F321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Observations</a:t>
            </a:r>
          </a:p>
        </p:txBody>
      </p:sp>
      <p:pic>
        <p:nvPicPr>
          <p:cNvPr id="4" name="Picture 4">
            <a:extLst>
              <a:ext uri="{FF2B5EF4-FFF2-40B4-BE49-F238E27FC236}">
                <a16:creationId xmlns:a16="http://schemas.microsoft.com/office/drawing/2014/main" id="{72838F57-19F7-472C-8F0C-7A4BB6CCC5E5}"/>
              </a:ext>
            </a:extLst>
          </p:cNvPr>
          <p:cNvPicPr>
            <a:picLocks noGrp="1" noChangeAspect="1"/>
          </p:cNvPicPr>
          <p:nvPr>
            <p:ph idx="1"/>
          </p:nvPr>
        </p:nvPicPr>
        <p:blipFill>
          <a:blip r:embed="rId2"/>
          <a:stretch>
            <a:fillRect/>
          </a:stretch>
        </p:blipFill>
        <p:spPr>
          <a:xfrm>
            <a:off x="4207933" y="1500760"/>
            <a:ext cx="7347537" cy="3857456"/>
          </a:xfrm>
          <a:prstGeom prst="rect">
            <a:avLst/>
          </a:prstGeom>
        </p:spPr>
      </p:pic>
    </p:spTree>
    <p:extLst>
      <p:ext uri="{BB962C8B-B14F-4D97-AF65-F5344CB8AC3E}">
        <p14:creationId xmlns:p14="http://schemas.microsoft.com/office/powerpoint/2010/main" val="224867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1192-769F-477D-AB90-FBCE84DBE327}"/>
              </a:ext>
            </a:extLst>
          </p:cNvPr>
          <p:cNvSpPr>
            <a:spLocks noGrp="1"/>
          </p:cNvSpPr>
          <p:nvPr>
            <p:ph type="title"/>
          </p:nvPr>
        </p:nvSpPr>
        <p:spPr/>
        <p:txBody>
          <a:bodyPr/>
          <a:lstStyle/>
          <a:p>
            <a:r>
              <a:rPr lang="en-US" dirty="0">
                <a:cs typeface="Calibri Light"/>
              </a:rPr>
              <a:t>Part 2- Website Info</a:t>
            </a:r>
            <a:endParaRPr lang="en-US" dirty="0"/>
          </a:p>
        </p:txBody>
      </p:sp>
      <p:pic>
        <p:nvPicPr>
          <p:cNvPr id="4" name="Picture 4" descr="Chart, bar chart&#10;&#10;Description automatically generated">
            <a:extLst>
              <a:ext uri="{FF2B5EF4-FFF2-40B4-BE49-F238E27FC236}">
                <a16:creationId xmlns:a16="http://schemas.microsoft.com/office/drawing/2014/main" id="{6EFF0320-027B-45D4-9929-9FED9EB9C3AC}"/>
              </a:ext>
            </a:extLst>
          </p:cNvPr>
          <p:cNvPicPr>
            <a:picLocks noGrp="1" noChangeAspect="1"/>
          </p:cNvPicPr>
          <p:nvPr>
            <p:ph idx="1"/>
          </p:nvPr>
        </p:nvPicPr>
        <p:blipFill>
          <a:blip r:embed="rId2"/>
          <a:stretch>
            <a:fillRect/>
          </a:stretch>
        </p:blipFill>
        <p:spPr>
          <a:xfrm>
            <a:off x="922514" y="1388745"/>
            <a:ext cx="10448571" cy="5265738"/>
          </a:xfrm>
        </p:spPr>
      </p:pic>
    </p:spTree>
    <p:extLst>
      <p:ext uri="{BB962C8B-B14F-4D97-AF65-F5344CB8AC3E}">
        <p14:creationId xmlns:p14="http://schemas.microsoft.com/office/powerpoint/2010/main" val="40633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quare&#10;&#10;Description automatically generated">
            <a:extLst>
              <a:ext uri="{FF2B5EF4-FFF2-40B4-BE49-F238E27FC236}">
                <a16:creationId xmlns:a16="http://schemas.microsoft.com/office/drawing/2014/main" id="{F8926B3B-3CE5-482D-A41E-9F031B1BBAE9}"/>
              </a:ext>
            </a:extLst>
          </p:cNvPr>
          <p:cNvPicPr>
            <a:picLocks noChangeAspect="1"/>
          </p:cNvPicPr>
          <p:nvPr/>
        </p:nvPicPr>
        <p:blipFill>
          <a:blip r:embed="rId2"/>
          <a:stretch>
            <a:fillRect/>
          </a:stretch>
        </p:blipFill>
        <p:spPr>
          <a:xfrm>
            <a:off x="91440" y="419286"/>
            <a:ext cx="11795760" cy="6435988"/>
          </a:xfrm>
          <a:prstGeom prst="rect">
            <a:avLst/>
          </a:prstGeom>
        </p:spPr>
      </p:pic>
    </p:spTree>
    <p:extLst>
      <p:ext uri="{BB962C8B-B14F-4D97-AF65-F5344CB8AC3E}">
        <p14:creationId xmlns:p14="http://schemas.microsoft.com/office/powerpoint/2010/main" val="70498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E56C0991-F3B3-46CA-9C48-365B87D3A2C7}"/>
              </a:ext>
            </a:extLst>
          </p:cNvPr>
          <p:cNvPicPr>
            <a:picLocks noChangeAspect="1"/>
          </p:cNvPicPr>
          <p:nvPr/>
        </p:nvPicPr>
        <p:blipFill>
          <a:blip r:embed="rId2"/>
          <a:stretch>
            <a:fillRect/>
          </a:stretch>
        </p:blipFill>
        <p:spPr>
          <a:xfrm>
            <a:off x="294640" y="339436"/>
            <a:ext cx="11663680" cy="6473767"/>
          </a:xfrm>
          <a:prstGeom prst="rect">
            <a:avLst/>
          </a:prstGeom>
        </p:spPr>
      </p:pic>
    </p:spTree>
    <p:extLst>
      <p:ext uri="{BB962C8B-B14F-4D97-AF65-F5344CB8AC3E}">
        <p14:creationId xmlns:p14="http://schemas.microsoft.com/office/powerpoint/2010/main" val="62374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42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80195-08C4-4B34-B17B-BEBFEF7F222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Observations-</a:t>
            </a:r>
          </a:p>
        </p:txBody>
      </p:sp>
      <p:pic>
        <p:nvPicPr>
          <p:cNvPr id="4" name="Picture 4" descr="Text&#10;&#10;Description automatically generated">
            <a:extLst>
              <a:ext uri="{FF2B5EF4-FFF2-40B4-BE49-F238E27FC236}">
                <a16:creationId xmlns:a16="http://schemas.microsoft.com/office/drawing/2014/main" id="{E6CD5274-EB35-4239-B76D-51CC2062D5FB}"/>
              </a:ext>
            </a:extLst>
          </p:cNvPr>
          <p:cNvPicPr>
            <a:picLocks noGrp="1" noChangeAspect="1"/>
          </p:cNvPicPr>
          <p:nvPr>
            <p:ph idx="1"/>
          </p:nvPr>
        </p:nvPicPr>
        <p:blipFill>
          <a:blip r:embed="rId2"/>
          <a:stretch>
            <a:fillRect/>
          </a:stretch>
        </p:blipFill>
        <p:spPr>
          <a:xfrm>
            <a:off x="4207933" y="1813030"/>
            <a:ext cx="7347537" cy="3232916"/>
          </a:xfrm>
          <a:prstGeom prst="rect">
            <a:avLst/>
          </a:prstGeom>
        </p:spPr>
      </p:pic>
    </p:spTree>
    <p:extLst>
      <p:ext uri="{BB962C8B-B14F-4D97-AF65-F5344CB8AC3E}">
        <p14:creationId xmlns:p14="http://schemas.microsoft.com/office/powerpoint/2010/main" val="259128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FA07-D0C2-48B5-8129-CE80CA17892F}"/>
              </a:ext>
            </a:extLst>
          </p:cNvPr>
          <p:cNvSpPr>
            <a:spLocks noGrp="1"/>
          </p:cNvSpPr>
          <p:nvPr>
            <p:ph type="title"/>
          </p:nvPr>
        </p:nvSpPr>
        <p:spPr/>
        <p:txBody>
          <a:bodyPr/>
          <a:lstStyle/>
          <a:p>
            <a:r>
              <a:rPr lang="en-US" dirty="0">
                <a:cs typeface="Calibri Light"/>
              </a:rPr>
              <a:t>Part 3- Customer Review</a:t>
            </a:r>
            <a:endParaRPr lang="en-US" dirty="0"/>
          </a:p>
        </p:txBody>
      </p:sp>
      <p:pic>
        <p:nvPicPr>
          <p:cNvPr id="4" name="Picture 4" descr="Chart, bar chart&#10;&#10;Description automatically generated">
            <a:extLst>
              <a:ext uri="{FF2B5EF4-FFF2-40B4-BE49-F238E27FC236}">
                <a16:creationId xmlns:a16="http://schemas.microsoft.com/office/drawing/2014/main" id="{0074B6F9-95FD-47AE-939C-70A777C7B99E}"/>
              </a:ext>
            </a:extLst>
          </p:cNvPr>
          <p:cNvPicPr>
            <a:picLocks noGrp="1" noChangeAspect="1"/>
          </p:cNvPicPr>
          <p:nvPr>
            <p:ph idx="1"/>
          </p:nvPr>
        </p:nvPicPr>
        <p:blipFill>
          <a:blip r:embed="rId2"/>
          <a:stretch>
            <a:fillRect/>
          </a:stretch>
        </p:blipFill>
        <p:spPr>
          <a:xfrm>
            <a:off x="595447" y="1510665"/>
            <a:ext cx="11062065" cy="5296218"/>
          </a:xfrm>
        </p:spPr>
      </p:pic>
    </p:spTree>
    <p:extLst>
      <p:ext uri="{BB962C8B-B14F-4D97-AF65-F5344CB8AC3E}">
        <p14:creationId xmlns:p14="http://schemas.microsoft.com/office/powerpoint/2010/main" val="3616124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B683D92E-5514-4F51-BB1C-67D0A6B1693B}"/>
              </a:ext>
            </a:extLst>
          </p:cNvPr>
          <p:cNvPicPr>
            <a:picLocks noChangeAspect="1"/>
          </p:cNvPicPr>
          <p:nvPr/>
        </p:nvPicPr>
        <p:blipFill>
          <a:blip r:embed="rId2"/>
          <a:stretch>
            <a:fillRect/>
          </a:stretch>
        </p:blipFill>
        <p:spPr>
          <a:xfrm>
            <a:off x="101600" y="472440"/>
            <a:ext cx="11836400" cy="6329680"/>
          </a:xfrm>
          <a:prstGeom prst="rect">
            <a:avLst/>
          </a:prstGeom>
        </p:spPr>
      </p:pic>
    </p:spTree>
    <p:extLst>
      <p:ext uri="{BB962C8B-B14F-4D97-AF65-F5344CB8AC3E}">
        <p14:creationId xmlns:p14="http://schemas.microsoft.com/office/powerpoint/2010/main" val="350585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1317D3-80FD-43D7-94E5-ED65A2AD1A15}"/>
              </a:ext>
            </a:extLst>
          </p:cNvPr>
          <p:cNvSpPr>
            <a:spLocks noGrp="1"/>
          </p:cNvSpPr>
          <p:nvPr>
            <p:ph type="title"/>
          </p:nvPr>
        </p:nvSpPr>
        <p:spPr>
          <a:xfrm>
            <a:off x="643468" y="621792"/>
            <a:ext cx="4989890" cy="5413248"/>
          </a:xfrm>
        </p:spPr>
        <p:txBody>
          <a:bodyPr>
            <a:normAutofit/>
          </a:bodyPr>
          <a:lstStyle/>
          <a:p>
            <a:r>
              <a:rPr lang="en-US" sz="3600">
                <a:cs typeface="Calibri Light"/>
              </a:rPr>
              <a:t>Customer Retention</a:t>
            </a: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911E711-D2CA-4B78-99D8-4BA803C91453}"/>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a:t>
            </a:r>
            <a:endParaRPr lang="en-US" sz="2000"/>
          </a:p>
        </p:txBody>
      </p:sp>
    </p:spTree>
    <p:extLst>
      <p:ext uri="{BB962C8B-B14F-4D97-AF65-F5344CB8AC3E}">
        <p14:creationId xmlns:p14="http://schemas.microsoft.com/office/powerpoint/2010/main" val="123587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2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96AB1-76F3-405D-8299-80730CFA520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Observations-</a:t>
            </a:r>
          </a:p>
        </p:txBody>
      </p:sp>
      <p:pic>
        <p:nvPicPr>
          <p:cNvPr id="4" name="Picture 4" descr="Text&#10;&#10;Description automatically generated">
            <a:extLst>
              <a:ext uri="{FF2B5EF4-FFF2-40B4-BE49-F238E27FC236}">
                <a16:creationId xmlns:a16="http://schemas.microsoft.com/office/drawing/2014/main" id="{EB4A39B3-ECF6-483D-B3F6-BBD7E2528331}"/>
              </a:ext>
            </a:extLst>
          </p:cNvPr>
          <p:cNvPicPr>
            <a:picLocks noGrp="1" noChangeAspect="1"/>
          </p:cNvPicPr>
          <p:nvPr>
            <p:ph idx="1"/>
          </p:nvPr>
        </p:nvPicPr>
        <p:blipFill>
          <a:blip r:embed="rId2"/>
          <a:stretch>
            <a:fillRect/>
          </a:stretch>
        </p:blipFill>
        <p:spPr>
          <a:xfrm>
            <a:off x="4207933" y="2299804"/>
            <a:ext cx="7347537" cy="2259368"/>
          </a:xfrm>
          <a:prstGeom prst="rect">
            <a:avLst/>
          </a:prstGeom>
        </p:spPr>
      </p:pic>
    </p:spTree>
    <p:extLst>
      <p:ext uri="{BB962C8B-B14F-4D97-AF65-F5344CB8AC3E}">
        <p14:creationId xmlns:p14="http://schemas.microsoft.com/office/powerpoint/2010/main" val="145068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50E4-0700-461D-A5E7-E21F8D34315D}"/>
              </a:ext>
            </a:extLst>
          </p:cNvPr>
          <p:cNvSpPr>
            <a:spLocks noGrp="1"/>
          </p:cNvSpPr>
          <p:nvPr>
            <p:ph type="title"/>
          </p:nvPr>
        </p:nvSpPr>
        <p:spPr/>
        <p:txBody>
          <a:bodyPr/>
          <a:lstStyle/>
          <a:p>
            <a:r>
              <a:rPr lang="en-US" dirty="0">
                <a:cs typeface="Calibri Light"/>
              </a:rPr>
              <a:t>Part 4- Customer Satisfaction</a:t>
            </a:r>
            <a:endParaRPr lang="en-US" dirty="0"/>
          </a:p>
        </p:txBody>
      </p:sp>
      <p:pic>
        <p:nvPicPr>
          <p:cNvPr id="4" name="Picture 4" descr="Chart&#10;&#10;Description automatically generated">
            <a:extLst>
              <a:ext uri="{FF2B5EF4-FFF2-40B4-BE49-F238E27FC236}">
                <a16:creationId xmlns:a16="http://schemas.microsoft.com/office/drawing/2014/main" id="{A48A685C-69AD-4D90-8A9C-28B2713F6927}"/>
              </a:ext>
            </a:extLst>
          </p:cNvPr>
          <p:cNvPicPr>
            <a:picLocks noGrp="1" noChangeAspect="1"/>
          </p:cNvPicPr>
          <p:nvPr>
            <p:ph idx="1"/>
          </p:nvPr>
        </p:nvPicPr>
        <p:blipFill>
          <a:blip r:embed="rId2"/>
          <a:stretch>
            <a:fillRect/>
          </a:stretch>
        </p:blipFill>
        <p:spPr>
          <a:xfrm>
            <a:off x="993024" y="1581785"/>
            <a:ext cx="10612352" cy="4910138"/>
          </a:xfrm>
        </p:spPr>
      </p:pic>
    </p:spTree>
    <p:extLst>
      <p:ext uri="{BB962C8B-B14F-4D97-AF65-F5344CB8AC3E}">
        <p14:creationId xmlns:p14="http://schemas.microsoft.com/office/powerpoint/2010/main" val="209065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50FBF308-18F0-4B3B-969B-680BA6F65518}"/>
              </a:ext>
            </a:extLst>
          </p:cNvPr>
          <p:cNvPicPr>
            <a:picLocks noChangeAspect="1"/>
          </p:cNvPicPr>
          <p:nvPr/>
        </p:nvPicPr>
        <p:blipFill>
          <a:blip r:embed="rId2"/>
          <a:stretch>
            <a:fillRect/>
          </a:stretch>
        </p:blipFill>
        <p:spPr>
          <a:xfrm>
            <a:off x="894080" y="501774"/>
            <a:ext cx="10922000" cy="5925572"/>
          </a:xfrm>
          <a:prstGeom prst="rect">
            <a:avLst/>
          </a:prstGeom>
        </p:spPr>
      </p:pic>
    </p:spTree>
    <p:extLst>
      <p:ext uri="{BB962C8B-B14F-4D97-AF65-F5344CB8AC3E}">
        <p14:creationId xmlns:p14="http://schemas.microsoft.com/office/powerpoint/2010/main" val="3510292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0FDB4542-7A17-4D86-868C-A964670EBF88}"/>
              </a:ext>
            </a:extLst>
          </p:cNvPr>
          <p:cNvPicPr>
            <a:picLocks noChangeAspect="1"/>
          </p:cNvPicPr>
          <p:nvPr/>
        </p:nvPicPr>
        <p:blipFill>
          <a:blip r:embed="rId2"/>
          <a:stretch>
            <a:fillRect/>
          </a:stretch>
        </p:blipFill>
        <p:spPr>
          <a:xfrm>
            <a:off x="223520" y="437405"/>
            <a:ext cx="11724640" cy="6287991"/>
          </a:xfrm>
          <a:prstGeom prst="rect">
            <a:avLst/>
          </a:prstGeom>
        </p:spPr>
      </p:pic>
    </p:spTree>
    <p:extLst>
      <p:ext uri="{BB962C8B-B14F-4D97-AF65-F5344CB8AC3E}">
        <p14:creationId xmlns:p14="http://schemas.microsoft.com/office/powerpoint/2010/main" val="320407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6EEDFEBF-B386-4893-9ED2-32A9EC2A1651}"/>
              </a:ext>
            </a:extLst>
          </p:cNvPr>
          <p:cNvPicPr>
            <a:picLocks noChangeAspect="1"/>
          </p:cNvPicPr>
          <p:nvPr/>
        </p:nvPicPr>
        <p:blipFill>
          <a:blip r:embed="rId2"/>
          <a:stretch>
            <a:fillRect/>
          </a:stretch>
        </p:blipFill>
        <p:spPr>
          <a:xfrm>
            <a:off x="345440" y="574777"/>
            <a:ext cx="11318240" cy="5972606"/>
          </a:xfrm>
          <a:prstGeom prst="rect">
            <a:avLst/>
          </a:prstGeom>
        </p:spPr>
      </p:pic>
    </p:spTree>
    <p:extLst>
      <p:ext uri="{BB962C8B-B14F-4D97-AF65-F5344CB8AC3E}">
        <p14:creationId xmlns:p14="http://schemas.microsoft.com/office/powerpoint/2010/main" val="2211898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26B48A5-0E6C-4442-8385-15DCD01D088D}"/>
              </a:ext>
            </a:extLst>
          </p:cNvPr>
          <p:cNvPicPr>
            <a:picLocks noChangeAspect="1"/>
          </p:cNvPicPr>
          <p:nvPr/>
        </p:nvPicPr>
        <p:blipFill>
          <a:blip r:embed="rId2"/>
          <a:stretch>
            <a:fillRect/>
          </a:stretch>
        </p:blipFill>
        <p:spPr>
          <a:xfrm>
            <a:off x="243840" y="413300"/>
            <a:ext cx="11419840" cy="6082201"/>
          </a:xfrm>
          <a:prstGeom prst="rect">
            <a:avLst/>
          </a:prstGeom>
        </p:spPr>
      </p:pic>
    </p:spTree>
    <p:extLst>
      <p:ext uri="{BB962C8B-B14F-4D97-AF65-F5344CB8AC3E}">
        <p14:creationId xmlns:p14="http://schemas.microsoft.com/office/powerpoint/2010/main" val="416906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A80B369-4756-4FB4-8B8E-23B43E60213D}"/>
              </a:ext>
            </a:extLst>
          </p:cNvPr>
          <p:cNvPicPr>
            <a:picLocks noChangeAspect="1"/>
          </p:cNvPicPr>
          <p:nvPr/>
        </p:nvPicPr>
        <p:blipFill>
          <a:blip r:embed="rId2"/>
          <a:stretch>
            <a:fillRect/>
          </a:stretch>
        </p:blipFill>
        <p:spPr>
          <a:xfrm>
            <a:off x="345440" y="418869"/>
            <a:ext cx="11369040" cy="6142182"/>
          </a:xfrm>
          <a:prstGeom prst="rect">
            <a:avLst/>
          </a:prstGeom>
        </p:spPr>
      </p:pic>
    </p:spTree>
    <p:extLst>
      <p:ext uri="{BB962C8B-B14F-4D97-AF65-F5344CB8AC3E}">
        <p14:creationId xmlns:p14="http://schemas.microsoft.com/office/powerpoint/2010/main" val="2642402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F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F9088-3B3B-478F-B556-2C83489F7B7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Observations-</a:t>
            </a:r>
          </a:p>
        </p:txBody>
      </p:sp>
      <p:pic>
        <p:nvPicPr>
          <p:cNvPr id="4" name="Picture 4" descr="Text&#10;&#10;Description automatically generated">
            <a:extLst>
              <a:ext uri="{FF2B5EF4-FFF2-40B4-BE49-F238E27FC236}">
                <a16:creationId xmlns:a16="http://schemas.microsoft.com/office/drawing/2014/main" id="{06C8D4F3-3DB0-4C79-A9B6-1C6D9BB36288}"/>
              </a:ext>
            </a:extLst>
          </p:cNvPr>
          <p:cNvPicPr>
            <a:picLocks noGrp="1" noChangeAspect="1"/>
          </p:cNvPicPr>
          <p:nvPr>
            <p:ph idx="1"/>
          </p:nvPr>
        </p:nvPicPr>
        <p:blipFill>
          <a:blip r:embed="rId2"/>
          <a:stretch>
            <a:fillRect/>
          </a:stretch>
        </p:blipFill>
        <p:spPr>
          <a:xfrm>
            <a:off x="4207933" y="1537497"/>
            <a:ext cx="7347537" cy="3783981"/>
          </a:xfrm>
          <a:prstGeom prst="rect">
            <a:avLst/>
          </a:prstGeom>
        </p:spPr>
      </p:pic>
    </p:spTree>
    <p:extLst>
      <p:ext uri="{BB962C8B-B14F-4D97-AF65-F5344CB8AC3E}">
        <p14:creationId xmlns:p14="http://schemas.microsoft.com/office/powerpoint/2010/main" val="996996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6144EA2F-C43A-4002-842C-01203F8A364E}"/>
              </a:ext>
            </a:extLst>
          </p:cNvPr>
          <p:cNvPicPr>
            <a:picLocks noChangeAspect="1"/>
          </p:cNvPicPr>
          <p:nvPr/>
        </p:nvPicPr>
        <p:blipFill>
          <a:blip r:embed="rId2"/>
          <a:stretch>
            <a:fillRect/>
          </a:stretch>
        </p:blipFill>
        <p:spPr>
          <a:xfrm>
            <a:off x="894080" y="630777"/>
            <a:ext cx="10373360" cy="5819966"/>
          </a:xfrm>
          <a:prstGeom prst="rect">
            <a:avLst/>
          </a:prstGeom>
        </p:spPr>
      </p:pic>
    </p:spTree>
    <p:extLst>
      <p:ext uri="{BB962C8B-B14F-4D97-AF65-F5344CB8AC3E}">
        <p14:creationId xmlns:p14="http://schemas.microsoft.com/office/powerpoint/2010/main" val="183108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07874-4805-4CB9-BDF2-4FCFFD362BAD}"/>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Conclusion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9C559A-C41C-4F1E-B56A-4CDECBCCBC1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dirty="0">
                <a:ea typeface="+mn-lt"/>
                <a:cs typeface="+mn-lt"/>
              </a:rPr>
              <a:t>To conclude, having the right customer retention strategy </a:t>
            </a:r>
            <a:r>
              <a:rPr lang="en-US" sz="2600" b="1" dirty="0">
                <a:ea typeface="+mn-lt"/>
                <a:cs typeface="+mn-lt"/>
              </a:rPr>
              <a:t>will keep your company grows if you know how to take advantage of it</a:t>
            </a:r>
            <a:r>
              <a:rPr lang="en-US" sz="2600" dirty="0">
                <a:ea typeface="+mn-lt"/>
                <a:cs typeface="+mn-lt"/>
              </a:rPr>
              <a:t>. Your customers will find their way back and continue buying stuff from you. If your customers feel like they are valued, they will become increasingly loyal to your brand.</a:t>
            </a:r>
          </a:p>
          <a:p>
            <a:r>
              <a:rPr lang="en-US" sz="2600" b="1" dirty="0">
                <a:ea typeface="+mn-lt"/>
                <a:cs typeface="+mn-lt"/>
              </a:rPr>
              <a:t>Customer retention</a:t>
            </a:r>
            <a:r>
              <a:rPr lang="en-US" sz="2600" dirty="0">
                <a:ea typeface="+mn-lt"/>
                <a:cs typeface="+mn-lt"/>
              </a:rPr>
              <a:t> increases your </a:t>
            </a:r>
            <a:r>
              <a:rPr lang="en-US" sz="2600" b="1" dirty="0">
                <a:ea typeface="+mn-lt"/>
                <a:cs typeface="+mn-lt"/>
              </a:rPr>
              <a:t>customers</a:t>
            </a:r>
            <a:r>
              <a:rPr lang="en-US" sz="2600" dirty="0">
                <a:ea typeface="+mn-lt"/>
                <a:cs typeface="+mn-lt"/>
              </a:rPr>
              <a:t>' lifetime value and boosts your revenue. It also helps you build amazing relationships with your </a:t>
            </a:r>
            <a:r>
              <a:rPr lang="en-US" sz="2600" b="1" dirty="0">
                <a:ea typeface="+mn-lt"/>
                <a:cs typeface="+mn-lt"/>
              </a:rPr>
              <a:t>customers</a:t>
            </a:r>
            <a:r>
              <a:rPr lang="en-US" sz="2600" dirty="0">
                <a:ea typeface="+mn-lt"/>
                <a:cs typeface="+mn-lt"/>
              </a:rPr>
              <a:t>. You aren't just another website or store. They trust you with their money because you give them value in exchange.</a:t>
            </a:r>
            <a:endParaRPr lang="en-US" sz="2600" dirty="0">
              <a:cs typeface="Calibri"/>
            </a:endParaRPr>
          </a:p>
        </p:txBody>
      </p:sp>
    </p:spTree>
    <p:extLst>
      <p:ext uri="{BB962C8B-B14F-4D97-AF65-F5344CB8AC3E}">
        <p14:creationId xmlns:p14="http://schemas.microsoft.com/office/powerpoint/2010/main" val="173311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90B371-87B7-4258-838B-0C6B6464DBD0}"/>
              </a:ext>
            </a:extLst>
          </p:cNvPr>
          <p:cNvSpPr>
            <a:spLocks noGrp="1"/>
          </p:cNvSpPr>
          <p:nvPr>
            <p:ph type="title"/>
          </p:nvPr>
        </p:nvSpPr>
        <p:spPr>
          <a:xfrm>
            <a:off x="643468" y="621792"/>
            <a:ext cx="4989890" cy="5413248"/>
          </a:xfrm>
        </p:spPr>
        <p:txBody>
          <a:bodyPr>
            <a:normAutofit/>
          </a:bodyPr>
          <a:lstStyle/>
          <a:p>
            <a:r>
              <a:rPr lang="en-US" sz="3600">
                <a:cs typeface="Calibri Light"/>
              </a:rPr>
              <a:t>Benefits of Customer Retention</a:t>
            </a: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56A89E-B254-4F35-B8B0-735B404FCD04}"/>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Retention is Cheaper than Acquisition. ...</a:t>
            </a:r>
            <a:endParaRPr lang="en-US" sz="2000">
              <a:cs typeface="Calibri" panose="020F0502020204030204"/>
            </a:endParaRPr>
          </a:p>
          <a:p>
            <a:r>
              <a:rPr lang="en-US" sz="2000">
                <a:ea typeface="+mn-lt"/>
                <a:cs typeface="+mn-lt"/>
              </a:rPr>
              <a:t>Loyal Customers are More Profitable. ...</a:t>
            </a:r>
            <a:endParaRPr lang="en-US" sz="2000"/>
          </a:p>
          <a:p>
            <a:r>
              <a:rPr lang="en-US" sz="2000">
                <a:ea typeface="+mn-lt"/>
                <a:cs typeface="+mn-lt"/>
              </a:rPr>
              <a:t>Your Brand Will Stand Out from the Crowd. ...</a:t>
            </a:r>
            <a:endParaRPr lang="en-US" sz="2000"/>
          </a:p>
          <a:p>
            <a:r>
              <a:rPr lang="en-US" sz="2000">
                <a:ea typeface="+mn-lt"/>
                <a:cs typeface="+mn-lt"/>
              </a:rPr>
              <a:t>You'll Earn More Word of Mouth Referrals. ...</a:t>
            </a:r>
            <a:endParaRPr lang="en-US" sz="2000"/>
          </a:p>
          <a:p>
            <a:r>
              <a:rPr lang="en-US" sz="2000">
                <a:ea typeface="+mn-lt"/>
                <a:cs typeface="+mn-lt"/>
              </a:rPr>
              <a:t>Engaged Customers Provide More Feedback. ...</a:t>
            </a:r>
            <a:endParaRPr lang="en-US" sz="2000"/>
          </a:p>
          <a:p>
            <a:r>
              <a:rPr lang="en-US" sz="2000">
                <a:ea typeface="+mn-lt"/>
                <a:cs typeface="+mn-lt"/>
              </a:rPr>
              <a:t>Customers Will Explore Your Brand. ...</a:t>
            </a:r>
            <a:endParaRPr lang="en-US" sz="2000"/>
          </a:p>
          <a:p>
            <a:r>
              <a:rPr lang="en-US" sz="2000">
                <a:ea typeface="+mn-lt"/>
                <a:cs typeface="+mn-lt"/>
              </a:rPr>
              <a:t>Loyal Customers are More Forgiving.</a:t>
            </a:r>
            <a:endParaRPr lang="en-US" sz="2000"/>
          </a:p>
          <a:p>
            <a:endParaRPr lang="en-US" sz="2000">
              <a:cs typeface="Calibri"/>
            </a:endParaRPr>
          </a:p>
        </p:txBody>
      </p:sp>
    </p:spTree>
    <p:extLst>
      <p:ext uri="{BB962C8B-B14F-4D97-AF65-F5344CB8AC3E}">
        <p14:creationId xmlns:p14="http://schemas.microsoft.com/office/powerpoint/2010/main" val="1251142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A8DEEB2-EF8B-4DB2-9E7D-EE121FA352B0}"/>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a:extLst>
              <a:ext uri="{FF2B5EF4-FFF2-40B4-BE49-F238E27FC236}">
                <a16:creationId xmlns:a16="http://schemas.microsoft.com/office/drawing/2014/main" id="{105AEEA1-2FAB-46D2-A08A-A8A668422065}"/>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Thankyou </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13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196CED-9B2D-41AF-B4A1-17AB095AC842}"/>
              </a:ext>
            </a:extLst>
          </p:cNvPr>
          <p:cNvSpPr>
            <a:spLocks noGrp="1"/>
          </p:cNvSpPr>
          <p:nvPr>
            <p:ph type="title"/>
          </p:nvPr>
        </p:nvSpPr>
        <p:spPr>
          <a:xfrm>
            <a:off x="643468" y="621792"/>
            <a:ext cx="4989890" cy="5413248"/>
          </a:xfrm>
        </p:spPr>
        <p:txBody>
          <a:bodyPr>
            <a:normAutofit/>
          </a:bodyPr>
          <a:lstStyle/>
          <a:p>
            <a:r>
              <a:rPr lang="en-US" sz="3600">
                <a:cs typeface="Calibri Light"/>
              </a:rPr>
              <a:t>Strategies of Customer Retention</a:t>
            </a: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1D81071-8242-4E6F-B195-CC5546D200CA}"/>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Surprise Gifts and Discounts. Customers are people and people love to feel appreciated. ...</a:t>
            </a:r>
            <a:endParaRPr lang="en-US" sz="2000">
              <a:cs typeface="Calibri" panose="020F0502020204030204"/>
            </a:endParaRPr>
          </a:p>
          <a:p>
            <a:r>
              <a:rPr lang="en-US" sz="2000">
                <a:ea typeface="+mn-lt"/>
                <a:cs typeface="+mn-lt"/>
              </a:rPr>
              <a:t>Provide Excellent Customer Service. ...</a:t>
            </a:r>
            <a:endParaRPr lang="en-US" sz="2000"/>
          </a:p>
          <a:p>
            <a:r>
              <a:rPr lang="en-US" sz="2000">
                <a:ea typeface="+mn-lt"/>
                <a:cs typeface="+mn-lt"/>
              </a:rPr>
              <a:t>Customer Surveys. ...</a:t>
            </a:r>
            <a:endParaRPr lang="en-US" sz="2000"/>
          </a:p>
          <a:p>
            <a:r>
              <a:rPr lang="en-US" sz="2000">
                <a:ea typeface="+mn-lt"/>
                <a:cs typeface="+mn-lt"/>
              </a:rPr>
              <a:t>Be Active in Your Community. ...</a:t>
            </a:r>
            <a:endParaRPr lang="en-US" sz="2000"/>
          </a:p>
          <a:p>
            <a:r>
              <a:rPr lang="en-US" sz="2000">
                <a:ea typeface="+mn-lt"/>
                <a:cs typeface="+mn-lt"/>
              </a:rPr>
              <a:t>Keep Customers Informed. ...</a:t>
            </a:r>
            <a:endParaRPr lang="en-US" sz="2000"/>
          </a:p>
          <a:p>
            <a:r>
              <a:rPr lang="en-US" sz="2000">
                <a:ea typeface="+mn-lt"/>
                <a:cs typeface="+mn-lt"/>
              </a:rPr>
              <a:t>Customer Onboarding. ...</a:t>
            </a:r>
            <a:endParaRPr lang="en-US" sz="2000"/>
          </a:p>
          <a:p>
            <a:r>
              <a:rPr lang="en-US" sz="2000">
                <a:ea typeface="+mn-lt"/>
                <a:cs typeface="+mn-lt"/>
              </a:rPr>
              <a:t>Use Gamification. ...</a:t>
            </a:r>
            <a:endParaRPr lang="en-US" sz="2000"/>
          </a:p>
          <a:p>
            <a:r>
              <a:rPr lang="en-US" sz="2000">
                <a:ea typeface="+mn-lt"/>
                <a:cs typeface="+mn-lt"/>
              </a:rPr>
              <a:t>Be Personal.</a:t>
            </a:r>
            <a:endParaRPr lang="en-US" sz="2000"/>
          </a:p>
          <a:p>
            <a:endParaRPr lang="en-US" sz="2000">
              <a:cs typeface="Calibri"/>
            </a:endParaRPr>
          </a:p>
        </p:txBody>
      </p:sp>
    </p:spTree>
    <p:extLst>
      <p:ext uri="{BB962C8B-B14F-4D97-AF65-F5344CB8AC3E}">
        <p14:creationId xmlns:p14="http://schemas.microsoft.com/office/powerpoint/2010/main" val="314439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6261F8-A22B-4CB6-BADF-5710EE016102}"/>
              </a:ext>
            </a:extLst>
          </p:cNvPr>
          <p:cNvSpPr>
            <a:spLocks noGrp="1"/>
          </p:cNvSpPr>
          <p:nvPr>
            <p:ph type="title"/>
          </p:nvPr>
        </p:nvSpPr>
        <p:spPr>
          <a:xfrm>
            <a:off x="643467" y="1698171"/>
            <a:ext cx="3962061" cy="4516360"/>
          </a:xfrm>
        </p:spPr>
        <p:txBody>
          <a:bodyPr anchor="t">
            <a:normAutofit/>
          </a:bodyPr>
          <a:lstStyle/>
          <a:p>
            <a:r>
              <a:rPr lang="en-US" sz="3600">
                <a:cs typeface="Calibri Light"/>
              </a:rPr>
              <a:t>Tips for success in Customer Retention</a:t>
            </a:r>
            <a:endParaRPr lang="en-US" sz="3600"/>
          </a:p>
        </p:txBody>
      </p:sp>
      <p:sp>
        <p:nvSpPr>
          <p:cNvPr id="6"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8592D31-6F80-4E35-AF6A-294F780BC2D4}"/>
              </a:ext>
            </a:extLst>
          </p:cNvPr>
          <p:cNvSpPr>
            <a:spLocks noGrp="1"/>
          </p:cNvSpPr>
          <p:nvPr>
            <p:ph idx="1"/>
          </p:nvPr>
        </p:nvSpPr>
        <p:spPr>
          <a:xfrm>
            <a:off x="5070020" y="1698170"/>
            <a:ext cx="6478513" cy="4516361"/>
          </a:xfrm>
        </p:spPr>
        <p:txBody>
          <a:bodyPr vert="horz" lIns="91440" tIns="45720" rIns="91440" bIns="45720" rtlCol="0">
            <a:normAutofit/>
          </a:bodyPr>
          <a:lstStyle/>
          <a:p>
            <a:r>
              <a:rPr lang="en-US" sz="2000">
                <a:ea typeface="+mn-lt"/>
                <a:cs typeface="+mn-lt"/>
              </a:rPr>
              <a:t> Data, Behavioral Analytics Driven Customer Experience. ...</a:t>
            </a:r>
            <a:endParaRPr lang="en-US" sz="2000">
              <a:cs typeface="Calibri" panose="020F0502020204030204"/>
            </a:endParaRPr>
          </a:p>
          <a:p>
            <a:r>
              <a:rPr lang="en-US" sz="2000">
                <a:ea typeface="+mn-lt"/>
                <a:cs typeface="+mn-lt"/>
              </a:rPr>
              <a:t>Omni Channel Customer Experience. ...</a:t>
            </a:r>
            <a:endParaRPr lang="en-US" sz="2000"/>
          </a:p>
          <a:p>
            <a:r>
              <a:rPr lang="en-US" sz="2000">
                <a:ea typeface="+mn-lt"/>
                <a:cs typeface="+mn-lt"/>
              </a:rPr>
              <a:t>Customer Journey Mapping. ...</a:t>
            </a:r>
            <a:endParaRPr lang="en-US" sz="2000"/>
          </a:p>
          <a:p>
            <a:r>
              <a:rPr lang="en-US" sz="2000">
                <a:ea typeface="+mn-lt"/>
                <a:cs typeface="+mn-lt"/>
              </a:rPr>
              <a:t>Look, Ask and Be Open for Feedback. ...</a:t>
            </a:r>
            <a:endParaRPr lang="en-US" sz="2000"/>
          </a:p>
          <a:p>
            <a:r>
              <a:rPr lang="en-US" sz="2000">
                <a:ea typeface="+mn-lt"/>
                <a:cs typeface="+mn-lt"/>
              </a:rPr>
              <a:t>Deliver Personalized Email &amp; Web Experiences. ...</a:t>
            </a:r>
            <a:endParaRPr lang="en-US" sz="2000"/>
          </a:p>
          <a:p>
            <a:r>
              <a:rPr lang="en-US" sz="2000">
                <a:ea typeface="+mn-lt"/>
                <a:cs typeface="+mn-lt"/>
              </a:rPr>
              <a:t>Add Incentives for Long-Time Loyal Customers.</a:t>
            </a:r>
            <a:endParaRPr lang="en-US" sz="2000"/>
          </a:p>
          <a:p>
            <a:endParaRPr lang="en-US" sz="2000">
              <a:cs typeface="Calibri"/>
            </a:endParaRPr>
          </a:p>
        </p:txBody>
      </p:sp>
      <p:sp>
        <p:nvSpPr>
          <p:cNvPr id="13"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579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F2870A4-385B-4703-B1F6-0DBE56B1D51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Visualization on Customer Retention data</a:t>
            </a:r>
          </a:p>
        </p:txBody>
      </p:sp>
      <p:pic>
        <p:nvPicPr>
          <p:cNvPr id="6" name="Picture 4" descr="Graphical user interface, text, application, chat or text message&#10;&#10;Description automatically generated">
            <a:extLst>
              <a:ext uri="{FF2B5EF4-FFF2-40B4-BE49-F238E27FC236}">
                <a16:creationId xmlns:a16="http://schemas.microsoft.com/office/drawing/2014/main" id="{D4A1690E-D8E6-406E-8401-589DD5D9BA11}"/>
              </a:ext>
            </a:extLst>
          </p:cNvPr>
          <p:cNvPicPr>
            <a:picLocks noChangeAspect="1"/>
          </p:cNvPicPr>
          <p:nvPr/>
        </p:nvPicPr>
        <p:blipFill>
          <a:blip r:embed="rId2"/>
          <a:stretch>
            <a:fillRect/>
          </a:stretch>
        </p:blipFill>
        <p:spPr>
          <a:xfrm>
            <a:off x="868340" y="1782982"/>
            <a:ext cx="5803465" cy="2116558"/>
          </a:xfrm>
          <a:prstGeom prst="rect">
            <a:avLst/>
          </a:prstGeom>
        </p:spPr>
      </p:pic>
      <p:pic>
        <p:nvPicPr>
          <p:cNvPr id="8" name="Picture 5" descr="Graphical user interface, text, application, email&#10;&#10;Description automatically generated">
            <a:extLst>
              <a:ext uri="{FF2B5EF4-FFF2-40B4-BE49-F238E27FC236}">
                <a16:creationId xmlns:a16="http://schemas.microsoft.com/office/drawing/2014/main" id="{2D6BDB56-C8C1-4961-BE92-D7191F1334EB}"/>
              </a:ext>
            </a:extLst>
          </p:cNvPr>
          <p:cNvPicPr>
            <a:picLocks noChangeAspect="1"/>
          </p:cNvPicPr>
          <p:nvPr/>
        </p:nvPicPr>
        <p:blipFill>
          <a:blip r:embed="rId3"/>
          <a:stretch>
            <a:fillRect/>
          </a:stretch>
        </p:blipFill>
        <p:spPr>
          <a:xfrm>
            <a:off x="643467" y="4060437"/>
            <a:ext cx="6253212" cy="2084404"/>
          </a:xfrm>
          <a:prstGeom prst="rect">
            <a:avLst/>
          </a:prstGeom>
        </p:spPr>
      </p:pic>
      <p:sp>
        <p:nvSpPr>
          <p:cNvPr id="4" name="Text Placeholder 3">
            <a:extLst>
              <a:ext uri="{FF2B5EF4-FFF2-40B4-BE49-F238E27FC236}">
                <a16:creationId xmlns:a16="http://schemas.microsoft.com/office/drawing/2014/main" id="{4710F0F2-BB00-4244-AFFF-1187A6CCB5FD}"/>
              </a:ext>
            </a:extLst>
          </p:cNvPr>
          <p:cNvSpPr>
            <a:spLocks noGrp="1"/>
          </p:cNvSpPr>
          <p:nvPr>
            <p:ph type="body" sz="half" idx="2"/>
          </p:nvPr>
        </p:nvSpPr>
        <p:spPr>
          <a:xfrm>
            <a:off x="7544052" y="1782981"/>
            <a:ext cx="4004479" cy="4393982"/>
          </a:xfrm>
        </p:spPr>
        <p:txBody>
          <a:bodyPr vert="horz" lIns="91440" tIns="45720" rIns="91440" bIns="45720" rtlCol="0">
            <a:normAutofit/>
          </a:bodyPr>
          <a:lstStyle/>
          <a:p>
            <a:pPr marL="285750" indent="-228600">
              <a:buFont typeface="Arial" panose="020B0604020202020204" pitchFamily="34" charset="0"/>
              <a:buChar char="•"/>
            </a:pPr>
            <a:r>
              <a:rPr lang="en-US" sz="2000"/>
              <a:t>Importing the Libraries into the data.</a:t>
            </a:r>
          </a:p>
          <a:p>
            <a:pPr marL="285750" indent="-228600">
              <a:buFont typeface="Arial" panose="020B0604020202020204" pitchFamily="34" charset="0"/>
              <a:buChar char="•"/>
            </a:pPr>
            <a:r>
              <a:rPr lang="en-US" sz="2000"/>
              <a:t>Importing the data into Jupyter notebook.</a:t>
            </a:r>
          </a:p>
          <a:p>
            <a:pPr marL="285750" indent="-228600">
              <a:buFont typeface="Arial" panose="020B0604020202020204" pitchFamily="34" charset="0"/>
              <a:buChar char="•"/>
            </a:pPr>
            <a:r>
              <a:rPr lang="en-US" sz="2000"/>
              <a:t>Checking the shape of the data.</a:t>
            </a:r>
          </a:p>
          <a:p>
            <a:pPr marL="285750" indent="-228600">
              <a:buFont typeface="Arial" panose="020B0604020202020204" pitchFamily="34" charset="0"/>
              <a:buChar char="•"/>
            </a:pPr>
            <a:r>
              <a:rPr lang="en-US" sz="2000"/>
              <a:t>Checking the info of the data.</a:t>
            </a: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051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EF8001-320C-4AD4-A31B-FCD0844D78F4}"/>
              </a:ext>
            </a:extLst>
          </p:cNvPr>
          <p:cNvSpPr>
            <a:spLocks noGrp="1"/>
          </p:cNvSpPr>
          <p:nvPr>
            <p:ph type="title"/>
          </p:nvPr>
        </p:nvSpPr>
        <p:spPr>
          <a:xfrm>
            <a:off x="643467" y="321734"/>
            <a:ext cx="10905066" cy="1135737"/>
          </a:xfrm>
        </p:spPr>
        <p:txBody>
          <a:bodyPr vert="horz" lIns="91440" tIns="45720" rIns="91440" bIns="45720" rtlCol="0" anchor="ctr">
            <a:normAutofit/>
          </a:bodyPr>
          <a:lstStyle/>
          <a:p>
            <a:endParaRPr lang="en-US" sz="3600" kern="1200">
              <a:solidFill>
                <a:schemeClr val="tx1"/>
              </a:solidFill>
              <a:latin typeface="+mj-lt"/>
              <a:ea typeface="+mj-ea"/>
              <a:cs typeface="+mj-cs"/>
            </a:endParaRPr>
          </a:p>
        </p:txBody>
      </p:sp>
      <p:sp>
        <p:nvSpPr>
          <p:cNvPr id="4" name="Text Placeholder 3">
            <a:extLst>
              <a:ext uri="{FF2B5EF4-FFF2-40B4-BE49-F238E27FC236}">
                <a16:creationId xmlns:a16="http://schemas.microsoft.com/office/drawing/2014/main" id="{99B8982A-F788-4658-90EE-042A0DA7D224}"/>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marL="285750" indent="-228600">
              <a:buFont typeface="Arial" panose="020B0604020202020204" pitchFamily="34" charset="0"/>
              <a:buChar char="•"/>
            </a:pPr>
            <a:r>
              <a:rPr lang="en-US" sz="2000"/>
              <a:t>Checking the null values in the data.</a:t>
            </a:r>
          </a:p>
          <a:p>
            <a:pPr marL="285750" indent="-228600">
              <a:buFont typeface="Arial" panose="020B0604020202020204" pitchFamily="34" charset="0"/>
              <a:buChar char="•"/>
            </a:pPr>
            <a:r>
              <a:rPr lang="en-US" sz="2000"/>
              <a:t>In this data there are no null values to handle.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picture containing graphical user interface&#10;&#10;Description automatically generated">
            <a:extLst>
              <a:ext uri="{FF2B5EF4-FFF2-40B4-BE49-F238E27FC236}">
                <a16:creationId xmlns:a16="http://schemas.microsoft.com/office/drawing/2014/main" id="{A195CC7B-18D9-4554-8578-C21E1BFACD33}"/>
              </a:ext>
            </a:extLst>
          </p:cNvPr>
          <p:cNvPicPr>
            <a:picLocks noGrp="1" noChangeAspect="1"/>
          </p:cNvPicPr>
          <p:nvPr>
            <p:ph idx="1"/>
          </p:nvPr>
        </p:nvPicPr>
        <p:blipFill>
          <a:blip r:embed="rId2"/>
          <a:stretch>
            <a:fillRect/>
          </a:stretch>
        </p:blipFill>
        <p:spPr>
          <a:xfrm>
            <a:off x="6132219" y="1782981"/>
            <a:ext cx="4579413"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658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34AB2-9F9E-457F-A0E1-EE2DE75D2DCC}"/>
              </a:ext>
            </a:extLst>
          </p:cNvPr>
          <p:cNvSpPr>
            <a:spLocks noGrp="1"/>
          </p:cNvSpPr>
          <p:nvPr>
            <p:ph type="title"/>
          </p:nvPr>
        </p:nvSpPr>
        <p:spPr>
          <a:xfrm>
            <a:off x="643467" y="1698171"/>
            <a:ext cx="3962061" cy="4516360"/>
          </a:xfrm>
        </p:spPr>
        <p:txBody>
          <a:bodyPr anchor="t">
            <a:normAutofit/>
          </a:bodyPr>
          <a:lstStyle/>
          <a:p>
            <a:r>
              <a:rPr lang="en-US" sz="3600" b="1">
                <a:ea typeface="+mj-lt"/>
                <a:cs typeface="+mj-lt"/>
              </a:rPr>
              <a:t>Exploratory Data Analysis</a:t>
            </a:r>
            <a:endParaRPr lang="en-US"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DA4372-6F51-4E20-9E8D-B04F60A8681F}"/>
              </a:ext>
            </a:extLst>
          </p:cNvPr>
          <p:cNvSpPr>
            <a:spLocks noGrp="1"/>
          </p:cNvSpPr>
          <p:nvPr>
            <p:ph idx="1"/>
          </p:nvPr>
        </p:nvSpPr>
        <p:spPr>
          <a:xfrm>
            <a:off x="5070020" y="1698170"/>
            <a:ext cx="6478513" cy="4516361"/>
          </a:xfrm>
        </p:spPr>
        <p:txBody>
          <a:bodyPr vert="horz" lIns="91440" tIns="45720" rIns="91440" bIns="45720" rtlCol="0">
            <a:normAutofit/>
          </a:bodyPr>
          <a:lstStyle/>
          <a:p>
            <a:pPr marL="0" indent="0">
              <a:buNone/>
            </a:pPr>
            <a:r>
              <a:rPr lang="en-US" sz="2000" b="1" i="1">
                <a:ea typeface="+mn-lt"/>
                <a:cs typeface="+mn-lt"/>
              </a:rPr>
              <a:t>The given data set will be divided in to 4 parts-</a:t>
            </a:r>
            <a:endParaRPr lang="en-US" sz="2000">
              <a:ea typeface="+mn-lt"/>
              <a:cs typeface="+mn-lt"/>
            </a:endParaRPr>
          </a:p>
          <a:p>
            <a:r>
              <a:rPr lang="en-US" sz="2000">
                <a:latin typeface="Consolas"/>
              </a:rPr>
              <a:t>1. Information about the customer</a:t>
            </a:r>
            <a:br>
              <a:rPr lang="en-US" sz="2000">
                <a:latin typeface="Consolas"/>
              </a:rPr>
            </a:br>
            <a:r>
              <a:rPr lang="en-US" sz="2000">
                <a:latin typeface="Consolas"/>
              </a:rPr>
              <a:t>2. Information about the website.</a:t>
            </a:r>
            <a:br>
              <a:rPr lang="en-US" sz="2000">
                <a:latin typeface="Consolas"/>
              </a:rPr>
            </a:br>
            <a:r>
              <a:rPr lang="en-US" sz="2000">
                <a:latin typeface="Consolas"/>
              </a:rPr>
              <a:t>3. what the customer feel about the website.</a:t>
            </a:r>
            <a:br>
              <a:rPr lang="en-US" sz="2000">
                <a:latin typeface="Consolas"/>
              </a:rPr>
            </a:br>
            <a:r>
              <a:rPr lang="en-US" sz="2000">
                <a:latin typeface="Consolas"/>
              </a:rPr>
              <a:t>4. Information about the customer satisfaction and how much easy they found the website while using it.</a:t>
            </a:r>
            <a:endParaRPr lang="en-US" sz="200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9102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E81A5-B32D-4B2B-B11A-7E4ED52E71A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Visualizing the data</a:t>
            </a:r>
          </a:p>
        </p:txBody>
      </p:sp>
      <p:pic>
        <p:nvPicPr>
          <p:cNvPr id="4" name="Picture 4" descr="Graphical user interface, application&#10;&#10;Description automatically generated">
            <a:extLst>
              <a:ext uri="{FF2B5EF4-FFF2-40B4-BE49-F238E27FC236}">
                <a16:creationId xmlns:a16="http://schemas.microsoft.com/office/drawing/2014/main" id="{EA620D7C-E006-46BF-8408-1A7A93C978A8}"/>
              </a:ext>
            </a:extLst>
          </p:cNvPr>
          <p:cNvPicPr>
            <a:picLocks noGrp="1" noChangeAspect="1"/>
          </p:cNvPicPr>
          <p:nvPr>
            <p:ph idx="1"/>
          </p:nvPr>
        </p:nvPicPr>
        <p:blipFill>
          <a:blip r:embed="rId2"/>
          <a:stretch>
            <a:fillRect/>
          </a:stretch>
        </p:blipFill>
        <p:spPr>
          <a:xfrm>
            <a:off x="1016001" y="1675227"/>
            <a:ext cx="10159998" cy="4394199"/>
          </a:xfrm>
          <a:prstGeom prst="rect">
            <a:avLst/>
          </a:prstGeom>
        </p:spPr>
      </p:pic>
    </p:spTree>
    <p:extLst>
      <p:ext uri="{BB962C8B-B14F-4D97-AF65-F5344CB8AC3E}">
        <p14:creationId xmlns:p14="http://schemas.microsoft.com/office/powerpoint/2010/main" val="871184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Data Analysis on Customer Retention</vt:lpstr>
      <vt:lpstr>Customer Retention</vt:lpstr>
      <vt:lpstr>Benefits of Customer Retention</vt:lpstr>
      <vt:lpstr>Strategies of Customer Retention</vt:lpstr>
      <vt:lpstr>Tips for success in Customer Retention</vt:lpstr>
      <vt:lpstr>Visualization on Customer Retention data</vt:lpstr>
      <vt:lpstr>PowerPoint Presentation</vt:lpstr>
      <vt:lpstr>Exploratory Data Analysis</vt:lpstr>
      <vt:lpstr>Visualizing the data</vt:lpstr>
      <vt:lpstr>Part 1 – Customer Info</vt:lpstr>
      <vt:lpstr>PowerPoint Presentation</vt:lpstr>
      <vt:lpstr>PowerPoint Presentation</vt:lpstr>
      <vt:lpstr>Observations</vt:lpstr>
      <vt:lpstr>Part 2- Website Info</vt:lpstr>
      <vt:lpstr>PowerPoint Presentation</vt:lpstr>
      <vt:lpstr>PowerPoint Presentation</vt:lpstr>
      <vt:lpstr>Observations-</vt:lpstr>
      <vt:lpstr>Part 3- Customer Review</vt:lpstr>
      <vt:lpstr>PowerPoint Presentation</vt:lpstr>
      <vt:lpstr>Observations-</vt:lpstr>
      <vt:lpstr>Part 4- Customer Satisfaction</vt:lpstr>
      <vt:lpstr>PowerPoint Presentation</vt:lpstr>
      <vt:lpstr>PowerPoint Presentation</vt:lpstr>
      <vt:lpstr>PowerPoint Presentation</vt:lpstr>
      <vt:lpstr>PowerPoint Presentation</vt:lpstr>
      <vt:lpstr>PowerPoint Presentation</vt:lpstr>
      <vt:lpstr>Observations-</vt:lpstr>
      <vt:lpstr>PowerPoint Presentation</vt:lpstr>
      <vt:lpstr>Conclusion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251</cp:revision>
  <dcterms:created xsi:type="dcterms:W3CDTF">2021-07-17T19:40:55Z</dcterms:created>
  <dcterms:modified xsi:type="dcterms:W3CDTF">2021-07-17T20:58:04Z</dcterms:modified>
</cp:coreProperties>
</file>