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3"/>
  </p:notesMasterIdLst>
  <p:sldIdLst>
    <p:sldId id="256" r:id="rId2"/>
    <p:sldId id="267" r:id="rId3"/>
    <p:sldId id="261" r:id="rId4"/>
    <p:sldId id="259" r:id="rId5"/>
    <p:sldId id="266" r:id="rId6"/>
    <p:sldId id="258" r:id="rId7"/>
    <p:sldId id="265" r:id="rId8"/>
    <p:sldId id="257" r:id="rId9"/>
    <p:sldId id="262" r:id="rId10"/>
    <p:sldId id="264" r:id="rId11"/>
    <p:sldId id="260" r:id="rId1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7" d="100"/>
          <a:sy n="77" d="100"/>
        </p:scale>
        <p:origin x="68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8B3A58-DDE1-4299-B526-90A49F86FD65}" type="datetimeFigureOut">
              <a:rPr kumimoji="1" lang="ja-JP" altLang="en-US" smtClean="0"/>
              <a:t>2020/2/21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C2E84E-F4B8-42E0-B721-5E3A60CA13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4166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F9F48-4A23-4E1E-A04A-43C9FCCF6E2E}" type="datetime1">
              <a:rPr kumimoji="1" lang="ja-JP" altLang="en-US" smtClean="0"/>
              <a:t>2020/2/21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8265F-7F6D-42C9-B1C9-C40A1EAD5F9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414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E32CA-F3C3-4701-94E0-AF952B259CD1}" type="datetime1">
              <a:rPr kumimoji="1" lang="ja-JP" altLang="en-US" smtClean="0"/>
              <a:t>2020/2/21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8265F-7F6D-42C9-B1C9-C40A1EAD5F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5297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D7E6A-424F-4A82-9009-ECC3E428057F}" type="datetime1">
              <a:rPr kumimoji="1" lang="ja-JP" altLang="en-US" smtClean="0"/>
              <a:t>2020/2/21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8265F-7F6D-42C9-B1C9-C40A1EAD5F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2306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7815F-0C24-4403-AAE3-D9A10712D987}" type="datetime1">
              <a:rPr kumimoji="1" lang="ja-JP" altLang="en-US" smtClean="0"/>
              <a:t>2020/2/21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8265F-7F6D-42C9-B1C9-C40A1EAD5F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9618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0DD34-A21F-407E-9D3E-F90086413B8F}" type="datetime1">
              <a:rPr kumimoji="1" lang="ja-JP" altLang="en-US" smtClean="0"/>
              <a:t>2020/2/21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8265F-7F6D-42C9-B1C9-C40A1EAD5F9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6936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494C3-CD25-4EBA-AA69-14944E15BFD4}" type="datetime1">
              <a:rPr kumimoji="1" lang="ja-JP" altLang="en-US" smtClean="0"/>
              <a:t>2020/2/21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8265F-7F6D-42C9-B1C9-C40A1EAD5F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7150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F8731-9CB0-4DD4-B5AF-940E813139F2}" type="datetime1">
              <a:rPr kumimoji="1" lang="ja-JP" altLang="en-US" smtClean="0"/>
              <a:t>2020/2/21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8265F-7F6D-42C9-B1C9-C40A1EAD5F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6117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2C8E2-7150-4582-A00B-BFCCD3CC31BE}" type="datetime1">
              <a:rPr kumimoji="1" lang="ja-JP" altLang="en-US" smtClean="0"/>
              <a:t>2020/2/21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8265F-7F6D-42C9-B1C9-C40A1EAD5F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7406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8991E-4627-40C9-B3C8-AF35BD22A07E}" type="datetime1">
              <a:rPr kumimoji="1" lang="ja-JP" altLang="en-US" smtClean="0"/>
              <a:t>2020/2/21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8265F-7F6D-42C9-B1C9-C40A1EAD5F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2123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C4558-A7B0-4304-B904-C859FF29C5CE}" type="datetime1">
              <a:rPr kumimoji="1" lang="ja-JP" altLang="en-US" smtClean="0"/>
              <a:t>2020/2/21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B8265F-7F6D-42C9-B1C9-C40A1EAD5F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8080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A173F-2610-443B-982B-EF4A9F8AD83A}" type="datetime1">
              <a:rPr kumimoji="1" lang="ja-JP" altLang="en-US" smtClean="0"/>
              <a:t>2020/2/21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8265F-7F6D-42C9-B1C9-C40A1EAD5F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8959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6DDA161-3CBC-41E4-B2B2-DFE75AB2ADD7}" type="datetime1">
              <a:rPr kumimoji="1" lang="ja-JP" altLang="en-US" smtClean="0"/>
              <a:t>2020/2/21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AB8265F-7F6D-42C9-B1C9-C40A1EAD5F9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9050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kumimoji="1"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kumimoji="1"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7.jpeg"/><Relationship Id="rId4" Type="http://schemas.openxmlformats.org/officeDocument/2006/relationships/image" Target="../media/image6.jf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fif"/><Relationship Id="rId2" Type="http://schemas.openxmlformats.org/officeDocument/2006/relationships/image" Target="../media/image15.jf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fif"/><Relationship Id="rId4" Type="http://schemas.openxmlformats.org/officeDocument/2006/relationships/image" Target="../media/image17.jfi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f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jf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f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7.jpeg"/><Relationship Id="rId4" Type="http://schemas.openxmlformats.org/officeDocument/2006/relationships/image" Target="../media/image6.jf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946999"/>
            <a:ext cx="9144000" cy="2387600"/>
          </a:xfrm>
        </p:spPr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上島</a:t>
            </a:r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Pay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-540859" y="4455620"/>
            <a:ext cx="10058400" cy="1143000"/>
          </a:xfrm>
        </p:spPr>
        <p:txBody>
          <a:bodyPr/>
          <a:lstStyle/>
          <a:p>
            <a:pPr algn="ctr"/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～</a:t>
            </a:r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QR</a:t>
            </a: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コードを用いた</a:t>
            </a:r>
            <a:endParaRPr kumimoji="1"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キャッシュレス決済システムの開発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～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935233" y="4455620"/>
            <a:ext cx="32567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田房研究室</a:t>
            </a:r>
            <a:endParaRPr lang="en-US" altLang="ja-JP" sz="20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77111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機能</a:t>
            </a:r>
            <a:r>
              <a:rPr kumimoji="1" lang="en-US" altLang="ja-JP" dirty="0" smtClean="0"/>
              <a:t>	</a:t>
            </a:r>
            <a:r>
              <a:rPr kumimoji="1" lang="ja-JP" altLang="en-US" dirty="0" smtClean="0"/>
              <a:t>～客側～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8265F-7F6D-42C9-B1C9-C40A1EAD5F98}" type="slidenum">
              <a:rPr kumimoji="1" lang="ja-JP" altLang="en-US" smtClean="0"/>
              <a:t>10</a:t>
            </a:fld>
            <a:endParaRPr kumimoji="1" lang="ja-JP" altLang="en-US"/>
          </a:p>
        </p:txBody>
      </p:sp>
      <p:grpSp>
        <p:nvGrpSpPr>
          <p:cNvPr id="14" name="グループ化 13"/>
          <p:cNvGrpSpPr/>
          <p:nvPr/>
        </p:nvGrpSpPr>
        <p:grpSpPr>
          <a:xfrm>
            <a:off x="1413075" y="1929658"/>
            <a:ext cx="7701685" cy="3978752"/>
            <a:chOff x="2127058" y="2259452"/>
            <a:chExt cx="7701685" cy="3978752"/>
          </a:xfrm>
        </p:grpSpPr>
        <p:pic>
          <p:nvPicPr>
            <p:cNvPr id="6" name="図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27058" y="2869441"/>
              <a:ext cx="947670" cy="947670"/>
            </a:xfrm>
            <a:prstGeom prst="rect">
              <a:avLst/>
            </a:prstGeom>
          </p:spPr>
        </p:pic>
        <p:pic>
          <p:nvPicPr>
            <p:cNvPr id="7" name="図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58896" y="2259452"/>
              <a:ext cx="1267803" cy="1267803"/>
            </a:xfrm>
            <a:prstGeom prst="rect">
              <a:avLst/>
            </a:prstGeom>
          </p:spPr>
        </p:pic>
        <p:pic>
          <p:nvPicPr>
            <p:cNvPr id="8" name="図 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37943" y="4106969"/>
              <a:ext cx="2590800" cy="1762125"/>
            </a:xfrm>
            <a:prstGeom prst="rect">
              <a:avLst/>
            </a:prstGeom>
          </p:spPr>
        </p:pic>
        <p:pic>
          <p:nvPicPr>
            <p:cNvPr id="9" name="図 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74728" y="4599618"/>
              <a:ext cx="2185767" cy="1638586"/>
            </a:xfrm>
            <a:prstGeom prst="rect">
              <a:avLst/>
            </a:prstGeom>
          </p:spPr>
        </p:pic>
        <p:cxnSp>
          <p:nvCxnSpPr>
            <p:cNvPr id="10" name="曲線コネクタ 9"/>
            <p:cNvCxnSpPr>
              <a:stCxn id="8" idx="1"/>
              <a:endCxn id="9" idx="3"/>
            </p:cNvCxnSpPr>
            <p:nvPr/>
          </p:nvCxnSpPr>
          <p:spPr>
            <a:xfrm rot="10800000" flipV="1">
              <a:off x="5260495" y="4988031"/>
              <a:ext cx="1977448" cy="430879"/>
            </a:xfrm>
            <a:prstGeom prst="curvedConnector3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曲線コネクタ 10"/>
            <p:cNvCxnSpPr>
              <a:stCxn id="8" idx="0"/>
              <a:endCxn id="7" idx="2"/>
            </p:cNvCxnSpPr>
            <p:nvPr/>
          </p:nvCxnSpPr>
          <p:spPr>
            <a:xfrm rot="16200000" flipV="1">
              <a:off x="7973214" y="3546839"/>
              <a:ext cx="579714" cy="540545"/>
            </a:xfrm>
            <a:prstGeom prst="curvedConnector3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テキスト ボックス 11"/>
            <p:cNvSpPr txBox="1"/>
            <p:nvPr/>
          </p:nvSpPr>
          <p:spPr>
            <a:xfrm>
              <a:off x="3722427" y="3654367"/>
              <a:ext cx="17576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①</a:t>
              </a:r>
              <a:r>
                <a:rPr kumimoji="1" lang="ja-JP" altLang="en-US" dirty="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読み取る</a:t>
              </a:r>
              <a:endPara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cxnSp>
          <p:nvCxnSpPr>
            <p:cNvPr id="13" name="直線矢印コネクタ 12"/>
            <p:cNvCxnSpPr/>
            <p:nvPr/>
          </p:nvCxnSpPr>
          <p:spPr>
            <a:xfrm flipH="1" flipV="1">
              <a:off x="3189707" y="3554509"/>
              <a:ext cx="1065441" cy="894434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テキスト ボックス 16"/>
          <p:cNvSpPr txBox="1"/>
          <p:nvPr/>
        </p:nvSpPr>
        <p:spPr>
          <a:xfrm>
            <a:off x="9145038" y="4119149"/>
            <a:ext cx="161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②</a:t>
            </a: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確認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7860239" y="3117985"/>
            <a:ext cx="161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③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データ送信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19" name="図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49984" y="311154"/>
            <a:ext cx="2609314" cy="2024047"/>
          </a:xfrm>
          <a:prstGeom prst="rect">
            <a:avLst/>
          </a:prstGeom>
        </p:spPr>
      </p:pic>
      <p:sp>
        <p:nvSpPr>
          <p:cNvPr id="3" name="テキスト ボックス 2"/>
          <p:cNvSpPr txBox="1"/>
          <p:nvPr/>
        </p:nvSpPr>
        <p:spPr>
          <a:xfrm>
            <a:off x="736791" y="2111705"/>
            <a:ext cx="1623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商品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の情報</a:t>
            </a:r>
            <a:endParaRPr kumimoji="1"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4228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応用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実際に学内の決済システムとして利用する</a:t>
            </a:r>
            <a:endParaRPr kumimoji="1"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直売所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フェリー・船</a:t>
            </a:r>
            <a:endParaRPr kumimoji="1"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町内の決済全て（離島手当などもポイントで還元）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8265F-7F6D-42C9-B1C9-C40A1EAD5F98}" type="slidenum">
              <a:rPr kumimoji="1" lang="ja-JP" altLang="en-US" smtClean="0"/>
              <a:t>11</a:t>
            </a:fld>
            <a:endParaRPr kumimoji="1"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4463" y="4509615"/>
            <a:ext cx="1551290" cy="1292742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854" y="4418318"/>
            <a:ext cx="1602571" cy="1384039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786" y="4787925"/>
            <a:ext cx="1643498" cy="1070047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6932" y="3620693"/>
            <a:ext cx="4155734" cy="235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082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目次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097280" y="2086892"/>
            <a:ext cx="10058400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sz="2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スケジュール</a:t>
            </a:r>
            <a:endParaRPr kumimoji="1" lang="en-US" altLang="ja-JP" sz="28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sz="2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上島</a:t>
            </a:r>
            <a:r>
              <a:rPr lang="en-US" altLang="ja-JP" sz="2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Pay</a:t>
            </a:r>
            <a:r>
              <a:rPr lang="ja-JP" altLang="en-US" sz="2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とは</a:t>
            </a:r>
            <a:endParaRPr lang="en-US" altLang="ja-JP" sz="28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sz="2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背景</a:t>
            </a:r>
            <a:endParaRPr kumimoji="1" lang="en-US" altLang="ja-JP" sz="28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sz="2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システム構成</a:t>
            </a:r>
            <a:endParaRPr lang="en-US" altLang="ja-JP" sz="28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sz="2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機能</a:t>
            </a:r>
            <a:endParaRPr lang="en-US" altLang="ja-JP" sz="28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応用</a:t>
            </a:r>
            <a:endParaRPr lang="en-US" altLang="ja-JP" sz="28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>
              <a:buFont typeface="Wingdings" panose="05000000000000000000" pitchFamily="2" charset="2"/>
              <a:buChar char="l"/>
            </a:pP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8265F-7F6D-42C9-B1C9-C40A1EAD5F98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998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弓削商船高専地方創生</a:t>
            </a:r>
            <a:r>
              <a:rPr kumimoji="1" lang="en-US" altLang="ja-JP" dirty="0" smtClean="0"/>
              <a:t>PBL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一週間で地域課題を解決するシステムを作成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スケジュール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8265F-7F6D-42C9-B1C9-C40A1EAD5F98}" type="slidenum">
              <a:rPr kumimoji="1" lang="ja-JP" altLang="en-US" smtClean="0"/>
              <a:t>3</a:t>
            </a:fld>
            <a:endParaRPr kumimoji="1" lang="ja-JP" altLang="en-US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5587394"/>
              </p:ext>
            </p:extLst>
          </p:nvPr>
        </p:nvGraphicFramePr>
        <p:xfrm>
          <a:off x="1302700" y="3187293"/>
          <a:ext cx="9369476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3651">
                  <a:extLst>
                    <a:ext uri="{9D8B030D-6E8A-4147-A177-3AD203B41FA5}">
                      <a16:colId xmlns:a16="http://schemas.microsoft.com/office/drawing/2014/main" val="630184801"/>
                    </a:ext>
                  </a:extLst>
                </a:gridCol>
                <a:gridCol w="1523165">
                  <a:extLst>
                    <a:ext uri="{9D8B030D-6E8A-4147-A177-3AD203B41FA5}">
                      <a16:colId xmlns:a16="http://schemas.microsoft.com/office/drawing/2014/main" val="3513801961"/>
                    </a:ext>
                  </a:extLst>
                </a:gridCol>
                <a:gridCol w="1523165">
                  <a:extLst>
                    <a:ext uri="{9D8B030D-6E8A-4147-A177-3AD203B41FA5}">
                      <a16:colId xmlns:a16="http://schemas.microsoft.com/office/drawing/2014/main" val="2088818038"/>
                    </a:ext>
                  </a:extLst>
                </a:gridCol>
                <a:gridCol w="1523165">
                  <a:extLst>
                    <a:ext uri="{9D8B030D-6E8A-4147-A177-3AD203B41FA5}">
                      <a16:colId xmlns:a16="http://schemas.microsoft.com/office/drawing/2014/main" val="1965719166"/>
                    </a:ext>
                  </a:extLst>
                </a:gridCol>
                <a:gridCol w="1523165">
                  <a:extLst>
                    <a:ext uri="{9D8B030D-6E8A-4147-A177-3AD203B41FA5}">
                      <a16:colId xmlns:a16="http://schemas.microsoft.com/office/drawing/2014/main" val="4059059318"/>
                    </a:ext>
                  </a:extLst>
                </a:gridCol>
                <a:gridCol w="1523165">
                  <a:extLst>
                    <a:ext uri="{9D8B030D-6E8A-4147-A177-3AD203B41FA5}">
                      <a16:colId xmlns:a16="http://schemas.microsoft.com/office/drawing/2014/main" val="33074491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r>
                        <a:rPr kumimoji="1" lang="ja-JP" altLang="en-US" dirty="0" smtClean="0"/>
                        <a:t>日目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</a:t>
                      </a:r>
                      <a:r>
                        <a:rPr kumimoji="1" lang="ja-JP" altLang="en-US" dirty="0" smtClean="0"/>
                        <a:t>日目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3</a:t>
                      </a:r>
                      <a:r>
                        <a:rPr kumimoji="1" lang="ja-JP" altLang="en-US" dirty="0" smtClean="0"/>
                        <a:t>日目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4</a:t>
                      </a:r>
                      <a:r>
                        <a:rPr kumimoji="1" lang="ja-JP" altLang="en-US" dirty="0" smtClean="0"/>
                        <a:t>日目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5</a:t>
                      </a:r>
                      <a:r>
                        <a:rPr kumimoji="1" lang="ja-JP" altLang="en-US" dirty="0" smtClean="0"/>
                        <a:t>日目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806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IoT</a:t>
                      </a:r>
                      <a:r>
                        <a:rPr kumimoji="1" lang="ja-JP" altLang="en-US" dirty="0" smtClean="0"/>
                        <a:t>開発演習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55893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Git</a:t>
                      </a:r>
                      <a:r>
                        <a:rPr kumimoji="1" lang="ja-JP" altLang="en-US" dirty="0" smtClean="0"/>
                        <a:t>演習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711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アイデア出し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9764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開発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737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発表資料作成発表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2529972"/>
                  </a:ext>
                </a:extLst>
              </a:tr>
            </a:tbl>
          </a:graphicData>
        </a:graphic>
      </p:graphicFrame>
      <p:sp>
        <p:nvSpPr>
          <p:cNvPr id="6" name="右矢印 5"/>
          <p:cNvSpPr/>
          <p:nvPr/>
        </p:nvSpPr>
        <p:spPr>
          <a:xfrm>
            <a:off x="3118981" y="3645074"/>
            <a:ext cx="1402915" cy="1878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右矢印 6"/>
          <p:cNvSpPr/>
          <p:nvPr/>
        </p:nvSpPr>
        <p:spPr>
          <a:xfrm>
            <a:off x="4584523" y="4008329"/>
            <a:ext cx="1402915" cy="1878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右矢印 7"/>
          <p:cNvSpPr/>
          <p:nvPr/>
        </p:nvSpPr>
        <p:spPr>
          <a:xfrm>
            <a:off x="6151532" y="4409162"/>
            <a:ext cx="625049" cy="1753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右矢印 8"/>
          <p:cNvSpPr/>
          <p:nvPr/>
        </p:nvSpPr>
        <p:spPr>
          <a:xfrm>
            <a:off x="6776581" y="4738644"/>
            <a:ext cx="2379945" cy="1922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右矢印 9"/>
          <p:cNvSpPr/>
          <p:nvPr/>
        </p:nvSpPr>
        <p:spPr>
          <a:xfrm>
            <a:off x="9156526" y="5256349"/>
            <a:ext cx="1427967" cy="1674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3881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上島</a:t>
            </a:r>
            <a:r>
              <a:rPr lang="en-US" altLang="ja-JP" dirty="0" smtClean="0"/>
              <a:t>Pay</a:t>
            </a:r>
            <a:r>
              <a:rPr lang="ja-JP" altLang="en-US" dirty="0" smtClean="0"/>
              <a:t>とは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QR</a:t>
            </a: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コード、非接触</a:t>
            </a:r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IC</a:t>
            </a: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を用いてスマートフォン・</a:t>
            </a:r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PC</a:t>
            </a: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で決済ができるシステム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8265F-7F6D-42C9-B1C9-C40A1EAD5F98}" type="slidenum">
              <a:rPr kumimoji="1" lang="ja-JP" altLang="en-US" smtClean="0"/>
              <a:t>4</a:t>
            </a:fld>
            <a:endParaRPr kumimoji="1" lang="ja-JP" altLang="en-US"/>
          </a:p>
        </p:txBody>
      </p:sp>
      <p:grpSp>
        <p:nvGrpSpPr>
          <p:cNvPr id="18" name="グループ化 17"/>
          <p:cNvGrpSpPr/>
          <p:nvPr/>
        </p:nvGrpSpPr>
        <p:grpSpPr>
          <a:xfrm>
            <a:off x="893758" y="3041347"/>
            <a:ext cx="4897600" cy="2257425"/>
            <a:chOff x="2309199" y="2590410"/>
            <a:chExt cx="4897600" cy="2257425"/>
          </a:xfrm>
        </p:grpSpPr>
        <p:pic>
          <p:nvPicPr>
            <p:cNvPr id="6" name="図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09199" y="3719123"/>
              <a:ext cx="1063411" cy="1063411"/>
            </a:xfrm>
            <a:prstGeom prst="rect">
              <a:avLst/>
            </a:prstGeom>
          </p:spPr>
        </p:pic>
        <p:pic>
          <p:nvPicPr>
            <p:cNvPr id="7" name="図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969651" y="2590410"/>
              <a:ext cx="2237148" cy="2257425"/>
            </a:xfrm>
            <a:prstGeom prst="rect">
              <a:avLst/>
            </a:prstGeom>
          </p:spPr>
        </p:pic>
        <p:cxnSp>
          <p:nvCxnSpPr>
            <p:cNvPr id="9" name="直線矢印コネクタ 8"/>
            <p:cNvCxnSpPr/>
            <p:nvPr/>
          </p:nvCxnSpPr>
          <p:spPr>
            <a:xfrm flipH="1">
              <a:off x="3494763" y="3487682"/>
              <a:ext cx="1303632" cy="520647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テキスト ボックス 10"/>
            <p:cNvSpPr txBox="1"/>
            <p:nvPr/>
          </p:nvSpPr>
          <p:spPr>
            <a:xfrm rot="20149006">
              <a:off x="3811421" y="3694460"/>
              <a:ext cx="17576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読み取る</a:t>
              </a:r>
              <a:endPara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sp>
        <p:nvSpPr>
          <p:cNvPr id="14" name="AutoShape 2" descr="「イラストや　IC」の画像検索結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5" name="AutoShape 4" descr="「イラストや　IC」の画像検索結果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pic>
        <p:nvPicPr>
          <p:cNvPr id="17" name="図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01231" y="2952364"/>
            <a:ext cx="2311252" cy="2493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339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背景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498112" y="1908364"/>
            <a:ext cx="8898491" cy="4023360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現在上島町では、交通機関を利用する際、回数券や現金で支払いをしている。そのため、労力や管理する手間がかかる。また、管理するには人手が必要であり、離島である上島町では人手を補うことは難しい。そこで、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QR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や非接触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IC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を使用してデータベースで管理することにより、労力や管理する手間を省けると考える。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8265F-7F6D-42C9-B1C9-C40A1EAD5F98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995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4800" dirty="0" smtClean="0"/>
              <a:t>システム構成</a:t>
            </a:r>
            <a:endParaRPr kumimoji="1" lang="ja-JP" altLang="en-US" sz="48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デモ用に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PC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版のみ作成（作成期間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日半）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8265F-7F6D-42C9-B1C9-C40A1EAD5F98}" type="slidenum">
              <a:rPr kumimoji="1" lang="ja-JP" altLang="en-US" smtClean="0"/>
              <a:t>6</a:t>
            </a:fld>
            <a:endParaRPr kumimoji="1"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7058" y="2869441"/>
            <a:ext cx="947670" cy="947670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8896" y="2259452"/>
            <a:ext cx="1267803" cy="1267803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7943" y="4106969"/>
            <a:ext cx="2590800" cy="1762125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4728" y="4599618"/>
            <a:ext cx="2185767" cy="1638586"/>
          </a:xfrm>
          <a:prstGeom prst="rect">
            <a:avLst/>
          </a:prstGeom>
        </p:spPr>
      </p:pic>
      <p:cxnSp>
        <p:nvCxnSpPr>
          <p:cNvPr id="10" name="曲線コネクタ 9"/>
          <p:cNvCxnSpPr>
            <a:stCxn id="7" idx="1"/>
            <a:endCxn id="8" idx="3"/>
          </p:cNvCxnSpPr>
          <p:nvPr/>
        </p:nvCxnSpPr>
        <p:spPr>
          <a:xfrm rot="10800000" flipV="1">
            <a:off x="5260495" y="4988031"/>
            <a:ext cx="1977448" cy="430879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曲線コネクタ 11"/>
          <p:cNvCxnSpPr>
            <a:stCxn id="7" idx="0"/>
            <a:endCxn id="6" idx="2"/>
          </p:cNvCxnSpPr>
          <p:nvPr/>
        </p:nvCxnSpPr>
        <p:spPr>
          <a:xfrm rot="16200000" flipV="1">
            <a:off x="7973214" y="3546839"/>
            <a:ext cx="579714" cy="540545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/>
          <p:cNvSpPr txBox="1"/>
          <p:nvPr/>
        </p:nvSpPr>
        <p:spPr>
          <a:xfrm>
            <a:off x="3766370" y="3672748"/>
            <a:ext cx="1243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読み取る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22" name="直線矢印コネクタ 21"/>
          <p:cNvCxnSpPr/>
          <p:nvPr/>
        </p:nvCxnSpPr>
        <p:spPr>
          <a:xfrm flipH="1" flipV="1">
            <a:off x="3189707" y="3554509"/>
            <a:ext cx="1065441" cy="89443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6804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システム構成　～</a:t>
            </a:r>
            <a:r>
              <a:rPr kumimoji="1" lang="en-US" altLang="ja-JP" dirty="0" smtClean="0"/>
              <a:t>Web</a:t>
            </a:r>
            <a:r>
              <a:rPr kumimoji="1" lang="ja-JP" altLang="en-US" dirty="0" smtClean="0"/>
              <a:t>～</a:t>
            </a:r>
            <a:endParaRPr kumimoji="1" lang="ja-JP" altLang="en-US" dirty="0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ログイン</a:t>
            </a:r>
            <a:endParaRPr kumimoji="1"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ホーム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画面</a:t>
            </a:r>
            <a:endParaRPr kumimoji="1"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チャージ機能</a:t>
            </a:r>
            <a:endParaRPr kumimoji="1"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履歴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一覧</a:t>
            </a:r>
            <a:endParaRPr kumimoji="1"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8265F-7F6D-42C9-B1C9-C40A1EAD5F98}" type="slidenum">
              <a:rPr kumimoji="1" lang="ja-JP" altLang="en-US" smtClean="0"/>
              <a:t>7</a:t>
            </a:fld>
            <a:endParaRPr kumimoji="1" lang="ja-JP" altLang="en-US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8380" y="3557392"/>
            <a:ext cx="2056014" cy="1970348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9161" y="2379032"/>
            <a:ext cx="2491941" cy="3680150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6531" y="2831797"/>
            <a:ext cx="3379399" cy="3227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554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4800" dirty="0"/>
              <a:t>機能</a:t>
            </a:r>
            <a:endParaRPr kumimoji="1" lang="ja-JP" altLang="en-US" sz="48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922954" y="1901797"/>
            <a:ext cx="9232726" cy="164123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ja-JP" sz="3200" u="sng" dirty="0" smtClean="0"/>
              <a:t>QR</a:t>
            </a:r>
            <a:r>
              <a:rPr lang="ja-JP" altLang="en-US" sz="3200" u="sng" dirty="0" smtClean="0"/>
              <a:t>コードを読み取り支払いをすることができる</a:t>
            </a:r>
            <a:endParaRPr kumimoji="1" lang="ja-JP" altLang="en-US" sz="3200" u="sng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8265F-7F6D-42C9-B1C9-C40A1EAD5F98}" type="slidenum">
              <a:rPr kumimoji="1" lang="ja-JP" altLang="en-US" smtClean="0"/>
              <a:t>8</a:t>
            </a:fld>
            <a:endParaRPr kumimoji="1" lang="ja-JP" altLang="en-US"/>
          </a:p>
        </p:txBody>
      </p:sp>
      <p:sp>
        <p:nvSpPr>
          <p:cNvPr id="6" name="右矢印 5"/>
          <p:cNvSpPr/>
          <p:nvPr/>
        </p:nvSpPr>
        <p:spPr>
          <a:xfrm rot="7716235">
            <a:off x="3613759" y="2796879"/>
            <a:ext cx="1540702" cy="8517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8432" y="3742377"/>
            <a:ext cx="2609003" cy="2025814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0249" y="3702863"/>
            <a:ext cx="1848110" cy="1848110"/>
          </a:xfrm>
          <a:prstGeom prst="rect">
            <a:avLst/>
          </a:prstGeom>
        </p:spPr>
      </p:pic>
      <p:sp>
        <p:nvSpPr>
          <p:cNvPr id="5" name="右矢印 4"/>
          <p:cNvSpPr/>
          <p:nvPr/>
        </p:nvSpPr>
        <p:spPr>
          <a:xfrm rot="2947034">
            <a:off x="6888895" y="2876453"/>
            <a:ext cx="1703856" cy="8258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2655519" y="5598204"/>
            <a:ext cx="1515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お店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9281786" y="5598204"/>
            <a:ext cx="1515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お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客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20681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機能</a:t>
            </a:r>
            <a:r>
              <a:rPr kumimoji="1" lang="en-US" altLang="ja-JP" dirty="0" smtClean="0"/>
              <a:t>	</a:t>
            </a:r>
            <a:r>
              <a:rPr kumimoji="1" lang="ja-JP" altLang="en-US" dirty="0" smtClean="0"/>
              <a:t>～店側～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8265F-7F6D-42C9-B1C9-C40A1EAD5F98}" type="slidenum">
              <a:rPr kumimoji="1" lang="ja-JP" altLang="en-US" smtClean="0"/>
              <a:t>9</a:t>
            </a:fld>
            <a:endParaRPr kumimoji="1"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0458" y="330988"/>
            <a:ext cx="1848110" cy="1848110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4913" y="1929658"/>
            <a:ext cx="1267803" cy="1267803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3960" y="3777175"/>
            <a:ext cx="2590800" cy="1762125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0745" y="4269824"/>
            <a:ext cx="2185767" cy="1638586"/>
          </a:xfrm>
          <a:prstGeom prst="rect">
            <a:avLst/>
          </a:prstGeom>
        </p:spPr>
      </p:pic>
      <p:cxnSp>
        <p:nvCxnSpPr>
          <p:cNvPr id="10" name="曲線コネクタ 9"/>
          <p:cNvCxnSpPr>
            <a:stCxn id="8" idx="1"/>
            <a:endCxn id="9" idx="3"/>
          </p:cNvCxnSpPr>
          <p:nvPr/>
        </p:nvCxnSpPr>
        <p:spPr>
          <a:xfrm rot="10800000" flipV="1">
            <a:off x="4546512" y="4658237"/>
            <a:ext cx="1977448" cy="430879"/>
          </a:xfrm>
          <a:prstGeom prst="curved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曲線コネクタ 10"/>
          <p:cNvCxnSpPr>
            <a:stCxn id="8" idx="0"/>
            <a:endCxn id="7" idx="2"/>
          </p:cNvCxnSpPr>
          <p:nvPr/>
        </p:nvCxnSpPr>
        <p:spPr>
          <a:xfrm rot="16200000" flipV="1">
            <a:off x="7259231" y="3217045"/>
            <a:ext cx="579714" cy="540545"/>
          </a:xfrm>
          <a:prstGeom prst="curved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/>
          <p:cNvSpPr txBox="1"/>
          <p:nvPr/>
        </p:nvSpPr>
        <p:spPr>
          <a:xfrm>
            <a:off x="3008444" y="3324573"/>
            <a:ext cx="1757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②読み取る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3" name="直線矢印コネクタ 12"/>
          <p:cNvCxnSpPr/>
          <p:nvPr/>
        </p:nvCxnSpPr>
        <p:spPr>
          <a:xfrm flipH="1" flipV="1">
            <a:off x="2475724" y="3224715"/>
            <a:ext cx="1065441" cy="89443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/>
          <p:cNvSpPr txBox="1"/>
          <p:nvPr/>
        </p:nvSpPr>
        <p:spPr>
          <a:xfrm>
            <a:off x="9209849" y="4085158"/>
            <a:ext cx="161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①金額入力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9209849" y="4474517"/>
            <a:ext cx="161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③確認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7860239" y="3117985"/>
            <a:ext cx="161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④データ送信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901874" y="2113184"/>
            <a:ext cx="1573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pic>
        <p:nvPicPr>
          <p:cNvPr id="20" name="図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9803" y="2250152"/>
            <a:ext cx="936516" cy="1594069"/>
          </a:xfrm>
          <a:prstGeom prst="rect">
            <a:avLst/>
          </a:prstGeom>
        </p:spPr>
      </p:pic>
      <p:sp>
        <p:nvSpPr>
          <p:cNvPr id="21" name="テキスト ボックス 20"/>
          <p:cNvSpPr txBox="1"/>
          <p:nvPr/>
        </p:nvSpPr>
        <p:spPr>
          <a:xfrm>
            <a:off x="651420" y="1923793"/>
            <a:ext cx="1623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ユーザ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の情報</a:t>
            </a:r>
            <a:endParaRPr kumimoji="1"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45174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レトロスペクト">
  <a:themeElements>
    <a:clrScheme name="レトロスペクト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レトロスペク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レトロスペク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TM02900769[[fn=レトロスペクト]]</Template>
  <TotalTime>195</TotalTime>
  <Words>272</Words>
  <Application>Microsoft Office PowerPoint</Application>
  <PresentationFormat>ワイド画面</PresentationFormat>
  <Paragraphs>68</Paragraphs>
  <Slides>11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9" baseType="lpstr">
      <vt:lpstr>ＭＳ Ｐゴシック</vt:lpstr>
      <vt:lpstr>メイリオ</vt:lpstr>
      <vt:lpstr>游ゴシック</vt:lpstr>
      <vt:lpstr>Arial</vt:lpstr>
      <vt:lpstr>Calibri</vt:lpstr>
      <vt:lpstr>Calibri Light</vt:lpstr>
      <vt:lpstr>Wingdings</vt:lpstr>
      <vt:lpstr>レトロスペクト</vt:lpstr>
      <vt:lpstr>上島Pay</vt:lpstr>
      <vt:lpstr>目次</vt:lpstr>
      <vt:lpstr>弓削商船高専地方創生PBL</vt:lpstr>
      <vt:lpstr>上島Payとは</vt:lpstr>
      <vt:lpstr>背景</vt:lpstr>
      <vt:lpstr>システム構成</vt:lpstr>
      <vt:lpstr>システム構成　～Web～</vt:lpstr>
      <vt:lpstr>機能</vt:lpstr>
      <vt:lpstr>機能 ～店側～</vt:lpstr>
      <vt:lpstr>機能 ～客側～</vt:lpstr>
      <vt:lpstr>応用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上島Pay</dc:title>
  <dc:creator>tabusalab</dc:creator>
  <cp:lastModifiedBy>tabusalab</cp:lastModifiedBy>
  <cp:revision>21</cp:revision>
  <dcterms:created xsi:type="dcterms:W3CDTF">2020-02-20T23:49:34Z</dcterms:created>
  <dcterms:modified xsi:type="dcterms:W3CDTF">2020-02-21T03:04:40Z</dcterms:modified>
</cp:coreProperties>
</file>