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3" r:id="rId1"/>
  </p:sldMasterIdLst>
  <p:notesMasterIdLst>
    <p:notesMasterId r:id="rId11"/>
  </p:notesMasterIdLst>
  <p:sldIdLst>
    <p:sldId id="256" r:id="rId2"/>
    <p:sldId id="265" r:id="rId3"/>
    <p:sldId id="283" r:id="rId4"/>
    <p:sldId id="259" r:id="rId5"/>
    <p:sldId id="320" r:id="rId6"/>
    <p:sldId id="318" r:id="rId7"/>
    <p:sldId id="319" r:id="rId8"/>
    <p:sldId id="292" r:id="rId9"/>
    <p:sldId id="262" r:id="rId10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Aldrich" panose="020B0604020202020204" charset="0"/>
      <p:regular r:id="rId21"/>
    </p:embeddedFont>
    <p:embeddedFont>
      <p:font typeface="Bai Jamjuree" panose="020B0604020202020204" charset="-34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452725-EE45-4F0A-ABB3-F2C123F0B5CD}">
  <a:tblStyle styleId="{BE452725-EE45-4F0A-ABB3-F2C123F0B5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4585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55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Dodati sliku podataka i opis podataka šta sve ima data</a:t>
            </a:r>
            <a:r>
              <a:rPr lang="sr-Latn-RS" baseline="0" dirty="0" smtClean="0"/>
              <a:t>set izmeni tekst uvoda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7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13e437834e8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13e437834e8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63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Dodati link ispod kaggle, delove koda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73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13e437834e8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13e437834e8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Objasniti zasto i o ostalim modelima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9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86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29125" cy="17145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4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980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384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8029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64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588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37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83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35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20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bg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30268" cy="17145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9060"/>
            <a:ext cx="1584198" cy="171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5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475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62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72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4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416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75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31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6000" y="4660901"/>
            <a:ext cx="109728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8892" y="281178"/>
            <a:ext cx="8586216" cy="45811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56537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81" r:id="rId16"/>
    <p:sldLayoutId id="2147483882" r:id="rId17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imonezappatini/body-fat-extended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727102"/>
            <a:ext cx="6647100" cy="204754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-US" sz="4000" b="1" dirty="0" err="1"/>
              <a:t>Predviđanje</a:t>
            </a:r>
            <a:r>
              <a:rPr lang="en-US" sz="4000" b="1" dirty="0"/>
              <a:t> </a:t>
            </a:r>
            <a:r>
              <a:rPr lang="en-US" sz="4000" b="1" dirty="0" smtClean="0"/>
              <a:t>RAKA </a:t>
            </a:r>
            <a:r>
              <a:rPr lang="sr-Latn-RS" sz="4000" b="1" dirty="0" smtClean="0"/>
              <a:t>PLUĆA KORIŠĆENJEM KATEGORIZACIJE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sr-Latn-RS" sz="3200" dirty="0" smtClean="0"/>
              <a:t/>
            </a:r>
            <a:br>
              <a:rPr lang="sr-Latn-RS" sz="3200" dirty="0" smtClean="0"/>
            </a:br>
            <a:r>
              <a:rPr lang="sr-Latn-RS" sz="3200" dirty="0"/>
              <a:t/>
            </a:r>
            <a:br>
              <a:rPr lang="sr-Latn-RS" sz="3200" dirty="0"/>
            </a:br>
            <a:endParaRPr sz="2400" dirty="0">
              <a:solidFill>
                <a:schemeClr val="dk2"/>
              </a:solidFill>
            </a:endParaRPr>
          </a:p>
        </p:txBody>
      </p:sp>
      <p:cxnSp>
        <p:nvCxnSpPr>
          <p:cNvPr id="2594" name="Google Shape;2594;p58"/>
          <p:cNvCxnSpPr/>
          <p:nvPr/>
        </p:nvCxnSpPr>
        <p:spPr>
          <a:xfrm>
            <a:off x="1922190" y="3328256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67"/>
          <p:cNvSpPr txBox="1">
            <a:spLocks noGrp="1"/>
          </p:cNvSpPr>
          <p:nvPr>
            <p:ph type="title"/>
          </p:nvPr>
        </p:nvSpPr>
        <p:spPr>
          <a:xfrm>
            <a:off x="5570220" y="502920"/>
            <a:ext cx="2858180" cy="18492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UVOD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925" name="Google Shape;2925;p67"/>
          <p:cNvSpPr txBox="1">
            <a:spLocks noGrp="1"/>
          </p:cNvSpPr>
          <p:nvPr>
            <p:ph type="subTitle" idx="1"/>
          </p:nvPr>
        </p:nvSpPr>
        <p:spPr>
          <a:xfrm>
            <a:off x="501979" y="990600"/>
            <a:ext cx="3911601" cy="3183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b="1" dirty="0" err="1"/>
              <a:t>Rak</a:t>
            </a:r>
            <a:r>
              <a:rPr lang="en-US" sz="1600" b="1" dirty="0"/>
              <a:t> </a:t>
            </a:r>
            <a:r>
              <a:rPr lang="en-US" sz="1600" b="1" dirty="0" err="1"/>
              <a:t>pluća</a:t>
            </a:r>
            <a:r>
              <a:rPr lang="en-US" sz="1600" b="1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ozbiljan</a:t>
            </a:r>
            <a:r>
              <a:rPr lang="en-US" sz="1600" dirty="0"/>
              <a:t> </a:t>
            </a:r>
            <a:r>
              <a:rPr lang="en-US" sz="1600" dirty="0" err="1"/>
              <a:t>zdravstveni</a:t>
            </a:r>
            <a:r>
              <a:rPr lang="en-US" sz="1600" dirty="0"/>
              <a:t> </a:t>
            </a:r>
            <a:r>
              <a:rPr lang="en-US" sz="1600" dirty="0" smtClean="0"/>
              <a:t>problem</a:t>
            </a:r>
            <a:endParaRPr lang="en-US" sz="1600" dirty="0"/>
          </a:p>
          <a:p>
            <a:pPr marL="342900" indent="-342900" algn="l">
              <a:buFont typeface="+mj-lt"/>
              <a:buAutoNum type="arabicPeriod"/>
            </a:pPr>
            <a:endParaRPr lang="en-US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 smtClean="0"/>
              <a:t>Značaj</a:t>
            </a:r>
            <a:r>
              <a:rPr lang="en-US" sz="1600" dirty="0" smtClean="0"/>
              <a:t> </a:t>
            </a:r>
            <a:r>
              <a:rPr lang="en-US" sz="1600" dirty="0" err="1" smtClean="0"/>
              <a:t>identifikacije</a:t>
            </a:r>
            <a:r>
              <a:rPr lang="en-US" sz="1600" dirty="0" smtClean="0"/>
              <a:t> </a:t>
            </a:r>
            <a:r>
              <a:rPr lang="en-US" sz="1600" dirty="0" err="1" smtClean="0"/>
              <a:t>faktora</a:t>
            </a:r>
            <a:r>
              <a:rPr lang="en-US" sz="1600" dirty="0" smtClean="0"/>
              <a:t> </a:t>
            </a:r>
            <a:r>
              <a:rPr lang="en-US" sz="1600" dirty="0" err="1" smtClean="0"/>
              <a:t>rizika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ranih</a:t>
            </a:r>
            <a:r>
              <a:rPr lang="en-US" sz="1600" dirty="0" smtClean="0"/>
              <a:t> </a:t>
            </a:r>
            <a:r>
              <a:rPr lang="en-US" sz="1600" dirty="0" err="1" smtClean="0"/>
              <a:t>znakova</a:t>
            </a:r>
            <a:endParaRPr lang="en-US" sz="1600" dirty="0" smtClean="0"/>
          </a:p>
          <a:p>
            <a:pPr marL="342900" indent="-342900" algn="l"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 smtClean="0"/>
              <a:t>Uloga</a:t>
            </a:r>
            <a:r>
              <a:rPr lang="en-US" sz="1600" dirty="0" smtClean="0"/>
              <a:t> </a:t>
            </a:r>
            <a:r>
              <a:rPr lang="en-US" sz="1600" dirty="0" err="1"/>
              <a:t>mašinskog</a:t>
            </a:r>
            <a:r>
              <a:rPr lang="en-US" sz="1600" dirty="0"/>
              <a:t> </a:t>
            </a:r>
            <a:r>
              <a:rPr lang="en-US" sz="1600" dirty="0" err="1"/>
              <a:t>učenja</a:t>
            </a:r>
            <a:r>
              <a:rPr lang="en-US" sz="1600" dirty="0"/>
              <a:t> u </a:t>
            </a:r>
            <a:r>
              <a:rPr lang="en-US" sz="1600" dirty="0" err="1"/>
              <a:t>borbi</a:t>
            </a:r>
            <a:r>
              <a:rPr lang="en-US" sz="1600" dirty="0"/>
              <a:t> </a:t>
            </a:r>
            <a:r>
              <a:rPr lang="en-US" sz="1600" dirty="0" err="1"/>
              <a:t>protiv</a:t>
            </a:r>
            <a:r>
              <a:rPr lang="en-US" sz="1600" dirty="0"/>
              <a:t> </a:t>
            </a:r>
            <a:r>
              <a:rPr lang="en-US" sz="1600" dirty="0" err="1"/>
              <a:t>raka</a:t>
            </a:r>
            <a:r>
              <a:rPr lang="en-US" sz="1600" dirty="0"/>
              <a:t> </a:t>
            </a:r>
            <a:r>
              <a:rPr lang="en-US" sz="1600" dirty="0" err="1" smtClean="0"/>
              <a:t>pluća</a:t>
            </a:r>
            <a:endParaRPr lang="en-US" sz="1600" dirty="0" smtClean="0"/>
          </a:p>
          <a:p>
            <a:pPr marL="342900" indent="-342900" algn="l"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b="1" dirty="0" err="1" smtClean="0"/>
              <a:t>Cilj</a:t>
            </a:r>
            <a:r>
              <a:rPr lang="en-US" sz="1600" b="1" dirty="0" smtClean="0"/>
              <a:t> </a:t>
            </a:r>
            <a:r>
              <a:rPr lang="en-US" sz="1600" b="1" dirty="0" err="1"/>
              <a:t>projekta</a:t>
            </a:r>
            <a:r>
              <a:rPr lang="en-US" sz="1600" dirty="0"/>
              <a:t>: </a:t>
            </a:r>
            <a:r>
              <a:rPr lang="en-US" sz="1600" i="1" dirty="0" err="1" smtClean="0"/>
              <a:t>klasifikacija</a:t>
            </a:r>
            <a:r>
              <a:rPr lang="en-US" sz="1600" i="1" dirty="0" smtClean="0"/>
              <a:t> </a:t>
            </a:r>
            <a:r>
              <a:rPr lang="en-US" sz="1600" i="1" dirty="0" err="1"/>
              <a:t>pacijenata</a:t>
            </a:r>
            <a:r>
              <a:rPr lang="en-US" sz="1600" i="1" dirty="0"/>
              <a:t> u </a:t>
            </a:r>
            <a:r>
              <a:rPr lang="en-US" sz="1600" i="1" dirty="0" err="1"/>
              <a:t>kategorije</a:t>
            </a:r>
            <a:r>
              <a:rPr lang="en-US" sz="1600" i="1" dirty="0"/>
              <a:t> </a:t>
            </a:r>
            <a:r>
              <a:rPr lang="en-US" sz="1600" i="1" dirty="0" err="1"/>
              <a:t>sa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r>
              <a:rPr lang="en-US" sz="1600" i="1" dirty="0"/>
              <a:t> bez </a:t>
            </a:r>
            <a:r>
              <a:rPr lang="en-US" sz="1600" i="1" dirty="0" err="1"/>
              <a:t>raka</a:t>
            </a:r>
            <a:r>
              <a:rPr lang="en-US" sz="1600" i="1" dirty="0"/>
              <a:t> </a:t>
            </a:r>
            <a:r>
              <a:rPr lang="en-US" sz="1600" i="1" dirty="0" err="1" smtClean="0"/>
              <a:t>pluća</a:t>
            </a:r>
            <a:endParaRPr lang="en-US" sz="1600" dirty="0"/>
          </a:p>
          <a:p>
            <a:endParaRPr sz="1600" dirty="0"/>
          </a:p>
        </p:txBody>
      </p:sp>
      <p:grpSp>
        <p:nvGrpSpPr>
          <p:cNvPr id="2927" name="Google Shape;2927;p6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28" name="Google Shape;2928;p6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50" y="1350369"/>
            <a:ext cx="3283119" cy="2463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PODACI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3502" name="Google Shape;3502;p85"/>
          <p:cNvGraphicFramePr/>
          <p:nvPr>
            <p:extLst>
              <p:ext uri="{D42A27DB-BD31-4B8C-83A1-F6EECF244321}">
                <p14:modId xmlns:p14="http://schemas.microsoft.com/office/powerpoint/2010/main" val="272143580"/>
              </p:ext>
            </p:extLst>
          </p:nvPr>
        </p:nvGraphicFramePr>
        <p:xfrm>
          <a:off x="1157548" y="948774"/>
          <a:ext cx="6769544" cy="35069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414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5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90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u="none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Rak</a:t>
                      </a:r>
                      <a:r>
                        <a:rPr lang="en-US" sz="1800" b="0" i="1" u="non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 </a:t>
                      </a:r>
                      <a:r>
                        <a:rPr lang="en-US" sz="1800" b="0" i="1" u="none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plu</a:t>
                      </a:r>
                      <a:r>
                        <a:rPr lang="sr-Latn-RS" sz="1800" b="0" i="1" u="non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ća</a:t>
                      </a:r>
                      <a:endParaRPr sz="1800" b="0" i="1" u="none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126000" marR="16200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Aldrich"/>
                        </a:rPr>
                        <a:t>Hronične bolesti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Aldrich"/>
                        <a:cs typeface="Bai Jamjuree" panose="020B0604020202020204" charset="-34"/>
                        <a:sym typeface="Aldric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8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Bol u grudima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126000" marR="16200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Aldrich"/>
                        </a:rPr>
                        <a:t>Umor</a:t>
                      </a:r>
                      <a:endParaRPr lang="sr-Latn-RS" sz="1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Aldrich"/>
                        <a:cs typeface="Bai Jamjuree" panose="020B0604020202020204" charset="-34"/>
                        <a:sym typeface="Aldric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8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Pol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126000" marR="16200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Aldrich"/>
                        </a:rPr>
                        <a:t>Alergije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Aldrich"/>
                        <a:cs typeface="Bai Jamjuree" panose="020B0604020202020204" charset="-34"/>
                        <a:sym typeface="Aldric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8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Godine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126000" marR="16200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Aldrich"/>
                        </a:rPr>
                        <a:t>Žviždanje u plućima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Aldrich"/>
                        <a:cs typeface="Bai Jamjuree" panose="020B0604020202020204" charset="-34"/>
                        <a:sym typeface="Aldric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79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Pušenje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126000" marR="16200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Aldrich"/>
                        </a:rPr>
                        <a:t>Konzumiranje</a:t>
                      </a:r>
                      <a:r>
                        <a:rPr lang="sr-Latn-R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Aldrich"/>
                        </a:rPr>
                        <a:t> alkohola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Aldrich"/>
                        <a:cs typeface="Bai Jamjuree" panose="020B0604020202020204" charset="-34"/>
                        <a:sym typeface="Aldric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7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Žuti prsti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126000" marR="16200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Kašalj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7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Anksioznost</a:t>
                      </a:r>
                      <a:endParaRPr lang="sr-Latn-R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126000" marR="16200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Otežano</a:t>
                      </a:r>
                      <a:r>
                        <a:rPr lang="sr-Latn-R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 disanje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7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Pritisak vršnjaka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126000" marR="162000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Teškoće</a:t>
                      </a:r>
                      <a:r>
                        <a:rPr lang="sr-Latn-RS" sz="1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sym typeface="Bai Jamjuree"/>
                        </a:rPr>
                        <a:t> pri gutanju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Bai Jamjuree" panose="020B0604020202020204" charset="-34"/>
                        <a:ea typeface="Bai Jamjuree"/>
                        <a:cs typeface="Bai Jamjuree" panose="020B0604020202020204" charset="-34"/>
                        <a:sym typeface="Bai Jamjure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6" name="Google Shape;3197;p77"/>
          <p:cNvSpPr txBox="1"/>
          <p:nvPr/>
        </p:nvSpPr>
        <p:spPr>
          <a:xfrm>
            <a:off x="891728" y="4528889"/>
            <a:ext cx="2701168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/>
          <p:nvPr/>
        </p:nvSpPr>
        <p:spPr>
          <a:xfrm>
            <a:off x="2300273" y="30628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E16B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1"/>
          <p:cNvSpPr/>
          <p:nvPr/>
        </p:nvSpPr>
        <p:spPr>
          <a:xfrm>
            <a:off x="2300273" y="216801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E16B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1"/>
          <p:cNvSpPr/>
          <p:nvPr/>
        </p:nvSpPr>
        <p:spPr>
          <a:xfrm>
            <a:off x="2300273" y="395764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E16B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1"/>
          <p:cNvSpPr/>
          <p:nvPr/>
        </p:nvSpPr>
        <p:spPr>
          <a:xfrm>
            <a:off x="2300273" y="127320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E16B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57" name="Google Shape;2657;p61"/>
          <p:cNvSpPr txBox="1">
            <a:spLocks noGrp="1"/>
          </p:cNvSpPr>
          <p:nvPr>
            <p:ph type="subTitle" idx="1"/>
          </p:nvPr>
        </p:nvSpPr>
        <p:spPr>
          <a:xfrm>
            <a:off x="2988888" y="1363495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Kaggle</a:t>
            </a:r>
            <a:endParaRPr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58" name="Google Shape;2658;p61"/>
          <p:cNvSpPr txBox="1">
            <a:spLocks noGrp="1"/>
          </p:cNvSpPr>
          <p:nvPr>
            <p:ph type="subTitle" idx="2"/>
          </p:nvPr>
        </p:nvSpPr>
        <p:spPr>
          <a:xfrm>
            <a:off x="3005350" y="1667438"/>
            <a:ext cx="3987900" cy="5707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sr-Latn-RS" sz="1100" u="sng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hlinkClick r:id="rId3"/>
              </a:rPr>
              <a:t>https://www.kaggle.com/datasets/simonezappatini/body-fat-extended-dataset</a:t>
            </a:r>
            <a:endParaRPr sz="11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2659" name="Google Shape;2659;p61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0" name="Google Shape;2660;p61"/>
          <p:cNvSpPr txBox="1">
            <a:spLocks noGrp="1"/>
          </p:cNvSpPr>
          <p:nvPr>
            <p:ph type="subTitle" idx="4"/>
          </p:nvPr>
        </p:nvSpPr>
        <p:spPr>
          <a:xfrm>
            <a:off x="2988888" y="2260994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 smtClean="0"/>
              <a:t>Mapiranje</a:t>
            </a:r>
            <a:endParaRPr dirty="0"/>
          </a:p>
        </p:txBody>
      </p:sp>
      <p:sp>
        <p:nvSpPr>
          <p:cNvPr id="2661" name="Google Shape;2661;p61"/>
          <p:cNvSpPr txBox="1">
            <a:spLocks noGrp="1"/>
          </p:cNvSpPr>
          <p:nvPr>
            <p:ph type="subTitle" idx="5"/>
          </p:nvPr>
        </p:nvSpPr>
        <p:spPr>
          <a:xfrm>
            <a:off x="2988881" y="2571760"/>
            <a:ext cx="3987900" cy="29596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100" dirty="0" err="1"/>
              <a:t>df</a:t>
            </a:r>
            <a:r>
              <a:rPr lang="en-US" sz="1100" dirty="0" smtClean="0"/>
              <a:t>[’</a:t>
            </a:r>
            <a:r>
              <a:rPr lang="sr-Latn-RS" sz="1100" dirty="0" smtClean="0"/>
              <a:t>G</a:t>
            </a:r>
            <a:r>
              <a:rPr lang="en-US" sz="1100" dirty="0" smtClean="0"/>
              <a:t>ENDER’] </a:t>
            </a:r>
            <a:r>
              <a:rPr lang="en-US" sz="1100" dirty="0"/>
              <a:t>= </a:t>
            </a:r>
            <a:r>
              <a:rPr lang="en-US" sz="1100" dirty="0" err="1"/>
              <a:t>df</a:t>
            </a:r>
            <a:r>
              <a:rPr lang="en-US" sz="1100" dirty="0" smtClean="0"/>
              <a:t>[’</a:t>
            </a:r>
            <a:r>
              <a:rPr lang="sr-Latn-RS" sz="1100" dirty="0" smtClean="0"/>
              <a:t>G</a:t>
            </a:r>
            <a:r>
              <a:rPr lang="en-US" sz="1100" dirty="0" smtClean="0"/>
              <a:t>ENDER'].</a:t>
            </a:r>
            <a:r>
              <a:rPr lang="en-US" sz="1100" dirty="0"/>
              <a:t>map({'M': 0, 'F': 1})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900" dirty="0" err="1"/>
              <a:t>df</a:t>
            </a:r>
            <a:r>
              <a:rPr lang="en-US" sz="900" dirty="0" smtClean="0"/>
              <a:t>[’LUNG_CANCER] </a:t>
            </a:r>
            <a:r>
              <a:rPr lang="en-US" sz="900" dirty="0"/>
              <a:t>= </a:t>
            </a:r>
            <a:r>
              <a:rPr lang="en-US" sz="900" dirty="0" err="1"/>
              <a:t>df</a:t>
            </a:r>
            <a:r>
              <a:rPr lang="en-US" sz="900" dirty="0" smtClean="0"/>
              <a:t>[’LUNG_CANCER'].</a:t>
            </a:r>
            <a:r>
              <a:rPr lang="en-US" sz="900" dirty="0"/>
              <a:t>map</a:t>
            </a:r>
            <a:r>
              <a:rPr lang="en-US" sz="900" dirty="0" smtClean="0"/>
              <a:t>({‘YES': </a:t>
            </a:r>
            <a:r>
              <a:rPr lang="en-US" sz="900" dirty="0"/>
              <a:t>0, </a:t>
            </a:r>
            <a:r>
              <a:rPr lang="en-US" sz="900" dirty="0" smtClean="0"/>
              <a:t>‘NO': </a:t>
            </a:r>
            <a:r>
              <a:rPr lang="en-US" sz="900" dirty="0"/>
              <a:t>1})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662" name="Google Shape;2662;p61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63" name="Google Shape;2663;p61"/>
          <p:cNvSpPr txBox="1">
            <a:spLocks noGrp="1"/>
          </p:cNvSpPr>
          <p:nvPr>
            <p:ph type="subTitle" idx="7"/>
          </p:nvPr>
        </p:nvSpPr>
        <p:spPr>
          <a:xfrm>
            <a:off x="2988888" y="3135651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 smtClean="0"/>
              <a:t>Nedostajuće vrednosti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8"/>
          </p:nvPr>
        </p:nvSpPr>
        <p:spPr>
          <a:xfrm>
            <a:off x="2855790" y="3388937"/>
            <a:ext cx="3987900" cy="251400"/>
          </a:xfrm>
        </p:spPr>
        <p:txBody>
          <a:bodyPr/>
          <a:lstStyle/>
          <a:p>
            <a:r>
              <a:rPr lang="sr-Latn-RS" sz="1100" dirty="0" smtClean="0"/>
              <a:t>    /</a:t>
            </a:r>
            <a:endParaRPr lang="en-US" sz="1100" dirty="0"/>
          </a:p>
        </p:txBody>
      </p:sp>
      <p:sp>
        <p:nvSpPr>
          <p:cNvPr id="2665" name="Google Shape;2665;p6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6" name="Google Shape;2666;p61"/>
          <p:cNvSpPr txBox="1">
            <a:spLocks noGrp="1"/>
          </p:cNvSpPr>
          <p:nvPr>
            <p:ph type="subTitle" idx="13"/>
          </p:nvPr>
        </p:nvSpPr>
        <p:spPr>
          <a:xfrm>
            <a:off x="2988881" y="4044303"/>
            <a:ext cx="4265335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 smtClean="0"/>
              <a:t>Trening i test skup podataka</a:t>
            </a:r>
            <a:endParaRPr dirty="0"/>
          </a:p>
        </p:txBody>
      </p:sp>
      <p:sp>
        <p:nvSpPr>
          <p:cNvPr id="2667" name="Google Shape;2667;p61"/>
          <p:cNvSpPr txBox="1">
            <a:spLocks noGrp="1"/>
          </p:cNvSpPr>
          <p:nvPr>
            <p:ph type="subTitle" idx="14"/>
          </p:nvPr>
        </p:nvSpPr>
        <p:spPr>
          <a:xfrm>
            <a:off x="3005350" y="4396349"/>
            <a:ext cx="3987900" cy="25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z="1100" dirty="0" smtClean="0"/>
              <a:t>80%</a:t>
            </a: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58850"/>
            <a:ext cx="6891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Linearna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regresija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dala</a:t>
            </a:r>
            <a:r>
              <a:rPr lang="en-US" sz="2000" dirty="0" smtClean="0"/>
              <a:t> </a:t>
            </a:r>
            <a:r>
              <a:rPr lang="en-US" sz="2000" dirty="0" err="1" smtClean="0"/>
              <a:t>jako</a:t>
            </a:r>
            <a:r>
              <a:rPr lang="en-US" sz="2000" dirty="0" smtClean="0"/>
              <a:t> </a:t>
            </a:r>
            <a:r>
              <a:rPr lang="en-US" sz="2000" dirty="0" smtClean="0"/>
              <a:t>lose</a:t>
            </a:r>
            <a:r>
              <a:rPr lang="sr-Latn-RS" sz="2000" dirty="0" smtClean="0"/>
              <a:t> </a:t>
            </a:r>
            <a:r>
              <a:rPr lang="en-US" sz="2000" dirty="0" err="1" smtClean="0"/>
              <a:t>rezultate</a:t>
            </a:r>
            <a:r>
              <a:rPr lang="en-US" sz="2000" dirty="0" smtClean="0"/>
              <a:t> </a:t>
            </a:r>
            <a:r>
              <a:rPr lang="en-US" sz="2000" dirty="0" smtClean="0"/>
              <a:t>-  </a:t>
            </a:r>
            <a:r>
              <a:rPr lang="en-US" sz="2000" dirty="0"/>
              <a:t>p</a:t>
            </a:r>
            <a:r>
              <a:rPr lang="en-US" sz="2000" dirty="0" smtClean="0"/>
              <a:t>roblem </a:t>
            </a:r>
            <a:r>
              <a:rPr lang="en-US" sz="2000" dirty="0" err="1" smtClean="0"/>
              <a:t>resen</a:t>
            </a:r>
            <a:r>
              <a:rPr lang="en-US" sz="2000" dirty="0" smtClean="0"/>
              <a:t> </a:t>
            </a:r>
            <a:r>
              <a:rPr lang="en-US" sz="2000" dirty="0" err="1" smtClean="0"/>
              <a:t>kategorizacijom</a:t>
            </a:r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50" y="2032001"/>
            <a:ext cx="3621063" cy="2495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515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Random Forest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144" y="1038646"/>
            <a:ext cx="83904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Ensemble Model,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stabala</a:t>
            </a:r>
            <a:r>
              <a:rPr lang="en-US" dirty="0"/>
              <a:t> </a:t>
            </a:r>
            <a:r>
              <a:rPr lang="en-US" dirty="0" err="1"/>
              <a:t>odlučivanja</a:t>
            </a:r>
            <a:endParaRPr lang="en-US" dirty="0"/>
          </a:p>
          <a:p>
            <a:endParaRPr lang="sr-Latn-RS" dirty="0" smtClean="0"/>
          </a:p>
          <a:p>
            <a:r>
              <a:rPr lang="en-US" dirty="0" err="1" smtClean="0"/>
              <a:t>Nezavisna</a:t>
            </a:r>
            <a:r>
              <a:rPr lang="en-US" dirty="0" smtClean="0"/>
              <a:t> </a:t>
            </a:r>
            <a:r>
              <a:rPr lang="sr-Latn-RS" dirty="0" err="1"/>
              <a:t>k</a:t>
            </a:r>
            <a:r>
              <a:rPr lang="en-US" dirty="0" err="1" smtClean="0"/>
              <a:t>onstrukcija</a:t>
            </a:r>
            <a:r>
              <a:rPr lang="en-US" dirty="0" smtClean="0"/>
              <a:t> </a:t>
            </a:r>
            <a:r>
              <a:rPr lang="sr-Latn-RS" dirty="0" err="1"/>
              <a:t>s</a:t>
            </a:r>
            <a:r>
              <a:rPr lang="en-US" dirty="0" err="1" smtClean="0"/>
              <a:t>tabala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Slučajni</a:t>
            </a:r>
            <a:r>
              <a:rPr lang="en-US" dirty="0"/>
              <a:t> </a:t>
            </a:r>
            <a:r>
              <a:rPr lang="sr-Latn-RS" dirty="0" err="1"/>
              <a:t>i</a:t>
            </a:r>
            <a:r>
              <a:rPr lang="en-US" dirty="0" err="1" smtClean="0"/>
              <a:t>zbor</a:t>
            </a:r>
            <a:r>
              <a:rPr lang="en-US" dirty="0" smtClean="0"/>
              <a:t> </a:t>
            </a:r>
            <a:r>
              <a:rPr lang="sr-Latn-RS" dirty="0" err="1"/>
              <a:t>a</a:t>
            </a:r>
            <a:r>
              <a:rPr lang="en-US" dirty="0" err="1" smtClean="0"/>
              <a:t>tributa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sr-Latn-RS" dirty="0"/>
              <a:t>r</a:t>
            </a:r>
            <a:r>
              <a:rPr lang="en-US" dirty="0" err="1" smtClean="0"/>
              <a:t>ezultata</a:t>
            </a:r>
            <a:endParaRPr lang="sr-Latn-RS" dirty="0" smtClean="0"/>
          </a:p>
          <a:p>
            <a:endParaRPr lang="sr-Latn-R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21" y="1925545"/>
            <a:ext cx="3738472" cy="2506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58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Gradient Boosting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034" y="1226982"/>
            <a:ext cx="8271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Iterativna</a:t>
            </a:r>
            <a:r>
              <a:rPr lang="en-US" dirty="0"/>
              <a:t> </a:t>
            </a:r>
            <a:r>
              <a:rPr lang="en-US" dirty="0" err="1" smtClean="0"/>
              <a:t>Optimizacija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Greška-Orientisan</a:t>
            </a:r>
            <a:r>
              <a:rPr lang="en-US" dirty="0" smtClean="0"/>
              <a:t> </a:t>
            </a:r>
            <a:r>
              <a:rPr lang="sr-Latn-RS" dirty="0" err="1" smtClean="0"/>
              <a:t>p</a:t>
            </a:r>
            <a:r>
              <a:rPr lang="en-US" dirty="0" err="1" smtClean="0"/>
              <a:t>ristup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Kombinacija</a:t>
            </a:r>
            <a:r>
              <a:rPr lang="en-US" dirty="0"/>
              <a:t> </a:t>
            </a:r>
            <a:r>
              <a:rPr lang="sr-Latn-RS" dirty="0" err="1"/>
              <a:t>s</a:t>
            </a:r>
            <a:r>
              <a:rPr lang="en-US" dirty="0" err="1" smtClean="0"/>
              <a:t>labih</a:t>
            </a:r>
            <a:r>
              <a:rPr lang="en-US" dirty="0" smtClean="0"/>
              <a:t> </a:t>
            </a:r>
            <a:r>
              <a:rPr lang="sr-Latn-RS" dirty="0" err="1"/>
              <a:t>m</a:t>
            </a:r>
            <a:r>
              <a:rPr lang="en-US" dirty="0" err="1" smtClean="0"/>
              <a:t>odela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Manje</a:t>
            </a:r>
            <a:r>
              <a:rPr lang="en-US" dirty="0"/>
              <a:t> </a:t>
            </a:r>
            <a:r>
              <a:rPr lang="sr-Latn-RS" dirty="0" err="1"/>
              <a:t>s</a:t>
            </a:r>
            <a:r>
              <a:rPr lang="en-US" dirty="0" err="1" smtClean="0"/>
              <a:t>klon</a:t>
            </a:r>
            <a:r>
              <a:rPr lang="en-US" dirty="0" smtClean="0"/>
              <a:t> </a:t>
            </a:r>
            <a:r>
              <a:rPr lang="sr-Latn-RS" dirty="0" err="1"/>
              <a:t>o</a:t>
            </a:r>
            <a:r>
              <a:rPr lang="en-US" dirty="0" err="1" smtClean="0"/>
              <a:t>verfittingu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46" y="1889737"/>
            <a:ext cx="4719464" cy="2698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77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>
                <a:solidFill>
                  <a:schemeClr val="accent1"/>
                </a:solidFill>
              </a:rPr>
              <a:t>REZULTATI I ZAKLJUČAK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86" name="Google Shape;3986;p94"/>
          <p:cNvSpPr txBox="1"/>
          <p:nvPr/>
        </p:nvSpPr>
        <p:spPr>
          <a:xfrm>
            <a:off x="771780" y="1241503"/>
            <a:ext cx="14943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997" name="Google Shape;3997;p94"/>
          <p:cNvSpPr txBox="1"/>
          <p:nvPr/>
        </p:nvSpPr>
        <p:spPr>
          <a:xfrm>
            <a:off x="2266080" y="2047997"/>
            <a:ext cx="2348273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700" dirty="0" smtClean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0.967741</a:t>
            </a:r>
            <a:endParaRPr sz="17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8" name="Google Shape;3998;p94"/>
              <p:cNvSpPr txBox="1"/>
              <p:nvPr/>
            </p:nvSpPr>
            <p:spPr>
              <a:xfrm>
                <a:off x="580380" y="2020710"/>
                <a:ext cx="16857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r-Latn-RS" dirty="0" smtClean="0">
                    <a:solidFill>
                      <a:schemeClr val="lt1"/>
                    </a:solidFill>
                    <a:cs typeface="Bai Jamjuree"/>
                    <a:sym typeface="Bai Jamjuree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cs typeface="Bai Jamjuree"/>
                            <a:sym typeface="Bai Jamjuree"/>
                          </a:rPr>
                        </m:ctrlPr>
                      </m:sSupPr>
                      <m:e>
                        <m:r>
                          <a:rPr lang="sr-Latn-RS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cs typeface="Bai Jamjuree"/>
                            <a:sym typeface="Bai Jamjuree"/>
                          </a:rPr>
                          <m:t>𝑹</m:t>
                        </m:r>
                      </m:e>
                      <m:sup>
                        <m:r>
                          <a:rPr lang="sr-Latn-RS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cs typeface="Bai Jamjuree"/>
                            <a:sym typeface="Bai Jamjuree"/>
                          </a:rPr>
                          <m:t>𝟐</m:t>
                        </m:r>
                      </m:sup>
                    </m:sSup>
                  </m:oMath>
                </a14:m>
                <a:endParaRPr b="1" dirty="0">
                  <a:solidFill>
                    <a:schemeClr val="lt1"/>
                  </a:solidFill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mc:Choice>
        <mc:Fallback>
          <p:sp>
            <p:nvSpPr>
              <p:cNvPr id="3998" name="Google Shape;3998;p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0" y="2020710"/>
                <a:ext cx="1685700" cy="275700"/>
              </a:xfrm>
              <a:prstGeom prst="rect">
                <a:avLst/>
              </a:prstGeom>
              <a:blipFill rotWithShape="0">
                <a:blip r:embed="rId3"/>
                <a:stretch>
                  <a:fillRect t="-28261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5" name="Google Shape;4005;p94"/>
          <p:cNvSpPr txBox="1"/>
          <p:nvPr/>
        </p:nvSpPr>
        <p:spPr>
          <a:xfrm>
            <a:off x="4722972" y="1267702"/>
            <a:ext cx="3168981" cy="52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/>
              <a:t>Gradient Boosting</a:t>
            </a:r>
            <a:endParaRPr sz="2100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034" name="Google Shape;4034;p9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Google Shape;3998;p94"/>
              <p:cNvSpPr txBox="1"/>
              <p:nvPr/>
            </p:nvSpPr>
            <p:spPr>
              <a:xfrm>
                <a:off x="4722972" y="2042926"/>
                <a:ext cx="1632566" cy="3001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r-Latn-RS" dirty="0" smtClean="0">
                    <a:solidFill>
                      <a:schemeClr val="lt1"/>
                    </a:solidFill>
                    <a:cs typeface="Bai Jamjuree"/>
                    <a:sym typeface="Bai Jamjuree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cs typeface="Bai Jamjuree"/>
                            <a:sym typeface="Bai Jamjuree"/>
                          </a:rPr>
                        </m:ctrlPr>
                      </m:sSupPr>
                      <m:e>
                        <m:r>
                          <a:rPr lang="sr-Latn-RS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cs typeface="Bai Jamjuree"/>
                            <a:sym typeface="Bai Jamjuree"/>
                          </a:rPr>
                          <m:t>𝑹</m:t>
                        </m:r>
                      </m:e>
                      <m:sup>
                        <m:r>
                          <a:rPr lang="sr-Latn-RS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cs typeface="Bai Jamjuree"/>
                            <a:sym typeface="Bai Jamjuree"/>
                          </a:rPr>
                          <m:t>𝟐</m:t>
                        </m:r>
                      </m:sup>
                    </m:sSup>
                  </m:oMath>
                </a14:m>
                <a:endParaRPr b="1" dirty="0">
                  <a:solidFill>
                    <a:schemeClr val="lt1"/>
                  </a:solidFill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mc:Choice>
        <mc:Fallback>
          <p:sp>
            <p:nvSpPr>
              <p:cNvPr id="52" name="Google Shape;3998;p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72" y="2042926"/>
                <a:ext cx="1632566" cy="300179"/>
              </a:xfrm>
              <a:prstGeom prst="rect">
                <a:avLst/>
              </a:prstGeom>
              <a:blipFill rotWithShape="0">
                <a:blip r:embed="rId4"/>
                <a:stretch>
                  <a:fillRect t="-22449" b="-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oogle Shape;3997;p94"/>
          <p:cNvSpPr txBox="1"/>
          <p:nvPr/>
        </p:nvSpPr>
        <p:spPr>
          <a:xfrm>
            <a:off x="6355538" y="2071580"/>
            <a:ext cx="2348273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700" dirty="0" smtClean="0">
                <a:solidFill>
                  <a:schemeClr val="accent1"/>
                </a:solidFill>
                <a:latin typeface="Aldrich"/>
                <a:ea typeface="Aldrich"/>
                <a:cs typeface="Aldrich"/>
                <a:sym typeface="Aldrich"/>
              </a:rPr>
              <a:t>0.951612</a:t>
            </a:r>
            <a:endParaRPr sz="1700" dirty="0">
              <a:solidFill>
                <a:schemeClr val="accen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0380" y="1357046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/>
              <a:t>Random Forest</a:t>
            </a:r>
            <a:endParaRPr lang="en-US" sz="2400" b="1"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409" y="2896885"/>
            <a:ext cx="7614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Gradient Boosting se </a:t>
            </a:r>
            <a:r>
              <a:rPr lang="en-US" dirty="0" err="1"/>
              <a:t>fokusira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ispravljanje</a:t>
            </a:r>
            <a:r>
              <a:rPr lang="en-US" dirty="0"/>
              <a:t> </a:t>
            </a:r>
            <a:r>
              <a:rPr lang="en-US" dirty="0" err="1"/>
              <a:t>grešaka</a:t>
            </a:r>
            <a:r>
              <a:rPr lang="en-US" dirty="0"/>
              <a:t> </a:t>
            </a:r>
            <a:r>
              <a:rPr lang="en-US" dirty="0" err="1"/>
              <a:t>prethodnog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Random Forest ne </a:t>
            </a:r>
            <a:r>
              <a:rPr lang="en-US" dirty="0" err="1"/>
              <a:t>uzima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prethodne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smtClean="0"/>
              <a:t>Gradient </a:t>
            </a:r>
            <a:r>
              <a:rPr lang="en-US" dirty="0"/>
              <a:t>Boosting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efikasniji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Random Forest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brži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skupove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24808" y="1615531"/>
            <a:ext cx="6249264" cy="115242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5400" dirty="0" smtClean="0">
                <a:solidFill>
                  <a:schemeClr val="accent1"/>
                </a:solidFill>
                <a:latin typeface="Bodoni MT" panose="02070603080606020203" pitchFamily="18" charset="0"/>
              </a:rPr>
              <a:t>HVALA NA PAŽNJI</a:t>
            </a:r>
            <a:endParaRPr sz="7200" dirty="0">
              <a:solidFill>
                <a:schemeClr val="accent1"/>
              </a:solidFill>
              <a:latin typeface="Bodoni MT" panose="02070603080606020203" pitchFamily="18" charset="0"/>
            </a:endParaRPr>
          </a:p>
        </p:txBody>
      </p:sp>
      <p:sp>
        <p:nvSpPr>
          <p:cNvPr id="2766" name="Google Shape;2766;p64"/>
          <p:cNvSpPr txBox="1">
            <a:spLocks noGrp="1"/>
          </p:cNvSpPr>
          <p:nvPr>
            <p:ph type="subTitle" idx="1"/>
          </p:nvPr>
        </p:nvSpPr>
        <p:spPr>
          <a:xfrm>
            <a:off x="2181900" y="3493812"/>
            <a:ext cx="4780200" cy="952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Tamara</a:t>
            </a:r>
            <a:r>
              <a:rPr lang="sr-Latn-RS" sz="2000" dirty="0" smtClean="0"/>
              <a:t> St</a:t>
            </a:r>
            <a:r>
              <a:rPr lang="en-US" sz="2000" dirty="0" err="1" smtClean="0"/>
              <a:t>ankov</a:t>
            </a:r>
            <a:r>
              <a:rPr lang="sr-Latn-RS" sz="2000" dirty="0" smtClean="0"/>
              <a:t>ić IN1/2021</a:t>
            </a:r>
          </a:p>
          <a:p>
            <a:pPr marL="0" indent="0">
              <a:spcAft>
                <a:spcPts val="1600"/>
              </a:spcAft>
            </a:pPr>
            <a:r>
              <a:rPr lang="sr-Latn-RS" dirty="0"/>
              <a:t>FTN, NANS - projekat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sr-Latn-RS" dirty="0" smtClean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sr-Latn-RS" dirty="0" smtClean="0"/>
          </a:p>
        </p:txBody>
      </p:sp>
      <p:cxnSp>
        <p:nvCxnSpPr>
          <p:cNvPr id="2774" name="Google Shape;2774;p64"/>
          <p:cNvCxnSpPr/>
          <p:nvPr/>
        </p:nvCxnSpPr>
        <p:spPr>
          <a:xfrm>
            <a:off x="2022851" y="291218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1768</TotalTime>
  <Words>272</Words>
  <Application>Microsoft Office PowerPoint</Application>
  <PresentationFormat>On-screen Show (16:9)</PresentationFormat>
  <Paragraphs>73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</vt:lpstr>
      <vt:lpstr>Cambria Math</vt:lpstr>
      <vt:lpstr>Century Gothic</vt:lpstr>
      <vt:lpstr>Aldrich</vt:lpstr>
      <vt:lpstr>Bai Jamjuree</vt:lpstr>
      <vt:lpstr>Savon</vt:lpstr>
      <vt:lpstr>Predviđanje RAKA PLUĆA KORIŠĆENJEM KATEGORIZACIJE   </vt:lpstr>
      <vt:lpstr>UVOD</vt:lpstr>
      <vt:lpstr>PODACI</vt:lpstr>
      <vt:lpstr>01</vt:lpstr>
      <vt:lpstr>PowerPoint Presentation</vt:lpstr>
      <vt:lpstr>Random Forest </vt:lpstr>
      <vt:lpstr>Gradient Boosting</vt:lpstr>
      <vt:lpstr>REZULTATI I ZAKLJUČAK</vt:lpstr>
      <vt:lpstr>HVALA NA PAŽNJI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Predviđanje procenta telesne masti koristeći višestruku regresiju     Nikola Stojičić IN11/2021, FTN</dc:title>
  <dc:creator>Nikola</dc:creator>
  <cp:lastModifiedBy>Windows User</cp:lastModifiedBy>
  <cp:revision>66</cp:revision>
  <dcterms:modified xsi:type="dcterms:W3CDTF">2024-02-08T23:59:03Z</dcterms:modified>
</cp:coreProperties>
</file>