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695" r:id="rId2"/>
    <p:sldMasterId id="2147483670" r:id="rId3"/>
    <p:sldMasterId id="2147483682" r:id="rId4"/>
    <p:sldMasterId id="2147483714" r:id="rId5"/>
    <p:sldMasterId id="2147483719" r:id="rId6"/>
    <p:sldMasterId id="2147483724" r:id="rId7"/>
    <p:sldMasterId id="2147483729" r:id="rId8"/>
  </p:sldMasterIdLst>
  <p:notesMasterIdLst>
    <p:notesMasterId r:id="rId24"/>
  </p:notesMasterIdLst>
  <p:handoutMasterIdLst>
    <p:handoutMasterId r:id="rId25"/>
  </p:handoutMasterIdLst>
  <p:sldIdLst>
    <p:sldId id="402" r:id="rId9"/>
    <p:sldId id="367" r:id="rId10"/>
    <p:sldId id="368" r:id="rId11"/>
    <p:sldId id="380" r:id="rId12"/>
    <p:sldId id="381" r:id="rId13"/>
    <p:sldId id="371" r:id="rId14"/>
    <p:sldId id="382" r:id="rId15"/>
    <p:sldId id="385" r:id="rId16"/>
    <p:sldId id="397" r:id="rId17"/>
    <p:sldId id="395" r:id="rId18"/>
    <p:sldId id="372" r:id="rId19"/>
    <p:sldId id="387" r:id="rId20"/>
    <p:sldId id="392" r:id="rId21"/>
    <p:sldId id="396" r:id="rId22"/>
    <p:sldId id="39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D28"/>
    <a:srgbClr val="6F6F73"/>
    <a:srgbClr val="FA8D29"/>
    <a:srgbClr val="CB4398"/>
    <a:srgbClr val="EF7622"/>
    <a:srgbClr val="F7B334"/>
    <a:srgbClr val="F9BE00"/>
    <a:srgbClr val="C4DA5A"/>
    <a:srgbClr val="F9A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7" autoAdjust="0"/>
    <p:restoredTop sz="96197"/>
  </p:normalViewPr>
  <p:slideViewPr>
    <p:cSldViewPr snapToGrid="0" snapToObjects="1">
      <p:cViewPr varScale="1">
        <p:scale>
          <a:sx n="114" d="100"/>
          <a:sy n="114" d="100"/>
        </p:scale>
        <p:origin x="7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A23AC-7150-364F-987A-5F47E79D1B13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FAB93-3F4B-F349-BD0A-FE14ED8565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21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48.5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24575,'81'0'0,"-23"0"0,-43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50.1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05641-FB27-7B4E-B4C1-050F58A69A04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8BAAB-21E0-0B46-B02F-0D23D2293A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3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8BAAB-21E0-0B46-B02F-0D23D2293A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9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8BAAB-21E0-0B46-B02F-0D23D2293A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8BAAB-21E0-0B46-B02F-0D23D2293A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4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8BAAB-21E0-0B46-B02F-0D23D2293A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3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5991-F7FF-4216-96F5-655212457027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151D-3B41-4FE6-B086-2EE289E470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75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C4DA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67932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  <p:pic>
        <p:nvPicPr>
          <p:cNvPr id="4" name="Picture 3" descr="PATTERNS_PPT-03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846" t="64591"/>
          <a:stretch/>
        </p:blipFill>
        <p:spPr>
          <a:xfrm flipH="1">
            <a:off x="0" y="4545263"/>
            <a:ext cx="2391569" cy="231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6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Minimal Confetti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C4DA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pic>
        <p:nvPicPr>
          <p:cNvPr id="9" name="Picture 8" descr="minimum-01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359416"/>
            <a:ext cx="1628022" cy="1535931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6" name="Picture 15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8594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C4DA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2" name="Picture 11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89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DP_PPT_Exhibits_simple-2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© Copyright 2015 ADP LLC. Proprietary and Confidential Information.</a:t>
            </a:r>
            <a:endParaRPr lang="en-US" dirty="0">
              <a:solidFill>
                <a:srgbClr val="ADAFAF"/>
              </a:solidFill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CC9664-E082-4FC0-8221-3C1185D0B4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09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CB43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0"/>
            <a:ext cx="8520112" cy="4437063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1924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  <p:pic>
        <p:nvPicPr>
          <p:cNvPr id="5" name="Picture 4" descr="PATTERNS_PPT-0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368" t="65819"/>
          <a:stretch/>
        </p:blipFill>
        <p:spPr>
          <a:xfrm flipH="1">
            <a:off x="-26736" y="4638842"/>
            <a:ext cx="2526631" cy="223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8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67932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2017 ADP, LLC. Proprietary and Confidential. </a:t>
            </a:r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pic>
        <p:nvPicPr>
          <p:cNvPr id="2" name="Picture 1" descr="PATTERNS_PPT-0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175" t="61640"/>
          <a:stretch/>
        </p:blipFill>
        <p:spPr>
          <a:xfrm flipH="1">
            <a:off x="0" y="4358105"/>
            <a:ext cx="2727158" cy="25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6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Minimal Confett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pic>
        <p:nvPicPr>
          <p:cNvPr id="9" name="Picture 8" descr="minimum-0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546156"/>
            <a:ext cx="1665374" cy="1349191"/>
          </a:xfrm>
          <a:prstGeom prst="rect">
            <a:avLst/>
          </a:prstGeom>
        </p:spPr>
      </p:pic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2017 ADP, LLC. Proprietary and Confidential. </a:t>
            </a:r>
          </a:p>
        </p:txBody>
      </p:sp>
      <p:pic>
        <p:nvPicPr>
          <p:cNvPr id="15" name="Picture 14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20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24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Minimal Confet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0"/>
            <a:ext cx="8520112" cy="44370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508808"/>
            <a:ext cx="1505715" cy="1386539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5" name="Picture 14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6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67932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pic>
        <p:nvPicPr>
          <p:cNvPr id="2" name="Picture 1" descr="PATTERNS_PPT-0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175" t="61640"/>
          <a:stretch/>
        </p:blipFill>
        <p:spPr>
          <a:xfrm flipH="1">
            <a:off x="0" y="4358105"/>
            <a:ext cx="2727158" cy="25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163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67932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2017 ADP, LLC. Proprietary and Confidential. </a:t>
            </a:r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pic>
        <p:nvPicPr>
          <p:cNvPr id="2" name="Picture 1" descr="PATTERNS_PPT-0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175" t="61640"/>
          <a:stretch/>
        </p:blipFill>
        <p:spPr>
          <a:xfrm flipH="1">
            <a:off x="0" y="4358105"/>
            <a:ext cx="2727158" cy="25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Minimal Confett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pic>
        <p:nvPicPr>
          <p:cNvPr id="9" name="Picture 8" descr="minimum-0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546156"/>
            <a:ext cx="1665374" cy="1349191"/>
          </a:xfrm>
          <a:prstGeom prst="rect">
            <a:avLst/>
          </a:prstGeom>
        </p:spPr>
      </p:pic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2017 ADP, LLC. Proprietary and Confidential. </a:t>
            </a:r>
          </a:p>
        </p:txBody>
      </p:sp>
      <p:pic>
        <p:nvPicPr>
          <p:cNvPr id="15" name="Picture 14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60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498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Minimal Confet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0"/>
            <a:ext cx="8520112" cy="44370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508808"/>
            <a:ext cx="1505715" cy="1386539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5" name="Picture 14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0078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67932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2017 ADP, LLC. Proprietary and Confidential. </a:t>
            </a:r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pic>
        <p:nvPicPr>
          <p:cNvPr id="2" name="Picture 1" descr="PATTERNS_PPT-0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175" t="61640"/>
          <a:stretch/>
        </p:blipFill>
        <p:spPr>
          <a:xfrm flipH="1">
            <a:off x="0" y="4358105"/>
            <a:ext cx="2727158" cy="25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Minimal Confett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pic>
        <p:nvPicPr>
          <p:cNvPr id="9" name="Picture 8" descr="minimum-0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546156"/>
            <a:ext cx="1665374" cy="1349191"/>
          </a:xfrm>
          <a:prstGeom prst="rect">
            <a:avLst/>
          </a:prstGeom>
        </p:spPr>
      </p:pic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2017 ADP, LLC. Proprietary and Confidential. </a:t>
            </a:r>
          </a:p>
        </p:txBody>
      </p:sp>
      <p:pic>
        <p:nvPicPr>
          <p:cNvPr id="15" name="Picture 14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666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Minimal Confet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0"/>
            <a:ext cx="8520112" cy="44370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508808"/>
            <a:ext cx="1505715" cy="1386539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5" name="Picture 14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292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Minimal Confett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pic>
        <p:nvPicPr>
          <p:cNvPr id="9" name="Picture 8" descr="minimum-0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546156"/>
            <a:ext cx="1665374" cy="1349191"/>
          </a:xfrm>
          <a:prstGeom prst="rect">
            <a:avLst/>
          </a:prstGeom>
        </p:spPr>
      </p:pic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5" name="Picture 14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01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531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CB43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0"/>
            <a:ext cx="8520112" cy="4437063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1924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  <p:pic>
        <p:nvPicPr>
          <p:cNvPr id="5" name="Picture 4" descr="PATTERNS_PPT-0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368" t="65819"/>
          <a:stretch/>
        </p:blipFill>
        <p:spPr>
          <a:xfrm flipH="1">
            <a:off x="-26736" y="4638842"/>
            <a:ext cx="2526631" cy="223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1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Minimal Confett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CB43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0"/>
            <a:ext cx="8520112" cy="4437063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pic>
        <p:nvPicPr>
          <p:cNvPr id="9" name="Picture 8" descr="minimum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490134"/>
            <a:ext cx="1665374" cy="1405213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5" name="Picture 14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11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CB43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0"/>
            <a:ext cx="8520112" cy="44370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2" name="Picture 11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177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0"/>
            <a:ext cx="8520112" cy="44370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Picture 20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789284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  <p:pic>
        <p:nvPicPr>
          <p:cNvPr id="4" name="Picture 3" descr="PATTERNS_PPT-04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515" t="62339"/>
          <a:stretch/>
        </p:blipFill>
        <p:spPr>
          <a:xfrm flipH="1">
            <a:off x="-26736" y="4424947"/>
            <a:ext cx="2513262" cy="245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2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Minimal Confet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0"/>
            <a:ext cx="8520112" cy="44370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508808"/>
            <a:ext cx="1505715" cy="1386539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982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5991-F7FF-4216-96F5-655212457027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8151D-3B41-4FE6-B086-2EE289E470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0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F10E3-3651-4C75-85F3-193B4E2345D3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51CAD-E143-4ADF-8D95-B19125ED8A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4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4" r:id="rId2"/>
    <p:sldLayoutId id="2147483660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4C8A5-88CA-4AA7-91EC-2D088AFA102A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1F041-417A-4A2D-903D-DC4B211EC4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4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5" r:id="rId2"/>
    <p:sldLayoutId id="214748366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1008-E7AD-446A-A447-80C4AA7286F2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AF971-F5CC-428B-96CB-3646D0AB3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7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2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33294-7D9E-1940-A9CC-501646959418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B7CAF-797A-5E46-8390-E46D2DC05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4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7" r:id="rId2"/>
    <p:sldLayoutId id="2147483663" r:id="rId3"/>
    <p:sldLayoutId id="2147483716" r:id="rId4"/>
    <p:sldLayoutId id="2147483717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F10E3-3651-4C75-85F3-193B4E2345D3}" type="datetimeFigureOut">
              <a:rPr lang="en-US" smtClean="0">
                <a:solidFill>
                  <a:srgbClr val="6F6F73">
                    <a:tint val="75000"/>
                  </a:srgbClr>
                </a:solidFill>
              </a:rPr>
              <a:pPr/>
              <a:t>3/31/21</a:t>
            </a:fld>
            <a:endParaRPr lang="en-US" dirty="0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51CAD-E143-4ADF-8D95-B19125ED8A9B}" type="slidenum">
              <a:rPr lang="en-US" smtClean="0">
                <a:solidFill>
                  <a:srgbClr val="6F6F7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6F6F7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5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F10E3-3651-4C75-85F3-193B4E2345D3}" type="datetimeFigureOut">
              <a:rPr lang="en-US" smtClean="0">
                <a:solidFill>
                  <a:srgbClr val="6F6F73">
                    <a:tint val="75000"/>
                  </a:srgbClr>
                </a:solidFill>
              </a:rPr>
              <a:pPr/>
              <a:t>3/31/21</a:t>
            </a:fld>
            <a:endParaRPr lang="en-US" dirty="0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51CAD-E143-4ADF-8D95-B19125ED8A9B}" type="slidenum">
              <a:rPr lang="en-US" smtClean="0">
                <a:solidFill>
                  <a:srgbClr val="6F6F7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6F6F7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F10E3-3651-4C75-85F3-193B4E2345D3}" type="datetimeFigureOut">
              <a:rPr lang="en-US" smtClean="0">
                <a:solidFill>
                  <a:srgbClr val="6F6F73">
                    <a:tint val="75000"/>
                  </a:srgbClr>
                </a:solidFill>
              </a:rPr>
              <a:pPr/>
              <a:t>3/31/21</a:t>
            </a:fld>
            <a:endParaRPr lang="en-US" dirty="0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51CAD-E143-4ADF-8D95-B19125ED8A9B}" type="slidenum">
              <a:rPr lang="en-US" smtClean="0">
                <a:solidFill>
                  <a:srgbClr val="6F6F7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6F6F7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7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03A0099-FA44-AA4B-AEB1-E0A6ADA3BA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644" y="1624398"/>
            <a:ext cx="7986712" cy="1932839"/>
          </a:xfrm>
        </p:spPr>
        <p:txBody>
          <a:bodyPr>
            <a:normAutofit/>
          </a:bodyPr>
          <a:lstStyle/>
          <a:p>
            <a:pPr algn="ctr"/>
            <a:r>
              <a:rPr lang="en-US" spc="120" dirty="0">
                <a:solidFill>
                  <a:srgbClr val="002060"/>
                </a:solidFill>
              </a:rPr>
              <a:t>MINIMIZING PAID ADVERTISING COSTS BY PREDICTING THE USERS WHO ARE LIKELY TO SUBMIT A LEAD FORM</a:t>
            </a:r>
          </a:p>
          <a:p>
            <a:pPr algn="ctr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701C1BE-9234-DB45-959F-D2C729CA1F13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3537101" y="5672023"/>
            <a:ext cx="2069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Prepared By : TACETTIN ARICI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22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26377" y="1516832"/>
            <a:ext cx="7433529" cy="4742679"/>
          </a:xfrm>
        </p:spPr>
        <p:txBody>
          <a:bodyPr>
            <a:noAutofit/>
          </a:bodyPr>
          <a:lstStyle/>
          <a:p>
            <a:r>
              <a:rPr lang="en-US" sz="2000" b="1" dirty="0"/>
              <a:t>MULTICOLLINEARITY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Decision trees and boosted trees algorithms are immune to multicollinearity by nature. 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When they decide to split, the tree will choose only one of the multicollinear features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SCALING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Standard Scaling is implemented </a:t>
            </a:r>
            <a:endParaRPr lang="en-US" sz="1600" b="1" dirty="0"/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Even if Tree based models are not distance based models and can handle varying ranges of features, data is scaled for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PCA</a:t>
            </a:r>
          </a:p>
          <a:p>
            <a:pPr marL="685800" lvl="1">
              <a:buFont typeface="Wingdings" pitchFamily="2" charset="2"/>
              <a:buChar char="§"/>
            </a:pPr>
            <a:r>
              <a:rPr lang="en-US" sz="1600" dirty="0"/>
              <a:t>Feature Number is already good enough, no needed PCA. </a:t>
            </a:r>
          </a:p>
          <a:p>
            <a:pPr marL="685800" lvl="1">
              <a:buFont typeface="Wingdings" pitchFamily="2" charset="2"/>
              <a:buChar char="§"/>
            </a:pPr>
            <a:r>
              <a:rPr lang="en-US" sz="1600" dirty="0"/>
              <a:t>Applied to see its effect on models and understand if couple of components can represent variation of data</a:t>
            </a:r>
          </a:p>
          <a:p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852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9263" y="1521162"/>
            <a:ext cx="7862158" cy="4437063"/>
          </a:xfrm>
        </p:spPr>
        <p:txBody>
          <a:bodyPr/>
          <a:lstStyle/>
          <a:p>
            <a:r>
              <a:rPr lang="en-US" sz="2000" b="1" dirty="0"/>
              <a:t>Random Over Sampling for Imbalance Problem</a:t>
            </a:r>
          </a:p>
          <a:p>
            <a:pPr marL="400050" lvl="1" indent="0">
              <a:buNone/>
            </a:pPr>
            <a:r>
              <a:rPr lang="en-US" sz="1600" dirty="0"/>
              <a:t>Target value clearly shows us there is an important </a:t>
            </a:r>
            <a:r>
              <a:rPr lang="en-US" sz="1600" b="1" dirty="0"/>
              <a:t>Imbalance</a:t>
            </a:r>
            <a:r>
              <a:rPr lang="en-US" sz="1600" dirty="0"/>
              <a:t> problem in this data set.</a:t>
            </a:r>
            <a:br>
              <a:rPr lang="en-US" sz="1600" dirty="0"/>
            </a:br>
            <a:r>
              <a:rPr lang="en-US" sz="1600" dirty="0"/>
              <a:t>To fix this issue, applied </a:t>
            </a:r>
            <a:r>
              <a:rPr lang="en-US" sz="1600" b="1" dirty="0"/>
              <a:t>Random Over Sampler</a:t>
            </a:r>
            <a:endParaRPr lang="en-US" sz="1600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16EB930-27F0-614B-84C2-7A773D5412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8"/>
          <a:stretch/>
        </p:blipFill>
        <p:spPr>
          <a:xfrm>
            <a:off x="462579" y="2622632"/>
            <a:ext cx="8826594" cy="363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6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72AACD-D3C6-E842-92F4-372A5CA6F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24" y="1013723"/>
            <a:ext cx="2529732" cy="1706394"/>
          </a:xfrm>
          <a:prstGeom prst="rect">
            <a:avLst/>
          </a:prstGeom>
        </p:spPr>
      </p:pic>
      <p:pic>
        <p:nvPicPr>
          <p:cNvPr id="8" name="Picture 7" descr="A picture containing large&#10;&#10;Description automatically generated">
            <a:extLst>
              <a:ext uri="{FF2B5EF4-FFF2-40B4-BE49-F238E27FC236}">
                <a16:creationId xmlns:a16="http://schemas.microsoft.com/office/drawing/2014/main" id="{D70F8282-7F74-D944-ABFA-26CD729C64C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45" y="2910794"/>
            <a:ext cx="7884819" cy="3769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C46349-4B85-1A4E-9387-D8A3DA939924}"/>
              </a:ext>
            </a:extLst>
          </p:cNvPr>
          <p:cNvSpPr txBox="1"/>
          <p:nvPr/>
        </p:nvSpPr>
        <p:spPr>
          <a:xfrm>
            <a:off x="562765" y="1341134"/>
            <a:ext cx="5357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My purpose is to Minimizing Paid Advertising Costs by Predicting the users who are likely to submit a lead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this aim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False Positives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will be metrics along side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ROC-AUC score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04856"/>
            <a:ext cx="8520112" cy="497003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Performed data pre-processing to increase the prediction rate of who will be a customer.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Fixed imbalanced problem by applying Random Over Sampling​ In the supervised learning part.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​​Models did a decent job in this step and got the decent </a:t>
            </a:r>
            <a:r>
              <a:rPr lang="en-US" sz="2000" b="1" dirty="0"/>
              <a:t>ROC-AUC </a:t>
            </a:r>
            <a:r>
              <a:rPr lang="en-US" sz="2000" dirty="0"/>
              <a:t>score of 0.95.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All models worked well but </a:t>
            </a:r>
            <a:r>
              <a:rPr lang="en-US" sz="2000" b="1" dirty="0"/>
              <a:t>Light GBM </a:t>
            </a:r>
            <a:r>
              <a:rPr lang="en-US" sz="2000" dirty="0"/>
              <a:t>works a bit better than others.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impact of using machine learning for such kind of reducing advertising cost is important.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1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Improvement</a:t>
            </a:r>
            <a:endParaRPr lang="en-US" b="0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1944" y="1549101"/>
            <a:ext cx="8520112" cy="4001845"/>
          </a:xfrm>
        </p:spPr>
        <p:txBody>
          <a:bodyPr>
            <a:normAutofit/>
          </a:bodyPr>
          <a:lstStyle/>
          <a:p>
            <a:r>
              <a:rPr lang="en-US" sz="2000" dirty="0"/>
              <a:t>I think further fine tuning the model will help to improve prediction performance further.</a:t>
            </a:r>
          </a:p>
          <a:p>
            <a:r>
              <a:rPr lang="en-US" sz="2000" dirty="0"/>
              <a:t>More Features can contribute to increase prediction rate.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1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1520" y="2549562"/>
            <a:ext cx="7324672" cy="114955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Thanks For Listening  Me</a:t>
            </a:r>
          </a:p>
          <a:p>
            <a:pPr marL="0" indent="0" algn="ctr">
              <a:buNone/>
            </a:pPr>
            <a:r>
              <a:rPr lang="en-US" sz="2000" b="1" dirty="0" err="1">
                <a:sym typeface="Wingdings" pitchFamily="2" charset="2"/>
              </a:rPr>
              <a:t>Tacettin</a:t>
            </a:r>
            <a:r>
              <a:rPr lang="en-US" sz="2000" b="1" dirty="0">
                <a:sym typeface="Wingdings" pitchFamily="2" charset="2"/>
              </a:rPr>
              <a:t> ARICI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3166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33063" y="1894320"/>
            <a:ext cx="4810937" cy="3631673"/>
          </a:xfrm>
        </p:spPr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en-US" sz="2200" dirty="0"/>
              <a:t>Data and Problem Understanding</a:t>
            </a:r>
          </a:p>
          <a:p>
            <a:pPr>
              <a:lnSpc>
                <a:spcPct val="180000"/>
              </a:lnSpc>
            </a:pPr>
            <a:r>
              <a:rPr lang="en-US" sz="2200" dirty="0"/>
              <a:t>Exploratory Data Analysis</a:t>
            </a:r>
          </a:p>
          <a:p>
            <a:pPr>
              <a:lnSpc>
                <a:spcPct val="180000"/>
              </a:lnSpc>
            </a:pPr>
            <a:r>
              <a:rPr lang="en-US" sz="2200" dirty="0"/>
              <a:t>Model and Prediction</a:t>
            </a:r>
          </a:p>
          <a:p>
            <a:pPr>
              <a:lnSpc>
                <a:spcPct val="180000"/>
              </a:lnSpc>
            </a:pPr>
            <a:r>
              <a:rPr lang="en-US" sz="2200" dirty="0"/>
              <a:t>Results</a:t>
            </a:r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0BF24F2-C6AE-8745-82A3-AECE3C0D9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653"/>
            <a:ext cx="4236244" cy="310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9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and Problem Understanding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6540" y="2226833"/>
            <a:ext cx="4988141" cy="44370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   Visited website and tried to </a:t>
            </a:r>
            <a:r>
              <a:rPr lang="en-US" sz="2200" b="1" dirty="0"/>
              <a:t>Lead      Form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1600" dirty="0"/>
              <a:t>Name</a:t>
            </a:r>
          </a:p>
          <a:p>
            <a:pPr lvl="1"/>
            <a:r>
              <a:rPr lang="en-US" sz="1600" dirty="0"/>
              <a:t>Are you currently an X client?</a:t>
            </a:r>
          </a:p>
          <a:p>
            <a:pPr lvl="1"/>
            <a:r>
              <a:rPr lang="en-US" sz="1600" dirty="0"/>
              <a:t>How many employees do you have?</a:t>
            </a:r>
          </a:p>
          <a:p>
            <a:pPr lvl="1"/>
            <a:r>
              <a:rPr lang="en-US" sz="1600" dirty="0"/>
              <a:t>What’s the name of your organization?</a:t>
            </a:r>
          </a:p>
          <a:p>
            <a:pPr lvl="1"/>
            <a:r>
              <a:rPr lang="en-US" sz="1600" dirty="0"/>
              <a:t>Where are you located?</a:t>
            </a:r>
          </a:p>
          <a:p>
            <a:pPr lvl="1"/>
            <a:r>
              <a:rPr lang="en-US" sz="1600" dirty="0"/>
              <a:t>Contact information to share pricing.</a:t>
            </a:r>
          </a:p>
          <a:p>
            <a:pPr lvl="2" indent="-285750"/>
            <a:r>
              <a:rPr lang="en-US" sz="1600" dirty="0"/>
              <a:t>Email</a:t>
            </a:r>
          </a:p>
          <a:p>
            <a:pPr lvl="2" indent="-285750"/>
            <a:r>
              <a:rPr lang="en-US" sz="1600" dirty="0"/>
              <a:t>Phone</a:t>
            </a:r>
          </a:p>
          <a:p>
            <a:pPr lvl="1"/>
            <a:r>
              <a:rPr lang="en-US" sz="1600" dirty="0"/>
              <a:t>Other data like web logs collected.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4239BA-9619-F74D-907B-FF773211775B}"/>
              </a:ext>
            </a:extLst>
          </p:cNvPr>
          <p:cNvGrpSpPr/>
          <p:nvPr/>
        </p:nvGrpSpPr>
        <p:grpSpPr>
          <a:xfrm>
            <a:off x="2117959" y="3066673"/>
            <a:ext cx="92160" cy="3600"/>
            <a:chOff x="2117959" y="3066673"/>
            <a:chExt cx="92160" cy="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F6BDCDB-BE77-674F-BF14-F161A6DFEB7A}"/>
                    </a:ext>
                  </a:extLst>
                </p14:cNvPr>
                <p14:cNvContentPartPr/>
                <p14:nvPr/>
              </p14:nvContentPartPr>
              <p14:xfrm>
                <a:off x="2117959" y="3066673"/>
                <a:ext cx="5580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F6BDCDB-BE77-674F-BF14-F161A6DFEB7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82319" y="3031033"/>
                  <a:ext cx="127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69F8BB6-38A0-8B46-A5CB-7A0C03BAF967}"/>
                    </a:ext>
                  </a:extLst>
                </p14:cNvPr>
                <p14:cNvContentPartPr/>
                <p14:nvPr/>
              </p14:nvContentPartPr>
              <p14:xfrm>
                <a:off x="2209759" y="3069913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69F8BB6-38A0-8B46-A5CB-7A0C03BAF9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74119" y="303391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FA752A6-B805-FA4E-B1C7-A94853DA01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034"/>
            <a:ext cx="41275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2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and Problem Understanding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2146" y="5460150"/>
            <a:ext cx="3809548" cy="4201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Shape                             - Null Values  </a:t>
            </a:r>
          </a:p>
          <a:p>
            <a:r>
              <a:rPr lang="en-US" dirty="0"/>
              <a:t>- Categorical                     - Numeric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8B020A-37CA-AF4C-B17A-EFA7B09EA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6" y="1403056"/>
            <a:ext cx="4065077" cy="3578741"/>
          </a:xfrm>
          <a:prstGeom prst="rect">
            <a:avLst/>
          </a:prstGeom>
        </p:spPr>
      </p:pic>
      <p:pic>
        <p:nvPicPr>
          <p:cNvPr id="10" name="Picture 9" descr="Categoric Variables - Unique Values">
            <a:extLst>
              <a:ext uri="{FF2B5EF4-FFF2-40B4-BE49-F238E27FC236}">
                <a16:creationId xmlns:a16="http://schemas.microsoft.com/office/drawing/2014/main" id="{048FEA69-7F58-EE4A-8319-1CDAA8E06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77" y="2215666"/>
            <a:ext cx="2773202" cy="2766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FA7366-C41D-874F-AE9F-212E158594BE}"/>
              </a:ext>
            </a:extLst>
          </p:cNvPr>
          <p:cNvSpPr txBox="1"/>
          <p:nvPr/>
        </p:nvSpPr>
        <p:spPr>
          <a:xfrm>
            <a:off x="4831581" y="1800394"/>
            <a:ext cx="347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b="1" dirty="0"/>
              <a:t>One Hot Encoding by get dummies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05947-66FC-2749-AF53-92BC43E7EA4E}"/>
              </a:ext>
            </a:extLst>
          </p:cNvPr>
          <p:cNvSpPr/>
          <p:nvPr/>
        </p:nvSpPr>
        <p:spPr>
          <a:xfrm>
            <a:off x="332146" y="2204908"/>
            <a:ext cx="4422734" cy="215562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FB6B09-2906-3D4E-A688-93CC174F4718}"/>
              </a:ext>
            </a:extLst>
          </p:cNvPr>
          <p:cNvCxnSpPr>
            <a:cxnSpLocks/>
          </p:cNvCxnSpPr>
          <p:nvPr/>
        </p:nvCxnSpPr>
        <p:spPr>
          <a:xfrm>
            <a:off x="4754880" y="1581374"/>
            <a:ext cx="0" cy="2165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EF9FF-92DC-FE48-A9D8-900A81EE6600}"/>
              </a:ext>
            </a:extLst>
          </p:cNvPr>
          <p:cNvCxnSpPr>
            <a:cxnSpLocks/>
          </p:cNvCxnSpPr>
          <p:nvPr/>
        </p:nvCxnSpPr>
        <p:spPr>
          <a:xfrm>
            <a:off x="4754880" y="1604682"/>
            <a:ext cx="817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DFCA0-4E88-484E-A1DF-11BC084FF7D7}"/>
              </a:ext>
            </a:extLst>
          </p:cNvPr>
          <p:cNvCxnSpPr>
            <a:cxnSpLocks/>
          </p:cNvCxnSpPr>
          <p:nvPr/>
        </p:nvCxnSpPr>
        <p:spPr>
          <a:xfrm>
            <a:off x="4754880" y="3747247"/>
            <a:ext cx="817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19CB0F-2C4F-BC4D-A2C0-D3191F678125}"/>
              </a:ext>
            </a:extLst>
          </p:cNvPr>
          <p:cNvSpPr/>
          <p:nvPr/>
        </p:nvSpPr>
        <p:spPr>
          <a:xfrm>
            <a:off x="325441" y="4538201"/>
            <a:ext cx="4422734" cy="261502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405893-121C-A542-9861-421E0A8E61F8}"/>
              </a:ext>
            </a:extLst>
          </p:cNvPr>
          <p:cNvSpPr/>
          <p:nvPr/>
        </p:nvSpPr>
        <p:spPr>
          <a:xfrm>
            <a:off x="325441" y="2441167"/>
            <a:ext cx="4422734" cy="210203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1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and Problem Understanding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2146" y="1721222"/>
            <a:ext cx="3788033" cy="4613518"/>
          </a:xfrm>
        </p:spPr>
        <p:txBody>
          <a:bodyPr/>
          <a:lstStyle/>
          <a:p>
            <a:pPr fontAlgn="base"/>
            <a:r>
              <a:rPr lang="en-US" sz="2000" b="1" dirty="0"/>
              <a:t>OUTLIERS</a:t>
            </a:r>
          </a:p>
          <a:p>
            <a:pPr marL="400050" lvl="1" indent="0" fontAlgn="base">
              <a:buNone/>
            </a:pPr>
            <a:r>
              <a:rPr lang="en-US" sz="1600" i="1" dirty="0"/>
              <a:t>Z-Score,</a:t>
            </a:r>
            <a:r>
              <a:rPr lang="en-US" sz="1600" dirty="0"/>
              <a:t> </a:t>
            </a:r>
            <a:r>
              <a:rPr lang="en-US" sz="1600" i="1" dirty="0"/>
              <a:t>IQR*</a:t>
            </a:r>
            <a:r>
              <a:rPr lang="en-US" sz="1600" dirty="0"/>
              <a:t> values and </a:t>
            </a:r>
            <a:r>
              <a:rPr lang="en-US" sz="1600" i="1" dirty="0"/>
              <a:t>visualizations</a:t>
            </a:r>
            <a:r>
              <a:rPr lang="en-US" sz="1600" dirty="0"/>
              <a:t> to</a:t>
            </a:r>
          </a:p>
          <a:p>
            <a:pPr marL="400050" lvl="1" indent="0" fontAlgn="base">
              <a:buNone/>
            </a:pPr>
            <a:r>
              <a:rPr lang="en-US" sz="1600" dirty="0"/>
              <a:t>detect outliers.</a:t>
            </a:r>
          </a:p>
          <a:p>
            <a:pPr marL="400050" lvl="1" indent="0" fontAlgn="base">
              <a:buNone/>
            </a:pPr>
            <a:r>
              <a:rPr lang="en-US" sz="800" dirty="0"/>
              <a:t>* Interquartile range outliers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2000" b="1" dirty="0"/>
              <a:t>MINUTES and PAGES </a:t>
            </a:r>
          </a:p>
          <a:p>
            <a:pPr marL="400050" lvl="1" indent="0">
              <a:buNone/>
            </a:pPr>
            <a:r>
              <a:rPr lang="en-US" sz="1600" dirty="0"/>
              <a:t>Eliminated over counting when higher minutes-pages columns are present</a:t>
            </a:r>
          </a:p>
          <a:p>
            <a:pPr marL="40005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0A82FD6-1452-8148-88DF-81E23810B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469" y="1721222"/>
            <a:ext cx="5475642" cy="2318342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7B0F074-D16D-F749-B9E0-81CD00EA6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567" y="4165076"/>
            <a:ext cx="3788033" cy="231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2146" y="1602889"/>
            <a:ext cx="8520112" cy="4269274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/>
              <a:t>Feature Investigation</a:t>
            </a:r>
          </a:p>
          <a:p>
            <a:pPr fontAlgn="base"/>
            <a:r>
              <a:rPr lang="en-US" sz="2000" b="1" dirty="0"/>
              <a:t>Avg time on page, Session duration, Sessions</a:t>
            </a:r>
          </a:p>
          <a:p>
            <a:pPr lvl="1" fontAlgn="base"/>
            <a:r>
              <a:rPr lang="en-US" sz="1400" dirty="0"/>
              <a:t>Avg Session Duration is created by </a:t>
            </a:r>
            <a:r>
              <a:rPr lang="en-US" sz="1400" i="1" dirty="0"/>
              <a:t>dividing</a:t>
            </a:r>
            <a:r>
              <a:rPr lang="en-US" sz="1400" dirty="0"/>
              <a:t> </a:t>
            </a:r>
            <a:r>
              <a:rPr lang="en-US" sz="1400" b="1" dirty="0"/>
              <a:t>session duration</a:t>
            </a:r>
            <a:r>
              <a:rPr lang="en-US" sz="1400" dirty="0"/>
              <a:t> to </a:t>
            </a:r>
            <a:r>
              <a:rPr lang="en-US" sz="1400" b="1" dirty="0"/>
              <a:t>sessions</a:t>
            </a:r>
            <a:endParaRPr lang="en-US" sz="1400" dirty="0"/>
          </a:p>
          <a:p>
            <a:pPr fontAlgn="base"/>
            <a:r>
              <a:rPr lang="en-US" sz="2000" b="1" dirty="0"/>
              <a:t>Pages Session, Pageviews, Sessions</a:t>
            </a:r>
          </a:p>
          <a:p>
            <a:pPr lvl="1" fontAlgn="base"/>
            <a:r>
              <a:rPr lang="en-US" sz="1400" dirty="0"/>
              <a:t>Pages Session is created by </a:t>
            </a:r>
            <a:r>
              <a:rPr lang="en-US" sz="1400" i="1" dirty="0"/>
              <a:t>dividing</a:t>
            </a:r>
            <a:r>
              <a:rPr lang="en-US" sz="1400" dirty="0"/>
              <a:t> </a:t>
            </a:r>
            <a:r>
              <a:rPr lang="en-US" sz="1400" b="1" dirty="0"/>
              <a:t>pageviews</a:t>
            </a:r>
            <a:r>
              <a:rPr lang="en-US" sz="1400" dirty="0"/>
              <a:t> to </a:t>
            </a:r>
            <a:r>
              <a:rPr lang="en-US" sz="1400" b="1" dirty="0"/>
              <a:t>sessions</a:t>
            </a:r>
          </a:p>
          <a:p>
            <a:pPr marL="400050" lvl="1" indent="0" fontAlgn="base">
              <a:buNone/>
            </a:pPr>
            <a:endParaRPr lang="en-US" b="1" dirty="0"/>
          </a:p>
          <a:p>
            <a:pPr marL="0" indent="0" fontAlgn="base">
              <a:buNone/>
            </a:pPr>
            <a:r>
              <a:rPr lang="en-US" sz="2000" dirty="0"/>
              <a:t>Purpose : to prevent information replication. Drop sessions 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2D672-1FEA-1142-9C3F-5EB83746E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4170363"/>
            <a:ext cx="4521200" cy="19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2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200" b="1" dirty="0"/>
              <a:t>Relation of Pages Session and Page views with Lead Form Submission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341438" y="5738336"/>
            <a:ext cx="5789612" cy="420123"/>
          </a:xfrm>
        </p:spPr>
        <p:txBody>
          <a:bodyPr/>
          <a:lstStyle/>
          <a:p>
            <a:r>
              <a:rPr lang="en-US" dirty="0"/>
              <a:t>Higher the mean, higher the chance to Lead Form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E888A8E-01AA-4943-B349-646FF9EC4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34" y="2471139"/>
            <a:ext cx="7078531" cy="32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9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2428" y="2000921"/>
            <a:ext cx="2569792" cy="1795015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1600" b="1" dirty="0"/>
              <a:t>Device Category</a:t>
            </a:r>
          </a:p>
          <a:p>
            <a:pPr fontAlgn="base"/>
            <a:r>
              <a:rPr lang="en-US" sz="1600" dirty="0"/>
              <a:t>desktop  = % 0.039 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/>
              <a:t>mobile    = % 0.032 </a:t>
            </a:r>
          </a:p>
          <a:p>
            <a:pPr marL="0" indent="0" fontAlgn="base">
              <a:buNone/>
            </a:pPr>
            <a:endParaRPr lang="en-US" sz="1600" dirty="0"/>
          </a:p>
          <a:p>
            <a:pPr fontAlgn="base"/>
            <a:r>
              <a:rPr lang="en-US" sz="1600" dirty="0"/>
              <a:t>tablet      = % 0.034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4550" y="4641056"/>
            <a:ext cx="2569792" cy="4201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Mobile is important, </a:t>
            </a:r>
          </a:p>
          <a:p>
            <a:r>
              <a:rPr lang="en-US" dirty="0"/>
              <a:t>but percentage is almost same.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71815A-7827-0A42-993D-F82797BC7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26" y="1588901"/>
            <a:ext cx="5610674" cy="387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5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603299-032F-3E4F-9AF7-6C37B2C9B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" t="2970" r="1741" b="511"/>
          <a:stretch/>
        </p:blipFill>
        <p:spPr>
          <a:xfrm>
            <a:off x="3533326" y="1780537"/>
            <a:ext cx="5201883" cy="338313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52BFE0B-818D-BF4F-98A2-64DD5A109668}"/>
              </a:ext>
            </a:extLst>
          </p:cNvPr>
          <p:cNvSpPr txBox="1">
            <a:spLocks/>
          </p:cNvSpPr>
          <p:nvPr/>
        </p:nvSpPr>
        <p:spPr>
          <a:xfrm>
            <a:off x="408790" y="1940997"/>
            <a:ext cx="3227295" cy="336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Business  Unit</a:t>
            </a:r>
            <a:endParaRPr lang="en-US" sz="1600" dirty="0"/>
          </a:p>
          <a:p>
            <a:r>
              <a:rPr lang="en-US" sz="1600" dirty="0"/>
              <a:t>If BU Content Group is `0`</a:t>
            </a:r>
          </a:p>
          <a:p>
            <a:pPr marL="0" indent="0">
              <a:buNone/>
            </a:pPr>
            <a:r>
              <a:rPr lang="en-US" sz="1600" dirty="0"/>
              <a:t>the chance that customer submit form is around `3.65%` </a:t>
            </a:r>
          </a:p>
          <a:p>
            <a:r>
              <a:rPr lang="en-US" sz="1600" dirty="0"/>
              <a:t>If BU Group is `1` the </a:t>
            </a:r>
          </a:p>
          <a:p>
            <a:pPr marL="0" indent="0">
              <a:buNone/>
            </a:pPr>
            <a:r>
              <a:rPr lang="en-US" sz="1600" dirty="0"/>
              <a:t>chance that customer submit form increases up to `20%`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3068818"/>
      </p:ext>
    </p:extLst>
  </p:cSld>
  <p:clrMapOvr>
    <a:masterClrMapping/>
  </p:clrMapOvr>
</p:sld>
</file>

<file path=ppt/theme/theme1.xml><?xml version="1.0" encoding="utf-8"?>
<a:theme xmlns:a="http://schemas.openxmlformats.org/drawingml/2006/main" name="Primary  Color Palette">
  <a:themeElements>
    <a:clrScheme name="Primary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CB4398"/>
      </a:accent2>
      <a:accent3>
        <a:srgbClr val="64BEEB"/>
      </a:accent3>
      <a:accent4>
        <a:srgbClr val="C4DA5A"/>
      </a:accent4>
      <a:accent5>
        <a:srgbClr val="6F6F73"/>
      </a:accent5>
      <a:accent6>
        <a:srgbClr val="6F6F73"/>
      </a:accent6>
      <a:hlink>
        <a:srgbClr val="6F6F73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range  Color Palette">
  <a:themeElements>
    <a:clrScheme name="Orange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EF7622"/>
      </a:accent2>
      <a:accent3>
        <a:srgbClr val="FA8D29"/>
      </a:accent3>
      <a:accent4>
        <a:srgbClr val="F7B334"/>
      </a:accent4>
      <a:accent5>
        <a:srgbClr val="F9BE00"/>
      </a:accent5>
      <a:accent6>
        <a:srgbClr val="FFD923"/>
      </a:accent6>
      <a:hlink>
        <a:srgbClr val="F9A11A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urple Color Palette">
  <a:themeElements>
    <a:clrScheme name="Primary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CB4398"/>
      </a:accent2>
      <a:accent3>
        <a:srgbClr val="64BEEB"/>
      </a:accent3>
      <a:accent4>
        <a:srgbClr val="C4DA5A"/>
      </a:accent4>
      <a:accent5>
        <a:srgbClr val="6F6F73"/>
      </a:accent5>
      <a:accent6>
        <a:srgbClr val="6F6F73"/>
      </a:accent6>
      <a:hlink>
        <a:srgbClr val="6F6F73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ue Color Palette">
  <a:themeElements>
    <a:clrScheme name="Blue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64BEEB"/>
      </a:accent1>
      <a:accent2>
        <a:srgbClr val="0069A6"/>
      </a:accent2>
      <a:accent3>
        <a:srgbClr val="0083C1"/>
      </a:accent3>
      <a:accent4>
        <a:srgbClr val="00A1DF"/>
      </a:accent4>
      <a:accent5>
        <a:srgbClr val="4EC1E0"/>
      </a:accent5>
      <a:accent6>
        <a:srgbClr val="6EC4E9"/>
      </a:accent6>
      <a:hlink>
        <a:srgbClr val="64BEEB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reen  Color Palette">
  <a:themeElements>
    <a:clrScheme name="Green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C4DA5A"/>
      </a:accent1>
      <a:accent2>
        <a:srgbClr val="47A141"/>
      </a:accent2>
      <a:accent3>
        <a:srgbClr val="6CC04A"/>
      </a:accent3>
      <a:accent4>
        <a:srgbClr val="A4D55D"/>
      </a:accent4>
      <a:accent5>
        <a:srgbClr val="C4D600"/>
      </a:accent5>
      <a:accent6>
        <a:srgbClr val="DCE442"/>
      </a:accent6>
      <a:hlink>
        <a:srgbClr val="C4DA5A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Orange  Color Palette">
  <a:themeElements>
    <a:clrScheme name="Orange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EF7622"/>
      </a:accent2>
      <a:accent3>
        <a:srgbClr val="FA8D29"/>
      </a:accent3>
      <a:accent4>
        <a:srgbClr val="F7B334"/>
      </a:accent4>
      <a:accent5>
        <a:srgbClr val="F9BE00"/>
      </a:accent5>
      <a:accent6>
        <a:srgbClr val="FFD923"/>
      </a:accent6>
      <a:hlink>
        <a:srgbClr val="F9A11A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Orange  Color Palette">
  <a:themeElements>
    <a:clrScheme name="Orange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EF7622"/>
      </a:accent2>
      <a:accent3>
        <a:srgbClr val="FA8D29"/>
      </a:accent3>
      <a:accent4>
        <a:srgbClr val="F7B334"/>
      </a:accent4>
      <a:accent5>
        <a:srgbClr val="F9BE00"/>
      </a:accent5>
      <a:accent6>
        <a:srgbClr val="FFD923"/>
      </a:accent6>
      <a:hlink>
        <a:srgbClr val="F9A11A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Orange  Color Palette">
  <a:themeElements>
    <a:clrScheme name="Orange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EF7622"/>
      </a:accent2>
      <a:accent3>
        <a:srgbClr val="FA8D29"/>
      </a:accent3>
      <a:accent4>
        <a:srgbClr val="F7B334"/>
      </a:accent4>
      <a:accent5>
        <a:srgbClr val="F9BE00"/>
      </a:accent5>
      <a:accent6>
        <a:srgbClr val="FFD923"/>
      </a:accent6>
      <a:hlink>
        <a:srgbClr val="F9A11A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6315</TotalTime>
  <Words>556</Words>
  <Application>Microsoft Macintosh PowerPoint</Application>
  <PresentationFormat>On-screen Show (4:3)</PresentationFormat>
  <Paragraphs>92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Wingdings</vt:lpstr>
      <vt:lpstr>Primary  Color Palette</vt:lpstr>
      <vt:lpstr>Orange  Color Palette</vt:lpstr>
      <vt:lpstr>Purple Color Palette</vt:lpstr>
      <vt:lpstr>Blue Color Palette</vt:lpstr>
      <vt:lpstr>Green  Color Palette</vt:lpstr>
      <vt:lpstr>1_Orange  Color Palette</vt:lpstr>
      <vt:lpstr>2_Orange  Color Palette</vt:lpstr>
      <vt:lpstr>3_Orange  Color Palette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Mullen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Lulkovitz</dc:creator>
  <cp:lastModifiedBy>Tacettin Arici</cp:lastModifiedBy>
  <cp:revision>372</cp:revision>
  <cp:lastPrinted>2015-05-13T15:42:44Z</cp:lastPrinted>
  <dcterms:created xsi:type="dcterms:W3CDTF">2015-05-13T14:54:49Z</dcterms:created>
  <dcterms:modified xsi:type="dcterms:W3CDTF">2021-03-31T13:54:03Z</dcterms:modified>
</cp:coreProperties>
</file>