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83" r:id="rId7"/>
    <p:sldId id="264" r:id="rId8"/>
    <p:sldId id="266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8B7DD-6070-4ADF-A21A-843B44D10F58}" v="532" dt="2022-09-24T21:08:51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199643"/>
            <a:ext cx="14445103" cy="7057643"/>
            <a:chOff x="-1604709" y="-199643"/>
            <a:chExt cx="14445103" cy="70576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-199643"/>
              <a:ext cx="12856692" cy="7057643"/>
              <a:chOff x="-16298" y="-199643"/>
              <a:chExt cx="12856692" cy="70576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3315393" y="-2866644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tr-TR" noProof="0" dirty="0" err="1"/>
              <a:t>Improving</a:t>
            </a:r>
            <a:r>
              <a:rPr lang="tr-TR" noProof="0" dirty="0"/>
              <a:t> data processing </a:t>
            </a:r>
            <a:r>
              <a:rPr lang="tr-TR" noProof="0" dirty="0" err="1"/>
              <a:t>performance</a:t>
            </a:r>
            <a:r>
              <a:rPr lang="tr-TR" noProof="0" dirty="0"/>
              <a:t> </a:t>
            </a:r>
            <a:r>
              <a:rPr lang="tr-TR" noProof="0" dirty="0" err="1"/>
              <a:t>with</a:t>
            </a:r>
            <a:r>
              <a:rPr lang="tr-TR" noProof="0" dirty="0"/>
              <a:t> </a:t>
            </a:r>
            <a:r>
              <a:rPr lang="tr-TR" noProof="0" dirty="0" err="1"/>
              <a:t>Spark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tr-TR" noProof="0" dirty="0" err="1"/>
              <a:t>Utilizing</a:t>
            </a:r>
            <a:r>
              <a:rPr lang="tr-TR" noProof="0" dirty="0"/>
              <a:t> </a:t>
            </a:r>
            <a:r>
              <a:rPr lang="tr-TR" noProof="0" dirty="0" err="1"/>
              <a:t>and</a:t>
            </a:r>
            <a:r>
              <a:rPr lang="tr-TR" noProof="0" dirty="0"/>
              <a:t> </a:t>
            </a:r>
            <a:r>
              <a:rPr lang="tr-TR" noProof="0" dirty="0" err="1"/>
              <a:t>optimizing</a:t>
            </a:r>
            <a:r>
              <a:rPr lang="tr-TR" noProof="0" dirty="0"/>
              <a:t> Apache </a:t>
            </a:r>
            <a:r>
              <a:rPr lang="tr-TR" noProof="0" dirty="0" err="1"/>
              <a:t>Spark</a:t>
            </a:r>
            <a:r>
              <a:rPr lang="tr-TR" noProof="0" dirty="0"/>
              <a:t> </a:t>
            </a:r>
            <a:r>
              <a:rPr lang="tr-TR" noProof="0" dirty="0" err="1"/>
              <a:t>to</a:t>
            </a:r>
            <a:r>
              <a:rPr lang="tr-TR" noProof="0" dirty="0"/>
              <a:t> </a:t>
            </a:r>
            <a:r>
              <a:rPr lang="tr-TR" noProof="0" dirty="0" err="1"/>
              <a:t>improve</a:t>
            </a:r>
            <a:r>
              <a:rPr lang="tr-TR" noProof="0" dirty="0"/>
              <a:t> </a:t>
            </a:r>
            <a:r>
              <a:rPr lang="tr-TR" noProof="0" dirty="0" err="1"/>
              <a:t>the</a:t>
            </a:r>
            <a:r>
              <a:rPr lang="tr-TR" noProof="0" dirty="0"/>
              <a:t> data </a:t>
            </a:r>
            <a:r>
              <a:rPr lang="tr-TR" noProof="0" dirty="0" err="1"/>
              <a:t>processing</a:t>
            </a:r>
            <a:r>
              <a:rPr lang="tr-TR" noProof="0" dirty="0"/>
              <a:t> </a:t>
            </a:r>
            <a:r>
              <a:rPr lang="tr-TR" noProof="0" dirty="0" err="1"/>
              <a:t>performance</a:t>
            </a:r>
            <a:r>
              <a:rPr lang="tr-TR" noProof="0" dirty="0"/>
              <a:t> of </a:t>
            </a:r>
            <a:r>
              <a:rPr lang="tr-TR" noProof="0" dirty="0" err="1"/>
              <a:t>the</a:t>
            </a:r>
            <a:r>
              <a:rPr lang="tr-TR" noProof="0" dirty="0"/>
              <a:t> WifiSpeed.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763376"/>
            <a:ext cx="7077456" cy="1728132"/>
          </a:xfrm>
        </p:spPr>
        <p:txBody>
          <a:bodyPr/>
          <a:lstStyle/>
          <a:p>
            <a:r>
              <a:rPr lang="tr-TR" sz="4000" b="1" dirty="0">
                <a:solidFill>
                  <a:srgbClr val="2D9BD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sz="4000" b="1" dirty="0" err="1">
                <a:solidFill>
                  <a:srgbClr val="2D9BD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mproving</a:t>
            </a:r>
            <a:r>
              <a:rPr lang="en-GB" sz="4000" b="1" dirty="0">
                <a:solidFill>
                  <a:srgbClr val="2D9BD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data processing performance with Spark</a:t>
            </a:r>
            <a:br>
              <a:rPr lang="en-GB" sz="1800" b="1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Utilizing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optimizing</a:t>
            </a:r>
            <a:r>
              <a:rPr lang="tr-TR" dirty="0"/>
              <a:t> Apache </a:t>
            </a:r>
            <a:r>
              <a:rPr lang="tr-TR" dirty="0" err="1"/>
              <a:t>Spark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WifiSpeed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D91E-675C-C822-5E48-BEC80D2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36" y="463026"/>
            <a:ext cx="6631003" cy="978729"/>
          </a:xfrm>
        </p:spPr>
        <p:txBody>
          <a:bodyPr/>
          <a:lstStyle/>
          <a:p>
            <a:pPr algn="ctr"/>
            <a:r>
              <a:rPr lang="tr-TR" dirty="0" err="1"/>
              <a:t>Managing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Shuffle</a:t>
            </a:r>
            <a:r>
              <a:rPr lang="tr-TR" dirty="0"/>
              <a:t> </a:t>
            </a:r>
            <a:r>
              <a:rPr lang="tr-TR" dirty="0" err="1"/>
              <a:t>Partitions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FE977-4987-76EE-DDC9-EE42DEB7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87566"/>
          </a:xfrm>
        </p:spPr>
        <p:txBody>
          <a:bodyPr/>
          <a:lstStyle/>
          <a:p>
            <a:fld id="{C263D6C4-4840-40CC-AC84-17E24B3B7BDE}" type="slidenum">
              <a:rPr lang="en-US" sz="1600" noProof="0" smtClean="0"/>
              <a:pPr/>
              <a:t>10</a:t>
            </a:fld>
            <a:endParaRPr lang="en-US" sz="1600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5B6AFA-DC80-7BF2-866B-7BFEA0AE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4F7FC-AAA3-7B2F-8611-283436F23FE5}"/>
              </a:ext>
            </a:extLst>
          </p:cNvPr>
          <p:cNvSpPr txBox="1"/>
          <p:nvPr/>
        </p:nvSpPr>
        <p:spPr>
          <a:xfrm>
            <a:off x="462316" y="1722268"/>
            <a:ext cx="6169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chemeClr val="bg1"/>
                </a:solidFill>
                <a:latin typeface="+mj-lt"/>
              </a:rPr>
              <a:t>What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sz="2800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?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Graphic 5" descr="Disk with solid fill">
            <a:extLst>
              <a:ext uri="{FF2B5EF4-FFF2-40B4-BE49-F238E27FC236}">
                <a16:creationId xmlns:a16="http://schemas.microsoft.com/office/drawing/2014/main" id="{35DF9834-E157-7285-1F62-8ACCA3E9E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45" y="2447599"/>
            <a:ext cx="392442" cy="392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38B69F-67AD-D311-E556-75E02356CC2C}"/>
              </a:ext>
            </a:extLst>
          </p:cNvPr>
          <p:cNvSpPr txBox="1"/>
          <p:nvPr/>
        </p:nvSpPr>
        <p:spPr>
          <a:xfrm>
            <a:off x="1118587" y="2378376"/>
            <a:ext cx="616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occurs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automatically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when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requires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Exchange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between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called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on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dataset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(s).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Graphic 7" descr="Disk with solid fill">
            <a:extLst>
              <a:ext uri="{FF2B5EF4-FFF2-40B4-BE49-F238E27FC236}">
                <a16:creationId xmlns:a16="http://schemas.microsoft.com/office/drawing/2014/main" id="{159891F9-FECC-F98F-6752-0D1AB727F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45" y="3413464"/>
            <a:ext cx="392442" cy="39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2B93BD-F6C7-7599-2B5C-C8D1D1505923}"/>
              </a:ext>
            </a:extLst>
          </p:cNvPr>
          <p:cNvSpPr txBox="1"/>
          <p:nvPr/>
        </p:nvSpPr>
        <p:spPr>
          <a:xfrm>
            <a:off x="1118587" y="331499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Shuffles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occures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because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it is not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possible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execute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some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dataset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without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exchanging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between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those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AE0082EF-DAC2-4882-5758-B82BF2185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45" y="4379329"/>
            <a:ext cx="392442" cy="392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23821-4DF6-D7D1-5B32-3BA650937B1A}"/>
              </a:ext>
            </a:extLst>
          </p:cNvPr>
          <p:cNvSpPr txBox="1"/>
          <p:nvPr/>
        </p:nvSpPr>
        <p:spPr>
          <a:xfrm>
            <a:off x="1118587" y="431010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named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Wide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Some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: reducebyKey(), groupbyKey(),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(),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repartition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().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Graphic 13" descr="Disk with solid fill">
            <a:extLst>
              <a:ext uri="{FF2B5EF4-FFF2-40B4-BE49-F238E27FC236}">
                <a16:creationId xmlns:a16="http://schemas.microsoft.com/office/drawing/2014/main" id="{636A7FDB-019E-311B-B82E-D4BC8768D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45" y="5360387"/>
            <a:ext cx="392442" cy="3924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413E70-9478-04E1-392B-B54C9CEC5526}"/>
              </a:ext>
            </a:extLst>
          </p:cNvPr>
          <p:cNvSpPr txBox="1"/>
          <p:nvPr/>
        </p:nvSpPr>
        <p:spPr>
          <a:xfrm>
            <a:off x="1091892" y="530265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Other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called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Narrow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Some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map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(),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filter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(),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sample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().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34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FA80B-4F37-56B4-EDFE-CE2F71CE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E8A919-0A79-740C-D834-5741E16E3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A30C00-DFF6-EB0E-3BF6-36E4E5A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36" y="501832"/>
            <a:ext cx="6631003" cy="978729"/>
          </a:xfrm>
        </p:spPr>
        <p:txBody>
          <a:bodyPr/>
          <a:lstStyle/>
          <a:p>
            <a:pPr algn="ctr"/>
            <a:r>
              <a:rPr lang="tr-TR" dirty="0" err="1"/>
              <a:t>Managing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Shuffle</a:t>
            </a:r>
            <a:r>
              <a:rPr lang="tr-TR" dirty="0"/>
              <a:t> </a:t>
            </a:r>
            <a:r>
              <a:rPr lang="tr-TR" dirty="0" err="1"/>
              <a:t>Partitions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8D985-CBED-0442-3700-40403E5170D8}"/>
              </a:ext>
            </a:extLst>
          </p:cNvPr>
          <p:cNvSpPr txBox="1"/>
          <p:nvPr/>
        </p:nvSpPr>
        <p:spPr>
          <a:xfrm>
            <a:off x="462316" y="1761881"/>
            <a:ext cx="616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+mj-lt"/>
              </a:rPr>
              <a:t>How </a:t>
            </a:r>
            <a:r>
              <a:rPr lang="tr-TR" sz="24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 optimize </a:t>
            </a:r>
            <a:r>
              <a:rPr lang="tr-TR" sz="2400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?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Graphic 7" descr="Disk with solid fill">
            <a:extLst>
              <a:ext uri="{FF2B5EF4-FFF2-40B4-BE49-F238E27FC236}">
                <a16:creationId xmlns:a16="http://schemas.microsoft.com/office/drawing/2014/main" id="{E742F261-D151-7F6B-1774-1C34CC652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45" y="2376578"/>
            <a:ext cx="392442" cy="392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36E196-F680-5FF8-34EE-67198D43A980}"/>
              </a:ext>
            </a:extLst>
          </p:cNvPr>
          <p:cNvSpPr txBox="1"/>
          <p:nvPr/>
        </p:nvSpPr>
        <p:spPr>
          <a:xfrm>
            <a:off x="1198486" y="2313526"/>
            <a:ext cx="6241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+mj-lt"/>
              </a:rPr>
              <a:t>Size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each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should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smaller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equal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200 MB.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power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cluster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higher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usual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more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200 MB can be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considered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But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’ size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kept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&lt; 200 MB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most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time.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Graphic 9" descr="Disk with solid fill">
            <a:extLst>
              <a:ext uri="{FF2B5EF4-FFF2-40B4-BE49-F238E27FC236}">
                <a16:creationId xmlns:a16="http://schemas.microsoft.com/office/drawing/2014/main" id="{2495F38D-0E5F-6D6A-6FBE-87377E4D2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45" y="3620932"/>
            <a:ext cx="392442" cy="392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884193-026C-D0BF-8CD3-4E7843FC0216}"/>
              </a:ext>
            </a:extLst>
          </p:cNvPr>
          <p:cNvSpPr txBox="1"/>
          <p:nvPr/>
        </p:nvSpPr>
        <p:spPr>
          <a:xfrm>
            <a:off x="1198486" y="3528064"/>
            <a:ext cx="624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keep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size as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desired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below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equation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determine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optimal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: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6451A-9A18-3AC6-700B-7880496C8312}"/>
              </a:ext>
            </a:extLst>
          </p:cNvPr>
          <p:cNvSpPr txBox="1"/>
          <p:nvPr/>
        </p:nvSpPr>
        <p:spPr>
          <a:xfrm>
            <a:off x="1411550" y="4188604"/>
            <a:ext cx="602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Partition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Count</a:t>
            </a:r>
            <a:r>
              <a:rPr lang="tr-TR" dirty="0">
                <a:solidFill>
                  <a:srgbClr val="FF0000"/>
                </a:solidFill>
              </a:rPr>
              <a:t> = </a:t>
            </a:r>
            <a:r>
              <a:rPr lang="tr-TR" dirty="0" err="1">
                <a:solidFill>
                  <a:srgbClr val="FF0000"/>
                </a:solidFill>
              </a:rPr>
              <a:t>Stage’s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Shuffle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Input</a:t>
            </a:r>
            <a:r>
              <a:rPr lang="tr-TR" dirty="0">
                <a:solidFill>
                  <a:srgbClr val="FF0000"/>
                </a:solidFill>
              </a:rPr>
              <a:t> Data / </a:t>
            </a:r>
            <a:r>
              <a:rPr lang="tr-TR" dirty="0" err="1">
                <a:solidFill>
                  <a:srgbClr val="FF0000"/>
                </a:solidFill>
              </a:rPr>
              <a:t>Target</a:t>
            </a:r>
            <a:r>
              <a:rPr lang="tr-TR" dirty="0">
                <a:solidFill>
                  <a:srgbClr val="FF0000"/>
                </a:solidFill>
              </a:rPr>
              <a:t> Size (</a:t>
            </a:r>
            <a:r>
              <a:rPr lang="tr-TR" dirty="0" err="1">
                <a:solidFill>
                  <a:srgbClr val="FF0000"/>
                </a:solidFill>
              </a:rPr>
              <a:t>should</a:t>
            </a:r>
            <a:r>
              <a:rPr lang="tr-TR" dirty="0">
                <a:solidFill>
                  <a:srgbClr val="FF0000"/>
                </a:solidFill>
              </a:rPr>
              <a:t> be </a:t>
            </a:r>
            <a:r>
              <a:rPr lang="tr-TR" dirty="0" err="1">
                <a:solidFill>
                  <a:srgbClr val="FF0000"/>
                </a:solidFill>
              </a:rPr>
              <a:t>lower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than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equal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to</a:t>
            </a:r>
            <a:r>
              <a:rPr lang="tr-TR" dirty="0">
                <a:solidFill>
                  <a:srgbClr val="FF0000"/>
                </a:solidFill>
              </a:rPr>
              <a:t> 200).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" name="Picture 12" descr="hadoop - Spark is shuffling large amount of data - Stack Overflow">
            <a:extLst>
              <a:ext uri="{FF2B5EF4-FFF2-40B4-BE49-F238E27FC236}">
                <a16:creationId xmlns:a16="http://schemas.microsoft.com/office/drawing/2014/main" id="{2F7E26BF-02EC-7479-BBBD-F6B5BF7390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2"/>
          <a:stretch/>
        </p:blipFill>
        <p:spPr bwMode="auto">
          <a:xfrm>
            <a:off x="1278384" y="5624238"/>
            <a:ext cx="5455920" cy="8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13" descr="Disk with solid fill">
            <a:extLst>
              <a:ext uri="{FF2B5EF4-FFF2-40B4-BE49-F238E27FC236}">
                <a16:creationId xmlns:a16="http://schemas.microsoft.com/office/drawing/2014/main" id="{1D921845-C5AE-BABD-A74A-1B8E45E5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45" y="4865286"/>
            <a:ext cx="392442" cy="392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C3CE60-56EF-FC3B-B2B7-85FC0B62A154}"/>
              </a:ext>
            </a:extLst>
          </p:cNvPr>
          <p:cNvSpPr txBox="1"/>
          <p:nvPr/>
        </p:nvSpPr>
        <p:spPr>
          <a:xfrm>
            <a:off x="1278384" y="4865286"/>
            <a:ext cx="584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Stage’s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Input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can be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seen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UI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stages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tab as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shown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below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: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34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BD4AA-A7A9-9D2F-090B-4D0E6A53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D0A784-5A64-FFA4-419D-095AF9C3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59" y="498536"/>
            <a:ext cx="6631003" cy="904136"/>
          </a:xfrm>
        </p:spPr>
        <p:txBody>
          <a:bodyPr/>
          <a:lstStyle/>
          <a:p>
            <a:pPr algn="ctr"/>
            <a:r>
              <a:rPr lang="tr-TR" dirty="0" err="1"/>
              <a:t>Managing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Shuffle</a:t>
            </a:r>
            <a:r>
              <a:rPr lang="tr-TR" dirty="0"/>
              <a:t> </a:t>
            </a:r>
            <a:r>
              <a:rPr lang="tr-TR" dirty="0" err="1"/>
              <a:t>Partitions</a:t>
            </a: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BEC91F-FB01-E1B7-6745-31543E2B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1EEC3-E4C9-87DB-189E-1F0F709AC595}"/>
              </a:ext>
            </a:extLst>
          </p:cNvPr>
          <p:cNvSpPr txBox="1"/>
          <p:nvPr/>
        </p:nvSpPr>
        <p:spPr>
          <a:xfrm>
            <a:off x="462316" y="1761881"/>
            <a:ext cx="616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+mj-lt"/>
              </a:rPr>
              <a:t>How </a:t>
            </a:r>
            <a:r>
              <a:rPr lang="tr-TR" sz="2400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 optimize </a:t>
            </a:r>
            <a:r>
              <a:rPr lang="tr-TR" sz="2400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sz="2400" dirty="0">
                <a:solidFill>
                  <a:schemeClr val="bg1"/>
                </a:solidFill>
                <a:latin typeface="+mj-lt"/>
              </a:rPr>
              <a:t>?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Graphic 6" descr="Disk with solid fill">
            <a:extLst>
              <a:ext uri="{FF2B5EF4-FFF2-40B4-BE49-F238E27FC236}">
                <a16:creationId xmlns:a16="http://schemas.microsoft.com/office/drawing/2014/main" id="{3FC5B006-D0CE-195E-96C9-D95EC7A68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316" y="2386534"/>
            <a:ext cx="392442" cy="392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CE4788-962F-CAC9-A41F-7323CF80CEDD}"/>
              </a:ext>
            </a:extLst>
          </p:cNvPr>
          <p:cNvSpPr txBox="1"/>
          <p:nvPr/>
        </p:nvSpPr>
        <p:spPr>
          <a:xfrm>
            <a:off x="854758" y="2317311"/>
            <a:ext cx="5521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After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determining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count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equation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gives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more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cluster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count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set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 descr="Disk with solid fill">
            <a:extLst>
              <a:ext uri="{FF2B5EF4-FFF2-40B4-BE49-F238E27FC236}">
                <a16:creationId xmlns:a16="http://schemas.microsoft.com/office/drawing/2014/main" id="{8459C32F-CCCF-087C-340C-AAC81B45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316" y="3429000"/>
            <a:ext cx="392442" cy="39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EE648-96FB-2EEA-144B-D685F072C0F3}"/>
              </a:ext>
            </a:extLst>
          </p:cNvPr>
          <p:cNvSpPr txBox="1"/>
          <p:nvPr/>
        </p:nvSpPr>
        <p:spPr>
          <a:xfrm>
            <a:off x="854757" y="3359777"/>
            <a:ext cx="5521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gives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less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cluster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count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set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system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2427392E-4436-2DFD-C3F2-535ED789A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315" y="4438234"/>
            <a:ext cx="392442" cy="39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F4A49-7124-F1E6-A254-04D1BDA6BD9C}"/>
              </a:ext>
            </a:extLst>
          </p:cNvPr>
          <p:cNvSpPr txBox="1"/>
          <p:nvPr/>
        </p:nvSpPr>
        <p:spPr>
          <a:xfrm>
            <a:off x="854756" y="4352330"/>
            <a:ext cx="552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set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set N in </a:t>
            </a:r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spark.conf.set(“spark.sql.shuffle.partitions”, N).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53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D141-ABE0-6E62-B2C6-B296BD23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Caching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C76C2-60B1-3409-5B0B-C7D637C2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44D10C-EDD9-8DD3-FC37-CC41C895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isk with solid fill">
            <a:extLst>
              <a:ext uri="{FF2B5EF4-FFF2-40B4-BE49-F238E27FC236}">
                <a16:creationId xmlns:a16="http://schemas.microsoft.com/office/drawing/2014/main" id="{528BAB6D-E05B-0777-CD29-EDE1FB1E1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1924895"/>
            <a:ext cx="392442" cy="39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B8EB6-DABF-4BFA-2349-2F754D4D651B}"/>
              </a:ext>
            </a:extLst>
          </p:cNvPr>
          <p:cNvSpPr txBox="1"/>
          <p:nvPr/>
        </p:nvSpPr>
        <p:spPr>
          <a:xfrm>
            <a:off x="952412" y="1896126"/>
            <a:ext cx="528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Spark’s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memory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does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not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datasets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stored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memory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Graphic 6" descr="Disk with solid fill">
            <a:extLst>
              <a:ext uri="{FF2B5EF4-FFF2-40B4-BE49-F238E27FC236}">
                <a16:creationId xmlns:a16="http://schemas.microsoft.com/office/drawing/2014/main" id="{0CF8442C-0ACB-7739-4CBF-A63CC2C32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2767577"/>
            <a:ext cx="392442" cy="392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53AD6E-6934-5B8E-C6B9-025A2B0F32AE}"/>
              </a:ext>
            </a:extLst>
          </p:cNvPr>
          <p:cNvSpPr txBox="1"/>
          <p:nvPr/>
        </p:nvSpPr>
        <p:spPr>
          <a:xfrm>
            <a:off x="952412" y="2713796"/>
            <a:ext cx="528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has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store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dataset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memory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called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caching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(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cache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()).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 descr="Disk with solid fill">
            <a:extLst>
              <a:ext uri="{FF2B5EF4-FFF2-40B4-BE49-F238E27FC236}">
                <a16:creationId xmlns:a16="http://schemas.microsoft.com/office/drawing/2014/main" id="{FB317784-E102-BA0E-956E-468707681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3458357"/>
            <a:ext cx="392442" cy="39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20652-3BDD-A036-B11D-4C4ED1FE8848}"/>
              </a:ext>
            </a:extLst>
          </p:cNvPr>
          <p:cNvSpPr txBox="1"/>
          <p:nvPr/>
        </p:nvSpPr>
        <p:spPr>
          <a:xfrm>
            <a:off x="952412" y="3429000"/>
            <a:ext cx="5133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cache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datasets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repeatedly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Doing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reduces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time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takes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retrieve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dataset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as RAM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much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more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faster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disk.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061AEBD4-7A7C-EDCB-54A7-25AA9045F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4727559"/>
            <a:ext cx="392442" cy="39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ED3340-A073-305E-8E91-908578182D97}"/>
              </a:ext>
            </a:extLst>
          </p:cNvPr>
          <p:cNvSpPr txBox="1"/>
          <p:nvPr/>
        </p:nvSpPr>
        <p:spPr>
          <a:xfrm>
            <a:off x="1056443" y="4727559"/>
            <a:ext cx="490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One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important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point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remove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datasets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cache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when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they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longer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needed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can be done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unpersist()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 descr="Spark UI storage tab shows more RDDs - Stack Overflow">
            <a:extLst>
              <a:ext uri="{FF2B5EF4-FFF2-40B4-BE49-F238E27FC236}">
                <a16:creationId xmlns:a16="http://schemas.microsoft.com/office/drawing/2014/main" id="{300C7451-47D3-5893-789F-BBCDC995FA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7" r="744" b="39197"/>
          <a:stretch/>
        </p:blipFill>
        <p:spPr bwMode="auto">
          <a:xfrm>
            <a:off x="6051550" y="2966017"/>
            <a:ext cx="6028055" cy="1593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538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FE6-E1A0-F43A-0E84-46E1B7EE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Broadcast </a:t>
            </a:r>
            <a:r>
              <a:rPr lang="tr-TR" dirty="0" err="1"/>
              <a:t>Join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0375C-4BDC-C0D4-EF09-3175E500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139F81-A12B-7379-CCF9-515C6B2F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isk with solid fill">
            <a:extLst>
              <a:ext uri="{FF2B5EF4-FFF2-40B4-BE49-F238E27FC236}">
                <a16:creationId xmlns:a16="http://schemas.microsoft.com/office/drawing/2014/main" id="{B6429460-35F5-6A48-DF9E-BACB8793B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1797950"/>
            <a:ext cx="392442" cy="39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4C740-D03E-E2A0-08DD-EAFD9B28DDEA}"/>
              </a:ext>
            </a:extLst>
          </p:cNvPr>
          <p:cNvSpPr txBox="1"/>
          <p:nvPr/>
        </p:nvSpPr>
        <p:spPr>
          <a:xfrm>
            <a:off x="952412" y="1797950"/>
            <a:ext cx="533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Join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wide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which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means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it is an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expensive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transformation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Graphic 6" descr="Disk with solid fill">
            <a:extLst>
              <a:ext uri="{FF2B5EF4-FFF2-40B4-BE49-F238E27FC236}">
                <a16:creationId xmlns:a16="http://schemas.microsoft.com/office/drawing/2014/main" id="{934DE78C-CFC0-F504-57CF-B451CA468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2616175"/>
            <a:ext cx="392442" cy="392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6EC637-1AAE-5F90-98FB-8F5C6C20347F}"/>
              </a:ext>
            </a:extLst>
          </p:cNvPr>
          <p:cNvSpPr txBox="1"/>
          <p:nvPr/>
        </p:nvSpPr>
        <p:spPr>
          <a:xfrm>
            <a:off x="952412" y="2546952"/>
            <a:ext cx="5335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There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lots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optimize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joins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but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most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advanced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not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applicable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scope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Broadcast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applicable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beneficial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  <a:p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 descr="Disk with solid fill">
            <a:extLst>
              <a:ext uri="{FF2B5EF4-FFF2-40B4-BE49-F238E27FC236}">
                <a16:creationId xmlns:a16="http://schemas.microsoft.com/office/drawing/2014/main" id="{07E5E543-61F7-FC27-C999-E53319060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982" y="3572953"/>
            <a:ext cx="392442" cy="392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43F897-122E-AA2E-C9CA-0A230A87C661}"/>
              </a:ext>
            </a:extLst>
          </p:cNvPr>
          <p:cNvSpPr txBox="1"/>
          <p:nvPr/>
        </p:nvSpPr>
        <p:spPr>
          <a:xfrm>
            <a:off x="952412" y="3536557"/>
            <a:ext cx="5623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Broadcast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one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two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tables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should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small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joins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two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tables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broadcasting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small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ones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into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dataset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One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tables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should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small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because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saves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 lot of time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because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shuffle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re-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needed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01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07C4-C3A2-FBC4-9785-5EDDD636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Deliverables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9A0C9-C25B-9428-EB10-48682062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0BDC25-7078-133A-35C2-CCFD1AD12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isk with solid fill">
            <a:extLst>
              <a:ext uri="{FF2B5EF4-FFF2-40B4-BE49-F238E27FC236}">
                <a16:creationId xmlns:a16="http://schemas.microsoft.com/office/drawing/2014/main" id="{4B923CD9-673F-274A-218E-E5FCB8D64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1797950"/>
            <a:ext cx="392442" cy="39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AB28E-3D69-1785-0D4B-2208DD0C6A6D}"/>
              </a:ext>
            </a:extLst>
          </p:cNvPr>
          <p:cNvSpPr txBox="1"/>
          <p:nvPr/>
        </p:nvSpPr>
        <p:spPr>
          <a:xfrm>
            <a:off x="952412" y="1770743"/>
            <a:ext cx="557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Outcome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applied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were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reduced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time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WifiSpeed.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Graphic 6" descr="Disk with solid fill">
            <a:extLst>
              <a:ext uri="{FF2B5EF4-FFF2-40B4-BE49-F238E27FC236}">
                <a16:creationId xmlns:a16="http://schemas.microsoft.com/office/drawing/2014/main" id="{BB5108F1-6D5A-42C3-7BB5-8EDCB8313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2713665"/>
            <a:ext cx="392442" cy="392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E8C1B-4A79-67CD-BAE0-C98275D3E47F}"/>
              </a:ext>
            </a:extLst>
          </p:cNvPr>
          <p:cNvSpPr txBox="1"/>
          <p:nvPr/>
        </p:nvSpPr>
        <p:spPr>
          <a:xfrm>
            <a:off x="952412" y="2586720"/>
            <a:ext cx="557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Some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applied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directly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was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helpful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WifiSpeed.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 descr="Disk with solid fill">
            <a:extLst>
              <a:ext uri="{FF2B5EF4-FFF2-40B4-BE49-F238E27FC236}">
                <a16:creationId xmlns:a16="http://schemas.microsoft.com/office/drawing/2014/main" id="{0B2BA747-E452-0DC0-AAA4-A5CF49371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3502435"/>
            <a:ext cx="392442" cy="39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D2A8D-AAED-0DA6-D185-EF5C5898E980}"/>
              </a:ext>
            </a:extLst>
          </p:cNvPr>
          <p:cNvSpPr txBox="1"/>
          <p:nvPr/>
        </p:nvSpPr>
        <p:spPr>
          <a:xfrm>
            <a:off x="955829" y="3433633"/>
            <a:ext cx="514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general, it can be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said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outcome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was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faster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efficient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A16C1B1D-3575-8A79-D7DB-679AFB504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4348873"/>
            <a:ext cx="392442" cy="39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75445-9B54-4B3D-4CA2-CD05B9FE914D}"/>
              </a:ext>
            </a:extLst>
          </p:cNvPr>
          <p:cNvSpPr txBox="1"/>
          <p:nvPr/>
        </p:nvSpPr>
        <p:spPr>
          <a:xfrm>
            <a:off x="952412" y="4280546"/>
            <a:ext cx="4935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techniques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found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tested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see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if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they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applicable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WifiSpeed.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After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information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about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their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test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delivered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company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apply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their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126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CC7C-8DE7-0D7A-A38E-CA27AD99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065E5-EF17-06CD-C218-773EE958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F468ED-8465-C3D3-CDAB-12478E75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isk with solid fill">
            <a:extLst>
              <a:ext uri="{FF2B5EF4-FFF2-40B4-BE49-F238E27FC236}">
                <a16:creationId xmlns:a16="http://schemas.microsoft.com/office/drawing/2014/main" id="{40044B77-3E32-A28C-D6BE-F6A4367A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1797950"/>
            <a:ext cx="392442" cy="39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649BC-168D-023C-D712-057AC38A4A9C}"/>
              </a:ext>
            </a:extLst>
          </p:cNvPr>
          <p:cNvSpPr txBox="1"/>
          <p:nvPr/>
        </p:nvSpPr>
        <p:spPr>
          <a:xfrm>
            <a:off x="952412" y="1728727"/>
            <a:ext cx="633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tests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conducted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it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stated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caching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made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1.5-2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times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faster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Company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caching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efficiently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cautiously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after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during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internship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Graphic 6" descr="Disk with solid fill">
            <a:extLst>
              <a:ext uri="{FF2B5EF4-FFF2-40B4-BE49-F238E27FC236}">
                <a16:creationId xmlns:a16="http://schemas.microsoft.com/office/drawing/2014/main" id="{17D9B942-260B-0061-8B05-6F18A238B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2909886"/>
            <a:ext cx="392442" cy="392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2E8F63-24FE-552B-6C62-E0026F60846B}"/>
              </a:ext>
            </a:extLst>
          </p:cNvPr>
          <p:cNvSpPr txBox="1"/>
          <p:nvPr/>
        </p:nvSpPr>
        <p:spPr>
          <a:xfrm>
            <a:off x="952412" y="2905047"/>
            <a:ext cx="633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Also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other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showed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similar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positive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caching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 descr="Disk with solid fill">
            <a:extLst>
              <a:ext uri="{FF2B5EF4-FFF2-40B4-BE49-F238E27FC236}">
                <a16:creationId xmlns:a16="http://schemas.microsoft.com/office/drawing/2014/main" id="{98B36B5C-E3BB-560E-BCAF-01A0C9A79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4021822"/>
            <a:ext cx="392442" cy="39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DB4FDE-6342-DFF4-AF6E-7E511A38809B}"/>
              </a:ext>
            </a:extLst>
          </p:cNvPr>
          <p:cNvSpPr txBox="1"/>
          <p:nvPr/>
        </p:nvSpPr>
        <p:spPr>
          <a:xfrm>
            <a:off x="952412" y="3993873"/>
            <a:ext cx="633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addition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understanding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observing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UI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knowledge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gained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WifiSpeed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was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able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improve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their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6D7C8C57-46AA-1BD1-753E-7A10AA32E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70" y="5133758"/>
            <a:ext cx="392442" cy="39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A5565C-750C-85AF-D92B-929FB5DAF4B8}"/>
              </a:ext>
            </a:extLst>
          </p:cNvPr>
          <p:cNvSpPr txBox="1"/>
          <p:nvPr/>
        </p:nvSpPr>
        <p:spPr>
          <a:xfrm>
            <a:off x="952412" y="5092284"/>
            <a:ext cx="6504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Even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though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showed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positive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about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optimizing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it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seen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 lot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techniques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make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WifiSpeeds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fully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optimized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it can be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said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was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succesful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but not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complete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light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company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interested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continue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their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works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77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motivation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problem </a:t>
            </a:r>
            <a:r>
              <a:rPr lang="tr-TR" dirty="0" err="1"/>
              <a:t>definition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Graphic 16" descr="Disk with solid fill">
            <a:extLst>
              <a:ext uri="{FF2B5EF4-FFF2-40B4-BE49-F238E27FC236}">
                <a16:creationId xmlns:a16="http://schemas.microsoft.com/office/drawing/2014/main" id="{3F982DC6-6819-4E22-86C9-34AE45541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63" y="1688286"/>
            <a:ext cx="392442" cy="392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17B114-9F39-1573-54E6-DE26AF87D6F1}"/>
              </a:ext>
            </a:extLst>
          </p:cNvPr>
          <p:cNvSpPr txBox="1"/>
          <p:nvPr/>
        </p:nvSpPr>
        <p:spPr>
          <a:xfrm>
            <a:off x="1031405" y="1679897"/>
            <a:ext cx="96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Motivation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enhance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performance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WifiSpeed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with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distributed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tool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Graphic 20" descr="Disk with solid fill">
            <a:extLst>
              <a:ext uri="{FF2B5EF4-FFF2-40B4-BE49-F238E27FC236}">
                <a16:creationId xmlns:a16="http://schemas.microsoft.com/office/drawing/2014/main" id="{02E4138F-7D19-2BED-AD0E-D633777B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470" y="2654694"/>
            <a:ext cx="392442" cy="3924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5C33A0-4216-3EA5-62CB-07C9F4240A1E}"/>
              </a:ext>
            </a:extLst>
          </p:cNvPr>
          <p:cNvSpPr txBox="1"/>
          <p:nvPr/>
        </p:nvSpPr>
        <p:spPr>
          <a:xfrm>
            <a:off x="1010912" y="2612892"/>
            <a:ext cx="8204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purpose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company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choses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Apache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execute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their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faster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Graphic 23" descr="Disk with solid fill">
            <a:extLst>
              <a:ext uri="{FF2B5EF4-FFF2-40B4-BE49-F238E27FC236}">
                <a16:creationId xmlns:a16="http://schemas.microsoft.com/office/drawing/2014/main" id="{15721EDF-0F35-D65E-DFB1-7E4763081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092" y="3429000"/>
            <a:ext cx="392442" cy="392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9C2870-38AB-F3BC-78BA-97BF4817E8E0}"/>
              </a:ext>
            </a:extLst>
          </p:cNvPr>
          <p:cNvSpPr txBox="1"/>
          <p:nvPr/>
        </p:nvSpPr>
        <p:spPr>
          <a:xfrm>
            <a:off x="1010912" y="337360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+mj-lt"/>
              </a:rPr>
              <a:t>Apache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an open-source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distributed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framework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big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works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8" name="Graphic 27" descr="Disk with solid fill">
            <a:extLst>
              <a:ext uri="{FF2B5EF4-FFF2-40B4-BE49-F238E27FC236}">
                <a16:creationId xmlns:a16="http://schemas.microsoft.com/office/drawing/2014/main" id="{F3AEEF71-F412-350F-1C2C-B026048A0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470" y="4309516"/>
            <a:ext cx="392442" cy="3924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DEDF4E-2EF5-8ABA-D090-84756690B0BD}"/>
              </a:ext>
            </a:extLst>
          </p:cNvPr>
          <p:cNvSpPr txBox="1"/>
          <p:nvPr/>
        </p:nvSpPr>
        <p:spPr>
          <a:xfrm>
            <a:off x="1010912" y="420330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So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adresses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problem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slowness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WifiSpeed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Apache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5026E-24CC-1FCA-C1D3-71EA4E14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Apache </a:t>
            </a:r>
            <a:r>
              <a:rPr lang="tr-TR" dirty="0" err="1"/>
              <a:t>Spark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86E84-B29D-F851-BF2D-9BAA7FB2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1D1768-19D6-6449-6627-02ECEA8CF9ED}"/>
              </a:ext>
            </a:extLst>
          </p:cNvPr>
          <p:cNvSpPr txBox="1"/>
          <p:nvPr/>
        </p:nvSpPr>
        <p:spPr>
          <a:xfrm>
            <a:off x="788565" y="1870745"/>
            <a:ext cx="1098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According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Spark’s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document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Apache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unified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analytics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engine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large-scale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has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API’s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Java,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Scala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Python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R.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also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has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SQL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SQL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structured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MLlib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machine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Graphic 12" descr="Disk with solid fill">
            <a:extLst>
              <a:ext uri="{FF2B5EF4-FFF2-40B4-BE49-F238E27FC236}">
                <a16:creationId xmlns:a16="http://schemas.microsoft.com/office/drawing/2014/main" id="{6AE11B6D-8E20-C2A3-EAC8-42FD265C4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500" y="1889634"/>
            <a:ext cx="392442" cy="392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DCF6BD-363F-7BF9-07EC-6B7DDF92444E}"/>
              </a:ext>
            </a:extLst>
          </p:cNvPr>
          <p:cNvSpPr txBox="1"/>
          <p:nvPr/>
        </p:nvSpPr>
        <p:spPr>
          <a:xfrm>
            <a:off x="788565" y="298619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widely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big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industry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stream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perform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analytics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machine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learning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them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Graphic 15" descr="Disk with solid fill">
            <a:extLst>
              <a:ext uri="{FF2B5EF4-FFF2-40B4-BE49-F238E27FC236}">
                <a16:creationId xmlns:a16="http://schemas.microsoft.com/office/drawing/2014/main" id="{DEF905F0-FA6E-D3E2-E56C-B11535679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500" y="2986199"/>
            <a:ext cx="392442" cy="392442"/>
          </a:xfrm>
          <a:prstGeom prst="rect">
            <a:avLst/>
          </a:prstGeom>
        </p:spPr>
      </p:pic>
      <p:pic>
        <p:nvPicPr>
          <p:cNvPr id="1040" name="Picture 16" descr="Free Python Logo Transparent, Download Free Python Logo Transparent png  images, Free ClipArts on Clipart Library">
            <a:extLst>
              <a:ext uri="{FF2B5EF4-FFF2-40B4-BE49-F238E27FC236}">
                <a16:creationId xmlns:a16="http://schemas.microsoft.com/office/drawing/2014/main" id="{DF97E5E8-DE8F-ADC1-5C96-DA010FF3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74" b="98276" l="10000" r="90000">
                        <a14:foregroundMark x1="44483" y1="9195" x2="25862" y2="24138"/>
                        <a14:foregroundMark x1="25862" y1="24138" x2="39655" y2="4598"/>
                        <a14:foregroundMark x1="39655" y1="4598" x2="57586" y2="3448"/>
                        <a14:foregroundMark x1="57586" y1="3448" x2="55517" y2="5747"/>
                        <a14:foregroundMark x1="35862" y1="90230" x2="56207" y2="90230"/>
                        <a14:foregroundMark x1="56207" y1="90230" x2="35862" y2="90230"/>
                        <a14:foregroundMark x1="35862" y1="90230" x2="53793" y2="89080"/>
                        <a14:foregroundMark x1="53793" y1="89080" x2="40345" y2="91379"/>
                        <a14:backgroundMark x1="57586" y1="99425" x2="51379" y2="994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867"/>
            <a:ext cx="2762250" cy="16573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Transparent Background Java - Free Transparent PNG Download - PNGkey">
            <a:extLst>
              <a:ext uri="{FF2B5EF4-FFF2-40B4-BE49-F238E27FC236}">
                <a16:creationId xmlns:a16="http://schemas.microsoft.com/office/drawing/2014/main" id="{2C391CD8-9AF2-8718-D95A-740CCE4B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19" y="4086442"/>
            <a:ext cx="16383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79D115A6-6E34-A3B5-84B3-734D975A4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498" y="4105717"/>
            <a:ext cx="3033854" cy="168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ownload R Logo in SVG Vector or PNG File Format - Logo.wine">
            <a:extLst>
              <a:ext uri="{FF2B5EF4-FFF2-40B4-BE49-F238E27FC236}">
                <a16:creationId xmlns:a16="http://schemas.microsoft.com/office/drawing/2014/main" id="{D942DBD9-22AD-11E6-BE65-366CA0F7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0" y="4066477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Graphic 11" descr="Disk with solid fill">
            <a:extLst>
              <a:ext uri="{FF2B5EF4-FFF2-40B4-BE49-F238E27FC236}">
                <a16:creationId xmlns:a16="http://schemas.microsoft.com/office/drawing/2014/main" id="{65CED7FA-E104-B356-7382-F3A277265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00" y="1783575"/>
            <a:ext cx="392442" cy="392442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D2FA462-C696-4B88-FA4C-6264B9B8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Apache </a:t>
            </a:r>
            <a:r>
              <a:rPr lang="tr-TR" dirty="0" err="1"/>
              <a:t>Spark</a:t>
            </a:r>
            <a:r>
              <a:rPr lang="tr-TR" dirty="0"/>
              <a:t>? </a:t>
            </a:r>
            <a:endParaRPr lang="en-GB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1396128-2BB4-2A0F-C82A-4A59675C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FD315E-687D-B97A-A5A6-76FF64E6823D}"/>
              </a:ext>
            </a:extLst>
          </p:cNvPr>
          <p:cNvSpPr txBox="1"/>
          <p:nvPr/>
        </p:nvSpPr>
        <p:spPr>
          <a:xfrm>
            <a:off x="836942" y="1721431"/>
            <a:ext cx="727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In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memory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offers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memory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for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ability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allows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execute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faster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 </a:t>
            </a:r>
            <a:endParaRPr lang="en-GB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7" name="Graphic 16" descr="Disk with solid fill">
            <a:extLst>
              <a:ext uri="{FF2B5EF4-FFF2-40B4-BE49-F238E27FC236}">
                <a16:creationId xmlns:a16="http://schemas.microsoft.com/office/drawing/2014/main" id="{6500F81A-83B3-91A4-D302-D6B16D5C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662" y="2680439"/>
            <a:ext cx="392442" cy="392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4480B1-AA51-A5FC-0D10-513C478BB5D2}"/>
              </a:ext>
            </a:extLst>
          </p:cNvPr>
          <p:cNvSpPr txBox="1"/>
          <p:nvPr/>
        </p:nvSpPr>
        <p:spPr>
          <a:xfrm>
            <a:off x="836942" y="2551265"/>
            <a:ext cx="6753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Parallelism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: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In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addition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memory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also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offers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parallelism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Basically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,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divides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input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into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executes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them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parallel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reduces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time it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takes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reduce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time. </a:t>
            </a:r>
          </a:p>
        </p:txBody>
      </p:sp>
      <p:pic>
        <p:nvPicPr>
          <p:cNvPr id="21" name="Picture 20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2314F9CB-EAB6-6D5D-CC68-FCE5BD455D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97" y="3751594"/>
            <a:ext cx="4218604" cy="24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tr-TR" dirty="0"/>
              <a:t>he </a:t>
            </a:r>
            <a:r>
              <a:rPr lang="tr-TR" dirty="0" err="1"/>
              <a:t>Objective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Project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Graphic 2" descr="Disk with solid fill">
            <a:extLst>
              <a:ext uri="{FF2B5EF4-FFF2-40B4-BE49-F238E27FC236}">
                <a16:creationId xmlns:a16="http://schemas.microsoft.com/office/drawing/2014/main" id="{7B9D1B10-4BE6-3D11-3391-987FC92E9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00" y="1840980"/>
            <a:ext cx="392442" cy="392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EA77C-3FDB-24CA-F702-33E795C059D2}"/>
              </a:ext>
            </a:extLst>
          </p:cNvPr>
          <p:cNvSpPr txBox="1"/>
          <p:nvPr/>
        </p:nvSpPr>
        <p:spPr>
          <a:xfrm>
            <a:off x="932155" y="1734449"/>
            <a:ext cx="751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Objective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project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optimize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WifiSpeed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Apache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planned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techniques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that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found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reviewing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related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literature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suitable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ones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be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applied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after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testing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038EFA0-73D5-158A-BE67-9FDED370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B6221-ABAF-B303-6039-BEF655DE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Tools </a:t>
            </a:r>
            <a:r>
              <a:rPr lang="tr-TR" dirty="0" err="1"/>
              <a:t>Used</a:t>
            </a:r>
            <a:endParaRPr lang="en-GB" dirty="0"/>
          </a:p>
        </p:txBody>
      </p:sp>
      <p:pic>
        <p:nvPicPr>
          <p:cNvPr id="6" name="Graphic 5" descr="Disk with solid fill">
            <a:extLst>
              <a:ext uri="{FF2B5EF4-FFF2-40B4-BE49-F238E27FC236}">
                <a16:creationId xmlns:a16="http://schemas.microsoft.com/office/drawing/2014/main" id="{F5D237E9-6E3F-EA52-378A-EE5F2FF5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00" y="1681182"/>
            <a:ext cx="392442" cy="392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7E0B4-397F-9173-FFCD-6E2FEE8FE2EC}"/>
              </a:ext>
            </a:extLst>
          </p:cNvPr>
          <p:cNvSpPr txBox="1"/>
          <p:nvPr/>
        </p:nvSpPr>
        <p:spPr>
          <a:xfrm>
            <a:off x="836942" y="1681182"/>
            <a:ext cx="639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Methods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listed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below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: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 descr="Disk with solid fill">
            <a:extLst>
              <a:ext uri="{FF2B5EF4-FFF2-40B4-BE49-F238E27FC236}">
                <a16:creationId xmlns:a16="http://schemas.microsoft.com/office/drawing/2014/main" id="{16428B1B-3D87-7EBA-5919-2F7644FFF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42" y="2170933"/>
            <a:ext cx="392442" cy="39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D2B5CB-7488-57D3-5DE7-505C5B94A0C6}"/>
              </a:ext>
            </a:extLst>
          </p:cNvPr>
          <p:cNvSpPr txBox="1"/>
          <p:nvPr/>
        </p:nvSpPr>
        <p:spPr>
          <a:xfrm>
            <a:off x="1229384" y="2182488"/>
            <a:ext cx="639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Understanding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UI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E0E9A91C-6384-041F-AB8B-35F05B04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42" y="2695349"/>
            <a:ext cx="392442" cy="392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F43EB-8037-C5B1-0C9A-BF46CB1199E2}"/>
              </a:ext>
            </a:extLst>
          </p:cNvPr>
          <p:cNvSpPr txBox="1"/>
          <p:nvPr/>
        </p:nvSpPr>
        <p:spPr>
          <a:xfrm>
            <a:off x="1229384" y="2688642"/>
            <a:ext cx="639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+mj-lt"/>
              </a:rPr>
              <a:t>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Filtering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(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Lazy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Loading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)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Graphic 12" descr="Disk with solid fill">
            <a:extLst>
              <a:ext uri="{FF2B5EF4-FFF2-40B4-BE49-F238E27FC236}">
                <a16:creationId xmlns:a16="http://schemas.microsoft.com/office/drawing/2014/main" id="{D443E14C-7F9D-0D4E-E93D-92A845C0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42" y="3219765"/>
            <a:ext cx="392442" cy="392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4E720D-4E6A-28BF-1498-700CC3260C12}"/>
              </a:ext>
            </a:extLst>
          </p:cNvPr>
          <p:cNvSpPr txBox="1"/>
          <p:nvPr/>
        </p:nvSpPr>
        <p:spPr>
          <a:xfrm>
            <a:off x="1229384" y="3189948"/>
            <a:ext cx="639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Managing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Size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Graphic 14" descr="Disk with solid fill">
            <a:extLst>
              <a:ext uri="{FF2B5EF4-FFF2-40B4-BE49-F238E27FC236}">
                <a16:creationId xmlns:a16="http://schemas.microsoft.com/office/drawing/2014/main" id="{22214DCA-904B-F191-9824-6F37F07A4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42" y="3744181"/>
            <a:ext cx="392442" cy="3924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870030-0E4E-CE15-1EED-53000B76774E}"/>
              </a:ext>
            </a:extLst>
          </p:cNvPr>
          <p:cNvSpPr txBox="1"/>
          <p:nvPr/>
        </p:nvSpPr>
        <p:spPr>
          <a:xfrm>
            <a:off x="1229383" y="3691254"/>
            <a:ext cx="639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Caching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1F41266E-FD90-EDBC-473B-0413FC31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206" y="4268597"/>
            <a:ext cx="392442" cy="3924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F006BE-A326-C8F0-63C0-1565D55B54E6}"/>
              </a:ext>
            </a:extLst>
          </p:cNvPr>
          <p:cNvSpPr txBox="1"/>
          <p:nvPr/>
        </p:nvSpPr>
        <p:spPr>
          <a:xfrm>
            <a:off x="1229382" y="4242348"/>
            <a:ext cx="639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+mj-lt"/>
              </a:rPr>
              <a:t>Broadcast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Join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A39EC21-3E9C-3CFD-4CCA-CB11544AF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6314-AC41-26D5-FC58-C6B05973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Understanding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Spark</a:t>
            </a:r>
            <a:r>
              <a:rPr lang="tr-TR" dirty="0"/>
              <a:t> UI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B8C30-CC87-EA04-6B52-448CFD45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CC79D71-A595-A638-BE0D-6801C59B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eb UI — Spark Application's Web Console · Spark">
            <a:extLst>
              <a:ext uri="{FF2B5EF4-FFF2-40B4-BE49-F238E27FC236}">
                <a16:creationId xmlns:a16="http://schemas.microsoft.com/office/drawing/2014/main" id="{8726EEE0-C842-578C-0465-3DFB7554F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7" y="1621381"/>
            <a:ext cx="7556146" cy="4349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83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2782-6BE6-F22E-76D7-1D651820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Filtering</a:t>
            </a:r>
            <a:r>
              <a:rPr lang="tr-TR" dirty="0"/>
              <a:t> (</a:t>
            </a:r>
            <a:r>
              <a:rPr lang="tr-TR" dirty="0" err="1"/>
              <a:t>Lazy</a:t>
            </a:r>
            <a:r>
              <a:rPr lang="tr-TR" dirty="0"/>
              <a:t> </a:t>
            </a:r>
            <a:r>
              <a:rPr lang="tr-TR" dirty="0" err="1"/>
              <a:t>Loading</a:t>
            </a:r>
            <a:r>
              <a:rPr lang="tr-TR" dirty="0"/>
              <a:t>)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0F8D3-85FF-FFEE-B323-64611F7E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F0408-7E2D-39ED-DCC8-9698F8E3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20" y="3626249"/>
            <a:ext cx="6505020" cy="17003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phic 7" descr="Disk with solid fill">
            <a:extLst>
              <a:ext uri="{FF2B5EF4-FFF2-40B4-BE49-F238E27FC236}">
                <a16:creationId xmlns:a16="http://schemas.microsoft.com/office/drawing/2014/main" id="{BAF7D0C6-C1D0-4C73-A78F-76FDC1490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224" y="1731146"/>
            <a:ext cx="392442" cy="392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FF84B2-7D14-4F9A-B962-89B1F96604FE}"/>
              </a:ext>
            </a:extLst>
          </p:cNvPr>
          <p:cNvSpPr txBox="1"/>
          <p:nvPr/>
        </p:nvSpPr>
        <p:spPr>
          <a:xfrm>
            <a:off x="967666" y="1731146"/>
            <a:ext cx="6826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Common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practice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while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reading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processing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loading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whole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Sometimes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necessary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but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some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cases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where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can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should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filter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data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according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some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attribute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will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reduce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time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job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Below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screenshot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shows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example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7A7AFB-967B-F373-2E7E-DBB38EA63739}"/>
              </a:ext>
            </a:extLst>
          </p:cNvPr>
          <p:cNvCxnSpPr/>
          <p:nvPr/>
        </p:nvCxnSpPr>
        <p:spPr>
          <a:xfrm flipH="1">
            <a:off x="5468644" y="3773009"/>
            <a:ext cx="266331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2">
            <a:extLst>
              <a:ext uri="{FF2B5EF4-FFF2-40B4-BE49-F238E27FC236}">
                <a16:creationId xmlns:a16="http://schemas.microsoft.com/office/drawing/2014/main" id="{347B57CD-9BCC-7B8A-7DF4-D42DA58B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7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5385-E3D5-0E73-76BB-2EF5FD5F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14" y="356494"/>
            <a:ext cx="6577737" cy="978729"/>
          </a:xfrm>
        </p:spPr>
        <p:txBody>
          <a:bodyPr/>
          <a:lstStyle/>
          <a:p>
            <a:pPr algn="ctr"/>
            <a:r>
              <a:rPr lang="tr-TR" dirty="0" err="1"/>
              <a:t>Managing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Size Of </a:t>
            </a:r>
            <a:r>
              <a:rPr lang="tr-TR" dirty="0" err="1"/>
              <a:t>Partitions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0D7713-5FF8-A6E6-0C23-855EA555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D3C999-F54E-4454-8E1D-C6E67E3DC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97" y="0"/>
            <a:ext cx="2851803" cy="1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isk with solid fill">
            <a:extLst>
              <a:ext uri="{FF2B5EF4-FFF2-40B4-BE49-F238E27FC236}">
                <a16:creationId xmlns:a16="http://schemas.microsoft.com/office/drawing/2014/main" id="{28FA0FFC-CAE2-1917-87A8-2518C6302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224" y="1731146"/>
            <a:ext cx="392442" cy="39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500CA-3414-A255-1319-CFE88FBFA38E}"/>
              </a:ext>
            </a:extLst>
          </p:cNvPr>
          <p:cNvSpPr txBox="1"/>
          <p:nvPr/>
        </p:nvSpPr>
        <p:spPr>
          <a:xfrm>
            <a:off x="967666" y="1729406"/>
            <a:ext cx="567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very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important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Spark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operates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by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assigning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each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one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executes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desired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operation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Graphic 6" descr="Disk with solid fill">
            <a:extLst>
              <a:ext uri="{FF2B5EF4-FFF2-40B4-BE49-F238E27FC236}">
                <a16:creationId xmlns:a16="http://schemas.microsoft.com/office/drawing/2014/main" id="{3A4A3821-9E59-0224-F870-D187F10BC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224" y="3274415"/>
            <a:ext cx="392442" cy="392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71FD1-C2A5-132B-8421-05CB9A9814D4}"/>
              </a:ext>
            </a:extLst>
          </p:cNvPr>
          <p:cNvSpPr txBox="1"/>
          <p:nvPr/>
        </p:nvSpPr>
        <p:spPr>
          <a:xfrm>
            <a:off x="967666" y="3205192"/>
            <a:ext cx="567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all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available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your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cluster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it is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recommended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have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at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least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same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as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cluster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 descr="Disk with solid fill">
            <a:extLst>
              <a:ext uri="{FF2B5EF4-FFF2-40B4-BE49-F238E27FC236}">
                <a16:creationId xmlns:a16="http://schemas.microsoft.com/office/drawing/2014/main" id="{76DA14E3-C162-56F0-6CDE-3BF8CE9A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224" y="4872262"/>
            <a:ext cx="392442" cy="39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E502B-2086-26F5-7115-BBF3F8C1FCF2}"/>
              </a:ext>
            </a:extLst>
          </p:cNvPr>
          <p:cNvSpPr txBox="1"/>
          <p:nvPr/>
        </p:nvSpPr>
        <p:spPr>
          <a:xfrm>
            <a:off x="967666" y="4745317"/>
            <a:ext cx="567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  <a:latin typeface="+mj-lt"/>
              </a:rPr>
              <a:t>Moreover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, it is optimal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most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cases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to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use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partitions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as 2-3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times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of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cores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in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+mj-lt"/>
              </a:rPr>
              <a:t>cluster</a:t>
            </a:r>
            <a:r>
              <a:rPr lang="tr-TR" dirty="0">
                <a:solidFill>
                  <a:schemeClr val="bg1"/>
                </a:solidFill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EE225-56FE-55D3-6490-113E4154EB6D}"/>
              </a:ext>
            </a:extLst>
          </p:cNvPr>
          <p:cNvSpPr txBox="1"/>
          <p:nvPr/>
        </p:nvSpPr>
        <p:spPr>
          <a:xfrm>
            <a:off x="6818051" y="3285970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spark.conf.set(“spark.default.parallelism”, N)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3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386</TotalTime>
  <Words>1292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Trade Gothic LT Pro</vt:lpstr>
      <vt:lpstr>Office Theme</vt:lpstr>
      <vt:lpstr>Improving data processing performance with Spark </vt:lpstr>
      <vt:lpstr>The motivation and problem definition</vt:lpstr>
      <vt:lpstr>What is Apache Spark?</vt:lpstr>
      <vt:lpstr>What is Apache Spark? </vt:lpstr>
      <vt:lpstr>The Objective of the Project</vt:lpstr>
      <vt:lpstr>Methods and Tools Used</vt:lpstr>
      <vt:lpstr>Understanding the Spark UI</vt:lpstr>
      <vt:lpstr>Data Filtering (Lazy Loading)</vt:lpstr>
      <vt:lpstr>Managing the Number and The Size Of Partitions</vt:lpstr>
      <vt:lpstr>Managing the Number and the Size of Shuffle Partitions</vt:lpstr>
      <vt:lpstr>Managing the Number and the Size of Shuffle Partitions</vt:lpstr>
      <vt:lpstr>Managing the Number and the Size of Shuffle Partitions</vt:lpstr>
      <vt:lpstr>Caching</vt:lpstr>
      <vt:lpstr>Broadcast Join</vt:lpstr>
      <vt:lpstr>The Outcomes and Deliverables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Tacettin Emre Bök</dc:creator>
  <cp:lastModifiedBy>Tacettin Emre Bök</cp:lastModifiedBy>
  <cp:revision>2</cp:revision>
  <dcterms:created xsi:type="dcterms:W3CDTF">2022-09-23T21:49:03Z</dcterms:created>
  <dcterms:modified xsi:type="dcterms:W3CDTF">2022-09-24T21:13:59Z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