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24fbf1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24fbf1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2b80c411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2b80c411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2b80c411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2b80c411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b80c4119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b80c411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2b80c411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2b80c411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2335f54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2335f54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2b80c2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2b80c2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2b80c2b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2b80c2b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2b80c2b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2b80c2b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2b80c2b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2b80c2b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335f5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335f5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6091b8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26091b8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05ebfa0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05ebfa0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b80c2b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b80c2b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335f54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335f54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24fbf3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24fbf3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24fbf3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24fbf3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b80c41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2b80c41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b80c411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b80c411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russellyates88/suicide-rates-overview-1985-to-2016" TargetMode="External"/><Relationship Id="rId4" Type="http://schemas.openxmlformats.org/officeDocument/2006/relationships/hyperlink" Target="https://www.fastcompany.com/90349777/gender-inequity-costs-the-united-states-2-trillion-in-lost-gdp" TargetMode="External"/><Relationship Id="rId5" Type="http://schemas.openxmlformats.org/officeDocument/2006/relationships/hyperlink" Target="https://ourworldindata.org/suicide" TargetMode="External"/><Relationship Id="rId6" Type="http://schemas.openxmlformats.org/officeDocument/2006/relationships/hyperlink" Target="https://www.who.int/teams/mental-health-and-substance-use/suicide-data" TargetMode="External"/><Relationship Id="rId7" Type="http://schemas.openxmlformats.org/officeDocument/2006/relationships/hyperlink" Target="https://databank.worldbank.org/source/world-development-indica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1100" y="1578400"/>
            <a:ext cx="60543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GDP vs Suicide Rates over the Past 30 Years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4425" y="3311125"/>
            <a:ext cx="19932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Group3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-ChungHyun Lee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-Evgeniy Ko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-Tek Acharya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25" y="2565395"/>
            <a:ext cx="3623275" cy="1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625" y="2565397"/>
            <a:ext cx="3967118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745925" y="2055547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4572000" y="2055547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cxnSp>
        <p:nvCxnSpPr>
          <p:cNvPr id="209" name="Google Shape;209;p22"/>
          <p:cNvCxnSpPr/>
          <p:nvPr/>
        </p:nvCxnSpPr>
        <p:spPr>
          <a:xfrm flipH="1" rot="10800000">
            <a:off x="3354150" y="3627900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/>
          <p:nvPr/>
        </p:nvCxnSpPr>
        <p:spPr>
          <a:xfrm flipH="1" rot="10800000">
            <a:off x="2505075" y="3782400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/>
          <p:nvPr/>
        </p:nvCxnSpPr>
        <p:spPr>
          <a:xfrm flipH="1" rot="10800000">
            <a:off x="6946875" y="3936775"/>
            <a:ext cx="210600" cy="8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 flipH="1" rot="10800000">
            <a:off x="7697700" y="3712525"/>
            <a:ext cx="357900" cy="21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75" y="2024152"/>
            <a:ext cx="6780775" cy="2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202800" y="1307850"/>
            <a:ext cx="87384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Looks to us that the PCA (plot) for both male and female to be very similar where PC1 carries little more information to that of PC2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0" y="2288975"/>
            <a:ext cx="3339301" cy="25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88975"/>
            <a:ext cx="3465105" cy="25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662950" y="1934675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572000" y="1934675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43" y="3426851"/>
            <a:ext cx="3757125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455" y="3426853"/>
            <a:ext cx="3358139" cy="5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4543875" y="1822300"/>
            <a:ext cx="39213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PC1 explained: 34.40%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PC2 explained: 26.90%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94700" y="1822300"/>
            <a:ext cx="3858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PC1 explained: 34.09%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PC2 explained: 25.14%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25"/>
          <p:cNvCxnSpPr/>
          <p:nvPr/>
        </p:nvCxnSpPr>
        <p:spPr>
          <a:xfrm flipH="1" rot="10800000">
            <a:off x="5087350" y="3880525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43" y="3395464"/>
            <a:ext cx="3757125" cy="54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5"/>
          <p:cNvCxnSpPr/>
          <p:nvPr/>
        </p:nvCxnSpPr>
        <p:spPr>
          <a:xfrm flipH="1" rot="10800000">
            <a:off x="1915650" y="3817738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5"/>
          <p:cNvCxnSpPr/>
          <p:nvPr/>
        </p:nvCxnSpPr>
        <p:spPr>
          <a:xfrm flipH="1" rot="10800000">
            <a:off x="5922375" y="3817738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5"/>
          <p:cNvCxnSpPr/>
          <p:nvPr/>
        </p:nvCxnSpPr>
        <p:spPr>
          <a:xfrm flipH="1" rot="10800000">
            <a:off x="1045525" y="3880513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25" y="2272595"/>
            <a:ext cx="3234725" cy="2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700" y="2272596"/>
            <a:ext cx="3492680" cy="23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902627" y="1908063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4728702" y="1908063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26"/>
          <p:cNvCxnSpPr/>
          <p:nvPr/>
        </p:nvCxnSpPr>
        <p:spPr>
          <a:xfrm flipH="1" rot="10800000">
            <a:off x="1459525" y="3866425"/>
            <a:ext cx="7200" cy="45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6"/>
          <p:cNvCxnSpPr/>
          <p:nvPr/>
        </p:nvCxnSpPr>
        <p:spPr>
          <a:xfrm flipH="1" rot="10800000">
            <a:off x="5262775" y="3908525"/>
            <a:ext cx="7200" cy="45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6"/>
          <p:cNvCxnSpPr/>
          <p:nvPr/>
        </p:nvCxnSpPr>
        <p:spPr>
          <a:xfrm>
            <a:off x="1112100" y="3673925"/>
            <a:ext cx="2652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4895250" y="3733500"/>
            <a:ext cx="2850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first model, we performed the algorithm on a sample, </a:t>
            </a:r>
            <a:br>
              <a:rPr lang="en"/>
            </a:br>
            <a:r>
              <a:rPr lang="en"/>
              <a:t>n=5000, of the original data set.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Coefficient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Intercept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R-Squared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0" y="2533150"/>
            <a:ext cx="2101608" cy="2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75" y="2184161"/>
            <a:ext cx="1674025" cy="22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600" y="3285952"/>
            <a:ext cx="1741753" cy="17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6025" y="940375"/>
            <a:ext cx="2839150" cy="40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7175" y="2843175"/>
            <a:ext cx="1454798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Linear Regression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 suicide rates data set information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Coefficient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Intercept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R-Squared</a:t>
            </a:r>
            <a:endParaRPr/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75" y="3063850"/>
            <a:ext cx="1973450" cy="194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176" y="2610962"/>
            <a:ext cx="1313962" cy="40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300" y="917425"/>
            <a:ext cx="2898825" cy="40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2600" y="2000275"/>
            <a:ext cx="1848700" cy="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4113" y="2305613"/>
            <a:ext cx="2125668" cy="2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 Linear Regression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1297500" y="1567550"/>
            <a:ext cx="43014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</a:t>
            </a:r>
            <a:r>
              <a:rPr lang="en"/>
              <a:t>ale suicide rates data set information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Coefficient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Model’s Intercept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R-Squared</a:t>
            </a:r>
            <a:endParaRPr/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50" y="2623246"/>
            <a:ext cx="1333500" cy="39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275" y="3056475"/>
            <a:ext cx="1983550" cy="1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500" y="2321400"/>
            <a:ext cx="2046730" cy="2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875" y="942375"/>
            <a:ext cx="2872325" cy="40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2550" y="1978277"/>
            <a:ext cx="1800625" cy="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Algorithm Results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Countries with less than $20000 GDP represents 70% of our dataset.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significant change in suicide rates as GDP increases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 have a greater suicide rate than women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823850" y="811200"/>
            <a:ext cx="7716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https://www.kaggle.com/russellyates88/suicide-rates-overview-1985-to-2016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https://www.fastcompany.com/90349777/gender-inequity-costs-the-united-states-2-trillion-in-lost-gdp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https://ourworldindata.org/suicide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https://www.who.int/teams/mental-health-and-substance-use/suicide-data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https://databank.worldbank.org/source/world-development-indicators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Suicide represents about ~1.5% of deaths in the U.S and in the world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there a correlation between GDP and suicide rates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K-Means will help us identify subgroups in our data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PCA will help us reduce the dimensionality of our large data 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Linear regression will provide us a regression function 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823850" y="811200"/>
            <a:ext cx="7716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set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Suicide rates in 101 different countries, over 30 years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categorical variables: country, year, sex, age, country-year, and generation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numerical variables: suicide number, population, suicides/100k population, HDI for year, GDP for that year, and GDP per capita</a:t>
            </a:r>
            <a:br>
              <a:rPr lang="en"/>
            </a:br>
            <a:r>
              <a:rPr lang="en"/>
              <a:t>**HDI has a lot of missing values**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00" y="2889125"/>
            <a:ext cx="5745374" cy="21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Predictions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97900" y="1582100"/>
            <a:ext cx="72381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Chunghyun Lee</a:t>
            </a:r>
            <a:r>
              <a:rPr lang="en" sz="1500"/>
              <a:t>: A strong  positive correlation between GDP and suicide rates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Tek Acharya</a:t>
            </a:r>
            <a:r>
              <a:rPr lang="en" sz="1500"/>
              <a:t>: A strong positive relationship between GDP and suicide rates as country’s economy has direct impact on people’s lives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Evgeniy  Ko</a:t>
            </a:r>
            <a:r>
              <a:rPr lang="en" sz="1500"/>
              <a:t>: A weak correlation between GDP and suicide rates, because there are other factors that effect suicide rates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K-Means</a:t>
            </a:r>
            <a:endParaRPr b="1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319024" cy="3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830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K-Means</a:t>
            </a:r>
            <a:endParaRPr b="1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00" y="1450900"/>
            <a:ext cx="5406274" cy="325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17083" l="2105" r="75275" t="48749"/>
          <a:stretch/>
        </p:blipFill>
        <p:spPr>
          <a:xfrm>
            <a:off x="6082275" y="1450900"/>
            <a:ext cx="2606093" cy="32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K-Means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1297500" y="1307850"/>
            <a:ext cx="41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K-Means Algorithm Score: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02700"/>
            <a:ext cx="5441327" cy="32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989" y="1425975"/>
            <a:ext cx="14382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57475" y="1567550"/>
            <a:ext cx="797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decided to go  with “Year”,   “Population”,  “suicide/100k pop”  and  “gdp_per_capita” </a:t>
            </a:r>
            <a:br>
              <a:rPr lang="en"/>
            </a:br>
            <a:r>
              <a:rPr lang="en"/>
              <a:t>as we believed that rest of the features do not contribute to suicide rate.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2999" r="4132" t="0"/>
          <a:stretch/>
        </p:blipFill>
        <p:spPr>
          <a:xfrm>
            <a:off x="881450" y="2149200"/>
            <a:ext cx="3456875" cy="2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19093" l="2969" r="0" t="0"/>
          <a:stretch/>
        </p:blipFill>
        <p:spPr>
          <a:xfrm>
            <a:off x="4338325" y="2191300"/>
            <a:ext cx="2711825" cy="5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 b="11377" l="2969" r="0" t="16058"/>
          <a:stretch/>
        </p:blipFill>
        <p:spPr>
          <a:xfrm>
            <a:off x="4338325" y="3779275"/>
            <a:ext cx="2711825" cy="4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 rot="10800000">
            <a:off x="6364350" y="2568150"/>
            <a:ext cx="4422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0"/>
          <p:cNvCxnSpPr/>
          <p:nvPr/>
        </p:nvCxnSpPr>
        <p:spPr>
          <a:xfrm rot="10800000">
            <a:off x="6694150" y="4090850"/>
            <a:ext cx="4422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PCA</a:t>
            </a:r>
            <a:endParaRPr b="1"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25" y="2206451"/>
            <a:ext cx="3065750" cy="15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49" y="2217500"/>
            <a:ext cx="3404800" cy="14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753958" y="1702225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793733" y="1702225"/>
            <a:ext cx="170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 flipH="1" rot="10800000">
            <a:off x="6469725" y="3108675"/>
            <a:ext cx="266700" cy="2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/>
          <p:nvPr/>
        </p:nvCxnSpPr>
        <p:spPr>
          <a:xfrm flipH="1" rot="10800000">
            <a:off x="6434650" y="3312125"/>
            <a:ext cx="280800" cy="27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/>
          <p:nvPr/>
        </p:nvCxnSpPr>
        <p:spPr>
          <a:xfrm flipH="1" rot="10800000">
            <a:off x="2462975" y="3396125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1"/>
          <p:cNvCxnSpPr/>
          <p:nvPr/>
        </p:nvCxnSpPr>
        <p:spPr>
          <a:xfrm flipH="1" rot="10800000">
            <a:off x="2512100" y="3157775"/>
            <a:ext cx="414000" cy="15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