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2" r:id="rId6"/>
    <p:sldId id="263" r:id="rId7"/>
    <p:sldId id="260" r:id="rId8"/>
    <p:sldId id="257" r:id="rId9"/>
    <p:sldId id="280" r:id="rId10"/>
    <p:sldId id="267" r:id="rId11"/>
    <p:sldId id="269" r:id="rId12"/>
    <p:sldId id="265" r:id="rId13"/>
    <p:sldId id="266" r:id="rId14"/>
    <p:sldId id="281" r:id="rId15"/>
    <p:sldId id="268" r:id="rId16"/>
    <p:sldId id="277" r:id="rId17"/>
    <p:sldId id="278" r:id="rId18"/>
    <p:sldId id="285" r:id="rId19"/>
    <p:sldId id="284" r:id="rId20"/>
    <p:sldId id="279" r:id="rId21"/>
    <p:sldId id="274" r:id="rId22"/>
    <p:sldId id="283" r:id="rId23"/>
    <p:sldId id="273" r:id="rId24"/>
    <p:sldId id="282" r:id="rId25"/>
    <p:sldId id="270" r:id="rId26"/>
    <p:sldId id="272" r:id="rId27"/>
    <p:sldId id="286"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e, Tess (GSFC-6601)" initials="J(" lastIdx="5" clrIdx="0">
    <p:extLst>
      <p:ext uri="{19B8F6BF-5375-455C-9EA6-DF929625EA0E}">
        <p15:presenceInfo xmlns:p15="http://schemas.microsoft.com/office/powerpoint/2012/main" userId="S::tjaffe@ndc.nasa.gov::d3209983-8cf8-485e-b231-4402133527d2" providerId="AD"/>
      </p:ext>
    </p:extLst>
  </p:cmAuthor>
  <p:cmAuthor id="2" name="Perkins, Jeremy S. (GSFC-6610)" initials="P(" lastIdx="4" clrIdx="1">
    <p:extLst>
      <p:ext uri="{19B8F6BF-5375-455C-9EA6-DF929625EA0E}">
        <p15:presenceInfo xmlns:p15="http://schemas.microsoft.com/office/powerpoint/2012/main" userId="S::jsperki1@ndc.nasa.gov::e7b7ff36-5d67-4fb2-9b57-7244a04d99e1" providerId="AD"/>
      </p:ext>
    </p:extLst>
  </p:cmAuthor>
  <p:cmAuthor id="3" name="Barthelmy, Scott D. (GSFC-6610)" initials="B(" lastIdx="2" clrIdx="2">
    <p:extLst>
      <p:ext uri="{19B8F6BF-5375-455C-9EA6-DF929625EA0E}">
        <p15:presenceInfo xmlns:p15="http://schemas.microsoft.com/office/powerpoint/2012/main" userId="S::sbarthel@ndc.nasa.gov::b80bc6cb-5e0b-4497-83f1-4586e6590787" providerId="AD"/>
      </p:ext>
    </p:extLst>
  </p:cmAuthor>
  <p:cmAuthor id="4" name="Cenko, Brad (GSFC-6610)" initials="CB(6" lastIdx="10" clrIdx="3">
    <p:extLst>
      <p:ext uri="{19B8F6BF-5375-455C-9EA6-DF929625EA0E}">
        <p15:presenceInfo xmlns:p15="http://schemas.microsoft.com/office/powerpoint/2012/main" userId="S::scenko@ndc.nasa.gov::aadd7f78-7383-4888-b377-033d29862759" providerId="AD"/>
      </p:ext>
    </p:extLst>
  </p:cmAuthor>
  <p:cmAuthor id="5" name="Lorek, Ryan J. (GSFC-661.0)[UNIVERSITY OF MARYLAND BALTIMORE CO]" initials="LC" lastIdx="6" clrIdx="4">
    <p:extLst>
      <p:ext uri="{19B8F6BF-5375-455C-9EA6-DF929625EA0E}">
        <p15:presenceInfo xmlns:p15="http://schemas.microsoft.com/office/powerpoint/2012/main" userId="S::rjlorek@ndc.nasa.gov::1ce6d870-50ac-4a49-ba6c-906c8d07cd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FB4894-8B73-D859-F25A-334AD4A921D0}" v="219" dt="2021-10-25T15:25:02.020"/>
    <p1510:client id="{1824087E-96B6-6C46-A4A2-06D01BE13AA3}" v="7" dt="2021-10-25T03:00:16.068"/>
    <p1510:client id="{F48B1F66-500E-38D0-6C1B-E98843A24DDA}" v="514" dt="2021-10-27T13:55:49.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7"/>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1-10-24T22:40:45.420" idx="2">
    <p:pos x="1999" y="3277"/>
    <p:text>Should there be a "Receive GCN Notices" option here? Is this covered by the "Add my ... observatory with GCN"? If so, it might be easier to say "Generate GCN Notices" and "Receive GCN Notices" separately (for example, some people may want the notices even if they are not sending them to an observatory)</p:text>
    <p:extLst>
      <p:ext uri="{C676402C-5697-4E1C-873F-D02D1690AC5C}">
        <p15:threadingInfo xmlns:p15="http://schemas.microsoft.com/office/powerpoint/2012/main" timeZoneBias="240"/>
      </p:ext>
    </p:extLst>
  </p:cm>
  <p:cm authorId="4" dt="2021-10-24T22:44:17.830" idx="3">
    <p:pos x="1135" y="3547"/>
    <p:text>Should this be "Mission Info", or "Notice Info"?</p:text>
    <p:extLst>
      <p:ext uri="{C676402C-5697-4E1C-873F-D02D1690AC5C}">
        <p15:threadingInfo xmlns:p15="http://schemas.microsoft.com/office/powerpoint/2012/main" timeZoneBias="240"/>
      </p:ext>
    </p:extLst>
  </p:cm>
  <p:cm authorId="5" dt="2021-10-25T07:56:17.215" idx="1">
    <p:pos x="1135" y="3643"/>
    <p:text>The Mission info portion is intended to provide information about the particular missions rather than the notices they generate. Though I suppose information about notices would be implicit in most cases.
</p:text>
    <p:extLst>
      <p:ext uri="{C676402C-5697-4E1C-873F-D02D1690AC5C}">
        <p15:threadingInfo xmlns:p15="http://schemas.microsoft.com/office/powerpoint/2012/main" timeZoneBias="420">
          <p15:parentCm authorId="4" idx="3"/>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10-19T12:51:27.700" idx="4">
    <p:pos x="10" y="10"/>
    <p:text>What's the relationship between this and the existing GCN Viewer?  I assumed the Viewer would become part of this, but I don't see something that looks like it.  
</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10-19T12:42:07.272" idx="3">
    <p:pos x="10" y="10"/>
    <p:text>suggest not giving out email addresses but using a form that sends the input through spam filters etc.  HEASARC has this for a variety of helpdesks defined by bigbang email lists.  
</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4" dt="2021-10-24T22:59:48.057" idx="9">
    <p:pos x="10" y="10"/>
    <p:text>Here's a great place for some Python notebooks!</p:text>
    <p:extLst>
      <p:ext uri="{C676402C-5697-4E1C-873F-D02D1690AC5C}">
        <p15:threadingInfo xmlns:p15="http://schemas.microsoft.com/office/powerpoint/2012/main" timeZoneBias="24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10-19T12:27:49.454" idx="1">
    <p:pos x="10" y="10"/>
    <p:text>HEASARC?  
</p:text>
    <p:extLst>
      <p:ext uri="{C676402C-5697-4E1C-873F-D02D1690AC5C}">
        <p15:threadingInfo xmlns:p15="http://schemas.microsoft.com/office/powerpoint/2012/main" timeZoneBias="4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2" dt="2021-10-20T11:27:24.637" idx="1">
    <p:pos x="10" y="10"/>
    <p:text>Might be interesting to have a statistics page as well (like alerts per day, uptime, etc.)
</p:text>
    <p:extLst>
      <p:ext uri="{C676402C-5697-4E1C-873F-D02D1690AC5C}">
        <p15:threadingInfo xmlns:p15="http://schemas.microsoft.com/office/powerpoint/2012/main" timeZoneBias="420"/>
      </p:ext>
    </p:extLst>
  </p:cm>
  <p:cm authorId="4" dt="2021-10-24T23:00:33.116" idx="10">
    <p:pos x="10" y="106"/>
    <p:text>+1</p:text>
    <p:extLst>
      <p:ext uri="{C676402C-5697-4E1C-873F-D02D1690AC5C}">
        <p15:threadingInfo xmlns:p15="http://schemas.microsoft.com/office/powerpoint/2012/main" timeZoneBias="240">
          <p15:parentCm authorId="2" idx="1"/>
        </p15:threadingInfo>
      </p:ext>
    </p:extLst>
  </p:cm>
  <p:cm authorId="5" dt="2021-10-26T06:37:04.289" idx="6">
    <p:pos x="10" y="202"/>
    <p:text>agreed
</p:text>
    <p:extLst>
      <p:ext uri="{C676402C-5697-4E1C-873F-D02D1690AC5C}">
        <p15:threadingInfo xmlns:p15="http://schemas.microsoft.com/office/powerpoint/2012/main" timeZoneBias="42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10-20T11:36:02.434" idx="2">
    <p:pos x="10" y="10"/>
    <p:text>Is the search just for GCN or is it a general NASA search?
</p:text>
    <p:extLst>
      <p:ext uri="{C676402C-5697-4E1C-873F-D02D1690AC5C}">
        <p15:threadingInfo xmlns:p15="http://schemas.microsoft.com/office/powerpoint/2012/main" timeZoneBias="420"/>
      </p:ext>
    </p:extLst>
  </p:cm>
  <p:cm authorId="3" dt="2021-10-21T10:47:46.732" idx="1">
    <p:pos x="10" y="106"/>
    <p:text>Just for GCN.
</p:text>
    <p:extLst>
      <p:ext uri="{C676402C-5697-4E1C-873F-D02D1690AC5C}">
        <p15:threadingInfo xmlns:p15="http://schemas.microsoft.com/office/powerpoint/2012/main" timeZoneBias="420">
          <p15:parentCm authorId="2" idx="2"/>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10-20T11:36:24.498" idx="3">
    <p:pos x="10" y="10"/>
    <p:text>There are probably too many missions for the pull down.
</p:text>
    <p:extLst>
      <p:ext uri="{C676402C-5697-4E1C-873F-D02D1690AC5C}">
        <p15:threadingInfo xmlns:p15="http://schemas.microsoft.com/office/powerpoint/2012/main" timeZoneBias="420"/>
      </p:ext>
    </p:extLst>
  </p:cm>
  <p:cm authorId="3" dt="2021-10-21T10:53:19.494" idx="2">
    <p:pos x="10" y="106"/>
    <p:text>There are 24 (currently, grows with time of course). Is 24 missions (dead &amp; active) to have?  Is the list one of those "pull down" style.  If so, the it could be that.
</p:text>
    <p:extLst>
      <p:ext uri="{C676402C-5697-4E1C-873F-D02D1690AC5C}">
        <p15:threadingInfo xmlns:p15="http://schemas.microsoft.com/office/powerpoint/2012/main" timeZoneBias="420">
          <p15:parentCm authorId="2" idx="3"/>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10-19T12:31:39.982" idx="2">
    <p:pos x="10" y="10"/>
    <p:text>How many are you expecting under this list on the right?  If it's a lot, it'll need something smart to let you type a string and it'll start finding matches...  Or an alphabetical sort or something.
</p:text>
    <p:extLst>
      <p:ext uri="{C676402C-5697-4E1C-873F-D02D1690AC5C}">
        <p15:threadingInfo xmlns:p15="http://schemas.microsoft.com/office/powerpoint/2012/main" timeZoneBias="420"/>
      </p:ext>
    </p:extLst>
  </p:cm>
  <p:cm authorId="4" dt="2021-10-24T22:48:34.774" idx="4">
    <p:pos x="106" y="106"/>
    <p:text>Do you anticipate that there will ever be GCN Notice producers NOT affiliated with missions? For example, say NED wants to put together a tool with possible host galaxy associations for GRB, HEN, GW, etc. notices. Is that supported? Would it make sense to get away from the "mission" terminology to support this kind of value-added capability?</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10-20T11:38:45.292" idx="4">
    <p:pos x="10" y="10"/>
    <p:text>Who updates these?  Is this something a user can do via the account feature?  Or is this something someone from GCN/TACH has to tackle?  
</p:text>
    <p:extLst>
      <p:ext uri="{C676402C-5697-4E1C-873F-D02D1690AC5C}">
        <p15:threadingInfo xmlns:p15="http://schemas.microsoft.com/office/powerpoint/2012/main" timeZoneBias="420"/>
      </p:ext>
    </p:extLst>
  </p:cm>
  <p:cm authorId="4" dt="2021-10-24T22:55:10.873" idx="6">
    <p:pos x="10" y="106"/>
    <p:text>Good point - would be ideal if the event producer had some control of this (imho)</p:text>
    <p:extLst>
      <p:ext uri="{C676402C-5697-4E1C-873F-D02D1690AC5C}">
        <p15:threadingInfo xmlns:p15="http://schemas.microsoft.com/office/powerpoint/2012/main" timeZoneBias="240">
          <p15:parentCm authorId="2" idx="4"/>
        </p15:threadingInfo>
      </p:ext>
    </p:extLst>
  </p:cm>
  <p:cm authorId="5" dt="2021-10-25T10:06:28.569" idx="3">
    <p:pos x="106" y="106"/>
    <p:text>From Scott and Teresa:
"This is too much information to put on one page. Some of the blocks
   need to be moved to less level pages in the whole package.
   1 page for Missions (on the top level);
   1 page for the Notice content (next level down); 1 page for each Notice type (next/last level down)"
</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1-10-24T22:52:29.547" idx="5">
    <p:pos x="10" y="10"/>
    <p:text>Will this link to sample code? I think that was incredibly successful for GCN, and so would strongly encourage it. Should be updated to be Python notebooks, etc. (vs. old C programs)</p:text>
    <p:extLst>
      <p:ext uri="{C676402C-5697-4E1C-873F-D02D1690AC5C}">
        <p15:threadingInfo xmlns:p15="http://schemas.microsoft.com/office/powerpoint/2012/main" timeZoneBias="240"/>
      </p:ext>
    </p:extLst>
  </p:cm>
  <p:cm authorId="5" dt="2021-10-25T08:01:39.971" idx="2">
    <p:pos x="10" y="106"/>
    <p:text>I believe that is the intent, yes.
</p:text>
    <p:extLst>
      <p:ext uri="{C676402C-5697-4E1C-873F-D02D1690AC5C}">
        <p15:threadingInfo xmlns:p15="http://schemas.microsoft.com/office/powerpoint/2012/main" timeZoneBias="420">
          <p15:parentCm authorId="4" idx="5"/>
        </p15:threadingInfo>
      </p:ext>
    </p:extLst>
  </p:cm>
  <p:cm authorId="5" dt="2021-10-25T10:08:08.031" idx="4">
    <p:pos x="106" y="106"/>
    <p:text>From Scott and Teresa:
"There is no usage of the word "Notice" in any of the 4 blocks
   in the middle of the left hand side. The right hand side of Blocks has
   the word "Circular" in 3 out of the 5 blocks.
   On the left hand side change the string "Documentation Table of Contents" to
   "Notices Documentation Table of Contents" will make it much easier understand.
   Also in that same area, change the phrase "Alert Producer" in the bottem
   string to "Notice Producer"."
</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4" dt="2021-10-24T22:55:27.186" idx="7">
    <p:pos x="10" y="10"/>
    <p:text>So I haven't been to TACH meetings in a while, but are there plans for different types of Circulars? Or is this confusing Circulars and Notices?</p:text>
    <p:extLst>
      <p:ext uri="{C676402C-5697-4E1C-873F-D02D1690AC5C}">
        <p15:threadingInfo xmlns:p15="http://schemas.microsoft.com/office/powerpoint/2012/main" timeZoneBias="240"/>
      </p:ext>
    </p:extLst>
  </p:cm>
  <p:cm authorId="4" dt="2021-10-24T22:57:25.550" idx="8">
    <p:pos x="106" y="106"/>
    <p:text>Would be good to link to the API pages here (assuming relevant)</p:text>
    <p:extLst>
      <p:ext uri="{C676402C-5697-4E1C-873F-D02D1690AC5C}">
        <p15:threadingInfo xmlns:p15="http://schemas.microsoft.com/office/powerpoint/2012/main" timeZoneBias="24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5" dt="2021-10-25T10:26:08.212" idx="5">
    <p:pos x="10" y="10"/>
    <p:text>From Scott and Teresa:
"The same method used on left hand side change the string
   "Documentation Table of Contents" to
   "Notices Documentation Table of Contents" will make it much easier understand."
</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10-19T12:52:51.545" idx="5">
    <p:pos x="10" y="10"/>
    <p:text>Not clear to me what's meant to be here.  Something like the GCN Viewer?  What do the "Direct links to the Databases" on the right take you to?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comments" Target="../comments/comment4.xm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5.xml"/><Relationship Id="rId5" Type="http://schemas.openxmlformats.org/officeDocument/2006/relationships/image" Target="../media/image5.sv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6.xml"/><Relationship Id="rId5" Type="http://schemas.openxmlformats.org/officeDocument/2006/relationships/image" Target="../media/image5.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7.xml"/><Relationship Id="rId5" Type="http://schemas.openxmlformats.org/officeDocument/2006/relationships/image" Target="../media/image5.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8.xml"/><Relationship Id="rId5" Type="http://schemas.openxmlformats.org/officeDocument/2006/relationships/image" Target="../media/image5.sv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9.xml"/><Relationship Id="rId5" Type="http://schemas.openxmlformats.org/officeDocument/2006/relationships/image" Target="../media/image5.sv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10.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11.xml"/><Relationship Id="rId5" Type="http://schemas.openxmlformats.org/officeDocument/2006/relationships/image" Target="../media/image5.sv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comments" Target="../comments/comment12.xml"/><Relationship Id="rId5" Type="http://schemas.openxmlformats.org/officeDocument/2006/relationships/image" Target="../media/image3.sv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13.xml"/><Relationship Id="rId5" Type="http://schemas.openxmlformats.org/officeDocument/2006/relationships/image" Target="../media/image5.sv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14.xml"/><Relationship Id="rId5" Type="http://schemas.openxmlformats.org/officeDocument/2006/relationships/image" Target="../media/image5.sv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comments" Target="../comments/comment3.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A2DCE8-BAC2-8546-9033-5F74EFCC4624}"/>
              </a:ext>
            </a:extLst>
          </p:cNvPr>
          <p:cNvPicPr>
            <a:picLocks noChangeAspect="1"/>
          </p:cNvPicPr>
          <p:nvPr/>
        </p:nvPicPr>
        <p:blipFill rotWithShape="1">
          <a:blip r:embed="rId2"/>
          <a:srcRect l="1116" r="2631" b="1014"/>
          <a:stretch/>
        </p:blipFill>
        <p:spPr>
          <a:xfrm>
            <a:off x="0" y="0"/>
            <a:ext cx="4840357" cy="6788426"/>
          </a:xfrm>
          <a:prstGeom prst="rect">
            <a:avLst/>
          </a:prstGeom>
        </p:spPr>
      </p:pic>
      <p:sp>
        <p:nvSpPr>
          <p:cNvPr id="3" name="TextBox 2">
            <a:extLst>
              <a:ext uri="{FF2B5EF4-FFF2-40B4-BE49-F238E27FC236}">
                <a16:creationId xmlns:a16="http://schemas.microsoft.com/office/drawing/2014/main" id="{63382848-0D6B-4432-8707-63D0579C7AEC}"/>
              </a:ext>
            </a:extLst>
          </p:cNvPr>
          <p:cNvSpPr txBox="1"/>
          <p:nvPr/>
        </p:nvSpPr>
        <p:spPr>
          <a:xfrm>
            <a:off x="5164667" y="93759"/>
            <a:ext cx="3583388" cy="5786199"/>
          </a:xfrm>
          <a:prstGeom prst="rect">
            <a:avLst/>
          </a:prstGeom>
          <a:noFill/>
        </p:spPr>
        <p:txBody>
          <a:bodyPr wrap="square" lIns="91440" tIns="45720" rIns="91440" bIns="45720" rtlCol="0" anchor="t">
            <a:spAutoFit/>
          </a:bodyPr>
          <a:lstStyle/>
          <a:p>
            <a:r>
              <a:rPr lang="en-US" b="1"/>
              <a:t>Current GCN Front</a:t>
            </a:r>
            <a:r>
              <a:rPr lang="en-US" b="1">
                <a:cs typeface="Calibri"/>
              </a:rPr>
              <a:t> Page:</a:t>
            </a:r>
          </a:p>
          <a:p>
            <a:pPr marL="342900" indent="-342900">
              <a:buAutoNum type="arabicPeriod"/>
            </a:pPr>
            <a:r>
              <a:rPr lang="en-US" sz="1600">
                <a:cs typeface="Calibri"/>
              </a:rPr>
              <a:t>General Information</a:t>
            </a:r>
          </a:p>
          <a:p>
            <a:pPr marL="800100" lvl="1" indent="-342900">
              <a:buAutoNum type="romanLcPeriod"/>
            </a:pPr>
            <a:r>
              <a:rPr lang="en-US" sz="1600">
                <a:cs typeface="Calibri"/>
              </a:rPr>
              <a:t>About GCN</a:t>
            </a:r>
          </a:p>
          <a:p>
            <a:pPr marL="800100" lvl="1" indent="-342900">
              <a:buAutoNum type="romanLcPeriod"/>
            </a:pPr>
            <a:r>
              <a:rPr lang="en-US" sz="1600">
                <a:cs typeface="Calibri"/>
              </a:rPr>
              <a:t>Burst/Trans Information</a:t>
            </a:r>
          </a:p>
          <a:p>
            <a:pPr marL="342900" indent="-342900">
              <a:buAutoNum type="arabicPeriod"/>
            </a:pPr>
            <a:r>
              <a:rPr lang="en-US" sz="1600">
                <a:cs typeface="Calibri"/>
              </a:rPr>
              <a:t>Membership</a:t>
            </a:r>
          </a:p>
          <a:p>
            <a:pPr marL="800100" lvl="1" indent="-342900">
              <a:buAutoNum type="romanLcPeriod"/>
            </a:pPr>
            <a:r>
              <a:rPr lang="en-US" sz="1600">
                <a:cs typeface="Calibri"/>
              </a:rPr>
              <a:t>Subscribe</a:t>
            </a:r>
          </a:p>
          <a:p>
            <a:pPr marL="800100" lvl="1" indent="-342900">
              <a:buAutoNum type="romanLcPeriod"/>
            </a:pPr>
            <a:r>
              <a:rPr lang="en-US" sz="1600">
                <a:cs typeface="Calibri"/>
              </a:rPr>
              <a:t>Unsubscribe</a:t>
            </a:r>
          </a:p>
          <a:p>
            <a:pPr marL="800100" lvl="1" indent="-342900">
              <a:buAutoNum type="romanLcPeriod"/>
            </a:pPr>
            <a:r>
              <a:rPr lang="en-US" sz="1600">
                <a:cs typeface="Calibri"/>
              </a:rPr>
              <a:t>Modify Notices</a:t>
            </a:r>
          </a:p>
          <a:p>
            <a:pPr marL="800100" lvl="1" indent="-342900">
              <a:buAutoNum type="romanLcPeriod"/>
            </a:pPr>
            <a:r>
              <a:rPr lang="en-US" sz="1600">
                <a:cs typeface="Calibri"/>
              </a:rPr>
              <a:t>Invite producers</a:t>
            </a:r>
          </a:p>
          <a:p>
            <a:pPr marL="342900" indent="-342900">
              <a:buAutoNum type="arabicPeriod"/>
            </a:pPr>
            <a:r>
              <a:rPr lang="en-US" sz="1600">
                <a:cs typeface="Calibri"/>
              </a:rPr>
              <a:t>Archives</a:t>
            </a:r>
          </a:p>
          <a:p>
            <a:pPr marL="800100" lvl="1" indent="-342900">
              <a:buAutoNum type="romanLcPeriod"/>
            </a:pPr>
            <a:r>
              <a:rPr lang="en-US" sz="1600">
                <a:ea typeface="+mn-lt"/>
                <a:cs typeface="+mn-lt"/>
              </a:rPr>
              <a:t>Circular Archive</a:t>
            </a:r>
          </a:p>
          <a:p>
            <a:pPr marL="800100" lvl="1" indent="-342900">
              <a:buAutoNum type="romanLcPeriod"/>
            </a:pPr>
            <a:r>
              <a:rPr lang="en-US" sz="1600">
                <a:ea typeface="+mn-lt"/>
                <a:cs typeface="+mn-lt"/>
              </a:rPr>
              <a:t>Past Bursts/Transients and </a:t>
            </a:r>
            <a:r>
              <a:rPr lang="en-US" sz="1600" err="1">
                <a:ea typeface="+mn-lt"/>
                <a:cs typeface="+mn-lt"/>
              </a:rPr>
              <a:t>webtext</a:t>
            </a:r>
            <a:endParaRPr lang="en-US" sz="1600">
              <a:ea typeface="+mn-lt"/>
              <a:cs typeface="+mn-lt"/>
            </a:endParaRPr>
          </a:p>
          <a:p>
            <a:pPr marL="800100" lvl="1" indent="-342900">
              <a:buAutoNum type="romanLcPeriod"/>
            </a:pPr>
            <a:r>
              <a:rPr lang="en-US" sz="1600">
                <a:cs typeface="Calibri"/>
              </a:rPr>
              <a:t>GCN Reports Archive</a:t>
            </a:r>
          </a:p>
          <a:p>
            <a:pPr marL="342900" indent="-342900">
              <a:buAutoNum type="arabicPeriod"/>
            </a:pPr>
            <a:r>
              <a:rPr lang="en-US" sz="1600">
                <a:cs typeface="Calibri"/>
              </a:rPr>
              <a:t>Search</a:t>
            </a:r>
          </a:p>
          <a:p>
            <a:pPr marL="800100" lvl="1" indent="-342900">
              <a:buAutoNum type="romanLcPeriod"/>
            </a:pPr>
            <a:r>
              <a:rPr lang="en-US" sz="1600">
                <a:cs typeface="Calibri"/>
              </a:rPr>
              <a:t>GCN for Bursts</a:t>
            </a:r>
          </a:p>
          <a:p>
            <a:pPr marL="800100" lvl="1" indent="-342900">
              <a:buAutoNum type="romanLcPeriod"/>
            </a:pPr>
            <a:r>
              <a:rPr lang="en-US" sz="1600">
                <a:cs typeface="Calibri"/>
              </a:rPr>
              <a:t>GCN by Burst</a:t>
            </a:r>
          </a:p>
          <a:p>
            <a:pPr marL="800100" lvl="1" indent="-342900">
              <a:buAutoNum type="romanLcPeriod"/>
            </a:pPr>
            <a:r>
              <a:rPr lang="en-US" sz="1600">
                <a:cs typeface="Calibri"/>
              </a:rPr>
              <a:t>Search NASA</a:t>
            </a:r>
          </a:p>
          <a:p>
            <a:pPr marL="342900" indent="-342900">
              <a:buAutoNum type="arabicPeriod"/>
            </a:pPr>
            <a:r>
              <a:rPr lang="en-US" sz="1600">
                <a:cs typeface="Calibri"/>
              </a:rPr>
              <a:t>News</a:t>
            </a:r>
          </a:p>
          <a:p>
            <a:pPr marL="800100" lvl="1" indent="-342900">
              <a:buAutoNum type="romanLcPeriod"/>
            </a:pPr>
            <a:r>
              <a:rPr lang="en-US" sz="1600">
                <a:cs typeface="Calibri"/>
              </a:rPr>
              <a:t>Banner Bulletin</a:t>
            </a:r>
          </a:p>
          <a:p>
            <a:pPr marL="800100" lvl="1" indent="-342900">
              <a:buAutoNum type="romanLcPeriod"/>
            </a:pPr>
            <a:r>
              <a:rPr lang="en-US" sz="1600">
                <a:cs typeface="Calibri"/>
              </a:rPr>
              <a:t>Website Updates</a:t>
            </a:r>
          </a:p>
          <a:p>
            <a:pPr marL="800100" lvl="1" indent="-342900">
              <a:buAutoNum type="romanLcPeriod"/>
            </a:pPr>
            <a:r>
              <a:rPr lang="en-US" sz="1600">
                <a:cs typeface="Calibri"/>
              </a:rPr>
              <a:t>Website Status</a:t>
            </a:r>
          </a:p>
          <a:p>
            <a:pPr marL="342900" indent="-342900">
              <a:buAutoNum type="arabicPeriod"/>
            </a:pPr>
            <a:endParaRPr lang="en-US" sz="1600">
              <a:cs typeface="Calibri"/>
            </a:endParaRPr>
          </a:p>
        </p:txBody>
      </p:sp>
      <p:sp>
        <p:nvSpPr>
          <p:cNvPr id="7" name="TextBox 6">
            <a:extLst>
              <a:ext uri="{FF2B5EF4-FFF2-40B4-BE49-F238E27FC236}">
                <a16:creationId xmlns:a16="http://schemas.microsoft.com/office/drawing/2014/main" id="{EC96D394-A527-4C9E-A21F-96F6A28E5842}"/>
              </a:ext>
            </a:extLst>
          </p:cNvPr>
          <p:cNvSpPr txBox="1"/>
          <p:nvPr/>
        </p:nvSpPr>
        <p:spPr>
          <a:xfrm>
            <a:off x="8805333" y="93759"/>
            <a:ext cx="3388654" cy="4739759"/>
          </a:xfrm>
          <a:prstGeom prst="rect">
            <a:avLst/>
          </a:prstGeom>
          <a:noFill/>
        </p:spPr>
        <p:txBody>
          <a:bodyPr wrap="square" lIns="91440" tIns="45720" rIns="91440" bIns="45720" rtlCol="0" anchor="t">
            <a:spAutoFit/>
          </a:bodyPr>
          <a:lstStyle/>
          <a:p>
            <a:endParaRPr lang="en-US" b="1">
              <a:cs typeface="Calibri"/>
            </a:endParaRPr>
          </a:p>
          <a:p>
            <a:r>
              <a:rPr lang="en-US">
                <a:ea typeface="+mn-lt"/>
                <a:cs typeface="+mn-lt"/>
              </a:rPr>
              <a:t>6.    Contact</a:t>
            </a:r>
          </a:p>
          <a:p>
            <a:pPr marL="800100" lvl="1" indent="-342900">
              <a:buAutoNum type="romanLcPeriod"/>
            </a:pPr>
            <a:r>
              <a:rPr lang="en-US">
                <a:ea typeface="+mn-lt"/>
                <a:cs typeface="+mn-lt"/>
              </a:rPr>
              <a:t>GCN Help and FAQ</a:t>
            </a:r>
          </a:p>
          <a:p>
            <a:pPr marL="800100" lvl="1" indent="-342900">
              <a:buAutoNum type="romanLcPeriod"/>
            </a:pPr>
            <a:r>
              <a:rPr lang="en-US">
                <a:ea typeface="+mn-lt"/>
                <a:cs typeface="+mn-lt"/>
              </a:rPr>
              <a:t>Curator</a:t>
            </a:r>
          </a:p>
          <a:p>
            <a:pPr marL="800100" lvl="1" indent="-342900">
              <a:buAutoNum type="romanLcPeriod"/>
            </a:pPr>
            <a:r>
              <a:rPr lang="en-US">
                <a:ea typeface="+mn-lt"/>
                <a:cs typeface="+mn-lt"/>
              </a:rPr>
              <a:t>NASA POC</a:t>
            </a:r>
          </a:p>
          <a:p>
            <a:pPr marL="800100" lvl="1" indent="-342900">
              <a:buAutoNum type="romanLcPeriod"/>
            </a:pPr>
            <a:r>
              <a:rPr lang="en-US">
                <a:ea typeface="+mn-lt"/>
                <a:cs typeface="+mn-lt"/>
              </a:rPr>
              <a:t>GCN/TAN POC</a:t>
            </a:r>
          </a:p>
          <a:p>
            <a:pPr marL="800100" lvl="1" indent="-342900">
              <a:buAutoNum type="romanLcPeriod"/>
            </a:pPr>
            <a:r>
              <a:rPr lang="en-US">
                <a:ea typeface="+mn-lt"/>
                <a:cs typeface="+mn-lt"/>
              </a:rPr>
              <a:t>Ask an Astronomer</a:t>
            </a:r>
            <a:endParaRPr lang="en-US"/>
          </a:p>
          <a:p>
            <a:r>
              <a:rPr lang="en-US" sz="1600">
                <a:cs typeface="Calibri"/>
              </a:rPr>
              <a:t>7.    NASA</a:t>
            </a:r>
          </a:p>
          <a:p>
            <a:pPr marL="800100" lvl="1" indent="-342900">
              <a:buAutoNum type="romanLcPeriod"/>
            </a:pPr>
            <a:r>
              <a:rPr lang="en-US" sz="1600">
                <a:cs typeface="Calibri"/>
              </a:rPr>
              <a:t>NASA Homepage</a:t>
            </a:r>
          </a:p>
          <a:p>
            <a:pPr marL="800100" lvl="1" indent="-342900">
              <a:buAutoNum type="romanLcPeriod"/>
            </a:pPr>
            <a:r>
              <a:rPr lang="en-US" sz="1600">
                <a:cs typeface="Calibri"/>
              </a:rPr>
              <a:t>Search NASA</a:t>
            </a:r>
          </a:p>
          <a:p>
            <a:pPr marL="800100" lvl="1" indent="-342900">
              <a:buAutoNum type="romanLcPeriod"/>
            </a:pPr>
            <a:r>
              <a:rPr lang="en-US" sz="1600">
                <a:cs typeface="Calibri"/>
              </a:rPr>
              <a:t>Site map</a:t>
            </a:r>
          </a:p>
          <a:p>
            <a:pPr marL="800100" lvl="1" indent="-342900">
              <a:buAutoNum type="romanLcPeriod"/>
            </a:pPr>
            <a:r>
              <a:rPr lang="en-US" sz="1600">
                <a:cs typeface="Calibri"/>
              </a:rPr>
              <a:t>GSFC</a:t>
            </a:r>
          </a:p>
          <a:p>
            <a:pPr marL="800100" lvl="1" indent="-342900">
              <a:buAutoNum type="romanLcPeriod"/>
            </a:pPr>
            <a:r>
              <a:rPr lang="en-US" sz="1600">
                <a:cs typeface="Calibri"/>
              </a:rPr>
              <a:t>Parent and Adjacent Organizations (HEASARC &amp; ASD)</a:t>
            </a:r>
          </a:p>
          <a:p>
            <a:pPr marL="800100" lvl="1" indent="-342900">
              <a:buAutoNum type="romanLcPeriod"/>
            </a:pPr>
            <a:r>
              <a:rPr lang="en-US" sz="1600">
                <a:cs typeface="Calibri"/>
              </a:rPr>
              <a:t>Legal and Regulatory Disclaimers</a:t>
            </a:r>
          </a:p>
          <a:p>
            <a:pPr lvl="1"/>
            <a:endParaRPr lang="en-US" sz="1600">
              <a:solidFill>
                <a:srgbClr val="FF0000"/>
              </a:solidFill>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087283" y="65617"/>
            <a:ext cx="401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Missions Landing Page</a:t>
            </a: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9" name="Rectangle 8">
            <a:extLst>
              <a:ext uri="{FF2B5EF4-FFF2-40B4-BE49-F238E27FC236}">
                <a16:creationId xmlns:a16="http://schemas.microsoft.com/office/drawing/2014/main" id="{B185D500-2098-4189-8E90-96378340D103}"/>
              </a:ext>
            </a:extLst>
          </p:cNvPr>
          <p:cNvSpPr/>
          <p:nvPr/>
        </p:nvSpPr>
        <p:spPr>
          <a:xfrm>
            <a:off x="448734" y="2074334"/>
            <a:ext cx="8950324" cy="37465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C77B74A-A6C7-49DB-ACFE-5A4F8B86994C}"/>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36" name="Graphic 10" descr="Caret Down with solid fill">
            <a:extLst>
              <a:ext uri="{FF2B5EF4-FFF2-40B4-BE49-F238E27FC236}">
                <a16:creationId xmlns:a16="http://schemas.microsoft.com/office/drawing/2014/main" id="{035A1DA6-D449-43A9-B2CE-BDC735E144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38" name="Graphic 10" descr="Caret Down with solid fill">
            <a:extLst>
              <a:ext uri="{FF2B5EF4-FFF2-40B4-BE49-F238E27FC236}">
                <a16:creationId xmlns:a16="http://schemas.microsoft.com/office/drawing/2014/main" id="{9CE7E1ED-F3CB-4783-8922-D78569986A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40" name="Graphic 10" descr="Caret Down with solid fill">
            <a:extLst>
              <a:ext uri="{FF2B5EF4-FFF2-40B4-BE49-F238E27FC236}">
                <a16:creationId xmlns:a16="http://schemas.microsoft.com/office/drawing/2014/main" id="{F2D0EC7D-0458-46C8-AC30-33E9C0A82C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42" name="TextBox 41">
            <a:extLst>
              <a:ext uri="{FF2B5EF4-FFF2-40B4-BE49-F238E27FC236}">
                <a16:creationId xmlns:a16="http://schemas.microsoft.com/office/drawing/2014/main" id="{8F8EDCFE-942C-497A-AE32-3329FC77721C}"/>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44" name="TextBox 43">
            <a:extLst>
              <a:ext uri="{FF2B5EF4-FFF2-40B4-BE49-F238E27FC236}">
                <a16:creationId xmlns:a16="http://schemas.microsoft.com/office/drawing/2014/main" id="{7D55D45E-6ACB-4A2B-812C-EACFFED979DF}"/>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46" name="TextBox 45">
            <a:extLst>
              <a:ext uri="{FF2B5EF4-FFF2-40B4-BE49-F238E27FC236}">
                <a16:creationId xmlns:a16="http://schemas.microsoft.com/office/drawing/2014/main" id="{4AC4954A-0497-4B15-9CAA-B0DA1F2118E8}"/>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48" name="TextBox 47">
            <a:extLst>
              <a:ext uri="{FF2B5EF4-FFF2-40B4-BE49-F238E27FC236}">
                <a16:creationId xmlns:a16="http://schemas.microsoft.com/office/drawing/2014/main" id="{FFBBF33F-A9DB-455E-9DEF-2F0B426E74C7}"/>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50" name="TextBox 49">
            <a:extLst>
              <a:ext uri="{FF2B5EF4-FFF2-40B4-BE49-F238E27FC236}">
                <a16:creationId xmlns:a16="http://schemas.microsoft.com/office/drawing/2014/main" id="{5ECE8B28-A557-46DC-B97D-E3AE8007208C}"/>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52" name="TextBox 51">
            <a:extLst>
              <a:ext uri="{FF2B5EF4-FFF2-40B4-BE49-F238E27FC236}">
                <a16:creationId xmlns:a16="http://schemas.microsoft.com/office/drawing/2014/main" id="{1CDEE901-38FC-42D4-BB94-B1233AD6D1DA}"/>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54" name="Graphic 4" descr="Magnifying glass with solid fill">
            <a:extLst>
              <a:ext uri="{FF2B5EF4-FFF2-40B4-BE49-F238E27FC236}">
                <a16:creationId xmlns:a16="http://schemas.microsoft.com/office/drawing/2014/main" id="{6656BA84-F1BD-45AA-A4ED-EDDCDAEBA92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56" name="TextBox 55">
            <a:extLst>
              <a:ext uri="{FF2B5EF4-FFF2-40B4-BE49-F238E27FC236}">
                <a16:creationId xmlns:a16="http://schemas.microsoft.com/office/drawing/2014/main" id="{D143E441-45B1-4399-89A8-2CF7CCAA8F6F}"/>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57" name="Rectangle 56">
            <a:extLst>
              <a:ext uri="{FF2B5EF4-FFF2-40B4-BE49-F238E27FC236}">
                <a16:creationId xmlns:a16="http://schemas.microsoft.com/office/drawing/2014/main" id="{02D39C26-F1B6-4900-82FF-DD624AB39B84}"/>
              </a:ext>
            </a:extLst>
          </p:cNvPr>
          <p:cNvSpPr/>
          <p:nvPr/>
        </p:nvSpPr>
        <p:spPr>
          <a:xfrm>
            <a:off x="9478433" y="2074334"/>
            <a:ext cx="2435224" cy="37465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hord 57">
            <a:extLst>
              <a:ext uri="{FF2B5EF4-FFF2-40B4-BE49-F238E27FC236}">
                <a16:creationId xmlns:a16="http://schemas.microsoft.com/office/drawing/2014/main" id="{6F1458C2-F222-467D-B01C-E4F8E364D3AA}"/>
              </a:ext>
            </a:extLst>
          </p:cNvPr>
          <p:cNvSpPr/>
          <p:nvPr/>
        </p:nvSpPr>
        <p:spPr>
          <a:xfrm rot="6720000">
            <a:off x="3300095" y="2944331"/>
            <a:ext cx="4171950" cy="4152900"/>
          </a:xfrm>
          <a:prstGeom prst="chor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Graphic 59" descr="Satellite dish outline">
            <a:extLst>
              <a:ext uri="{FF2B5EF4-FFF2-40B4-BE49-F238E27FC236}">
                <a16:creationId xmlns:a16="http://schemas.microsoft.com/office/drawing/2014/main" id="{064FE52C-4BC6-41EB-B6D0-2418C4926C6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448175" y="3028950"/>
            <a:ext cx="914400" cy="914400"/>
          </a:xfrm>
          <a:prstGeom prst="rect">
            <a:avLst/>
          </a:prstGeom>
        </p:spPr>
      </p:pic>
      <p:pic>
        <p:nvPicPr>
          <p:cNvPr id="60" name="Graphic 60" descr="Satellite outline">
            <a:extLst>
              <a:ext uri="{FF2B5EF4-FFF2-40B4-BE49-F238E27FC236}">
                <a16:creationId xmlns:a16="http://schemas.microsoft.com/office/drawing/2014/main" id="{01B794BC-5238-4154-B822-02678345288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553200" y="2209800"/>
            <a:ext cx="914400" cy="914400"/>
          </a:xfrm>
          <a:prstGeom prst="rect">
            <a:avLst/>
          </a:prstGeom>
        </p:spPr>
      </p:pic>
      <p:pic>
        <p:nvPicPr>
          <p:cNvPr id="61" name="Graphic 61" descr="Telescope outline">
            <a:extLst>
              <a:ext uri="{FF2B5EF4-FFF2-40B4-BE49-F238E27FC236}">
                <a16:creationId xmlns:a16="http://schemas.microsoft.com/office/drawing/2014/main" id="{93BC8DFE-CCBF-4C26-98F2-523615D19E2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086475" y="3676650"/>
            <a:ext cx="914400" cy="914400"/>
          </a:xfrm>
          <a:prstGeom prst="rect">
            <a:avLst/>
          </a:prstGeom>
        </p:spPr>
      </p:pic>
      <p:sp>
        <p:nvSpPr>
          <p:cNvPr id="2" name="TextBox 1">
            <a:extLst>
              <a:ext uri="{FF2B5EF4-FFF2-40B4-BE49-F238E27FC236}">
                <a16:creationId xmlns:a16="http://schemas.microsoft.com/office/drawing/2014/main" id="{DD4F9FAE-C9D9-41D8-9970-A383CD1A2CD2}"/>
              </a:ext>
            </a:extLst>
          </p:cNvPr>
          <p:cNvSpPr txBox="1"/>
          <p:nvPr/>
        </p:nvSpPr>
        <p:spPr>
          <a:xfrm>
            <a:off x="657225" y="2209800"/>
            <a:ext cx="443865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Possible Concept for Missions Landing Page</a:t>
            </a:r>
          </a:p>
          <a:p>
            <a:endParaRPr lang="en-US" dirty="0">
              <a:cs typeface="Calibri"/>
            </a:endParaRPr>
          </a:p>
          <a:p>
            <a:r>
              <a:rPr lang="en-US">
                <a:cs typeface="Calibri"/>
              </a:rPr>
              <a:t>A Large graphic illustrating current/active</a:t>
            </a:r>
            <a:endParaRPr lang="en-US" dirty="0">
              <a:cs typeface="Calibri"/>
            </a:endParaRPr>
          </a:p>
          <a:p>
            <a:r>
              <a:rPr lang="en-US">
                <a:cs typeface="Calibri"/>
              </a:rPr>
              <a:t>Missions and observatories with</a:t>
            </a:r>
          </a:p>
          <a:p>
            <a:r>
              <a:rPr lang="en-US">
                <a:cs typeface="Calibri"/>
              </a:rPr>
              <a:t>Each icon acting as a button</a:t>
            </a:r>
          </a:p>
          <a:p>
            <a:r>
              <a:rPr lang="en-US">
                <a:cs typeface="Calibri"/>
              </a:rPr>
              <a:t>That links to the specific</a:t>
            </a:r>
          </a:p>
          <a:p>
            <a:r>
              <a:rPr lang="en-US">
                <a:cs typeface="Calibri"/>
              </a:rPr>
              <a:t>Mission's page.</a:t>
            </a:r>
            <a:endParaRPr lang="en-US" dirty="0">
              <a:cs typeface="Calibri"/>
            </a:endParaRPr>
          </a:p>
        </p:txBody>
      </p:sp>
      <p:sp>
        <p:nvSpPr>
          <p:cNvPr id="3" name="TextBox 2">
            <a:extLst>
              <a:ext uri="{FF2B5EF4-FFF2-40B4-BE49-F238E27FC236}">
                <a16:creationId xmlns:a16="http://schemas.microsoft.com/office/drawing/2014/main" id="{7F530746-ABD1-41E8-905E-CE1FDED90FFD}"/>
              </a:ext>
            </a:extLst>
          </p:cNvPr>
          <p:cNvSpPr txBox="1"/>
          <p:nvPr/>
        </p:nvSpPr>
        <p:spPr>
          <a:xfrm>
            <a:off x="9553575" y="2209800"/>
            <a:ext cx="2276475"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List of Legacy/Inactive Missions with links to their archived pages</a:t>
            </a:r>
          </a:p>
          <a:p>
            <a:r>
              <a:rPr lang="en-US">
                <a:cs typeface="Calibri"/>
              </a:rPr>
              <a:t>__________________</a:t>
            </a:r>
            <a:endParaRPr lang="en-US" dirty="0">
              <a:cs typeface="Calibri"/>
            </a:endParaRPr>
          </a:p>
          <a:p>
            <a:r>
              <a:rPr lang="en-US">
                <a:cs typeface="Calibri"/>
              </a:rPr>
              <a:t>LINK</a:t>
            </a:r>
            <a:endParaRPr lang="en-US" dirty="0">
              <a:cs typeface="Calibri"/>
            </a:endParaRPr>
          </a:p>
          <a:p>
            <a:r>
              <a:rPr lang="en-US">
                <a:cs typeface="Calibri"/>
              </a:rPr>
              <a:t>__________________</a:t>
            </a:r>
            <a:endParaRPr lang="en-US" dirty="0">
              <a:cs typeface="Calibri"/>
            </a:endParaRPr>
          </a:p>
          <a:p>
            <a:r>
              <a:rPr lang="en-US">
                <a:ea typeface="+mn-lt"/>
                <a:cs typeface="+mn-lt"/>
              </a:rPr>
              <a:t>LINK</a:t>
            </a:r>
          </a:p>
          <a:p>
            <a:r>
              <a:rPr lang="en-US">
                <a:ea typeface="+mn-lt"/>
                <a:cs typeface="+mn-lt"/>
              </a:rPr>
              <a:t>__________________</a:t>
            </a:r>
          </a:p>
          <a:p>
            <a:r>
              <a:rPr lang="en-US">
                <a:ea typeface="+mn-lt"/>
                <a:cs typeface="+mn-lt"/>
              </a:rPr>
              <a:t>LINK</a:t>
            </a:r>
          </a:p>
          <a:p>
            <a:r>
              <a:rPr lang="en-US">
                <a:ea typeface="+mn-lt"/>
                <a:cs typeface="+mn-lt"/>
              </a:rPr>
              <a:t>__________________</a:t>
            </a:r>
          </a:p>
          <a:p>
            <a:r>
              <a:rPr lang="en-US">
                <a:ea typeface="+mn-lt"/>
                <a:cs typeface="+mn-lt"/>
              </a:rPr>
              <a:t>LINK</a:t>
            </a:r>
          </a:p>
          <a:p>
            <a:r>
              <a:rPr lang="en-US">
                <a:ea typeface="+mn-lt"/>
                <a:cs typeface="+mn-lt"/>
              </a:rPr>
              <a:t>__________________</a:t>
            </a:r>
          </a:p>
        </p:txBody>
      </p:sp>
      <p:sp>
        <p:nvSpPr>
          <p:cNvPr id="4" name="TextBox 3">
            <a:extLst>
              <a:ext uri="{FF2B5EF4-FFF2-40B4-BE49-F238E27FC236}">
                <a16:creationId xmlns:a16="http://schemas.microsoft.com/office/drawing/2014/main" id="{E0E65738-C995-4C05-9952-831D9A3760B8}"/>
              </a:ext>
            </a:extLst>
          </p:cNvPr>
          <p:cNvSpPr txBox="1"/>
          <p:nvPr/>
        </p:nvSpPr>
        <p:spPr>
          <a:xfrm>
            <a:off x="9479280" y="2001520"/>
            <a:ext cx="2499360" cy="27699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&lt;sortable by name or mission type&gt;</a:t>
            </a:r>
            <a:endParaRPr lang="en-US"/>
          </a:p>
        </p:txBody>
      </p:sp>
    </p:spTree>
    <p:extLst>
      <p:ext uri="{BB962C8B-B14F-4D97-AF65-F5344CB8AC3E}">
        <p14:creationId xmlns:p14="http://schemas.microsoft.com/office/powerpoint/2010/main" val="363795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087283" y="65617"/>
            <a:ext cx="401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Missions Page Example</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9" name="Rectangle 8">
            <a:extLst>
              <a:ext uri="{FF2B5EF4-FFF2-40B4-BE49-F238E27FC236}">
                <a16:creationId xmlns:a16="http://schemas.microsoft.com/office/drawing/2014/main" id="{B185D500-2098-4189-8E90-96378340D103}"/>
              </a:ext>
            </a:extLst>
          </p:cNvPr>
          <p:cNvSpPr/>
          <p:nvPr/>
        </p:nvSpPr>
        <p:spPr>
          <a:xfrm>
            <a:off x="448734" y="2074334"/>
            <a:ext cx="6578599" cy="3022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879475" y="2310341"/>
            <a:ext cx="6062133"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Mission Name (EX: Fermi)</a:t>
            </a:r>
          </a:p>
          <a:p>
            <a:endParaRPr lang="en-US">
              <a:cs typeface="Calibri"/>
            </a:endParaRPr>
          </a:p>
          <a:p>
            <a:r>
              <a:rPr lang="en-US">
                <a:cs typeface="Calibri"/>
              </a:rPr>
              <a:t>Brief Mission and History Statement</a:t>
            </a:r>
          </a:p>
          <a:p>
            <a:endParaRPr lang="en-US">
              <a:cs typeface="Calibri"/>
            </a:endParaRPr>
          </a:p>
          <a:p>
            <a:r>
              <a:rPr lang="en-US">
                <a:cs typeface="Calibri"/>
              </a:rPr>
              <a:t>Instrument Facts Table</a:t>
            </a:r>
          </a:p>
          <a:p>
            <a:r>
              <a:rPr lang="en-US">
                <a:ea typeface="+mn-lt"/>
                <a:cs typeface="+mn-lt"/>
              </a:rPr>
              <a:t>GBM— some text about this instrument, links to relevant Fermi SSC pages</a:t>
            </a:r>
          </a:p>
          <a:p>
            <a:r>
              <a:rPr lang="en-US">
                <a:ea typeface="+mn-lt"/>
                <a:cs typeface="+mn-lt"/>
              </a:rPr>
              <a:t>LAT — some text about this instrument, links to relevant Fermi SSC pages</a:t>
            </a:r>
            <a:endParaRPr lang="en-US"/>
          </a:p>
        </p:txBody>
      </p:sp>
      <p:sp>
        <p:nvSpPr>
          <p:cNvPr id="12" name="Rectangle 11">
            <a:extLst>
              <a:ext uri="{FF2B5EF4-FFF2-40B4-BE49-F238E27FC236}">
                <a16:creationId xmlns:a16="http://schemas.microsoft.com/office/drawing/2014/main" id="{785C8788-4625-475C-B413-B5CA9CFD363B}"/>
              </a:ext>
            </a:extLst>
          </p:cNvPr>
          <p:cNvSpPr/>
          <p:nvPr/>
        </p:nvSpPr>
        <p:spPr>
          <a:xfrm>
            <a:off x="7095066" y="2074334"/>
            <a:ext cx="2438400" cy="4487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DBFE167-0B35-411D-A7F0-5646DDAF8411}"/>
              </a:ext>
            </a:extLst>
          </p:cNvPr>
          <p:cNvSpPr txBox="1"/>
          <p:nvPr/>
        </p:nvSpPr>
        <p:spPr>
          <a:xfrm>
            <a:off x="7449607" y="2115608"/>
            <a:ext cx="172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Fermi Alerts</a:t>
            </a:r>
          </a:p>
        </p:txBody>
      </p:sp>
      <p:sp>
        <p:nvSpPr>
          <p:cNvPr id="14" name="Rectangle 13">
            <a:extLst>
              <a:ext uri="{FF2B5EF4-FFF2-40B4-BE49-F238E27FC236}">
                <a16:creationId xmlns:a16="http://schemas.microsoft.com/office/drawing/2014/main" id="{3626A632-8C78-4AC5-B3A4-277C4DA1C6C8}"/>
              </a:ext>
            </a:extLst>
          </p:cNvPr>
          <p:cNvSpPr/>
          <p:nvPr/>
        </p:nvSpPr>
        <p:spPr>
          <a:xfrm>
            <a:off x="9465732" y="2074334"/>
            <a:ext cx="2438400" cy="4487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02D6271-BAC9-4C44-B116-235359AC7E40}"/>
              </a:ext>
            </a:extLst>
          </p:cNvPr>
          <p:cNvSpPr txBox="1"/>
          <p:nvPr/>
        </p:nvSpPr>
        <p:spPr>
          <a:xfrm>
            <a:off x="9820273" y="2115608"/>
            <a:ext cx="172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Fermi Archives</a:t>
            </a:r>
          </a:p>
        </p:txBody>
      </p:sp>
      <p:sp>
        <p:nvSpPr>
          <p:cNvPr id="16" name="Rectangle 15">
            <a:extLst>
              <a:ext uri="{FF2B5EF4-FFF2-40B4-BE49-F238E27FC236}">
                <a16:creationId xmlns:a16="http://schemas.microsoft.com/office/drawing/2014/main" id="{2F1F0881-F482-4A1B-BC35-B37723493519}"/>
              </a:ext>
            </a:extLst>
          </p:cNvPr>
          <p:cNvSpPr/>
          <p:nvPr/>
        </p:nvSpPr>
        <p:spPr>
          <a:xfrm>
            <a:off x="7095066" y="2531534"/>
            <a:ext cx="4809067" cy="15578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EF92649-CF15-47CB-80D9-6021ABBE72F5}"/>
              </a:ext>
            </a:extLst>
          </p:cNvPr>
          <p:cNvSpPr/>
          <p:nvPr/>
        </p:nvSpPr>
        <p:spPr>
          <a:xfrm>
            <a:off x="7095066" y="4114800"/>
            <a:ext cx="4809067" cy="15578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8987FC-308D-4989-8CD3-236C3A3AD232}"/>
              </a:ext>
            </a:extLst>
          </p:cNvPr>
          <p:cNvSpPr txBox="1"/>
          <p:nvPr/>
        </p:nvSpPr>
        <p:spPr>
          <a:xfrm>
            <a:off x="7906807" y="2479675"/>
            <a:ext cx="3115733" cy="3777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Alert Crawler Type 1</a:t>
            </a:r>
          </a:p>
        </p:txBody>
      </p:sp>
      <p:sp>
        <p:nvSpPr>
          <p:cNvPr id="19" name="TextBox 18">
            <a:extLst>
              <a:ext uri="{FF2B5EF4-FFF2-40B4-BE49-F238E27FC236}">
                <a16:creationId xmlns:a16="http://schemas.microsoft.com/office/drawing/2014/main" id="{DFE9B045-5A50-4931-BA4C-C4675DF2CC11}"/>
              </a:ext>
            </a:extLst>
          </p:cNvPr>
          <p:cNvSpPr txBox="1"/>
          <p:nvPr/>
        </p:nvSpPr>
        <p:spPr>
          <a:xfrm>
            <a:off x="7906807" y="4088341"/>
            <a:ext cx="3115733" cy="3777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Alert Crawler Type 2</a:t>
            </a:r>
          </a:p>
        </p:txBody>
      </p:sp>
      <p:sp>
        <p:nvSpPr>
          <p:cNvPr id="4" name="Rectangle 3">
            <a:extLst>
              <a:ext uri="{FF2B5EF4-FFF2-40B4-BE49-F238E27FC236}">
                <a16:creationId xmlns:a16="http://schemas.microsoft.com/office/drawing/2014/main" id="{1A27D11C-BAA2-402F-A672-0BBF6F14CAC3}"/>
              </a:ext>
            </a:extLst>
          </p:cNvPr>
          <p:cNvSpPr/>
          <p:nvPr/>
        </p:nvSpPr>
        <p:spPr>
          <a:xfrm>
            <a:off x="7420851" y="3128396"/>
            <a:ext cx="4289727" cy="91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Table of fields in schema</a:t>
            </a:r>
          </a:p>
        </p:txBody>
      </p:sp>
      <p:sp>
        <p:nvSpPr>
          <p:cNvPr id="5" name="Rectangle 4">
            <a:extLst>
              <a:ext uri="{FF2B5EF4-FFF2-40B4-BE49-F238E27FC236}">
                <a16:creationId xmlns:a16="http://schemas.microsoft.com/office/drawing/2014/main" id="{13DCA953-D7BC-48A4-AAE1-8F35B47065ED}"/>
              </a:ext>
            </a:extLst>
          </p:cNvPr>
          <p:cNvSpPr/>
          <p:nvPr/>
        </p:nvSpPr>
        <p:spPr>
          <a:xfrm>
            <a:off x="7420851" y="2798104"/>
            <a:ext cx="4289727" cy="33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FERMI_GBM_FLIGHT_POS – short description</a:t>
            </a:r>
          </a:p>
        </p:txBody>
      </p:sp>
      <p:sp>
        <p:nvSpPr>
          <p:cNvPr id="11" name="Rectangle 10">
            <a:extLst>
              <a:ext uri="{FF2B5EF4-FFF2-40B4-BE49-F238E27FC236}">
                <a16:creationId xmlns:a16="http://schemas.microsoft.com/office/drawing/2014/main" id="{EE7AC073-198D-4ED4-9195-1AAEF5E63974}"/>
              </a:ext>
            </a:extLst>
          </p:cNvPr>
          <p:cNvSpPr/>
          <p:nvPr/>
        </p:nvSpPr>
        <p:spPr>
          <a:xfrm>
            <a:off x="7420851" y="4704827"/>
            <a:ext cx="4289727" cy="91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Table of fields in schema</a:t>
            </a:r>
          </a:p>
        </p:txBody>
      </p:sp>
      <p:sp>
        <p:nvSpPr>
          <p:cNvPr id="23" name="Rectangle 22">
            <a:extLst>
              <a:ext uri="{FF2B5EF4-FFF2-40B4-BE49-F238E27FC236}">
                <a16:creationId xmlns:a16="http://schemas.microsoft.com/office/drawing/2014/main" id="{7CE09CEA-625B-46AC-BE66-2297B8CDE55F}"/>
              </a:ext>
            </a:extLst>
          </p:cNvPr>
          <p:cNvSpPr/>
          <p:nvPr/>
        </p:nvSpPr>
        <p:spPr>
          <a:xfrm>
            <a:off x="7420851" y="4374535"/>
            <a:ext cx="4289727" cy="33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FERMI_GBM_GND_POS – short description</a:t>
            </a:r>
          </a:p>
        </p:txBody>
      </p:sp>
      <p:sp>
        <p:nvSpPr>
          <p:cNvPr id="27" name="Rectangle 26">
            <a:extLst>
              <a:ext uri="{FF2B5EF4-FFF2-40B4-BE49-F238E27FC236}">
                <a16:creationId xmlns:a16="http://schemas.microsoft.com/office/drawing/2014/main" id="{FDA22D3D-2A22-4FE3-8AA2-25C9358CEF45}"/>
              </a:ext>
            </a:extLst>
          </p:cNvPr>
          <p:cNvSpPr/>
          <p:nvPr/>
        </p:nvSpPr>
        <p:spPr>
          <a:xfrm>
            <a:off x="448734" y="5164667"/>
            <a:ext cx="6578599" cy="50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3124AEC-7F3E-4667-B21A-5B806BCE8951}"/>
              </a:ext>
            </a:extLst>
          </p:cNvPr>
          <p:cNvSpPr txBox="1"/>
          <p:nvPr/>
        </p:nvSpPr>
        <p:spPr>
          <a:xfrm>
            <a:off x="2277534" y="5232400"/>
            <a:ext cx="36237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Link to Mission's Homepage</a:t>
            </a:r>
          </a:p>
        </p:txBody>
      </p:sp>
      <p:sp>
        <p:nvSpPr>
          <p:cNvPr id="34" name="TextBox 33">
            <a:extLst>
              <a:ext uri="{FF2B5EF4-FFF2-40B4-BE49-F238E27FC236}">
                <a16:creationId xmlns:a16="http://schemas.microsoft.com/office/drawing/2014/main" id="{DC77B74A-A6C7-49DB-ACFE-5A4F8B86994C}"/>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36" name="Graphic 10" descr="Caret Down with solid fill">
            <a:extLst>
              <a:ext uri="{FF2B5EF4-FFF2-40B4-BE49-F238E27FC236}">
                <a16:creationId xmlns:a16="http://schemas.microsoft.com/office/drawing/2014/main" id="{035A1DA6-D449-43A9-B2CE-BDC735E144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38" name="Graphic 10" descr="Caret Down with solid fill">
            <a:extLst>
              <a:ext uri="{FF2B5EF4-FFF2-40B4-BE49-F238E27FC236}">
                <a16:creationId xmlns:a16="http://schemas.microsoft.com/office/drawing/2014/main" id="{9CE7E1ED-F3CB-4783-8922-D78569986A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40" name="Graphic 10" descr="Caret Down with solid fill">
            <a:extLst>
              <a:ext uri="{FF2B5EF4-FFF2-40B4-BE49-F238E27FC236}">
                <a16:creationId xmlns:a16="http://schemas.microsoft.com/office/drawing/2014/main" id="{F2D0EC7D-0458-46C8-AC30-33E9C0A82C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42" name="TextBox 41">
            <a:extLst>
              <a:ext uri="{FF2B5EF4-FFF2-40B4-BE49-F238E27FC236}">
                <a16:creationId xmlns:a16="http://schemas.microsoft.com/office/drawing/2014/main" id="{8F8EDCFE-942C-497A-AE32-3329FC77721C}"/>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44" name="TextBox 43">
            <a:extLst>
              <a:ext uri="{FF2B5EF4-FFF2-40B4-BE49-F238E27FC236}">
                <a16:creationId xmlns:a16="http://schemas.microsoft.com/office/drawing/2014/main" id="{7D55D45E-6ACB-4A2B-812C-EACFFED979DF}"/>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46" name="TextBox 45">
            <a:extLst>
              <a:ext uri="{FF2B5EF4-FFF2-40B4-BE49-F238E27FC236}">
                <a16:creationId xmlns:a16="http://schemas.microsoft.com/office/drawing/2014/main" id="{4AC4954A-0497-4B15-9CAA-B0DA1F2118E8}"/>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48" name="TextBox 47">
            <a:extLst>
              <a:ext uri="{FF2B5EF4-FFF2-40B4-BE49-F238E27FC236}">
                <a16:creationId xmlns:a16="http://schemas.microsoft.com/office/drawing/2014/main" id="{FFBBF33F-A9DB-455E-9DEF-2F0B426E74C7}"/>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50" name="TextBox 49">
            <a:extLst>
              <a:ext uri="{FF2B5EF4-FFF2-40B4-BE49-F238E27FC236}">
                <a16:creationId xmlns:a16="http://schemas.microsoft.com/office/drawing/2014/main" id="{5ECE8B28-A557-46DC-B97D-E3AE8007208C}"/>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52" name="TextBox 51">
            <a:extLst>
              <a:ext uri="{FF2B5EF4-FFF2-40B4-BE49-F238E27FC236}">
                <a16:creationId xmlns:a16="http://schemas.microsoft.com/office/drawing/2014/main" id="{1CDEE901-38FC-42D4-BB94-B1233AD6D1DA}"/>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54" name="Graphic 4" descr="Magnifying glass with solid fill">
            <a:extLst>
              <a:ext uri="{FF2B5EF4-FFF2-40B4-BE49-F238E27FC236}">
                <a16:creationId xmlns:a16="http://schemas.microsoft.com/office/drawing/2014/main" id="{6656BA84-F1BD-45AA-A4ED-EDDCDAEBA92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56" name="TextBox 55">
            <a:extLst>
              <a:ext uri="{FF2B5EF4-FFF2-40B4-BE49-F238E27FC236}">
                <a16:creationId xmlns:a16="http://schemas.microsoft.com/office/drawing/2014/main" id="{D143E441-45B1-4399-89A8-2CF7CCAA8F6F}"/>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2950333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Documentation</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18" name="Rectangle 17">
            <a:extLst>
              <a:ext uri="{FF2B5EF4-FFF2-40B4-BE49-F238E27FC236}">
                <a16:creationId xmlns:a16="http://schemas.microsoft.com/office/drawing/2014/main" id="{B1667AFB-235D-42CE-9218-A467A35B7E83}"/>
              </a:ext>
            </a:extLst>
          </p:cNvPr>
          <p:cNvSpPr/>
          <p:nvPr/>
        </p:nvSpPr>
        <p:spPr>
          <a:xfrm>
            <a:off x="1315508" y="2048201"/>
            <a:ext cx="9245599" cy="37901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ACA71AD5-3798-46E8-8824-F8DB9304DD26}"/>
              </a:ext>
            </a:extLst>
          </p:cNvPr>
          <p:cNvSpPr txBox="1"/>
          <p:nvPr/>
        </p:nvSpPr>
        <p:spPr>
          <a:xfrm>
            <a:off x="5676372" y="3055672"/>
            <a:ext cx="43010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I want to ...</a:t>
            </a:r>
          </a:p>
        </p:txBody>
      </p:sp>
      <p:sp>
        <p:nvSpPr>
          <p:cNvPr id="32" name="Rectangle 31">
            <a:extLst>
              <a:ext uri="{FF2B5EF4-FFF2-40B4-BE49-F238E27FC236}">
                <a16:creationId xmlns:a16="http://schemas.microsoft.com/office/drawing/2014/main" id="{A61C8F02-9E66-42AB-8009-373CFA4B34DE}"/>
              </a:ext>
            </a:extLst>
          </p:cNvPr>
          <p:cNvSpPr/>
          <p:nvPr/>
        </p:nvSpPr>
        <p:spPr>
          <a:xfrm>
            <a:off x="5685897" y="3386932"/>
            <a:ext cx="4605866" cy="358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3" name="TextBox 32">
            <a:extLst>
              <a:ext uri="{FF2B5EF4-FFF2-40B4-BE49-F238E27FC236}">
                <a16:creationId xmlns:a16="http://schemas.microsoft.com/office/drawing/2014/main" id="{8CFCCF24-4776-4E07-AE16-FB6F8FE53CA0}"/>
              </a:ext>
            </a:extLst>
          </p:cNvPr>
          <p:cNvSpPr txBox="1"/>
          <p:nvPr/>
        </p:nvSpPr>
        <p:spPr>
          <a:xfrm>
            <a:off x="5744105" y="3395122"/>
            <a:ext cx="43010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Receive GCN Circulars</a:t>
            </a:r>
          </a:p>
        </p:txBody>
      </p:sp>
      <p:sp>
        <p:nvSpPr>
          <p:cNvPr id="34" name="Rectangle 33">
            <a:extLst>
              <a:ext uri="{FF2B5EF4-FFF2-40B4-BE49-F238E27FC236}">
                <a16:creationId xmlns:a16="http://schemas.microsoft.com/office/drawing/2014/main" id="{6859B9DC-34F3-4EBC-9712-5599C605DBD5}"/>
              </a:ext>
            </a:extLst>
          </p:cNvPr>
          <p:cNvSpPr/>
          <p:nvPr/>
        </p:nvSpPr>
        <p:spPr>
          <a:xfrm>
            <a:off x="5685897" y="5080682"/>
            <a:ext cx="4605866" cy="4597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5" name="TextBox 34">
            <a:extLst>
              <a:ext uri="{FF2B5EF4-FFF2-40B4-BE49-F238E27FC236}">
                <a16:creationId xmlns:a16="http://schemas.microsoft.com/office/drawing/2014/main" id="{39A1D428-E515-44AA-8337-9E3E5916C5D9}"/>
              </a:ext>
            </a:extLst>
          </p:cNvPr>
          <p:cNvSpPr txBox="1"/>
          <p:nvPr/>
        </p:nvSpPr>
        <p:spPr>
          <a:xfrm>
            <a:off x="5600173" y="5182006"/>
            <a:ext cx="47921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Add my Mission/Observatory to GCN</a:t>
            </a:r>
            <a:endParaRPr lang="en-US" sz="1400">
              <a:cs typeface="Calibri"/>
            </a:endParaRPr>
          </a:p>
        </p:txBody>
      </p:sp>
      <p:sp>
        <p:nvSpPr>
          <p:cNvPr id="10" name="TextBox 9">
            <a:extLst>
              <a:ext uri="{FF2B5EF4-FFF2-40B4-BE49-F238E27FC236}">
                <a16:creationId xmlns:a16="http://schemas.microsoft.com/office/drawing/2014/main" id="{545C1332-E00B-435A-9F6E-D920A0AC9DAC}"/>
              </a:ext>
            </a:extLst>
          </p:cNvPr>
          <p:cNvSpPr txBox="1"/>
          <p:nvPr/>
        </p:nvSpPr>
        <p:spPr>
          <a:xfrm>
            <a:off x="2145772" y="3021867"/>
            <a:ext cx="30818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I'm A ...</a:t>
            </a:r>
          </a:p>
        </p:txBody>
      </p:sp>
      <p:sp>
        <p:nvSpPr>
          <p:cNvPr id="22" name="Rectangle 21">
            <a:extLst>
              <a:ext uri="{FF2B5EF4-FFF2-40B4-BE49-F238E27FC236}">
                <a16:creationId xmlns:a16="http://schemas.microsoft.com/office/drawing/2014/main" id="{17CA4418-2029-461A-9965-EE3A52441DF5}"/>
              </a:ext>
            </a:extLst>
          </p:cNvPr>
          <p:cNvSpPr/>
          <p:nvPr/>
        </p:nvSpPr>
        <p:spPr>
          <a:xfrm>
            <a:off x="1731963" y="3386994"/>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7" name="TextBox 26">
            <a:extLst>
              <a:ext uri="{FF2B5EF4-FFF2-40B4-BE49-F238E27FC236}">
                <a16:creationId xmlns:a16="http://schemas.microsoft.com/office/drawing/2014/main" id="{D97C820D-6529-4707-AFDA-F80A8CCFCE1C}"/>
              </a:ext>
            </a:extLst>
          </p:cNvPr>
          <p:cNvSpPr txBox="1"/>
          <p:nvPr/>
        </p:nvSpPr>
        <p:spPr>
          <a:xfrm>
            <a:off x="1942572" y="33659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Observer</a:t>
            </a:r>
            <a:endParaRPr lang="en-US" sz="1400">
              <a:cs typeface="Calibri"/>
            </a:endParaRPr>
          </a:p>
        </p:txBody>
      </p:sp>
      <p:sp>
        <p:nvSpPr>
          <p:cNvPr id="28" name="Rectangle 27">
            <a:extLst>
              <a:ext uri="{FF2B5EF4-FFF2-40B4-BE49-F238E27FC236}">
                <a16:creationId xmlns:a16="http://schemas.microsoft.com/office/drawing/2014/main" id="{C42613C0-897B-4311-B010-660C13EDA437}"/>
              </a:ext>
            </a:extLst>
          </p:cNvPr>
          <p:cNvSpPr/>
          <p:nvPr/>
        </p:nvSpPr>
        <p:spPr>
          <a:xfrm>
            <a:off x="1731963" y="3781694"/>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9" name="TextBox 28">
            <a:extLst>
              <a:ext uri="{FF2B5EF4-FFF2-40B4-BE49-F238E27FC236}">
                <a16:creationId xmlns:a16="http://schemas.microsoft.com/office/drawing/2014/main" id="{1F095552-5334-4BF3-8EF6-3D1A8F858350}"/>
              </a:ext>
            </a:extLst>
          </p:cNvPr>
          <p:cNvSpPr txBox="1"/>
          <p:nvPr/>
        </p:nvSpPr>
        <p:spPr>
          <a:xfrm>
            <a:off x="1925639" y="3752176"/>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Educator/Hobbyist</a:t>
            </a:r>
            <a:endParaRPr lang="en-US" sz="1400">
              <a:cs typeface="Calibri"/>
            </a:endParaRPr>
          </a:p>
        </p:txBody>
      </p:sp>
      <p:sp>
        <p:nvSpPr>
          <p:cNvPr id="30" name="Rectangle 29">
            <a:extLst>
              <a:ext uri="{FF2B5EF4-FFF2-40B4-BE49-F238E27FC236}">
                <a16:creationId xmlns:a16="http://schemas.microsoft.com/office/drawing/2014/main" id="{A3C2D6CD-B6BF-4A8C-8008-AD2E2AC35926}"/>
              </a:ext>
            </a:extLst>
          </p:cNvPr>
          <p:cNvSpPr/>
          <p:nvPr/>
        </p:nvSpPr>
        <p:spPr>
          <a:xfrm>
            <a:off x="1740429" y="4187741"/>
            <a:ext cx="3860800" cy="578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1" name="TextBox 30">
            <a:extLst>
              <a:ext uri="{FF2B5EF4-FFF2-40B4-BE49-F238E27FC236}">
                <a16:creationId xmlns:a16="http://schemas.microsoft.com/office/drawing/2014/main" id="{0F4E4E12-86D7-464B-B7FC-77448708FF84}"/>
              </a:ext>
            </a:extLst>
          </p:cNvPr>
          <p:cNvSpPr txBox="1"/>
          <p:nvPr/>
        </p:nvSpPr>
        <p:spPr>
          <a:xfrm>
            <a:off x="1951038" y="4158223"/>
            <a:ext cx="359833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Notice Producer</a:t>
            </a:r>
          </a:p>
          <a:p>
            <a:pPr algn="ctr"/>
            <a:r>
              <a:rPr lang="en-US" sz="1400"/>
              <a:t>(I want add notices to GCN)</a:t>
            </a:r>
            <a:endParaRPr lang="en-US" sz="1400">
              <a:cs typeface="Calibri"/>
            </a:endParaRPr>
          </a:p>
        </p:txBody>
      </p:sp>
      <p:sp>
        <p:nvSpPr>
          <p:cNvPr id="36" name="Rectangle 35">
            <a:extLst>
              <a:ext uri="{FF2B5EF4-FFF2-40B4-BE49-F238E27FC236}">
                <a16:creationId xmlns:a16="http://schemas.microsoft.com/office/drawing/2014/main" id="{0353EB1B-42C5-4E09-A50A-F73CCA691A2D}"/>
              </a:ext>
            </a:extLst>
          </p:cNvPr>
          <p:cNvSpPr/>
          <p:nvPr/>
        </p:nvSpPr>
        <p:spPr>
          <a:xfrm>
            <a:off x="5687465" y="3814459"/>
            <a:ext cx="4605866" cy="358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9" name="TextBox 38">
            <a:extLst>
              <a:ext uri="{FF2B5EF4-FFF2-40B4-BE49-F238E27FC236}">
                <a16:creationId xmlns:a16="http://schemas.microsoft.com/office/drawing/2014/main" id="{939918CE-AA59-43C5-B83D-87F07BA24F9C}"/>
              </a:ext>
            </a:extLst>
          </p:cNvPr>
          <p:cNvSpPr txBox="1"/>
          <p:nvPr/>
        </p:nvSpPr>
        <p:spPr>
          <a:xfrm>
            <a:off x="5745673" y="3822649"/>
            <a:ext cx="43010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Post / Submit a GCN Circulars</a:t>
            </a:r>
          </a:p>
        </p:txBody>
      </p:sp>
      <p:sp>
        <p:nvSpPr>
          <p:cNvPr id="40" name="Rectangle 39">
            <a:extLst>
              <a:ext uri="{FF2B5EF4-FFF2-40B4-BE49-F238E27FC236}">
                <a16:creationId xmlns:a16="http://schemas.microsoft.com/office/drawing/2014/main" id="{8A3AE4C9-3BA6-41C9-A948-18B18B17B898}"/>
              </a:ext>
            </a:extLst>
          </p:cNvPr>
          <p:cNvSpPr/>
          <p:nvPr/>
        </p:nvSpPr>
        <p:spPr>
          <a:xfrm>
            <a:off x="1731963" y="2218594"/>
            <a:ext cx="3826934" cy="750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666A59B1-B98B-4734-AADC-632519A11AB9}"/>
              </a:ext>
            </a:extLst>
          </p:cNvPr>
          <p:cNvSpPr txBox="1"/>
          <p:nvPr/>
        </p:nvSpPr>
        <p:spPr>
          <a:xfrm>
            <a:off x="1917172" y="2197543"/>
            <a:ext cx="359833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Table</a:t>
            </a:r>
            <a:endParaRPr lang="en-US" sz="1400" dirty="0">
              <a:cs typeface="Calibri"/>
            </a:endParaRPr>
          </a:p>
          <a:p>
            <a:pPr algn="ctr"/>
            <a:r>
              <a:rPr lang="en-US" sz="1400">
                <a:cs typeface="Calibri"/>
              </a:rPr>
              <a:t>Of Contents</a:t>
            </a:r>
            <a:br>
              <a:rPr lang="en-US" sz="1400" dirty="0">
                <a:cs typeface="Calibri"/>
              </a:rPr>
            </a:br>
            <a:r>
              <a:rPr lang="en-US" sz="1400">
                <a:cs typeface="Calibri"/>
              </a:rPr>
              <a:t>(Link)</a:t>
            </a:r>
          </a:p>
        </p:txBody>
      </p:sp>
      <p:sp>
        <p:nvSpPr>
          <p:cNvPr id="42" name="Rectangle 41">
            <a:extLst>
              <a:ext uri="{FF2B5EF4-FFF2-40B4-BE49-F238E27FC236}">
                <a16:creationId xmlns:a16="http://schemas.microsoft.com/office/drawing/2014/main" id="{68703EDB-2A7C-4AB3-AC01-57B14B9F5FD5}"/>
              </a:ext>
            </a:extLst>
          </p:cNvPr>
          <p:cNvSpPr/>
          <p:nvPr/>
        </p:nvSpPr>
        <p:spPr>
          <a:xfrm>
            <a:off x="6126163" y="2215361"/>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a:extLst>
              <a:ext uri="{FF2B5EF4-FFF2-40B4-BE49-F238E27FC236}">
                <a16:creationId xmlns:a16="http://schemas.microsoft.com/office/drawing/2014/main" id="{BD92C623-E5FB-4C88-AA67-6C97B311AFF9}"/>
              </a:ext>
            </a:extLst>
          </p:cNvPr>
          <p:cNvSpPr txBox="1"/>
          <p:nvPr/>
        </p:nvSpPr>
        <p:spPr>
          <a:xfrm>
            <a:off x="6319839" y="21858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Search Box</a:t>
            </a:r>
            <a:endParaRPr lang="en-US" sz="1400" dirty="0">
              <a:cs typeface="Calibri"/>
            </a:endParaRPr>
          </a:p>
        </p:txBody>
      </p:sp>
      <p:sp>
        <p:nvSpPr>
          <p:cNvPr id="3" name="Rectangle 2">
            <a:extLst>
              <a:ext uri="{FF2B5EF4-FFF2-40B4-BE49-F238E27FC236}">
                <a16:creationId xmlns:a16="http://schemas.microsoft.com/office/drawing/2014/main" id="{BDCC9FFB-3604-413C-A5C3-24C626C9D30A}"/>
              </a:ext>
            </a:extLst>
          </p:cNvPr>
          <p:cNvSpPr/>
          <p:nvPr/>
        </p:nvSpPr>
        <p:spPr>
          <a:xfrm>
            <a:off x="6126163" y="2537094"/>
            <a:ext cx="3860800" cy="437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TextBox 6">
            <a:extLst>
              <a:ext uri="{FF2B5EF4-FFF2-40B4-BE49-F238E27FC236}">
                <a16:creationId xmlns:a16="http://schemas.microsoft.com/office/drawing/2014/main" id="{D8943F36-DE6C-4C94-A202-78497B700506}"/>
              </a:ext>
            </a:extLst>
          </p:cNvPr>
          <p:cNvSpPr txBox="1"/>
          <p:nvPr/>
        </p:nvSpPr>
        <p:spPr>
          <a:xfrm>
            <a:off x="6319839" y="25922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Circular Information Page Link</a:t>
            </a:r>
            <a:endParaRPr lang="en-US" dirty="0"/>
          </a:p>
        </p:txBody>
      </p:sp>
      <p:sp>
        <p:nvSpPr>
          <p:cNvPr id="14" name="TextBox 13">
            <a:extLst>
              <a:ext uri="{FF2B5EF4-FFF2-40B4-BE49-F238E27FC236}">
                <a16:creationId xmlns:a16="http://schemas.microsoft.com/office/drawing/2014/main" id="{3791FF34-E130-4997-8394-F132A08EA658}"/>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5" name="Graphic 10" descr="Caret Down with solid fill">
            <a:extLst>
              <a:ext uri="{FF2B5EF4-FFF2-40B4-BE49-F238E27FC236}">
                <a16:creationId xmlns:a16="http://schemas.microsoft.com/office/drawing/2014/main" id="{6A547C11-C43B-45C9-B579-324617DCC5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6" name="Graphic 10" descr="Caret Down with solid fill">
            <a:extLst>
              <a:ext uri="{FF2B5EF4-FFF2-40B4-BE49-F238E27FC236}">
                <a16:creationId xmlns:a16="http://schemas.microsoft.com/office/drawing/2014/main" id="{22910C2B-5153-468D-A1BF-4C1812BDE08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7" name="Graphic 10" descr="Caret Down with solid fill">
            <a:extLst>
              <a:ext uri="{FF2B5EF4-FFF2-40B4-BE49-F238E27FC236}">
                <a16:creationId xmlns:a16="http://schemas.microsoft.com/office/drawing/2014/main" id="{4FED6BF4-15D1-4673-93D8-07EEF4E875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20" name="TextBox 19">
            <a:extLst>
              <a:ext uri="{FF2B5EF4-FFF2-40B4-BE49-F238E27FC236}">
                <a16:creationId xmlns:a16="http://schemas.microsoft.com/office/drawing/2014/main" id="{BD7CB61D-B98D-4885-B777-F84230C4D344}"/>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21" name="TextBox 20">
            <a:extLst>
              <a:ext uri="{FF2B5EF4-FFF2-40B4-BE49-F238E27FC236}">
                <a16:creationId xmlns:a16="http://schemas.microsoft.com/office/drawing/2014/main" id="{A66D753E-ACEA-4D58-84B2-FAD9002906AE}"/>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23" name="TextBox 22">
            <a:extLst>
              <a:ext uri="{FF2B5EF4-FFF2-40B4-BE49-F238E27FC236}">
                <a16:creationId xmlns:a16="http://schemas.microsoft.com/office/drawing/2014/main" id="{12848A24-2860-418B-9507-9DC0FDCA0342}"/>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53" name="TextBox 52">
            <a:extLst>
              <a:ext uri="{FF2B5EF4-FFF2-40B4-BE49-F238E27FC236}">
                <a16:creationId xmlns:a16="http://schemas.microsoft.com/office/drawing/2014/main" id="{EF635210-6FE3-4D8E-8CD2-A3A656065576}"/>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55" name="TextBox 54">
            <a:extLst>
              <a:ext uri="{FF2B5EF4-FFF2-40B4-BE49-F238E27FC236}">
                <a16:creationId xmlns:a16="http://schemas.microsoft.com/office/drawing/2014/main" id="{5920F2A4-89AD-4B75-91F3-18824728E152}"/>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57" name="TextBox 56">
            <a:extLst>
              <a:ext uri="{FF2B5EF4-FFF2-40B4-BE49-F238E27FC236}">
                <a16:creationId xmlns:a16="http://schemas.microsoft.com/office/drawing/2014/main" id="{15DB1774-0913-47D7-9F0E-1B12EF4831E9}"/>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59" name="Graphic 4" descr="Magnifying glass with solid fill">
            <a:extLst>
              <a:ext uri="{FF2B5EF4-FFF2-40B4-BE49-F238E27FC236}">
                <a16:creationId xmlns:a16="http://schemas.microsoft.com/office/drawing/2014/main" id="{158975CD-348C-4D92-B03E-97CB16A3A7F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61" name="TextBox 60">
            <a:extLst>
              <a:ext uri="{FF2B5EF4-FFF2-40B4-BE49-F238E27FC236}">
                <a16:creationId xmlns:a16="http://schemas.microsoft.com/office/drawing/2014/main" id="{82DD112F-6645-4533-AD12-0DACE292DFE1}"/>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38" name="Rectangle 37">
            <a:extLst>
              <a:ext uri="{FF2B5EF4-FFF2-40B4-BE49-F238E27FC236}">
                <a16:creationId xmlns:a16="http://schemas.microsoft.com/office/drawing/2014/main" id="{0E56CD42-DEEB-48B4-BA6D-0CEA1030FED7}"/>
              </a:ext>
            </a:extLst>
          </p:cNvPr>
          <p:cNvSpPr/>
          <p:nvPr/>
        </p:nvSpPr>
        <p:spPr>
          <a:xfrm>
            <a:off x="5685896" y="4230212"/>
            <a:ext cx="4605866" cy="358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4" name="TextBox 43">
            <a:extLst>
              <a:ext uri="{FF2B5EF4-FFF2-40B4-BE49-F238E27FC236}">
                <a16:creationId xmlns:a16="http://schemas.microsoft.com/office/drawing/2014/main" id="{2C79516A-BF35-4899-BECC-3E82EACEFDC8}"/>
              </a:ext>
            </a:extLst>
          </p:cNvPr>
          <p:cNvSpPr txBox="1"/>
          <p:nvPr/>
        </p:nvSpPr>
        <p:spPr>
          <a:xfrm>
            <a:off x="5744105" y="4238401"/>
            <a:ext cx="43010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Receive GCN Notices</a:t>
            </a:r>
          </a:p>
        </p:txBody>
      </p:sp>
      <p:sp>
        <p:nvSpPr>
          <p:cNvPr id="45" name="Rectangle 44">
            <a:extLst>
              <a:ext uri="{FF2B5EF4-FFF2-40B4-BE49-F238E27FC236}">
                <a16:creationId xmlns:a16="http://schemas.microsoft.com/office/drawing/2014/main" id="{4F55C904-6B57-4F34-BD59-2B49F67EC822}"/>
              </a:ext>
            </a:extLst>
          </p:cNvPr>
          <p:cNvSpPr/>
          <p:nvPr/>
        </p:nvSpPr>
        <p:spPr>
          <a:xfrm>
            <a:off x="5687464" y="4657739"/>
            <a:ext cx="4605866" cy="358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6" name="TextBox 45">
            <a:extLst>
              <a:ext uri="{FF2B5EF4-FFF2-40B4-BE49-F238E27FC236}">
                <a16:creationId xmlns:a16="http://schemas.microsoft.com/office/drawing/2014/main" id="{95C3AC82-104B-49C1-B2AB-0F3EA2E34723}"/>
              </a:ext>
            </a:extLst>
          </p:cNvPr>
          <p:cNvSpPr txBox="1"/>
          <p:nvPr/>
        </p:nvSpPr>
        <p:spPr>
          <a:xfrm>
            <a:off x="5745673" y="4665928"/>
            <a:ext cx="43010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Post / Submit a GCN Notices</a:t>
            </a:r>
            <a:endParaRPr lang="en-US" sz="1400" dirty="0"/>
          </a:p>
        </p:txBody>
      </p:sp>
    </p:spTree>
    <p:extLst>
      <p:ext uri="{BB962C8B-B14F-4D97-AF65-F5344CB8AC3E}">
        <p14:creationId xmlns:p14="http://schemas.microsoft.com/office/powerpoint/2010/main" val="372807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2724150" y="65617"/>
            <a:ext cx="5918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Documentation: Receive GCN Circular</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18" name="Rectangle 17">
            <a:extLst>
              <a:ext uri="{FF2B5EF4-FFF2-40B4-BE49-F238E27FC236}">
                <a16:creationId xmlns:a16="http://schemas.microsoft.com/office/drawing/2014/main" id="{B1667AFB-235D-42CE-9218-A467A35B7E83}"/>
              </a:ext>
            </a:extLst>
          </p:cNvPr>
          <p:cNvSpPr/>
          <p:nvPr/>
        </p:nvSpPr>
        <p:spPr>
          <a:xfrm>
            <a:off x="1315508" y="2048201"/>
            <a:ext cx="9245599" cy="37901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A3AE4C9-3BA6-41C9-A948-18B18B17B898}"/>
              </a:ext>
            </a:extLst>
          </p:cNvPr>
          <p:cNvSpPr/>
          <p:nvPr/>
        </p:nvSpPr>
        <p:spPr>
          <a:xfrm>
            <a:off x="1731963" y="2218594"/>
            <a:ext cx="3826934" cy="750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666A59B1-B98B-4734-AADC-632519A11AB9}"/>
              </a:ext>
            </a:extLst>
          </p:cNvPr>
          <p:cNvSpPr txBox="1"/>
          <p:nvPr/>
        </p:nvSpPr>
        <p:spPr>
          <a:xfrm>
            <a:off x="1917172" y="2197543"/>
            <a:ext cx="359833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Table</a:t>
            </a:r>
            <a:endParaRPr lang="en-US" sz="1400" dirty="0">
              <a:cs typeface="Calibri"/>
            </a:endParaRPr>
          </a:p>
          <a:p>
            <a:pPr algn="ctr"/>
            <a:r>
              <a:rPr lang="en-US" sz="1400" dirty="0">
                <a:cs typeface="Calibri"/>
              </a:rPr>
              <a:t>Of Contents</a:t>
            </a:r>
            <a:br>
              <a:rPr lang="en-US" sz="1400" dirty="0">
                <a:cs typeface="Calibri"/>
              </a:rPr>
            </a:br>
            <a:r>
              <a:rPr lang="en-US" sz="1400" dirty="0">
                <a:cs typeface="Calibri"/>
              </a:rPr>
              <a:t>(Link?)</a:t>
            </a:r>
          </a:p>
        </p:txBody>
      </p:sp>
      <p:sp>
        <p:nvSpPr>
          <p:cNvPr id="42" name="Rectangle 41">
            <a:extLst>
              <a:ext uri="{FF2B5EF4-FFF2-40B4-BE49-F238E27FC236}">
                <a16:creationId xmlns:a16="http://schemas.microsoft.com/office/drawing/2014/main" id="{68703EDB-2A7C-4AB3-AC01-57B14B9F5FD5}"/>
              </a:ext>
            </a:extLst>
          </p:cNvPr>
          <p:cNvSpPr/>
          <p:nvPr/>
        </p:nvSpPr>
        <p:spPr>
          <a:xfrm>
            <a:off x="6126163" y="2215361"/>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a:extLst>
              <a:ext uri="{FF2B5EF4-FFF2-40B4-BE49-F238E27FC236}">
                <a16:creationId xmlns:a16="http://schemas.microsoft.com/office/drawing/2014/main" id="{BD92C623-E5FB-4C88-AA67-6C97B311AFF9}"/>
              </a:ext>
            </a:extLst>
          </p:cNvPr>
          <p:cNvSpPr txBox="1"/>
          <p:nvPr/>
        </p:nvSpPr>
        <p:spPr>
          <a:xfrm>
            <a:off x="6319839" y="21858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Search Box</a:t>
            </a:r>
            <a:endParaRPr lang="en-US" sz="1400" dirty="0">
              <a:cs typeface="Calibri"/>
            </a:endParaRPr>
          </a:p>
        </p:txBody>
      </p:sp>
      <p:sp>
        <p:nvSpPr>
          <p:cNvPr id="37" name="Rectangle 36">
            <a:extLst>
              <a:ext uri="{FF2B5EF4-FFF2-40B4-BE49-F238E27FC236}">
                <a16:creationId xmlns:a16="http://schemas.microsoft.com/office/drawing/2014/main" id="{2217C92F-AF30-423B-AC8A-A024AB8651E4}"/>
              </a:ext>
            </a:extLst>
          </p:cNvPr>
          <p:cNvSpPr/>
          <p:nvPr/>
        </p:nvSpPr>
        <p:spPr>
          <a:xfrm>
            <a:off x="1731963" y="3039860"/>
            <a:ext cx="3826934" cy="26809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TextBox 37">
            <a:extLst>
              <a:ext uri="{FF2B5EF4-FFF2-40B4-BE49-F238E27FC236}">
                <a16:creationId xmlns:a16="http://schemas.microsoft.com/office/drawing/2014/main" id="{2844787B-A920-49C8-8CEC-68DAB748DEB6}"/>
              </a:ext>
            </a:extLst>
          </p:cNvPr>
          <p:cNvSpPr txBox="1"/>
          <p:nvPr/>
        </p:nvSpPr>
        <p:spPr>
          <a:xfrm>
            <a:off x="1917172" y="3018809"/>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Breakdown of Circular types and information</a:t>
            </a:r>
            <a:endParaRPr lang="en-US" dirty="0"/>
          </a:p>
        </p:txBody>
      </p:sp>
      <p:sp>
        <p:nvSpPr>
          <p:cNvPr id="44" name="Rectangle 43">
            <a:extLst>
              <a:ext uri="{FF2B5EF4-FFF2-40B4-BE49-F238E27FC236}">
                <a16:creationId xmlns:a16="http://schemas.microsoft.com/office/drawing/2014/main" id="{838BFFE7-841D-41CB-89FC-7A27F6BEE0F4}"/>
              </a:ext>
            </a:extLst>
          </p:cNvPr>
          <p:cNvSpPr/>
          <p:nvPr/>
        </p:nvSpPr>
        <p:spPr>
          <a:xfrm>
            <a:off x="6126164" y="3045094"/>
            <a:ext cx="3860800" cy="26809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5" name="TextBox 44">
            <a:extLst>
              <a:ext uri="{FF2B5EF4-FFF2-40B4-BE49-F238E27FC236}">
                <a16:creationId xmlns:a16="http://schemas.microsoft.com/office/drawing/2014/main" id="{1A3F6E35-762F-448D-BAB5-EF83AF17F08B}"/>
              </a:ext>
            </a:extLst>
          </p:cNvPr>
          <p:cNvSpPr txBox="1"/>
          <p:nvPr/>
        </p:nvSpPr>
        <p:spPr>
          <a:xfrm>
            <a:off x="6319839" y="40654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Relevant Fields for Subscribing to a Circular</a:t>
            </a:r>
            <a:endParaRPr lang="en-US" sz="1400" dirty="0">
              <a:cs typeface="Calibri"/>
            </a:endParaRPr>
          </a:p>
        </p:txBody>
      </p:sp>
      <p:sp>
        <p:nvSpPr>
          <p:cNvPr id="20" name="Rectangle 19">
            <a:extLst>
              <a:ext uri="{FF2B5EF4-FFF2-40B4-BE49-F238E27FC236}">
                <a16:creationId xmlns:a16="http://schemas.microsoft.com/office/drawing/2014/main" id="{2747BF60-0910-41FE-BA2B-A1D15F47CFCC}"/>
              </a:ext>
            </a:extLst>
          </p:cNvPr>
          <p:cNvSpPr/>
          <p:nvPr/>
        </p:nvSpPr>
        <p:spPr>
          <a:xfrm>
            <a:off x="6126163" y="2537094"/>
            <a:ext cx="3860800" cy="437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TextBox 20">
            <a:extLst>
              <a:ext uri="{FF2B5EF4-FFF2-40B4-BE49-F238E27FC236}">
                <a16:creationId xmlns:a16="http://schemas.microsoft.com/office/drawing/2014/main" id="{8BDE86FE-6E23-460B-AC64-0DAFDC6AA2C0}"/>
              </a:ext>
            </a:extLst>
          </p:cNvPr>
          <p:cNvSpPr txBox="1"/>
          <p:nvPr/>
        </p:nvSpPr>
        <p:spPr>
          <a:xfrm>
            <a:off x="6319839" y="25922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Circular Information Page Link</a:t>
            </a:r>
            <a:endParaRPr lang="en-US" dirty="0"/>
          </a:p>
        </p:txBody>
      </p:sp>
      <p:sp>
        <p:nvSpPr>
          <p:cNvPr id="11" name="TextBox 10">
            <a:extLst>
              <a:ext uri="{FF2B5EF4-FFF2-40B4-BE49-F238E27FC236}">
                <a16:creationId xmlns:a16="http://schemas.microsoft.com/office/drawing/2014/main" id="{89123C32-8ADD-4F3D-972F-5217F4F7862B}"/>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2" name="Graphic 10" descr="Caret Down with solid fill">
            <a:extLst>
              <a:ext uri="{FF2B5EF4-FFF2-40B4-BE49-F238E27FC236}">
                <a16:creationId xmlns:a16="http://schemas.microsoft.com/office/drawing/2014/main" id="{F5D112CB-C535-4829-9BBE-D3E5083DC8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3" name="Graphic 10" descr="Caret Down with solid fill">
            <a:extLst>
              <a:ext uri="{FF2B5EF4-FFF2-40B4-BE49-F238E27FC236}">
                <a16:creationId xmlns:a16="http://schemas.microsoft.com/office/drawing/2014/main" id="{1338B095-0E70-467B-9F28-E3709AD1410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4" name="Graphic 10" descr="Caret Down with solid fill">
            <a:extLst>
              <a:ext uri="{FF2B5EF4-FFF2-40B4-BE49-F238E27FC236}">
                <a16:creationId xmlns:a16="http://schemas.microsoft.com/office/drawing/2014/main" id="{BF035592-5BF6-4A2B-AB36-1BE3F51930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5" name="TextBox 14">
            <a:extLst>
              <a:ext uri="{FF2B5EF4-FFF2-40B4-BE49-F238E27FC236}">
                <a16:creationId xmlns:a16="http://schemas.microsoft.com/office/drawing/2014/main" id="{FAB99595-A763-4129-BACB-F56FC4F6DAEE}"/>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6" name="TextBox 15">
            <a:extLst>
              <a:ext uri="{FF2B5EF4-FFF2-40B4-BE49-F238E27FC236}">
                <a16:creationId xmlns:a16="http://schemas.microsoft.com/office/drawing/2014/main" id="{00B00404-1529-415C-863A-66541335DDD5}"/>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7" name="TextBox 16">
            <a:extLst>
              <a:ext uri="{FF2B5EF4-FFF2-40B4-BE49-F238E27FC236}">
                <a16:creationId xmlns:a16="http://schemas.microsoft.com/office/drawing/2014/main" id="{75EC640E-CAB5-4812-B92C-3FD512017D46}"/>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19" name="TextBox 18">
            <a:extLst>
              <a:ext uri="{FF2B5EF4-FFF2-40B4-BE49-F238E27FC236}">
                <a16:creationId xmlns:a16="http://schemas.microsoft.com/office/drawing/2014/main" id="{8274BE50-7B21-4E02-B0FC-9B7B21CDD277}"/>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3" name="TextBox 22">
            <a:extLst>
              <a:ext uri="{FF2B5EF4-FFF2-40B4-BE49-F238E27FC236}">
                <a16:creationId xmlns:a16="http://schemas.microsoft.com/office/drawing/2014/main" id="{C8D4D88A-FF12-48BC-A45B-5B5544E6FF84}"/>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31" name="TextBox 30">
            <a:extLst>
              <a:ext uri="{FF2B5EF4-FFF2-40B4-BE49-F238E27FC236}">
                <a16:creationId xmlns:a16="http://schemas.microsoft.com/office/drawing/2014/main" id="{1325FF73-2855-44FA-8579-AF1FFAFBD01B}"/>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33" name="Graphic 4" descr="Magnifying glass with solid fill">
            <a:extLst>
              <a:ext uri="{FF2B5EF4-FFF2-40B4-BE49-F238E27FC236}">
                <a16:creationId xmlns:a16="http://schemas.microsoft.com/office/drawing/2014/main" id="{51ACF2FC-FE30-4D1A-BCF1-7CA600263E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35" name="TextBox 34">
            <a:extLst>
              <a:ext uri="{FF2B5EF4-FFF2-40B4-BE49-F238E27FC236}">
                <a16:creationId xmlns:a16="http://schemas.microsoft.com/office/drawing/2014/main" id="{8917EA77-95DF-40B2-AB49-09CBDAEBAA5C}"/>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444275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2724150" y="65617"/>
            <a:ext cx="5918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cs typeface="Calibri"/>
              </a:rPr>
              <a:t>Documentation: Submit GCN Circular</a:t>
            </a:r>
            <a:endParaRPr lang="en-US" dirty="0"/>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18" name="Rectangle 17">
            <a:extLst>
              <a:ext uri="{FF2B5EF4-FFF2-40B4-BE49-F238E27FC236}">
                <a16:creationId xmlns:a16="http://schemas.microsoft.com/office/drawing/2014/main" id="{B1667AFB-235D-42CE-9218-A467A35B7E83}"/>
              </a:ext>
            </a:extLst>
          </p:cNvPr>
          <p:cNvSpPr/>
          <p:nvPr/>
        </p:nvSpPr>
        <p:spPr>
          <a:xfrm>
            <a:off x="1315508" y="2048201"/>
            <a:ext cx="9245599" cy="37901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A3AE4C9-3BA6-41C9-A948-18B18B17B898}"/>
              </a:ext>
            </a:extLst>
          </p:cNvPr>
          <p:cNvSpPr/>
          <p:nvPr/>
        </p:nvSpPr>
        <p:spPr>
          <a:xfrm>
            <a:off x="1731963" y="2218594"/>
            <a:ext cx="3826934" cy="750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666A59B1-B98B-4734-AADC-632519A11AB9}"/>
              </a:ext>
            </a:extLst>
          </p:cNvPr>
          <p:cNvSpPr txBox="1"/>
          <p:nvPr/>
        </p:nvSpPr>
        <p:spPr>
          <a:xfrm>
            <a:off x="1917172" y="2197543"/>
            <a:ext cx="359833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Table</a:t>
            </a:r>
            <a:endParaRPr lang="en-US" sz="1400" dirty="0">
              <a:cs typeface="Calibri"/>
            </a:endParaRPr>
          </a:p>
          <a:p>
            <a:pPr algn="ctr"/>
            <a:r>
              <a:rPr lang="en-US" sz="1400">
                <a:cs typeface="Calibri"/>
              </a:rPr>
              <a:t>Of Contents</a:t>
            </a:r>
            <a:br>
              <a:rPr lang="en-US" sz="1400" dirty="0">
                <a:cs typeface="Calibri"/>
              </a:rPr>
            </a:br>
            <a:r>
              <a:rPr lang="en-US" sz="1400">
                <a:cs typeface="Calibri"/>
              </a:rPr>
              <a:t>(Link)</a:t>
            </a:r>
          </a:p>
        </p:txBody>
      </p:sp>
      <p:sp>
        <p:nvSpPr>
          <p:cNvPr id="42" name="Rectangle 41">
            <a:extLst>
              <a:ext uri="{FF2B5EF4-FFF2-40B4-BE49-F238E27FC236}">
                <a16:creationId xmlns:a16="http://schemas.microsoft.com/office/drawing/2014/main" id="{68703EDB-2A7C-4AB3-AC01-57B14B9F5FD5}"/>
              </a:ext>
            </a:extLst>
          </p:cNvPr>
          <p:cNvSpPr/>
          <p:nvPr/>
        </p:nvSpPr>
        <p:spPr>
          <a:xfrm>
            <a:off x="6126163" y="2215361"/>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a:extLst>
              <a:ext uri="{FF2B5EF4-FFF2-40B4-BE49-F238E27FC236}">
                <a16:creationId xmlns:a16="http://schemas.microsoft.com/office/drawing/2014/main" id="{BD92C623-E5FB-4C88-AA67-6C97B311AFF9}"/>
              </a:ext>
            </a:extLst>
          </p:cNvPr>
          <p:cNvSpPr txBox="1"/>
          <p:nvPr/>
        </p:nvSpPr>
        <p:spPr>
          <a:xfrm>
            <a:off x="6319839" y="21858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Search Box</a:t>
            </a:r>
            <a:endParaRPr lang="en-US" sz="1400" dirty="0">
              <a:cs typeface="Calibri"/>
            </a:endParaRPr>
          </a:p>
        </p:txBody>
      </p:sp>
      <p:sp>
        <p:nvSpPr>
          <p:cNvPr id="37" name="Rectangle 36">
            <a:extLst>
              <a:ext uri="{FF2B5EF4-FFF2-40B4-BE49-F238E27FC236}">
                <a16:creationId xmlns:a16="http://schemas.microsoft.com/office/drawing/2014/main" id="{2217C92F-AF30-423B-AC8A-A024AB8651E4}"/>
              </a:ext>
            </a:extLst>
          </p:cNvPr>
          <p:cNvSpPr/>
          <p:nvPr/>
        </p:nvSpPr>
        <p:spPr>
          <a:xfrm>
            <a:off x="1731963" y="3039860"/>
            <a:ext cx="3826934" cy="26809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TextBox 37">
            <a:extLst>
              <a:ext uri="{FF2B5EF4-FFF2-40B4-BE49-F238E27FC236}">
                <a16:creationId xmlns:a16="http://schemas.microsoft.com/office/drawing/2014/main" id="{2844787B-A920-49C8-8CEC-68DAB748DEB6}"/>
              </a:ext>
            </a:extLst>
          </p:cNvPr>
          <p:cNvSpPr txBox="1"/>
          <p:nvPr/>
        </p:nvSpPr>
        <p:spPr>
          <a:xfrm>
            <a:off x="1917172" y="3018809"/>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Standing Policies, Rules, and Terms of Use</a:t>
            </a:r>
            <a:endParaRPr lang="en-US" dirty="0"/>
          </a:p>
        </p:txBody>
      </p:sp>
      <p:sp>
        <p:nvSpPr>
          <p:cNvPr id="44" name="Rectangle 43">
            <a:extLst>
              <a:ext uri="{FF2B5EF4-FFF2-40B4-BE49-F238E27FC236}">
                <a16:creationId xmlns:a16="http://schemas.microsoft.com/office/drawing/2014/main" id="{838BFFE7-841D-41CB-89FC-7A27F6BEE0F4}"/>
              </a:ext>
            </a:extLst>
          </p:cNvPr>
          <p:cNvSpPr/>
          <p:nvPr/>
        </p:nvSpPr>
        <p:spPr>
          <a:xfrm>
            <a:off x="6126164" y="3045094"/>
            <a:ext cx="3860800" cy="26809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5" name="TextBox 44">
            <a:extLst>
              <a:ext uri="{FF2B5EF4-FFF2-40B4-BE49-F238E27FC236}">
                <a16:creationId xmlns:a16="http://schemas.microsoft.com/office/drawing/2014/main" id="{1A3F6E35-762F-448D-BAB5-EF83AF17F08B}"/>
              </a:ext>
            </a:extLst>
          </p:cNvPr>
          <p:cNvSpPr txBox="1"/>
          <p:nvPr/>
        </p:nvSpPr>
        <p:spPr>
          <a:xfrm>
            <a:off x="6319839" y="40654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Relevant Fields for Circular Input</a:t>
            </a:r>
            <a:endParaRPr lang="en-US" sz="1400" dirty="0">
              <a:cs typeface="Calibri"/>
            </a:endParaRPr>
          </a:p>
        </p:txBody>
      </p:sp>
      <p:sp>
        <p:nvSpPr>
          <p:cNvPr id="20" name="Rectangle 19">
            <a:extLst>
              <a:ext uri="{FF2B5EF4-FFF2-40B4-BE49-F238E27FC236}">
                <a16:creationId xmlns:a16="http://schemas.microsoft.com/office/drawing/2014/main" id="{2747BF60-0910-41FE-BA2B-A1D15F47CFCC}"/>
              </a:ext>
            </a:extLst>
          </p:cNvPr>
          <p:cNvSpPr/>
          <p:nvPr/>
        </p:nvSpPr>
        <p:spPr>
          <a:xfrm>
            <a:off x="6126163" y="2537094"/>
            <a:ext cx="3860800" cy="437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TextBox 20">
            <a:extLst>
              <a:ext uri="{FF2B5EF4-FFF2-40B4-BE49-F238E27FC236}">
                <a16:creationId xmlns:a16="http://schemas.microsoft.com/office/drawing/2014/main" id="{8BDE86FE-6E23-460B-AC64-0DAFDC6AA2C0}"/>
              </a:ext>
            </a:extLst>
          </p:cNvPr>
          <p:cNvSpPr txBox="1"/>
          <p:nvPr/>
        </p:nvSpPr>
        <p:spPr>
          <a:xfrm>
            <a:off x="6319839" y="25922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Circular Information Page Link</a:t>
            </a:r>
            <a:endParaRPr lang="en-US" dirty="0"/>
          </a:p>
        </p:txBody>
      </p:sp>
      <p:sp>
        <p:nvSpPr>
          <p:cNvPr id="11" name="TextBox 10">
            <a:extLst>
              <a:ext uri="{FF2B5EF4-FFF2-40B4-BE49-F238E27FC236}">
                <a16:creationId xmlns:a16="http://schemas.microsoft.com/office/drawing/2014/main" id="{4972E012-0267-48AF-9D39-968B22BB79E9}"/>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2" name="Graphic 10" descr="Caret Down with solid fill">
            <a:extLst>
              <a:ext uri="{FF2B5EF4-FFF2-40B4-BE49-F238E27FC236}">
                <a16:creationId xmlns:a16="http://schemas.microsoft.com/office/drawing/2014/main" id="{BE9C8163-A42E-4F4E-B478-250DE37735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3" name="Graphic 10" descr="Caret Down with solid fill">
            <a:extLst>
              <a:ext uri="{FF2B5EF4-FFF2-40B4-BE49-F238E27FC236}">
                <a16:creationId xmlns:a16="http://schemas.microsoft.com/office/drawing/2014/main" id="{F500CE1D-0960-4F27-92E2-B660A6A771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4" name="Graphic 10" descr="Caret Down with solid fill">
            <a:extLst>
              <a:ext uri="{FF2B5EF4-FFF2-40B4-BE49-F238E27FC236}">
                <a16:creationId xmlns:a16="http://schemas.microsoft.com/office/drawing/2014/main" id="{E42F95B8-A50C-44BB-943B-C99159504B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5" name="TextBox 14">
            <a:extLst>
              <a:ext uri="{FF2B5EF4-FFF2-40B4-BE49-F238E27FC236}">
                <a16:creationId xmlns:a16="http://schemas.microsoft.com/office/drawing/2014/main" id="{1902907A-7E19-48A5-9E28-A061535AAF02}"/>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6" name="TextBox 15">
            <a:extLst>
              <a:ext uri="{FF2B5EF4-FFF2-40B4-BE49-F238E27FC236}">
                <a16:creationId xmlns:a16="http://schemas.microsoft.com/office/drawing/2014/main" id="{21386777-E2CB-4AAE-B01E-2A245EB730AD}"/>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7" name="TextBox 16">
            <a:extLst>
              <a:ext uri="{FF2B5EF4-FFF2-40B4-BE49-F238E27FC236}">
                <a16:creationId xmlns:a16="http://schemas.microsoft.com/office/drawing/2014/main" id="{EA246F9A-A4F8-4980-9BBC-B16DC940242E}"/>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19" name="TextBox 18">
            <a:extLst>
              <a:ext uri="{FF2B5EF4-FFF2-40B4-BE49-F238E27FC236}">
                <a16:creationId xmlns:a16="http://schemas.microsoft.com/office/drawing/2014/main" id="{830BC3CB-1328-4DB3-8BCB-C075DE5C9AAD}"/>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3" name="TextBox 22">
            <a:extLst>
              <a:ext uri="{FF2B5EF4-FFF2-40B4-BE49-F238E27FC236}">
                <a16:creationId xmlns:a16="http://schemas.microsoft.com/office/drawing/2014/main" id="{841CB123-0B6D-4B2D-A1D8-FD0691E55E70}"/>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31" name="TextBox 30">
            <a:extLst>
              <a:ext uri="{FF2B5EF4-FFF2-40B4-BE49-F238E27FC236}">
                <a16:creationId xmlns:a16="http://schemas.microsoft.com/office/drawing/2014/main" id="{A5D7472B-A979-4295-9255-8DF2A93D8E82}"/>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33" name="Graphic 4" descr="Magnifying glass with solid fill">
            <a:extLst>
              <a:ext uri="{FF2B5EF4-FFF2-40B4-BE49-F238E27FC236}">
                <a16:creationId xmlns:a16="http://schemas.microsoft.com/office/drawing/2014/main" id="{838A0B19-ACC9-44CA-96EA-496B2028DA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35" name="TextBox 34">
            <a:extLst>
              <a:ext uri="{FF2B5EF4-FFF2-40B4-BE49-F238E27FC236}">
                <a16:creationId xmlns:a16="http://schemas.microsoft.com/office/drawing/2014/main" id="{CF6936EB-AA33-496B-97BC-F285F0AF7B1A}"/>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2075815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2724150" y="65617"/>
            <a:ext cx="5918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Documentation: Receive GCN Notices</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18" name="Rectangle 17">
            <a:extLst>
              <a:ext uri="{FF2B5EF4-FFF2-40B4-BE49-F238E27FC236}">
                <a16:creationId xmlns:a16="http://schemas.microsoft.com/office/drawing/2014/main" id="{B1667AFB-235D-42CE-9218-A467A35B7E83}"/>
              </a:ext>
            </a:extLst>
          </p:cNvPr>
          <p:cNvSpPr/>
          <p:nvPr/>
        </p:nvSpPr>
        <p:spPr>
          <a:xfrm>
            <a:off x="1315508" y="2048201"/>
            <a:ext cx="9245599" cy="37901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A3AE4C9-3BA6-41C9-A948-18B18B17B898}"/>
              </a:ext>
            </a:extLst>
          </p:cNvPr>
          <p:cNvSpPr/>
          <p:nvPr/>
        </p:nvSpPr>
        <p:spPr>
          <a:xfrm>
            <a:off x="1731963" y="2218594"/>
            <a:ext cx="3826934" cy="750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666A59B1-B98B-4734-AADC-632519A11AB9}"/>
              </a:ext>
            </a:extLst>
          </p:cNvPr>
          <p:cNvSpPr txBox="1"/>
          <p:nvPr/>
        </p:nvSpPr>
        <p:spPr>
          <a:xfrm>
            <a:off x="1917172" y="2197543"/>
            <a:ext cx="359833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Table</a:t>
            </a:r>
            <a:endParaRPr lang="en-US" sz="1400" dirty="0">
              <a:cs typeface="Calibri"/>
            </a:endParaRPr>
          </a:p>
          <a:p>
            <a:pPr algn="ctr"/>
            <a:r>
              <a:rPr lang="en-US" sz="1400">
                <a:cs typeface="Calibri"/>
              </a:rPr>
              <a:t>Of Contents</a:t>
            </a:r>
            <a:br>
              <a:rPr lang="en-US" sz="1400" dirty="0">
                <a:cs typeface="Calibri"/>
              </a:rPr>
            </a:br>
            <a:r>
              <a:rPr lang="en-US" sz="1400">
                <a:cs typeface="Calibri"/>
              </a:rPr>
              <a:t>(Link)</a:t>
            </a:r>
          </a:p>
        </p:txBody>
      </p:sp>
      <p:sp>
        <p:nvSpPr>
          <p:cNvPr id="42" name="Rectangle 41">
            <a:extLst>
              <a:ext uri="{FF2B5EF4-FFF2-40B4-BE49-F238E27FC236}">
                <a16:creationId xmlns:a16="http://schemas.microsoft.com/office/drawing/2014/main" id="{68703EDB-2A7C-4AB3-AC01-57B14B9F5FD5}"/>
              </a:ext>
            </a:extLst>
          </p:cNvPr>
          <p:cNvSpPr/>
          <p:nvPr/>
        </p:nvSpPr>
        <p:spPr>
          <a:xfrm>
            <a:off x="6126163" y="2215361"/>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a:extLst>
              <a:ext uri="{FF2B5EF4-FFF2-40B4-BE49-F238E27FC236}">
                <a16:creationId xmlns:a16="http://schemas.microsoft.com/office/drawing/2014/main" id="{BD92C623-E5FB-4C88-AA67-6C97B311AFF9}"/>
              </a:ext>
            </a:extLst>
          </p:cNvPr>
          <p:cNvSpPr txBox="1"/>
          <p:nvPr/>
        </p:nvSpPr>
        <p:spPr>
          <a:xfrm>
            <a:off x="6319839" y="21858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Search Box</a:t>
            </a:r>
            <a:endParaRPr lang="en-US" sz="1400" dirty="0">
              <a:cs typeface="Calibri"/>
            </a:endParaRPr>
          </a:p>
        </p:txBody>
      </p:sp>
      <p:sp>
        <p:nvSpPr>
          <p:cNvPr id="37" name="Rectangle 36">
            <a:extLst>
              <a:ext uri="{FF2B5EF4-FFF2-40B4-BE49-F238E27FC236}">
                <a16:creationId xmlns:a16="http://schemas.microsoft.com/office/drawing/2014/main" id="{2217C92F-AF30-423B-AC8A-A024AB8651E4}"/>
              </a:ext>
            </a:extLst>
          </p:cNvPr>
          <p:cNvSpPr/>
          <p:nvPr/>
        </p:nvSpPr>
        <p:spPr>
          <a:xfrm>
            <a:off x="1731963" y="3039860"/>
            <a:ext cx="3826934" cy="26809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TextBox 37">
            <a:extLst>
              <a:ext uri="{FF2B5EF4-FFF2-40B4-BE49-F238E27FC236}">
                <a16:creationId xmlns:a16="http://schemas.microsoft.com/office/drawing/2014/main" id="{2844787B-A920-49C8-8CEC-68DAB748DEB6}"/>
              </a:ext>
            </a:extLst>
          </p:cNvPr>
          <p:cNvSpPr txBox="1"/>
          <p:nvPr/>
        </p:nvSpPr>
        <p:spPr>
          <a:xfrm>
            <a:off x="1917172" y="3018809"/>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Breakdown of Notice types and information</a:t>
            </a:r>
            <a:endParaRPr lang="en-US" dirty="0"/>
          </a:p>
        </p:txBody>
      </p:sp>
      <p:sp>
        <p:nvSpPr>
          <p:cNvPr id="44" name="Rectangle 43">
            <a:extLst>
              <a:ext uri="{FF2B5EF4-FFF2-40B4-BE49-F238E27FC236}">
                <a16:creationId xmlns:a16="http://schemas.microsoft.com/office/drawing/2014/main" id="{838BFFE7-841D-41CB-89FC-7A27F6BEE0F4}"/>
              </a:ext>
            </a:extLst>
          </p:cNvPr>
          <p:cNvSpPr/>
          <p:nvPr/>
        </p:nvSpPr>
        <p:spPr>
          <a:xfrm>
            <a:off x="6126164" y="3045094"/>
            <a:ext cx="3860800" cy="26809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5" name="TextBox 44">
            <a:extLst>
              <a:ext uri="{FF2B5EF4-FFF2-40B4-BE49-F238E27FC236}">
                <a16:creationId xmlns:a16="http://schemas.microsoft.com/office/drawing/2014/main" id="{1A3F6E35-762F-448D-BAB5-EF83AF17F08B}"/>
              </a:ext>
            </a:extLst>
          </p:cNvPr>
          <p:cNvSpPr txBox="1"/>
          <p:nvPr/>
        </p:nvSpPr>
        <p:spPr>
          <a:xfrm>
            <a:off x="6319839" y="40654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Relevant Fields for Subscribing to Notices</a:t>
            </a:r>
            <a:endParaRPr lang="en-US" sz="1400" dirty="0">
              <a:cs typeface="Calibri"/>
            </a:endParaRPr>
          </a:p>
        </p:txBody>
      </p:sp>
      <p:sp>
        <p:nvSpPr>
          <p:cNvPr id="20" name="Rectangle 19">
            <a:extLst>
              <a:ext uri="{FF2B5EF4-FFF2-40B4-BE49-F238E27FC236}">
                <a16:creationId xmlns:a16="http://schemas.microsoft.com/office/drawing/2014/main" id="{2747BF60-0910-41FE-BA2B-A1D15F47CFCC}"/>
              </a:ext>
            </a:extLst>
          </p:cNvPr>
          <p:cNvSpPr/>
          <p:nvPr/>
        </p:nvSpPr>
        <p:spPr>
          <a:xfrm>
            <a:off x="6126163" y="2537094"/>
            <a:ext cx="3860800" cy="437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TextBox 20">
            <a:extLst>
              <a:ext uri="{FF2B5EF4-FFF2-40B4-BE49-F238E27FC236}">
                <a16:creationId xmlns:a16="http://schemas.microsoft.com/office/drawing/2014/main" id="{8BDE86FE-6E23-460B-AC64-0DAFDC6AA2C0}"/>
              </a:ext>
            </a:extLst>
          </p:cNvPr>
          <p:cNvSpPr txBox="1"/>
          <p:nvPr/>
        </p:nvSpPr>
        <p:spPr>
          <a:xfrm>
            <a:off x="6319839" y="25922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Notice Information Page Link</a:t>
            </a:r>
            <a:endParaRPr lang="en-US"/>
          </a:p>
        </p:txBody>
      </p:sp>
      <p:sp>
        <p:nvSpPr>
          <p:cNvPr id="11" name="TextBox 10">
            <a:extLst>
              <a:ext uri="{FF2B5EF4-FFF2-40B4-BE49-F238E27FC236}">
                <a16:creationId xmlns:a16="http://schemas.microsoft.com/office/drawing/2014/main" id="{89123C32-8ADD-4F3D-972F-5217F4F7862B}"/>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2" name="Graphic 10" descr="Caret Down with solid fill">
            <a:extLst>
              <a:ext uri="{FF2B5EF4-FFF2-40B4-BE49-F238E27FC236}">
                <a16:creationId xmlns:a16="http://schemas.microsoft.com/office/drawing/2014/main" id="{F5D112CB-C535-4829-9BBE-D3E5083DC8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3" name="Graphic 10" descr="Caret Down with solid fill">
            <a:extLst>
              <a:ext uri="{FF2B5EF4-FFF2-40B4-BE49-F238E27FC236}">
                <a16:creationId xmlns:a16="http://schemas.microsoft.com/office/drawing/2014/main" id="{1338B095-0E70-467B-9F28-E3709AD1410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4" name="Graphic 10" descr="Caret Down with solid fill">
            <a:extLst>
              <a:ext uri="{FF2B5EF4-FFF2-40B4-BE49-F238E27FC236}">
                <a16:creationId xmlns:a16="http://schemas.microsoft.com/office/drawing/2014/main" id="{BF035592-5BF6-4A2B-AB36-1BE3F51930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5" name="TextBox 14">
            <a:extLst>
              <a:ext uri="{FF2B5EF4-FFF2-40B4-BE49-F238E27FC236}">
                <a16:creationId xmlns:a16="http://schemas.microsoft.com/office/drawing/2014/main" id="{FAB99595-A763-4129-BACB-F56FC4F6DAEE}"/>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6" name="TextBox 15">
            <a:extLst>
              <a:ext uri="{FF2B5EF4-FFF2-40B4-BE49-F238E27FC236}">
                <a16:creationId xmlns:a16="http://schemas.microsoft.com/office/drawing/2014/main" id="{00B00404-1529-415C-863A-66541335DDD5}"/>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7" name="TextBox 16">
            <a:extLst>
              <a:ext uri="{FF2B5EF4-FFF2-40B4-BE49-F238E27FC236}">
                <a16:creationId xmlns:a16="http://schemas.microsoft.com/office/drawing/2014/main" id="{75EC640E-CAB5-4812-B92C-3FD512017D46}"/>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19" name="TextBox 18">
            <a:extLst>
              <a:ext uri="{FF2B5EF4-FFF2-40B4-BE49-F238E27FC236}">
                <a16:creationId xmlns:a16="http://schemas.microsoft.com/office/drawing/2014/main" id="{8274BE50-7B21-4E02-B0FC-9B7B21CDD277}"/>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3" name="TextBox 22">
            <a:extLst>
              <a:ext uri="{FF2B5EF4-FFF2-40B4-BE49-F238E27FC236}">
                <a16:creationId xmlns:a16="http://schemas.microsoft.com/office/drawing/2014/main" id="{C8D4D88A-FF12-48BC-A45B-5B5544E6FF84}"/>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31" name="TextBox 30">
            <a:extLst>
              <a:ext uri="{FF2B5EF4-FFF2-40B4-BE49-F238E27FC236}">
                <a16:creationId xmlns:a16="http://schemas.microsoft.com/office/drawing/2014/main" id="{1325FF73-2855-44FA-8579-AF1FFAFBD01B}"/>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33" name="Graphic 4" descr="Magnifying glass with solid fill">
            <a:extLst>
              <a:ext uri="{FF2B5EF4-FFF2-40B4-BE49-F238E27FC236}">
                <a16:creationId xmlns:a16="http://schemas.microsoft.com/office/drawing/2014/main" id="{51ACF2FC-FE30-4D1A-BCF1-7CA600263E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35" name="TextBox 34">
            <a:extLst>
              <a:ext uri="{FF2B5EF4-FFF2-40B4-BE49-F238E27FC236}">
                <a16:creationId xmlns:a16="http://schemas.microsoft.com/office/drawing/2014/main" id="{8917EA77-95DF-40B2-AB49-09CBDAEBAA5C}"/>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268065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2724150" y="65617"/>
            <a:ext cx="5918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Documentation: Submit GCN Notices</a:t>
            </a:r>
            <a:endParaRPr lang="en-US" dirty="0"/>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18" name="Rectangle 17">
            <a:extLst>
              <a:ext uri="{FF2B5EF4-FFF2-40B4-BE49-F238E27FC236}">
                <a16:creationId xmlns:a16="http://schemas.microsoft.com/office/drawing/2014/main" id="{B1667AFB-235D-42CE-9218-A467A35B7E83}"/>
              </a:ext>
            </a:extLst>
          </p:cNvPr>
          <p:cNvSpPr/>
          <p:nvPr/>
        </p:nvSpPr>
        <p:spPr>
          <a:xfrm>
            <a:off x="1315508" y="2048201"/>
            <a:ext cx="9245599" cy="37901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A3AE4C9-3BA6-41C9-A948-18B18B17B898}"/>
              </a:ext>
            </a:extLst>
          </p:cNvPr>
          <p:cNvSpPr/>
          <p:nvPr/>
        </p:nvSpPr>
        <p:spPr>
          <a:xfrm>
            <a:off x="1731963" y="2218594"/>
            <a:ext cx="3826934" cy="750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666A59B1-B98B-4734-AADC-632519A11AB9}"/>
              </a:ext>
            </a:extLst>
          </p:cNvPr>
          <p:cNvSpPr txBox="1"/>
          <p:nvPr/>
        </p:nvSpPr>
        <p:spPr>
          <a:xfrm>
            <a:off x="1917172" y="2197543"/>
            <a:ext cx="359833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Table</a:t>
            </a:r>
            <a:endParaRPr lang="en-US" sz="1400" dirty="0">
              <a:cs typeface="Calibri"/>
            </a:endParaRPr>
          </a:p>
          <a:p>
            <a:pPr algn="ctr"/>
            <a:r>
              <a:rPr lang="en-US" sz="1400">
                <a:cs typeface="Calibri"/>
              </a:rPr>
              <a:t>Of Contents</a:t>
            </a:r>
            <a:br>
              <a:rPr lang="en-US" sz="1400" dirty="0">
                <a:cs typeface="Calibri"/>
              </a:rPr>
            </a:br>
            <a:r>
              <a:rPr lang="en-US" sz="1400">
                <a:cs typeface="Calibri"/>
              </a:rPr>
              <a:t>(Link)</a:t>
            </a:r>
          </a:p>
        </p:txBody>
      </p:sp>
      <p:sp>
        <p:nvSpPr>
          <p:cNvPr id="42" name="Rectangle 41">
            <a:extLst>
              <a:ext uri="{FF2B5EF4-FFF2-40B4-BE49-F238E27FC236}">
                <a16:creationId xmlns:a16="http://schemas.microsoft.com/office/drawing/2014/main" id="{68703EDB-2A7C-4AB3-AC01-57B14B9F5FD5}"/>
              </a:ext>
            </a:extLst>
          </p:cNvPr>
          <p:cNvSpPr/>
          <p:nvPr/>
        </p:nvSpPr>
        <p:spPr>
          <a:xfrm>
            <a:off x="6126163" y="2215361"/>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a:extLst>
              <a:ext uri="{FF2B5EF4-FFF2-40B4-BE49-F238E27FC236}">
                <a16:creationId xmlns:a16="http://schemas.microsoft.com/office/drawing/2014/main" id="{BD92C623-E5FB-4C88-AA67-6C97B311AFF9}"/>
              </a:ext>
            </a:extLst>
          </p:cNvPr>
          <p:cNvSpPr txBox="1"/>
          <p:nvPr/>
        </p:nvSpPr>
        <p:spPr>
          <a:xfrm>
            <a:off x="6319839" y="21858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Search Box</a:t>
            </a:r>
            <a:endParaRPr lang="en-US" sz="1400" dirty="0">
              <a:cs typeface="Calibri"/>
            </a:endParaRPr>
          </a:p>
        </p:txBody>
      </p:sp>
      <p:sp>
        <p:nvSpPr>
          <p:cNvPr id="37" name="Rectangle 36">
            <a:extLst>
              <a:ext uri="{FF2B5EF4-FFF2-40B4-BE49-F238E27FC236}">
                <a16:creationId xmlns:a16="http://schemas.microsoft.com/office/drawing/2014/main" id="{2217C92F-AF30-423B-AC8A-A024AB8651E4}"/>
              </a:ext>
            </a:extLst>
          </p:cNvPr>
          <p:cNvSpPr/>
          <p:nvPr/>
        </p:nvSpPr>
        <p:spPr>
          <a:xfrm>
            <a:off x="1731963" y="3039860"/>
            <a:ext cx="3826934" cy="26809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TextBox 37">
            <a:extLst>
              <a:ext uri="{FF2B5EF4-FFF2-40B4-BE49-F238E27FC236}">
                <a16:creationId xmlns:a16="http://schemas.microsoft.com/office/drawing/2014/main" id="{2844787B-A920-49C8-8CEC-68DAB748DEB6}"/>
              </a:ext>
            </a:extLst>
          </p:cNvPr>
          <p:cNvSpPr txBox="1"/>
          <p:nvPr/>
        </p:nvSpPr>
        <p:spPr>
          <a:xfrm>
            <a:off x="1917172" y="3018809"/>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Standing Policies, Rules, and Terms of Use</a:t>
            </a:r>
            <a:endParaRPr lang="en-US" dirty="0"/>
          </a:p>
        </p:txBody>
      </p:sp>
      <p:sp>
        <p:nvSpPr>
          <p:cNvPr id="44" name="Rectangle 43">
            <a:extLst>
              <a:ext uri="{FF2B5EF4-FFF2-40B4-BE49-F238E27FC236}">
                <a16:creationId xmlns:a16="http://schemas.microsoft.com/office/drawing/2014/main" id="{838BFFE7-841D-41CB-89FC-7A27F6BEE0F4}"/>
              </a:ext>
            </a:extLst>
          </p:cNvPr>
          <p:cNvSpPr/>
          <p:nvPr/>
        </p:nvSpPr>
        <p:spPr>
          <a:xfrm>
            <a:off x="6126164" y="3045094"/>
            <a:ext cx="3860800" cy="26809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5" name="TextBox 44">
            <a:extLst>
              <a:ext uri="{FF2B5EF4-FFF2-40B4-BE49-F238E27FC236}">
                <a16:creationId xmlns:a16="http://schemas.microsoft.com/office/drawing/2014/main" id="{1A3F6E35-762F-448D-BAB5-EF83AF17F08B}"/>
              </a:ext>
            </a:extLst>
          </p:cNvPr>
          <p:cNvSpPr txBox="1"/>
          <p:nvPr/>
        </p:nvSpPr>
        <p:spPr>
          <a:xfrm>
            <a:off x="6319839" y="40654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Relevant Fields for Notice Submission</a:t>
            </a:r>
            <a:endParaRPr lang="en-US" sz="1400" dirty="0">
              <a:cs typeface="Calibri"/>
            </a:endParaRPr>
          </a:p>
        </p:txBody>
      </p:sp>
      <p:sp>
        <p:nvSpPr>
          <p:cNvPr id="20" name="Rectangle 19">
            <a:extLst>
              <a:ext uri="{FF2B5EF4-FFF2-40B4-BE49-F238E27FC236}">
                <a16:creationId xmlns:a16="http://schemas.microsoft.com/office/drawing/2014/main" id="{2747BF60-0910-41FE-BA2B-A1D15F47CFCC}"/>
              </a:ext>
            </a:extLst>
          </p:cNvPr>
          <p:cNvSpPr/>
          <p:nvPr/>
        </p:nvSpPr>
        <p:spPr>
          <a:xfrm>
            <a:off x="6126163" y="2537094"/>
            <a:ext cx="3860800" cy="437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TextBox 20">
            <a:extLst>
              <a:ext uri="{FF2B5EF4-FFF2-40B4-BE49-F238E27FC236}">
                <a16:creationId xmlns:a16="http://schemas.microsoft.com/office/drawing/2014/main" id="{8BDE86FE-6E23-460B-AC64-0DAFDC6AA2C0}"/>
              </a:ext>
            </a:extLst>
          </p:cNvPr>
          <p:cNvSpPr txBox="1"/>
          <p:nvPr/>
        </p:nvSpPr>
        <p:spPr>
          <a:xfrm>
            <a:off x="6319839" y="25922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Notice Information Page Link</a:t>
            </a:r>
            <a:endParaRPr lang="en-US"/>
          </a:p>
        </p:txBody>
      </p:sp>
      <p:sp>
        <p:nvSpPr>
          <p:cNvPr id="11" name="TextBox 10">
            <a:extLst>
              <a:ext uri="{FF2B5EF4-FFF2-40B4-BE49-F238E27FC236}">
                <a16:creationId xmlns:a16="http://schemas.microsoft.com/office/drawing/2014/main" id="{4972E012-0267-48AF-9D39-968B22BB79E9}"/>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2" name="Graphic 10" descr="Caret Down with solid fill">
            <a:extLst>
              <a:ext uri="{FF2B5EF4-FFF2-40B4-BE49-F238E27FC236}">
                <a16:creationId xmlns:a16="http://schemas.microsoft.com/office/drawing/2014/main" id="{BE9C8163-A42E-4F4E-B478-250DE37735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3" name="Graphic 10" descr="Caret Down with solid fill">
            <a:extLst>
              <a:ext uri="{FF2B5EF4-FFF2-40B4-BE49-F238E27FC236}">
                <a16:creationId xmlns:a16="http://schemas.microsoft.com/office/drawing/2014/main" id="{F500CE1D-0960-4F27-92E2-B660A6A771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4" name="Graphic 10" descr="Caret Down with solid fill">
            <a:extLst>
              <a:ext uri="{FF2B5EF4-FFF2-40B4-BE49-F238E27FC236}">
                <a16:creationId xmlns:a16="http://schemas.microsoft.com/office/drawing/2014/main" id="{E42F95B8-A50C-44BB-943B-C99159504B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5" name="TextBox 14">
            <a:extLst>
              <a:ext uri="{FF2B5EF4-FFF2-40B4-BE49-F238E27FC236}">
                <a16:creationId xmlns:a16="http://schemas.microsoft.com/office/drawing/2014/main" id="{1902907A-7E19-48A5-9E28-A061535AAF02}"/>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6" name="TextBox 15">
            <a:extLst>
              <a:ext uri="{FF2B5EF4-FFF2-40B4-BE49-F238E27FC236}">
                <a16:creationId xmlns:a16="http://schemas.microsoft.com/office/drawing/2014/main" id="{21386777-E2CB-4AAE-B01E-2A245EB730AD}"/>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7" name="TextBox 16">
            <a:extLst>
              <a:ext uri="{FF2B5EF4-FFF2-40B4-BE49-F238E27FC236}">
                <a16:creationId xmlns:a16="http://schemas.microsoft.com/office/drawing/2014/main" id="{EA246F9A-A4F8-4980-9BBC-B16DC940242E}"/>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19" name="TextBox 18">
            <a:extLst>
              <a:ext uri="{FF2B5EF4-FFF2-40B4-BE49-F238E27FC236}">
                <a16:creationId xmlns:a16="http://schemas.microsoft.com/office/drawing/2014/main" id="{830BC3CB-1328-4DB3-8BCB-C075DE5C9AAD}"/>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3" name="TextBox 22">
            <a:extLst>
              <a:ext uri="{FF2B5EF4-FFF2-40B4-BE49-F238E27FC236}">
                <a16:creationId xmlns:a16="http://schemas.microsoft.com/office/drawing/2014/main" id="{841CB123-0B6D-4B2D-A1D8-FD0691E55E70}"/>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31" name="TextBox 30">
            <a:extLst>
              <a:ext uri="{FF2B5EF4-FFF2-40B4-BE49-F238E27FC236}">
                <a16:creationId xmlns:a16="http://schemas.microsoft.com/office/drawing/2014/main" id="{A5D7472B-A979-4295-9255-8DF2A93D8E82}"/>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33" name="Graphic 4" descr="Magnifying glass with solid fill">
            <a:extLst>
              <a:ext uri="{FF2B5EF4-FFF2-40B4-BE49-F238E27FC236}">
                <a16:creationId xmlns:a16="http://schemas.microsoft.com/office/drawing/2014/main" id="{838A0B19-ACC9-44CA-96EA-496B2028DA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35" name="TextBox 34">
            <a:extLst>
              <a:ext uri="{FF2B5EF4-FFF2-40B4-BE49-F238E27FC236}">
                <a16:creationId xmlns:a16="http://schemas.microsoft.com/office/drawing/2014/main" id="{CF6936EB-AA33-496B-97BC-F285F0AF7B1A}"/>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201588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2199217" y="65617"/>
            <a:ext cx="66293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Documentation: Add Mission/Observatory to GCN</a:t>
            </a:r>
            <a:endParaRPr lang="en-US" dirty="0"/>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18" name="Rectangle 17">
            <a:extLst>
              <a:ext uri="{FF2B5EF4-FFF2-40B4-BE49-F238E27FC236}">
                <a16:creationId xmlns:a16="http://schemas.microsoft.com/office/drawing/2014/main" id="{B1667AFB-235D-42CE-9218-A467A35B7E83}"/>
              </a:ext>
            </a:extLst>
          </p:cNvPr>
          <p:cNvSpPr/>
          <p:nvPr/>
        </p:nvSpPr>
        <p:spPr>
          <a:xfrm>
            <a:off x="1315508" y="2048201"/>
            <a:ext cx="9245599" cy="37901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A3AE4C9-3BA6-41C9-A948-18B18B17B898}"/>
              </a:ext>
            </a:extLst>
          </p:cNvPr>
          <p:cNvSpPr/>
          <p:nvPr/>
        </p:nvSpPr>
        <p:spPr>
          <a:xfrm>
            <a:off x="1731963" y="2218594"/>
            <a:ext cx="3826934" cy="750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666A59B1-B98B-4734-AADC-632519A11AB9}"/>
              </a:ext>
            </a:extLst>
          </p:cNvPr>
          <p:cNvSpPr txBox="1"/>
          <p:nvPr/>
        </p:nvSpPr>
        <p:spPr>
          <a:xfrm>
            <a:off x="1917172" y="2197543"/>
            <a:ext cx="359833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Table</a:t>
            </a:r>
            <a:endParaRPr lang="en-US" sz="1400" dirty="0">
              <a:cs typeface="Calibri"/>
            </a:endParaRPr>
          </a:p>
          <a:p>
            <a:pPr algn="ctr"/>
            <a:r>
              <a:rPr lang="en-US" sz="1400">
                <a:cs typeface="Calibri"/>
              </a:rPr>
              <a:t>Of Contents</a:t>
            </a:r>
            <a:br>
              <a:rPr lang="en-US" sz="1400" dirty="0">
                <a:cs typeface="Calibri"/>
              </a:rPr>
            </a:br>
            <a:r>
              <a:rPr lang="en-US" sz="1400">
                <a:cs typeface="Calibri"/>
              </a:rPr>
              <a:t>(Link)</a:t>
            </a:r>
          </a:p>
        </p:txBody>
      </p:sp>
      <p:sp>
        <p:nvSpPr>
          <p:cNvPr id="42" name="Rectangle 41">
            <a:extLst>
              <a:ext uri="{FF2B5EF4-FFF2-40B4-BE49-F238E27FC236}">
                <a16:creationId xmlns:a16="http://schemas.microsoft.com/office/drawing/2014/main" id="{68703EDB-2A7C-4AB3-AC01-57B14B9F5FD5}"/>
              </a:ext>
            </a:extLst>
          </p:cNvPr>
          <p:cNvSpPr/>
          <p:nvPr/>
        </p:nvSpPr>
        <p:spPr>
          <a:xfrm>
            <a:off x="6126163" y="2215361"/>
            <a:ext cx="3860800" cy="29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a:extLst>
              <a:ext uri="{FF2B5EF4-FFF2-40B4-BE49-F238E27FC236}">
                <a16:creationId xmlns:a16="http://schemas.microsoft.com/office/drawing/2014/main" id="{BD92C623-E5FB-4C88-AA67-6C97B311AFF9}"/>
              </a:ext>
            </a:extLst>
          </p:cNvPr>
          <p:cNvSpPr txBox="1"/>
          <p:nvPr/>
        </p:nvSpPr>
        <p:spPr>
          <a:xfrm>
            <a:off x="6319839" y="2185843"/>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Documentation Search Box</a:t>
            </a:r>
            <a:endParaRPr lang="en-US" sz="1400" dirty="0">
              <a:cs typeface="Calibri"/>
            </a:endParaRPr>
          </a:p>
        </p:txBody>
      </p:sp>
      <p:sp>
        <p:nvSpPr>
          <p:cNvPr id="37" name="Rectangle 36">
            <a:extLst>
              <a:ext uri="{FF2B5EF4-FFF2-40B4-BE49-F238E27FC236}">
                <a16:creationId xmlns:a16="http://schemas.microsoft.com/office/drawing/2014/main" id="{2217C92F-AF30-423B-AC8A-A024AB8651E4}"/>
              </a:ext>
            </a:extLst>
          </p:cNvPr>
          <p:cNvSpPr/>
          <p:nvPr/>
        </p:nvSpPr>
        <p:spPr>
          <a:xfrm>
            <a:off x="1731963" y="3039860"/>
            <a:ext cx="3826934" cy="26809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TextBox 37">
            <a:extLst>
              <a:ext uri="{FF2B5EF4-FFF2-40B4-BE49-F238E27FC236}">
                <a16:creationId xmlns:a16="http://schemas.microsoft.com/office/drawing/2014/main" id="{2844787B-A920-49C8-8CEC-68DAB748DEB6}"/>
              </a:ext>
            </a:extLst>
          </p:cNvPr>
          <p:cNvSpPr txBox="1"/>
          <p:nvPr/>
        </p:nvSpPr>
        <p:spPr>
          <a:xfrm>
            <a:off x="1917172" y="3018809"/>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Standing Policies, Rules, and Terms of Use</a:t>
            </a:r>
            <a:endParaRPr lang="en-US" dirty="0"/>
          </a:p>
        </p:txBody>
      </p:sp>
      <p:sp>
        <p:nvSpPr>
          <p:cNvPr id="44" name="Rectangle 43">
            <a:extLst>
              <a:ext uri="{FF2B5EF4-FFF2-40B4-BE49-F238E27FC236}">
                <a16:creationId xmlns:a16="http://schemas.microsoft.com/office/drawing/2014/main" id="{838BFFE7-841D-41CB-89FC-7A27F6BEE0F4}"/>
              </a:ext>
            </a:extLst>
          </p:cNvPr>
          <p:cNvSpPr/>
          <p:nvPr/>
        </p:nvSpPr>
        <p:spPr>
          <a:xfrm>
            <a:off x="6126164" y="3045094"/>
            <a:ext cx="3860800" cy="26809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5" name="TextBox 44">
            <a:extLst>
              <a:ext uri="{FF2B5EF4-FFF2-40B4-BE49-F238E27FC236}">
                <a16:creationId xmlns:a16="http://schemas.microsoft.com/office/drawing/2014/main" id="{1A3F6E35-762F-448D-BAB5-EF83AF17F08B}"/>
              </a:ext>
            </a:extLst>
          </p:cNvPr>
          <p:cNvSpPr txBox="1"/>
          <p:nvPr/>
        </p:nvSpPr>
        <p:spPr>
          <a:xfrm>
            <a:off x="6319839" y="4065442"/>
            <a:ext cx="359833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Relevant Fields for Application to GCN Mission/Observatory Contribution</a:t>
            </a:r>
            <a:endParaRPr lang="en-US" sz="1400" dirty="0">
              <a:cs typeface="Calibri"/>
            </a:endParaRPr>
          </a:p>
        </p:txBody>
      </p:sp>
      <p:sp>
        <p:nvSpPr>
          <p:cNvPr id="20" name="Rectangle 19">
            <a:extLst>
              <a:ext uri="{FF2B5EF4-FFF2-40B4-BE49-F238E27FC236}">
                <a16:creationId xmlns:a16="http://schemas.microsoft.com/office/drawing/2014/main" id="{2747BF60-0910-41FE-BA2B-A1D15F47CFCC}"/>
              </a:ext>
            </a:extLst>
          </p:cNvPr>
          <p:cNvSpPr/>
          <p:nvPr/>
        </p:nvSpPr>
        <p:spPr>
          <a:xfrm>
            <a:off x="6126163" y="2537094"/>
            <a:ext cx="3860800" cy="437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TextBox 20">
            <a:extLst>
              <a:ext uri="{FF2B5EF4-FFF2-40B4-BE49-F238E27FC236}">
                <a16:creationId xmlns:a16="http://schemas.microsoft.com/office/drawing/2014/main" id="{8BDE86FE-6E23-460B-AC64-0DAFDC6AA2C0}"/>
              </a:ext>
            </a:extLst>
          </p:cNvPr>
          <p:cNvSpPr txBox="1"/>
          <p:nvPr/>
        </p:nvSpPr>
        <p:spPr>
          <a:xfrm>
            <a:off x="6319839" y="2592242"/>
            <a:ext cx="359833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Circular Information Page Link</a:t>
            </a:r>
            <a:endParaRPr lang="en-US" dirty="0"/>
          </a:p>
        </p:txBody>
      </p:sp>
      <p:sp>
        <p:nvSpPr>
          <p:cNvPr id="11" name="TextBox 10">
            <a:extLst>
              <a:ext uri="{FF2B5EF4-FFF2-40B4-BE49-F238E27FC236}">
                <a16:creationId xmlns:a16="http://schemas.microsoft.com/office/drawing/2014/main" id="{1334686C-C039-4592-A4DB-927DF60288ED}"/>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2" name="Graphic 10" descr="Caret Down with solid fill">
            <a:extLst>
              <a:ext uri="{FF2B5EF4-FFF2-40B4-BE49-F238E27FC236}">
                <a16:creationId xmlns:a16="http://schemas.microsoft.com/office/drawing/2014/main" id="{2D9D963A-D161-4CC5-B432-1A89A9438E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3" name="Graphic 10" descr="Caret Down with solid fill">
            <a:extLst>
              <a:ext uri="{FF2B5EF4-FFF2-40B4-BE49-F238E27FC236}">
                <a16:creationId xmlns:a16="http://schemas.microsoft.com/office/drawing/2014/main" id="{C9A0E698-9A69-4003-B691-69E01DD9B8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4" name="Graphic 10" descr="Caret Down with solid fill">
            <a:extLst>
              <a:ext uri="{FF2B5EF4-FFF2-40B4-BE49-F238E27FC236}">
                <a16:creationId xmlns:a16="http://schemas.microsoft.com/office/drawing/2014/main" id="{A9D2DAD4-B17A-4B69-944A-AE4ECA1891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5" name="TextBox 14">
            <a:extLst>
              <a:ext uri="{FF2B5EF4-FFF2-40B4-BE49-F238E27FC236}">
                <a16:creationId xmlns:a16="http://schemas.microsoft.com/office/drawing/2014/main" id="{94B7782B-7EA0-4F21-9856-D7079C0F1C13}"/>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6" name="TextBox 15">
            <a:extLst>
              <a:ext uri="{FF2B5EF4-FFF2-40B4-BE49-F238E27FC236}">
                <a16:creationId xmlns:a16="http://schemas.microsoft.com/office/drawing/2014/main" id="{12481D5C-6C0C-437D-A21A-3C04AA8C89DB}"/>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7" name="TextBox 16">
            <a:extLst>
              <a:ext uri="{FF2B5EF4-FFF2-40B4-BE49-F238E27FC236}">
                <a16:creationId xmlns:a16="http://schemas.microsoft.com/office/drawing/2014/main" id="{3CF5A898-7F48-401F-A173-C52BC101B812}"/>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19" name="TextBox 18">
            <a:extLst>
              <a:ext uri="{FF2B5EF4-FFF2-40B4-BE49-F238E27FC236}">
                <a16:creationId xmlns:a16="http://schemas.microsoft.com/office/drawing/2014/main" id="{C7606CD2-C72B-417E-9175-19198F3C2CD1}"/>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3" name="TextBox 22">
            <a:extLst>
              <a:ext uri="{FF2B5EF4-FFF2-40B4-BE49-F238E27FC236}">
                <a16:creationId xmlns:a16="http://schemas.microsoft.com/office/drawing/2014/main" id="{56A79141-2EAE-4EB1-832A-91AF197C997A}"/>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31" name="TextBox 30">
            <a:extLst>
              <a:ext uri="{FF2B5EF4-FFF2-40B4-BE49-F238E27FC236}">
                <a16:creationId xmlns:a16="http://schemas.microsoft.com/office/drawing/2014/main" id="{A18D77BE-DC80-49F8-9117-49C78E4C2722}"/>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33" name="Graphic 4" descr="Magnifying glass with solid fill">
            <a:extLst>
              <a:ext uri="{FF2B5EF4-FFF2-40B4-BE49-F238E27FC236}">
                <a16:creationId xmlns:a16="http://schemas.microsoft.com/office/drawing/2014/main" id="{AA9B88E4-5B1B-4A86-9ABE-D73BDE321B7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35" name="TextBox 34">
            <a:extLst>
              <a:ext uri="{FF2B5EF4-FFF2-40B4-BE49-F238E27FC236}">
                <a16:creationId xmlns:a16="http://schemas.microsoft.com/office/drawing/2014/main" id="{C1D59574-3A86-4292-974F-F9B2427E638A}"/>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278913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Alerts</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9" name="Rectangle 8">
            <a:extLst>
              <a:ext uri="{FF2B5EF4-FFF2-40B4-BE49-F238E27FC236}">
                <a16:creationId xmlns:a16="http://schemas.microsoft.com/office/drawing/2014/main" id="{B185D500-2098-4189-8E90-96378340D103}"/>
              </a:ext>
            </a:extLst>
          </p:cNvPr>
          <p:cNvSpPr/>
          <p:nvPr/>
        </p:nvSpPr>
        <p:spPr>
          <a:xfrm>
            <a:off x="448734" y="2082800"/>
            <a:ext cx="9550399" cy="3657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904875" y="2090208"/>
            <a:ext cx="88730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List of Event Alerts Chronologically</a:t>
            </a:r>
          </a:p>
        </p:txBody>
      </p:sp>
      <p:sp>
        <p:nvSpPr>
          <p:cNvPr id="12" name="Rectangle 11">
            <a:extLst>
              <a:ext uri="{FF2B5EF4-FFF2-40B4-BE49-F238E27FC236}">
                <a16:creationId xmlns:a16="http://schemas.microsoft.com/office/drawing/2014/main" id="{785C8788-4625-475C-B413-B5CA9CFD363B}"/>
              </a:ext>
            </a:extLst>
          </p:cNvPr>
          <p:cNvSpPr/>
          <p:nvPr/>
        </p:nvSpPr>
        <p:spPr>
          <a:xfrm>
            <a:off x="10092266" y="2074334"/>
            <a:ext cx="1820333" cy="36660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DBFE167-0B35-411D-A7F0-5646DDAF8411}"/>
              </a:ext>
            </a:extLst>
          </p:cNvPr>
          <p:cNvSpPr txBox="1"/>
          <p:nvPr/>
        </p:nvSpPr>
        <p:spPr>
          <a:xfrm>
            <a:off x="10091208" y="2073275"/>
            <a:ext cx="1820332"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Direct Links to Databases</a:t>
            </a:r>
            <a:endParaRPr lang="en-US" sz="1400">
              <a:cs typeface="Calibri"/>
            </a:endParaRPr>
          </a:p>
          <a:p>
            <a:pPr algn="ctr"/>
            <a:r>
              <a:rPr lang="en-US" sz="1400">
                <a:cs typeface="Calibri"/>
              </a:rPr>
              <a:t>______________</a:t>
            </a:r>
          </a:p>
          <a:p>
            <a:pPr algn="ctr"/>
            <a:r>
              <a:rPr lang="en-US" sz="1400">
                <a:cs typeface="Calibri"/>
              </a:rPr>
              <a:t>Link</a:t>
            </a:r>
          </a:p>
          <a:p>
            <a:pPr algn="ctr"/>
            <a:r>
              <a:rPr lang="en-US" sz="1400">
                <a:ea typeface="+mn-lt"/>
                <a:cs typeface="+mn-lt"/>
              </a:rPr>
              <a:t>______________</a:t>
            </a:r>
            <a:endParaRPr lang="en-US" sz="1400">
              <a:cs typeface="Calibri"/>
            </a:endParaRPr>
          </a:p>
          <a:p>
            <a:pPr algn="ctr"/>
            <a:r>
              <a:rPr lang="en-US" sz="1400">
                <a:cs typeface="Calibri"/>
              </a:rPr>
              <a:t>Link</a:t>
            </a:r>
            <a:endParaRPr lang="en-US"/>
          </a:p>
          <a:p>
            <a:pPr algn="ctr"/>
            <a:r>
              <a:rPr lang="en-US" sz="1400">
                <a:ea typeface="+mn-lt"/>
                <a:cs typeface="+mn-lt"/>
              </a:rPr>
              <a:t>______________</a:t>
            </a:r>
            <a:endParaRPr lang="en-US" sz="1400">
              <a:cs typeface="Calibri"/>
            </a:endParaRPr>
          </a:p>
          <a:p>
            <a:pPr algn="ctr"/>
            <a:r>
              <a:rPr lang="en-US" sz="1400">
                <a:ea typeface="+mn-lt"/>
                <a:cs typeface="+mn-lt"/>
              </a:rPr>
              <a:t>Link</a:t>
            </a:r>
            <a:endParaRPr lang="en-US"/>
          </a:p>
          <a:p>
            <a:pPr algn="ctr"/>
            <a:r>
              <a:rPr lang="en-US" sz="1400">
                <a:ea typeface="+mn-lt"/>
                <a:cs typeface="+mn-lt"/>
              </a:rPr>
              <a:t>______________</a:t>
            </a:r>
            <a:endParaRPr lang="en-US" sz="1400">
              <a:cs typeface="Calibri"/>
            </a:endParaRPr>
          </a:p>
          <a:p>
            <a:pPr algn="ctr"/>
            <a:r>
              <a:rPr lang="en-US" sz="1400">
                <a:ea typeface="+mn-lt"/>
                <a:cs typeface="+mn-lt"/>
              </a:rPr>
              <a:t>Link</a:t>
            </a:r>
            <a:endParaRPr lang="en-US"/>
          </a:p>
          <a:p>
            <a:pPr algn="ctr"/>
            <a:r>
              <a:rPr lang="en-US" sz="1400">
                <a:ea typeface="+mn-lt"/>
                <a:cs typeface="+mn-lt"/>
              </a:rPr>
              <a:t>______________</a:t>
            </a:r>
            <a:endParaRPr lang="en-US" sz="1400">
              <a:cs typeface="Calibri"/>
            </a:endParaRPr>
          </a:p>
          <a:p>
            <a:pPr algn="ctr"/>
            <a:r>
              <a:rPr lang="en-US" sz="1400">
                <a:ea typeface="+mn-lt"/>
                <a:cs typeface="+mn-lt"/>
              </a:rPr>
              <a:t>Link</a:t>
            </a:r>
            <a:endParaRPr lang="en-US"/>
          </a:p>
          <a:p>
            <a:pPr algn="ctr"/>
            <a:r>
              <a:rPr lang="en-US" sz="1400">
                <a:cs typeface="Calibri"/>
              </a:rPr>
              <a:t>______________</a:t>
            </a:r>
            <a:endParaRPr lang="en-US"/>
          </a:p>
          <a:p>
            <a:pPr algn="ctr"/>
            <a:r>
              <a:rPr lang="en-US" sz="1400">
                <a:ea typeface="+mn-lt"/>
                <a:cs typeface="+mn-lt"/>
              </a:rPr>
              <a:t>Link</a:t>
            </a:r>
            <a:endParaRPr lang="en-US"/>
          </a:p>
        </p:txBody>
      </p:sp>
      <p:sp>
        <p:nvSpPr>
          <p:cNvPr id="16" name="TextBox 15">
            <a:extLst>
              <a:ext uri="{FF2B5EF4-FFF2-40B4-BE49-F238E27FC236}">
                <a16:creationId xmlns:a16="http://schemas.microsoft.com/office/drawing/2014/main" id="{F9F4FC4A-8FF1-4ACD-9F9F-8C4F6D6962B0}"/>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8" name="Graphic 10" descr="Caret Down with solid fill">
            <a:extLst>
              <a:ext uri="{FF2B5EF4-FFF2-40B4-BE49-F238E27FC236}">
                <a16:creationId xmlns:a16="http://schemas.microsoft.com/office/drawing/2014/main" id="{0233B936-3CD7-4162-9D7B-1495BD9B7F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20" name="Graphic 10" descr="Caret Down with solid fill">
            <a:extLst>
              <a:ext uri="{FF2B5EF4-FFF2-40B4-BE49-F238E27FC236}">
                <a16:creationId xmlns:a16="http://schemas.microsoft.com/office/drawing/2014/main" id="{273F6300-44D3-4414-92C1-AA37928D83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22" name="Graphic 10" descr="Caret Down with solid fill">
            <a:extLst>
              <a:ext uri="{FF2B5EF4-FFF2-40B4-BE49-F238E27FC236}">
                <a16:creationId xmlns:a16="http://schemas.microsoft.com/office/drawing/2014/main" id="{C9BBF6F9-6357-4996-B61D-AC56734F8F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30" name="TextBox 29">
            <a:extLst>
              <a:ext uri="{FF2B5EF4-FFF2-40B4-BE49-F238E27FC236}">
                <a16:creationId xmlns:a16="http://schemas.microsoft.com/office/drawing/2014/main" id="{2B25FBA1-9F2C-4CC8-B9FA-83FC4428C555}"/>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32" name="TextBox 31">
            <a:extLst>
              <a:ext uri="{FF2B5EF4-FFF2-40B4-BE49-F238E27FC236}">
                <a16:creationId xmlns:a16="http://schemas.microsoft.com/office/drawing/2014/main" id="{60DE73ED-0A27-4EFF-9422-26728D13DF56}"/>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34" name="TextBox 33">
            <a:extLst>
              <a:ext uri="{FF2B5EF4-FFF2-40B4-BE49-F238E27FC236}">
                <a16:creationId xmlns:a16="http://schemas.microsoft.com/office/drawing/2014/main" id="{557E1394-DCF3-4660-A3E8-1DFCA3B45716}"/>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36" name="TextBox 35">
            <a:extLst>
              <a:ext uri="{FF2B5EF4-FFF2-40B4-BE49-F238E27FC236}">
                <a16:creationId xmlns:a16="http://schemas.microsoft.com/office/drawing/2014/main" id="{5F325409-CBD9-444C-8F25-953DF509872A}"/>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38" name="TextBox 37">
            <a:extLst>
              <a:ext uri="{FF2B5EF4-FFF2-40B4-BE49-F238E27FC236}">
                <a16:creationId xmlns:a16="http://schemas.microsoft.com/office/drawing/2014/main" id="{65A59E8F-9342-423E-B06E-248B633F9C24}"/>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0" name="TextBox 39">
            <a:extLst>
              <a:ext uri="{FF2B5EF4-FFF2-40B4-BE49-F238E27FC236}">
                <a16:creationId xmlns:a16="http://schemas.microsoft.com/office/drawing/2014/main" id="{EED0929E-6076-46EA-BDF5-2F92356795F0}"/>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42" name="Graphic 4" descr="Magnifying glass with solid fill">
            <a:extLst>
              <a:ext uri="{FF2B5EF4-FFF2-40B4-BE49-F238E27FC236}">
                <a16:creationId xmlns:a16="http://schemas.microsoft.com/office/drawing/2014/main" id="{FAC379B9-152B-42EE-B544-0777891A106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44" name="TextBox 43">
            <a:extLst>
              <a:ext uri="{FF2B5EF4-FFF2-40B4-BE49-F238E27FC236}">
                <a16:creationId xmlns:a16="http://schemas.microsoft.com/office/drawing/2014/main" id="{F3C6E07D-480B-4274-BEED-86848BD9F9CA}"/>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3501293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cs typeface="Calibri"/>
              </a:rPr>
              <a:t>Archive</a:t>
            </a:r>
            <a:endParaRPr lang="en-US" dirty="0"/>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29" name="TextBox 28">
            <a:extLst>
              <a:ext uri="{FF2B5EF4-FFF2-40B4-BE49-F238E27FC236}">
                <a16:creationId xmlns:a16="http://schemas.microsoft.com/office/drawing/2014/main" id="{A5A3EA51-AD58-4DFA-B0C7-B1BBE8F54AD2}"/>
              </a:ext>
            </a:extLst>
          </p:cNvPr>
          <p:cNvSpPr txBox="1"/>
          <p:nvPr/>
        </p:nvSpPr>
        <p:spPr>
          <a:xfrm>
            <a:off x="451909" y="2131482"/>
            <a:ext cx="2491316" cy="3693319"/>
          </a:xfrm>
          <a:prstGeom prst="rect">
            <a:avLst/>
          </a:prstGeom>
          <a:solidFill>
            <a:schemeClr val="bg1">
              <a:lumMod val="95000"/>
            </a:schemeClr>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[Card style component]</a:t>
            </a:r>
          </a:p>
          <a:p>
            <a:r>
              <a:rPr lang="en-US" b="1">
                <a:cs typeface="Calibri"/>
              </a:rPr>
              <a:t>Notice Archive</a:t>
            </a:r>
          </a:p>
          <a:p>
            <a:endParaRPr lang="en-US" b="1" dirty="0">
              <a:cs typeface="Calibri"/>
            </a:endParaRPr>
          </a:p>
          <a:p>
            <a:r>
              <a:rPr lang="en-US">
                <a:cs typeface="Calibri"/>
              </a:rPr>
              <a:t>Explanation Paragraph</a:t>
            </a:r>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r>
              <a:rPr lang="en-US" b="1">
                <a:cs typeface="Calibri"/>
              </a:rPr>
              <a:t>.</a:t>
            </a:r>
            <a:endParaRPr lang="en-US" b="1" dirty="0">
              <a:cs typeface="Calibri"/>
            </a:endParaRPr>
          </a:p>
        </p:txBody>
      </p:sp>
      <p:sp>
        <p:nvSpPr>
          <p:cNvPr id="17" name="TextBox 16">
            <a:extLst>
              <a:ext uri="{FF2B5EF4-FFF2-40B4-BE49-F238E27FC236}">
                <a16:creationId xmlns:a16="http://schemas.microsoft.com/office/drawing/2014/main" id="{7CA8068D-F771-4389-8E2B-6A4DA5500C2F}"/>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9" name="Graphic 10" descr="Caret Down with solid fill">
            <a:extLst>
              <a:ext uri="{FF2B5EF4-FFF2-40B4-BE49-F238E27FC236}">
                <a16:creationId xmlns:a16="http://schemas.microsoft.com/office/drawing/2014/main" id="{381C7080-9E5B-4C37-945C-2BD49BF072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21" name="Graphic 10" descr="Caret Down with solid fill">
            <a:extLst>
              <a:ext uri="{FF2B5EF4-FFF2-40B4-BE49-F238E27FC236}">
                <a16:creationId xmlns:a16="http://schemas.microsoft.com/office/drawing/2014/main" id="{B211FD92-07B1-4BB8-8E06-9BE73018BC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22" name="Graphic 10" descr="Caret Down with solid fill">
            <a:extLst>
              <a:ext uri="{FF2B5EF4-FFF2-40B4-BE49-F238E27FC236}">
                <a16:creationId xmlns:a16="http://schemas.microsoft.com/office/drawing/2014/main" id="{DFBA9266-9C84-4E9D-9117-D88E6CF80F1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38" name="TextBox 37">
            <a:extLst>
              <a:ext uri="{FF2B5EF4-FFF2-40B4-BE49-F238E27FC236}">
                <a16:creationId xmlns:a16="http://schemas.microsoft.com/office/drawing/2014/main" id="{F33A6270-01A6-4B0B-89F2-1060F64A4B87}"/>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40" name="TextBox 39">
            <a:extLst>
              <a:ext uri="{FF2B5EF4-FFF2-40B4-BE49-F238E27FC236}">
                <a16:creationId xmlns:a16="http://schemas.microsoft.com/office/drawing/2014/main" id="{9E16708D-B707-4187-AAD8-95D0956E995B}"/>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42" name="TextBox 41">
            <a:extLst>
              <a:ext uri="{FF2B5EF4-FFF2-40B4-BE49-F238E27FC236}">
                <a16:creationId xmlns:a16="http://schemas.microsoft.com/office/drawing/2014/main" id="{F1412057-D17B-4409-A2B2-155169B1CF3E}"/>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44" name="TextBox 43">
            <a:extLst>
              <a:ext uri="{FF2B5EF4-FFF2-40B4-BE49-F238E27FC236}">
                <a16:creationId xmlns:a16="http://schemas.microsoft.com/office/drawing/2014/main" id="{BFF5A9BE-5BFF-49F1-B4A6-EC9AC085F9E9}"/>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46" name="TextBox 45">
            <a:extLst>
              <a:ext uri="{FF2B5EF4-FFF2-40B4-BE49-F238E27FC236}">
                <a16:creationId xmlns:a16="http://schemas.microsoft.com/office/drawing/2014/main" id="{F427D366-4D03-4F51-AD90-B0015CD610EB}"/>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8" name="TextBox 47">
            <a:extLst>
              <a:ext uri="{FF2B5EF4-FFF2-40B4-BE49-F238E27FC236}">
                <a16:creationId xmlns:a16="http://schemas.microsoft.com/office/drawing/2014/main" id="{4A89DBAD-0D2F-4D05-9A44-746FF6F47277}"/>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50" name="Graphic 4" descr="Magnifying glass with solid fill">
            <a:extLst>
              <a:ext uri="{FF2B5EF4-FFF2-40B4-BE49-F238E27FC236}">
                <a16:creationId xmlns:a16="http://schemas.microsoft.com/office/drawing/2014/main" id="{AD20D6FF-4AA4-41D5-9136-C438D7300A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52" name="TextBox 51">
            <a:extLst>
              <a:ext uri="{FF2B5EF4-FFF2-40B4-BE49-F238E27FC236}">
                <a16:creationId xmlns:a16="http://schemas.microsoft.com/office/drawing/2014/main" id="{DADA9381-C859-45D7-BC18-8AF58503F88E}"/>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27" name="TextBox 26">
            <a:extLst>
              <a:ext uri="{FF2B5EF4-FFF2-40B4-BE49-F238E27FC236}">
                <a16:creationId xmlns:a16="http://schemas.microsoft.com/office/drawing/2014/main" id="{32255119-E45C-4D25-8715-DD9CF71216DD}"/>
              </a:ext>
            </a:extLst>
          </p:cNvPr>
          <p:cNvSpPr txBox="1"/>
          <p:nvPr/>
        </p:nvSpPr>
        <p:spPr>
          <a:xfrm>
            <a:off x="3052233" y="2131482"/>
            <a:ext cx="2491316" cy="3693319"/>
          </a:xfrm>
          <a:prstGeom prst="rect">
            <a:avLst/>
          </a:prstGeom>
          <a:solidFill>
            <a:schemeClr val="bg1">
              <a:lumMod val="95000"/>
            </a:schemeClr>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[Card style component]</a:t>
            </a:r>
          </a:p>
          <a:p>
            <a:r>
              <a:rPr lang="en-US" b="1">
                <a:cs typeface="Calibri"/>
              </a:rPr>
              <a:t>Circular Archive</a:t>
            </a:r>
          </a:p>
          <a:p>
            <a:endParaRPr lang="en-US" b="1" dirty="0">
              <a:cs typeface="Calibri"/>
            </a:endParaRPr>
          </a:p>
          <a:p>
            <a:r>
              <a:rPr lang="en-US">
                <a:ea typeface="+mn-lt"/>
                <a:cs typeface="+mn-lt"/>
              </a:rPr>
              <a:t>Explanation Paragraph</a:t>
            </a: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r>
              <a:rPr lang="en-US" b="1">
                <a:cs typeface="Calibri"/>
              </a:rPr>
              <a:t>.</a:t>
            </a:r>
            <a:endParaRPr lang="en-US" b="1" dirty="0">
              <a:cs typeface="Calibri"/>
            </a:endParaRPr>
          </a:p>
        </p:txBody>
      </p:sp>
      <p:sp>
        <p:nvSpPr>
          <p:cNvPr id="32" name="TextBox 31">
            <a:extLst>
              <a:ext uri="{FF2B5EF4-FFF2-40B4-BE49-F238E27FC236}">
                <a16:creationId xmlns:a16="http://schemas.microsoft.com/office/drawing/2014/main" id="{2BA3AF5C-C475-4CC3-82AF-4E6449000E45}"/>
              </a:ext>
            </a:extLst>
          </p:cNvPr>
          <p:cNvSpPr txBox="1"/>
          <p:nvPr/>
        </p:nvSpPr>
        <p:spPr>
          <a:xfrm>
            <a:off x="5662083" y="2131482"/>
            <a:ext cx="2491316" cy="3693319"/>
          </a:xfrm>
          <a:prstGeom prst="rect">
            <a:avLst/>
          </a:prstGeom>
          <a:solidFill>
            <a:schemeClr val="bg1">
              <a:lumMod val="95000"/>
            </a:schemeClr>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[Card style component]</a:t>
            </a:r>
          </a:p>
          <a:p>
            <a:r>
              <a:rPr lang="en-US" b="1">
                <a:cs typeface="Calibri"/>
              </a:rPr>
              <a:t>Publications related to GCN</a:t>
            </a:r>
            <a:endParaRPr lang="en-US" b="1" dirty="0">
              <a:cs typeface="Calibri"/>
            </a:endParaRPr>
          </a:p>
          <a:p>
            <a:r>
              <a:rPr lang="en-US">
                <a:ea typeface="+mn-lt"/>
                <a:cs typeface="+mn-lt"/>
              </a:rPr>
              <a:t>Explanation Paragraph</a:t>
            </a: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r>
              <a:rPr lang="en-US" b="1">
                <a:cs typeface="Calibri"/>
              </a:rPr>
              <a:t>.</a:t>
            </a:r>
            <a:endParaRPr lang="en-US" b="1" dirty="0">
              <a:cs typeface="Calibri"/>
            </a:endParaRPr>
          </a:p>
        </p:txBody>
      </p:sp>
      <p:sp>
        <p:nvSpPr>
          <p:cNvPr id="33" name="TextBox 32">
            <a:extLst>
              <a:ext uri="{FF2B5EF4-FFF2-40B4-BE49-F238E27FC236}">
                <a16:creationId xmlns:a16="http://schemas.microsoft.com/office/drawing/2014/main" id="{3D83FA9C-C549-409D-9A68-84F30F858726}"/>
              </a:ext>
            </a:extLst>
          </p:cNvPr>
          <p:cNvSpPr txBox="1"/>
          <p:nvPr/>
        </p:nvSpPr>
        <p:spPr>
          <a:xfrm>
            <a:off x="8300508" y="2131482"/>
            <a:ext cx="2491316" cy="3693319"/>
          </a:xfrm>
          <a:prstGeom prst="rect">
            <a:avLst/>
          </a:prstGeom>
          <a:solidFill>
            <a:schemeClr val="bg1">
              <a:lumMod val="95000"/>
            </a:schemeClr>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[Card style component]</a:t>
            </a:r>
          </a:p>
          <a:p>
            <a:r>
              <a:rPr lang="en-US" b="1">
                <a:cs typeface="Calibri"/>
              </a:rPr>
              <a:t>Legacy GCN Page</a:t>
            </a:r>
          </a:p>
          <a:p>
            <a:endParaRPr lang="en-US" b="1" dirty="0">
              <a:cs typeface="Calibri"/>
            </a:endParaRPr>
          </a:p>
          <a:p>
            <a:r>
              <a:rPr lang="en-US" dirty="0">
                <a:cs typeface="Calibri"/>
              </a:rPr>
              <a:t>Disclaimer that this site </a:t>
            </a:r>
            <a:r>
              <a:rPr lang="en-US">
                <a:cs typeface="Calibri"/>
              </a:rPr>
              <a:t>is not updated past a certain date</a:t>
            </a:r>
            <a:endParaRPr lang="en-US" b="1" dirty="0">
              <a:cs typeface="Calibri"/>
            </a:endParaRPr>
          </a:p>
          <a:p>
            <a:endParaRPr lang="en-US"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r>
              <a:rPr lang="en-US" b="1">
                <a:cs typeface="Calibri"/>
              </a:rPr>
              <a:t>.</a:t>
            </a:r>
            <a:endParaRPr lang="en-US" b="1" dirty="0">
              <a:cs typeface="Calibri"/>
            </a:endParaRPr>
          </a:p>
        </p:txBody>
      </p:sp>
      <p:sp>
        <p:nvSpPr>
          <p:cNvPr id="2" name="TextBox 1">
            <a:extLst>
              <a:ext uri="{FF2B5EF4-FFF2-40B4-BE49-F238E27FC236}">
                <a16:creationId xmlns:a16="http://schemas.microsoft.com/office/drawing/2014/main" id="{E00DE185-FC26-4A13-BD0D-E9D5343BE742}"/>
              </a:ext>
            </a:extLst>
          </p:cNvPr>
          <p:cNvSpPr txBox="1"/>
          <p:nvPr/>
        </p:nvSpPr>
        <p:spPr>
          <a:xfrm>
            <a:off x="542925" y="4981575"/>
            <a:ext cx="2295525" cy="369332"/>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Active Missions Link</a:t>
            </a:r>
            <a:endParaRPr lang="en-US" dirty="0">
              <a:cs typeface="Calibri"/>
            </a:endParaRPr>
          </a:p>
        </p:txBody>
      </p:sp>
      <p:sp>
        <p:nvSpPr>
          <p:cNvPr id="35" name="TextBox 34">
            <a:extLst>
              <a:ext uri="{FF2B5EF4-FFF2-40B4-BE49-F238E27FC236}">
                <a16:creationId xmlns:a16="http://schemas.microsoft.com/office/drawing/2014/main" id="{E4C01D87-D1E3-45AE-AC7A-7F98ABCF90B5}"/>
              </a:ext>
            </a:extLst>
          </p:cNvPr>
          <p:cNvSpPr txBox="1"/>
          <p:nvPr/>
        </p:nvSpPr>
        <p:spPr>
          <a:xfrm>
            <a:off x="542925" y="5400675"/>
            <a:ext cx="2295525" cy="369332"/>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Inactive Missions </a:t>
            </a:r>
            <a:r>
              <a:rPr lang="en-US" dirty="0">
                <a:cs typeface="Calibri"/>
              </a:rPr>
              <a:t>Link</a:t>
            </a:r>
          </a:p>
        </p:txBody>
      </p:sp>
      <p:sp>
        <p:nvSpPr>
          <p:cNvPr id="39" name="TextBox 38">
            <a:extLst>
              <a:ext uri="{FF2B5EF4-FFF2-40B4-BE49-F238E27FC236}">
                <a16:creationId xmlns:a16="http://schemas.microsoft.com/office/drawing/2014/main" id="{98E9351D-49AD-4F3F-A0B2-E6DA10F70C0D}"/>
              </a:ext>
            </a:extLst>
          </p:cNvPr>
          <p:cNvSpPr txBox="1"/>
          <p:nvPr/>
        </p:nvSpPr>
        <p:spPr>
          <a:xfrm>
            <a:off x="3124200" y="4972049"/>
            <a:ext cx="2295525" cy="369332"/>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Circulars by Number</a:t>
            </a:r>
            <a:endParaRPr lang="en-US" dirty="0">
              <a:cs typeface="Calibri"/>
            </a:endParaRPr>
          </a:p>
        </p:txBody>
      </p:sp>
      <p:sp>
        <p:nvSpPr>
          <p:cNvPr id="41" name="TextBox 40">
            <a:extLst>
              <a:ext uri="{FF2B5EF4-FFF2-40B4-BE49-F238E27FC236}">
                <a16:creationId xmlns:a16="http://schemas.microsoft.com/office/drawing/2014/main" id="{CD9F5176-DD39-4043-8838-D9F731CD80FB}"/>
              </a:ext>
            </a:extLst>
          </p:cNvPr>
          <p:cNvSpPr txBox="1"/>
          <p:nvPr/>
        </p:nvSpPr>
        <p:spPr>
          <a:xfrm>
            <a:off x="3124200" y="5391150"/>
            <a:ext cx="2295525" cy="369332"/>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Circulars by Event</a:t>
            </a:r>
          </a:p>
        </p:txBody>
      </p:sp>
      <p:sp>
        <p:nvSpPr>
          <p:cNvPr id="43" name="TextBox 42">
            <a:extLst>
              <a:ext uri="{FF2B5EF4-FFF2-40B4-BE49-F238E27FC236}">
                <a16:creationId xmlns:a16="http://schemas.microsoft.com/office/drawing/2014/main" id="{8DF7FD9B-9500-4D9A-BAE3-869EA825FA05}"/>
              </a:ext>
            </a:extLst>
          </p:cNvPr>
          <p:cNvSpPr txBox="1"/>
          <p:nvPr/>
        </p:nvSpPr>
        <p:spPr>
          <a:xfrm>
            <a:off x="8401050" y="5400674"/>
            <a:ext cx="2295525" cy="369332"/>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Legacy GCN Link</a:t>
            </a:r>
            <a:endParaRPr lang="en-US" dirty="0">
              <a:cs typeface="Calibri"/>
            </a:endParaRPr>
          </a:p>
        </p:txBody>
      </p:sp>
      <p:sp>
        <p:nvSpPr>
          <p:cNvPr id="45" name="TextBox 44">
            <a:extLst>
              <a:ext uri="{FF2B5EF4-FFF2-40B4-BE49-F238E27FC236}">
                <a16:creationId xmlns:a16="http://schemas.microsoft.com/office/drawing/2014/main" id="{19470286-CE98-44C4-91F4-85CECF60720A}"/>
              </a:ext>
            </a:extLst>
          </p:cNvPr>
          <p:cNvSpPr txBox="1"/>
          <p:nvPr/>
        </p:nvSpPr>
        <p:spPr>
          <a:xfrm>
            <a:off x="5762625" y="5391150"/>
            <a:ext cx="2295525" cy="369332"/>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Publications </a:t>
            </a:r>
            <a:r>
              <a:rPr lang="en-US" dirty="0">
                <a:cs typeface="Calibri"/>
              </a:rPr>
              <a:t>Link</a:t>
            </a:r>
          </a:p>
        </p:txBody>
      </p:sp>
      <p:sp>
        <p:nvSpPr>
          <p:cNvPr id="3" name="TextBox 2">
            <a:extLst>
              <a:ext uri="{FF2B5EF4-FFF2-40B4-BE49-F238E27FC236}">
                <a16:creationId xmlns:a16="http://schemas.microsoft.com/office/drawing/2014/main" id="{0049FC92-3E36-4819-AE3C-4A8B8E4D30BF}"/>
              </a:ext>
            </a:extLst>
          </p:cNvPr>
          <p:cNvSpPr txBox="1"/>
          <p:nvPr/>
        </p:nvSpPr>
        <p:spPr>
          <a:xfrm>
            <a:off x="10896600" y="2133600"/>
            <a:ext cx="1019175"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Note:</a:t>
            </a:r>
          </a:p>
          <a:p>
            <a:r>
              <a:rPr lang="en-US" sz="1200">
                <a:cs typeface="Calibri"/>
              </a:rPr>
              <a:t>The location and arraignment of the cards will be set based on the user's screen size</a:t>
            </a:r>
          </a:p>
        </p:txBody>
      </p:sp>
    </p:spTree>
    <p:extLst>
      <p:ext uri="{BB962C8B-B14F-4D97-AF65-F5344CB8AC3E}">
        <p14:creationId xmlns:p14="http://schemas.microsoft.com/office/powerpoint/2010/main" val="241102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A2DCE8-BAC2-8546-9033-5F74EFCC4624}"/>
              </a:ext>
            </a:extLst>
          </p:cNvPr>
          <p:cNvPicPr>
            <a:picLocks noChangeAspect="1"/>
          </p:cNvPicPr>
          <p:nvPr/>
        </p:nvPicPr>
        <p:blipFill rotWithShape="1">
          <a:blip r:embed="rId2"/>
          <a:srcRect l="1116" r="2631" b="1014"/>
          <a:stretch/>
        </p:blipFill>
        <p:spPr>
          <a:xfrm>
            <a:off x="-8467" y="0"/>
            <a:ext cx="4840357" cy="6788426"/>
          </a:xfrm>
          <a:prstGeom prst="rect">
            <a:avLst/>
          </a:prstGeom>
        </p:spPr>
      </p:pic>
      <p:sp>
        <p:nvSpPr>
          <p:cNvPr id="5" name="TextBox 4">
            <a:extLst>
              <a:ext uri="{FF2B5EF4-FFF2-40B4-BE49-F238E27FC236}">
                <a16:creationId xmlns:a16="http://schemas.microsoft.com/office/drawing/2014/main" id="{DFC34E1E-DEE1-B246-A346-72FB7D37A152}"/>
              </a:ext>
            </a:extLst>
          </p:cNvPr>
          <p:cNvSpPr txBox="1"/>
          <p:nvPr/>
        </p:nvSpPr>
        <p:spPr>
          <a:xfrm>
            <a:off x="5164667" y="93759"/>
            <a:ext cx="3583388" cy="5786199"/>
          </a:xfrm>
          <a:prstGeom prst="rect">
            <a:avLst/>
          </a:prstGeom>
          <a:noFill/>
        </p:spPr>
        <p:txBody>
          <a:bodyPr wrap="square" lIns="91440" tIns="45720" rIns="91440" bIns="45720" rtlCol="0" anchor="t">
            <a:spAutoFit/>
          </a:bodyPr>
          <a:lstStyle/>
          <a:p>
            <a:r>
              <a:rPr lang="en-US" b="1"/>
              <a:t>Current GCN Front</a:t>
            </a:r>
            <a:r>
              <a:rPr lang="en-US" b="1">
                <a:cs typeface="Calibri"/>
              </a:rPr>
              <a:t> Page:</a:t>
            </a:r>
          </a:p>
          <a:p>
            <a:pPr marL="342900" indent="-342900">
              <a:buAutoNum type="arabicPeriod"/>
            </a:pPr>
            <a:r>
              <a:rPr lang="en-US" sz="1600">
                <a:cs typeface="Calibri"/>
              </a:rPr>
              <a:t>General Information</a:t>
            </a:r>
          </a:p>
          <a:p>
            <a:pPr marL="800100" lvl="1" indent="-342900">
              <a:buAutoNum type="romanLcPeriod"/>
            </a:pPr>
            <a:r>
              <a:rPr lang="en-US" sz="1600">
                <a:cs typeface="Calibri"/>
              </a:rPr>
              <a:t>About GCN</a:t>
            </a:r>
          </a:p>
          <a:p>
            <a:pPr marL="800100" lvl="1" indent="-342900">
              <a:buAutoNum type="romanLcPeriod"/>
            </a:pPr>
            <a:r>
              <a:rPr lang="en-US" sz="1600">
                <a:cs typeface="Calibri"/>
              </a:rPr>
              <a:t>Burst/Trans Information</a:t>
            </a:r>
          </a:p>
          <a:p>
            <a:pPr marL="342900" indent="-342900">
              <a:buAutoNum type="arabicPeriod"/>
            </a:pPr>
            <a:r>
              <a:rPr lang="en-US" sz="1600">
                <a:cs typeface="Calibri"/>
              </a:rPr>
              <a:t>Membership</a:t>
            </a:r>
          </a:p>
          <a:p>
            <a:pPr marL="800100" lvl="1" indent="-342900">
              <a:buAutoNum type="romanLcPeriod"/>
            </a:pPr>
            <a:r>
              <a:rPr lang="en-US" sz="1600">
                <a:cs typeface="Calibri"/>
              </a:rPr>
              <a:t>Subscribe</a:t>
            </a:r>
          </a:p>
          <a:p>
            <a:pPr marL="800100" lvl="1" indent="-342900">
              <a:buAutoNum type="romanLcPeriod"/>
            </a:pPr>
            <a:r>
              <a:rPr lang="en-US" sz="1600">
                <a:cs typeface="Calibri"/>
              </a:rPr>
              <a:t>Unsubscribe</a:t>
            </a:r>
          </a:p>
          <a:p>
            <a:pPr marL="800100" lvl="1" indent="-342900">
              <a:buAutoNum type="romanLcPeriod"/>
            </a:pPr>
            <a:r>
              <a:rPr lang="en-US" sz="1600">
                <a:cs typeface="Calibri"/>
              </a:rPr>
              <a:t>Modify Notices</a:t>
            </a:r>
          </a:p>
          <a:p>
            <a:pPr marL="800100" lvl="1" indent="-342900">
              <a:buAutoNum type="romanLcPeriod"/>
            </a:pPr>
            <a:r>
              <a:rPr lang="en-US" sz="1600">
                <a:cs typeface="Calibri"/>
              </a:rPr>
              <a:t>Invite producers</a:t>
            </a:r>
          </a:p>
          <a:p>
            <a:pPr marL="342900" indent="-342900">
              <a:buAutoNum type="arabicPeriod"/>
            </a:pPr>
            <a:r>
              <a:rPr lang="en-US" sz="1600">
                <a:cs typeface="Calibri"/>
              </a:rPr>
              <a:t>Archives</a:t>
            </a:r>
          </a:p>
          <a:p>
            <a:pPr marL="800100" lvl="1" indent="-342900">
              <a:buAutoNum type="romanLcPeriod"/>
            </a:pPr>
            <a:r>
              <a:rPr lang="en-US" sz="1600">
                <a:ea typeface="+mn-lt"/>
                <a:cs typeface="+mn-lt"/>
              </a:rPr>
              <a:t>Circular Archive</a:t>
            </a:r>
          </a:p>
          <a:p>
            <a:pPr marL="800100" lvl="1" indent="-342900">
              <a:buAutoNum type="romanLcPeriod"/>
            </a:pPr>
            <a:r>
              <a:rPr lang="en-US" sz="1600">
                <a:ea typeface="+mn-lt"/>
                <a:cs typeface="+mn-lt"/>
              </a:rPr>
              <a:t>Past Bursts/Transients and </a:t>
            </a:r>
            <a:r>
              <a:rPr lang="en-US" sz="1600" err="1">
                <a:ea typeface="+mn-lt"/>
                <a:cs typeface="+mn-lt"/>
              </a:rPr>
              <a:t>webtext</a:t>
            </a:r>
            <a:endParaRPr lang="en-US" sz="1600">
              <a:ea typeface="+mn-lt"/>
              <a:cs typeface="+mn-lt"/>
            </a:endParaRPr>
          </a:p>
          <a:p>
            <a:pPr marL="800100" lvl="1" indent="-342900">
              <a:buAutoNum type="romanLcPeriod"/>
            </a:pPr>
            <a:r>
              <a:rPr lang="en-US" sz="1600">
                <a:cs typeface="Calibri"/>
              </a:rPr>
              <a:t>GCN Reports Archive</a:t>
            </a:r>
          </a:p>
          <a:p>
            <a:pPr marL="342900" indent="-342900">
              <a:buAutoNum type="arabicPeriod"/>
            </a:pPr>
            <a:r>
              <a:rPr lang="en-US" sz="1600">
                <a:cs typeface="Calibri"/>
              </a:rPr>
              <a:t>Search</a:t>
            </a:r>
          </a:p>
          <a:p>
            <a:pPr marL="800100" lvl="1" indent="-342900">
              <a:buAutoNum type="romanLcPeriod"/>
            </a:pPr>
            <a:r>
              <a:rPr lang="en-US" sz="1600">
                <a:cs typeface="Calibri"/>
              </a:rPr>
              <a:t>GCN for Bursts</a:t>
            </a:r>
          </a:p>
          <a:p>
            <a:pPr marL="800100" lvl="1" indent="-342900">
              <a:buAutoNum type="romanLcPeriod"/>
            </a:pPr>
            <a:r>
              <a:rPr lang="en-US" sz="1600">
                <a:cs typeface="Calibri"/>
              </a:rPr>
              <a:t>GCN by Burst</a:t>
            </a:r>
          </a:p>
          <a:p>
            <a:pPr marL="800100" lvl="1" indent="-342900">
              <a:buAutoNum type="romanLcPeriod"/>
            </a:pPr>
            <a:r>
              <a:rPr lang="en-US" sz="1600">
                <a:cs typeface="Calibri"/>
              </a:rPr>
              <a:t>Search NASA</a:t>
            </a:r>
          </a:p>
          <a:p>
            <a:pPr marL="342900" indent="-342900">
              <a:buAutoNum type="arabicPeriod"/>
            </a:pPr>
            <a:r>
              <a:rPr lang="en-US" sz="1600">
                <a:cs typeface="Calibri"/>
              </a:rPr>
              <a:t>News</a:t>
            </a:r>
          </a:p>
          <a:p>
            <a:pPr marL="800100" lvl="1" indent="-342900">
              <a:buAutoNum type="romanLcPeriod"/>
            </a:pPr>
            <a:r>
              <a:rPr lang="en-US" sz="1600">
                <a:cs typeface="Calibri"/>
              </a:rPr>
              <a:t>Banner Bulletin</a:t>
            </a:r>
          </a:p>
          <a:p>
            <a:pPr marL="800100" lvl="1" indent="-342900">
              <a:buAutoNum type="romanLcPeriod"/>
            </a:pPr>
            <a:r>
              <a:rPr lang="en-US" sz="1600">
                <a:cs typeface="Calibri"/>
              </a:rPr>
              <a:t>Website Updates</a:t>
            </a:r>
          </a:p>
          <a:p>
            <a:pPr marL="800100" lvl="1" indent="-342900">
              <a:buAutoNum type="romanLcPeriod"/>
            </a:pPr>
            <a:r>
              <a:rPr lang="en-US" sz="1600">
                <a:cs typeface="Calibri"/>
              </a:rPr>
              <a:t>Website Status</a:t>
            </a:r>
          </a:p>
          <a:p>
            <a:pPr marL="342900" indent="-342900">
              <a:buAutoNum type="arabicPeriod"/>
            </a:pPr>
            <a:endParaRPr lang="en-US" sz="1600">
              <a:cs typeface="Calibri"/>
            </a:endParaRPr>
          </a:p>
        </p:txBody>
      </p:sp>
      <p:sp>
        <p:nvSpPr>
          <p:cNvPr id="3" name="TextBox 2">
            <a:extLst>
              <a:ext uri="{FF2B5EF4-FFF2-40B4-BE49-F238E27FC236}">
                <a16:creationId xmlns:a16="http://schemas.microsoft.com/office/drawing/2014/main" id="{1685B69B-EC23-41FF-A5D3-91B152F75858}"/>
              </a:ext>
            </a:extLst>
          </p:cNvPr>
          <p:cNvSpPr txBox="1"/>
          <p:nvPr/>
        </p:nvSpPr>
        <p:spPr>
          <a:xfrm>
            <a:off x="601134" y="592667"/>
            <a:ext cx="5672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a:t>
            </a:r>
            <a:endParaRPr lang="en-US" sz="800">
              <a:cs typeface="Calibri"/>
            </a:endParaRPr>
          </a:p>
        </p:txBody>
      </p:sp>
      <p:sp>
        <p:nvSpPr>
          <p:cNvPr id="6" name="TextBox 5">
            <a:extLst>
              <a:ext uri="{FF2B5EF4-FFF2-40B4-BE49-F238E27FC236}">
                <a16:creationId xmlns:a16="http://schemas.microsoft.com/office/drawing/2014/main" id="{613D597B-90CA-4F52-AFFA-A633CBC013AF}"/>
              </a:ext>
            </a:extLst>
          </p:cNvPr>
          <p:cNvSpPr txBox="1"/>
          <p:nvPr/>
        </p:nvSpPr>
        <p:spPr>
          <a:xfrm>
            <a:off x="1193800" y="592667"/>
            <a:ext cx="1270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1.ii</a:t>
            </a:r>
            <a:endParaRPr lang="en-US" sz="800">
              <a:cs typeface="Calibri"/>
            </a:endParaRPr>
          </a:p>
        </p:txBody>
      </p:sp>
      <p:sp>
        <p:nvSpPr>
          <p:cNvPr id="7" name="TextBox 6">
            <a:extLst>
              <a:ext uri="{FF2B5EF4-FFF2-40B4-BE49-F238E27FC236}">
                <a16:creationId xmlns:a16="http://schemas.microsoft.com/office/drawing/2014/main" id="{7DDE58DF-CD98-456C-84A1-52D814BBA5A5}"/>
              </a:ext>
            </a:extLst>
          </p:cNvPr>
          <p:cNvSpPr txBox="1"/>
          <p:nvPr/>
        </p:nvSpPr>
        <p:spPr>
          <a:xfrm>
            <a:off x="601133" y="4123267"/>
            <a:ext cx="16256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a:t>
            </a:r>
            <a:endParaRPr lang="en-US" sz="800">
              <a:cs typeface="Calibri"/>
            </a:endParaRPr>
          </a:p>
        </p:txBody>
      </p:sp>
      <p:sp>
        <p:nvSpPr>
          <p:cNvPr id="8" name="TextBox 7">
            <a:extLst>
              <a:ext uri="{FF2B5EF4-FFF2-40B4-BE49-F238E27FC236}">
                <a16:creationId xmlns:a16="http://schemas.microsoft.com/office/drawing/2014/main" id="{D739E588-D3A7-46B6-B23A-9CC80A18825F}"/>
              </a:ext>
            </a:extLst>
          </p:cNvPr>
          <p:cNvSpPr txBox="1"/>
          <p:nvPr/>
        </p:nvSpPr>
        <p:spPr>
          <a:xfrm>
            <a:off x="2269066" y="4123266"/>
            <a:ext cx="9990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2.ii</a:t>
            </a:r>
            <a:endParaRPr lang="en-US" sz="800">
              <a:cs typeface="Calibri"/>
            </a:endParaRPr>
          </a:p>
        </p:txBody>
      </p:sp>
      <p:sp>
        <p:nvSpPr>
          <p:cNvPr id="9" name="TextBox 8">
            <a:extLst>
              <a:ext uri="{FF2B5EF4-FFF2-40B4-BE49-F238E27FC236}">
                <a16:creationId xmlns:a16="http://schemas.microsoft.com/office/drawing/2014/main" id="{847A8077-6F53-4A52-B44B-85ED9E675B11}"/>
              </a:ext>
            </a:extLst>
          </p:cNvPr>
          <p:cNvSpPr txBox="1"/>
          <p:nvPr/>
        </p:nvSpPr>
        <p:spPr>
          <a:xfrm>
            <a:off x="2463799" y="592667"/>
            <a:ext cx="6434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a:t>
            </a:r>
            <a:endParaRPr lang="en-US" sz="800">
              <a:cs typeface="Calibri"/>
            </a:endParaRPr>
          </a:p>
        </p:txBody>
      </p:sp>
      <p:sp>
        <p:nvSpPr>
          <p:cNvPr id="10" name="TextBox 9">
            <a:extLst>
              <a:ext uri="{FF2B5EF4-FFF2-40B4-BE49-F238E27FC236}">
                <a16:creationId xmlns:a16="http://schemas.microsoft.com/office/drawing/2014/main" id="{F6F73FDB-7FFF-4FEA-AE85-00C3517A70E6}"/>
              </a:ext>
            </a:extLst>
          </p:cNvPr>
          <p:cNvSpPr txBox="1"/>
          <p:nvPr/>
        </p:nvSpPr>
        <p:spPr>
          <a:xfrm>
            <a:off x="3107265" y="592667"/>
            <a:ext cx="499534"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a:t>
            </a:r>
            <a:endParaRPr lang="en-US" sz="800">
              <a:cs typeface="Calibri"/>
            </a:endParaRPr>
          </a:p>
        </p:txBody>
      </p:sp>
      <p:sp>
        <p:nvSpPr>
          <p:cNvPr id="11" name="TextBox 10">
            <a:extLst>
              <a:ext uri="{FF2B5EF4-FFF2-40B4-BE49-F238E27FC236}">
                <a16:creationId xmlns:a16="http://schemas.microsoft.com/office/drawing/2014/main" id="{118BD4F0-0002-48A2-93FC-E5A1752ABB80}"/>
              </a:ext>
            </a:extLst>
          </p:cNvPr>
          <p:cNvSpPr txBox="1"/>
          <p:nvPr/>
        </p:nvSpPr>
        <p:spPr>
          <a:xfrm>
            <a:off x="3268133" y="245534"/>
            <a:ext cx="15663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4.iii/7.ii</a:t>
            </a:r>
            <a:endParaRPr lang="en-US" sz="800">
              <a:cs typeface="Calibri"/>
            </a:endParaRPr>
          </a:p>
        </p:txBody>
      </p:sp>
      <p:sp>
        <p:nvSpPr>
          <p:cNvPr id="12" name="TextBox 11">
            <a:extLst>
              <a:ext uri="{FF2B5EF4-FFF2-40B4-BE49-F238E27FC236}">
                <a16:creationId xmlns:a16="http://schemas.microsoft.com/office/drawing/2014/main" id="{AF941789-9F81-48F3-88A5-E2C7AF1E87E4}"/>
              </a:ext>
            </a:extLst>
          </p:cNvPr>
          <p:cNvSpPr txBox="1"/>
          <p:nvPr/>
        </p:nvSpPr>
        <p:spPr>
          <a:xfrm>
            <a:off x="3606799" y="592666"/>
            <a:ext cx="1270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4.i</a:t>
            </a:r>
            <a:endParaRPr lang="en-US" sz="800">
              <a:cs typeface="Calibri"/>
            </a:endParaRPr>
          </a:p>
        </p:txBody>
      </p:sp>
      <p:sp>
        <p:nvSpPr>
          <p:cNvPr id="13" name="TextBox 12">
            <a:extLst>
              <a:ext uri="{FF2B5EF4-FFF2-40B4-BE49-F238E27FC236}">
                <a16:creationId xmlns:a16="http://schemas.microsoft.com/office/drawing/2014/main" id="{27C15251-D471-4541-8E4C-EAD1996130F2}"/>
              </a:ext>
            </a:extLst>
          </p:cNvPr>
          <p:cNvSpPr txBox="1"/>
          <p:nvPr/>
        </p:nvSpPr>
        <p:spPr>
          <a:xfrm>
            <a:off x="3945465" y="3606799"/>
            <a:ext cx="7704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4.ii</a:t>
            </a:r>
            <a:endParaRPr lang="en-US" sz="800">
              <a:cs typeface="Calibri"/>
            </a:endParaRPr>
          </a:p>
        </p:txBody>
      </p:sp>
      <p:sp>
        <p:nvSpPr>
          <p:cNvPr id="14" name="TextBox 13">
            <a:extLst>
              <a:ext uri="{FF2B5EF4-FFF2-40B4-BE49-F238E27FC236}">
                <a16:creationId xmlns:a16="http://schemas.microsoft.com/office/drawing/2014/main" id="{8BBEAE9D-7FAC-433B-BFA3-EF90CF0B03CF}"/>
              </a:ext>
            </a:extLst>
          </p:cNvPr>
          <p:cNvSpPr txBox="1"/>
          <p:nvPr/>
        </p:nvSpPr>
        <p:spPr>
          <a:xfrm>
            <a:off x="42332" y="914399"/>
            <a:ext cx="48429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a:t>
            </a:r>
            <a:endParaRPr lang="en-US" sz="800">
              <a:cs typeface="Calibri"/>
            </a:endParaRPr>
          </a:p>
        </p:txBody>
      </p:sp>
      <p:sp>
        <p:nvSpPr>
          <p:cNvPr id="15" name="TextBox 14">
            <a:extLst>
              <a:ext uri="{FF2B5EF4-FFF2-40B4-BE49-F238E27FC236}">
                <a16:creationId xmlns:a16="http://schemas.microsoft.com/office/drawing/2014/main" id="{8AC0D500-255D-45F8-B65D-A007E8D6B6AE}"/>
              </a:ext>
            </a:extLst>
          </p:cNvPr>
          <p:cNvSpPr txBox="1"/>
          <p:nvPr/>
        </p:nvSpPr>
        <p:spPr>
          <a:xfrm>
            <a:off x="152399" y="4927600"/>
            <a:ext cx="16256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a:t>
            </a:r>
            <a:endParaRPr lang="en-US" sz="800">
              <a:cs typeface="Calibri"/>
            </a:endParaRPr>
          </a:p>
        </p:txBody>
      </p:sp>
      <p:sp>
        <p:nvSpPr>
          <p:cNvPr id="16" name="TextBox 15">
            <a:extLst>
              <a:ext uri="{FF2B5EF4-FFF2-40B4-BE49-F238E27FC236}">
                <a16:creationId xmlns:a16="http://schemas.microsoft.com/office/drawing/2014/main" id="{6DF80798-8ECA-4965-8037-35727B1609BB}"/>
              </a:ext>
            </a:extLst>
          </p:cNvPr>
          <p:cNvSpPr txBox="1"/>
          <p:nvPr/>
        </p:nvSpPr>
        <p:spPr>
          <a:xfrm>
            <a:off x="2379132" y="245533"/>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a:t>
            </a:r>
            <a:endParaRPr lang="en-US" sz="800">
              <a:cs typeface="Calibri"/>
            </a:endParaRPr>
          </a:p>
        </p:txBody>
      </p:sp>
      <p:sp>
        <p:nvSpPr>
          <p:cNvPr id="17" name="TextBox 16">
            <a:extLst>
              <a:ext uri="{FF2B5EF4-FFF2-40B4-BE49-F238E27FC236}">
                <a16:creationId xmlns:a16="http://schemas.microsoft.com/office/drawing/2014/main" id="{DDB8111E-68A2-46CE-B68C-02FB71DAD60E}"/>
              </a:ext>
            </a:extLst>
          </p:cNvPr>
          <p:cNvSpPr txBox="1"/>
          <p:nvPr/>
        </p:nvSpPr>
        <p:spPr>
          <a:xfrm>
            <a:off x="152398" y="4648199"/>
            <a:ext cx="16256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5.iii</a:t>
            </a:r>
            <a:endParaRPr lang="en-US" sz="800">
              <a:cs typeface="Calibri"/>
            </a:endParaRPr>
          </a:p>
        </p:txBody>
      </p:sp>
      <p:sp>
        <p:nvSpPr>
          <p:cNvPr id="18" name="TextBox 17">
            <a:extLst>
              <a:ext uri="{FF2B5EF4-FFF2-40B4-BE49-F238E27FC236}">
                <a16:creationId xmlns:a16="http://schemas.microsoft.com/office/drawing/2014/main" id="{46DE011E-BF6E-4C52-9997-0AF6955D13EC}"/>
              </a:ext>
            </a:extLst>
          </p:cNvPr>
          <p:cNvSpPr txBox="1"/>
          <p:nvPr/>
        </p:nvSpPr>
        <p:spPr>
          <a:xfrm>
            <a:off x="2379132" y="33866"/>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a:t>
            </a:r>
            <a:endParaRPr lang="en-US" sz="800">
              <a:cs typeface="Calibri"/>
            </a:endParaRPr>
          </a:p>
        </p:txBody>
      </p:sp>
      <p:sp>
        <p:nvSpPr>
          <p:cNvPr id="19" name="TextBox 18">
            <a:extLst>
              <a:ext uri="{FF2B5EF4-FFF2-40B4-BE49-F238E27FC236}">
                <a16:creationId xmlns:a16="http://schemas.microsoft.com/office/drawing/2014/main" id="{49369CDB-A545-4609-8135-9CF2F1E53987}"/>
              </a:ext>
            </a:extLst>
          </p:cNvPr>
          <p:cNvSpPr txBox="1"/>
          <p:nvPr/>
        </p:nvSpPr>
        <p:spPr>
          <a:xfrm>
            <a:off x="152398" y="6197599"/>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6.ii</a:t>
            </a:r>
            <a:endParaRPr lang="en-US" sz="800">
              <a:cs typeface="Calibri"/>
            </a:endParaRPr>
          </a:p>
        </p:txBody>
      </p:sp>
      <p:sp>
        <p:nvSpPr>
          <p:cNvPr id="20" name="TextBox 19">
            <a:extLst>
              <a:ext uri="{FF2B5EF4-FFF2-40B4-BE49-F238E27FC236}">
                <a16:creationId xmlns:a16="http://schemas.microsoft.com/office/drawing/2014/main" id="{FBBD9169-9545-4AB1-ADF4-BAA45A151E76}"/>
              </a:ext>
            </a:extLst>
          </p:cNvPr>
          <p:cNvSpPr txBox="1"/>
          <p:nvPr/>
        </p:nvSpPr>
        <p:spPr>
          <a:xfrm>
            <a:off x="152398" y="6349999"/>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6.iii</a:t>
            </a:r>
            <a:endParaRPr lang="en-US" sz="800">
              <a:cs typeface="Calibri"/>
            </a:endParaRPr>
          </a:p>
        </p:txBody>
      </p:sp>
      <p:sp>
        <p:nvSpPr>
          <p:cNvPr id="21" name="TextBox 20">
            <a:extLst>
              <a:ext uri="{FF2B5EF4-FFF2-40B4-BE49-F238E27FC236}">
                <a16:creationId xmlns:a16="http://schemas.microsoft.com/office/drawing/2014/main" id="{5094BD44-0C75-42E0-874C-3B88AC1604F9}"/>
              </a:ext>
            </a:extLst>
          </p:cNvPr>
          <p:cNvSpPr txBox="1"/>
          <p:nvPr/>
        </p:nvSpPr>
        <p:spPr>
          <a:xfrm>
            <a:off x="152398" y="5511799"/>
            <a:ext cx="34967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6.iv</a:t>
            </a:r>
            <a:endParaRPr lang="en-US" sz="800">
              <a:cs typeface="Calibri"/>
            </a:endParaRPr>
          </a:p>
        </p:txBody>
      </p:sp>
      <p:sp>
        <p:nvSpPr>
          <p:cNvPr id="22" name="TextBox 21">
            <a:extLst>
              <a:ext uri="{FF2B5EF4-FFF2-40B4-BE49-F238E27FC236}">
                <a16:creationId xmlns:a16="http://schemas.microsoft.com/office/drawing/2014/main" id="{8855D71D-B233-4CF6-9729-B641946D494A}"/>
              </a:ext>
            </a:extLst>
          </p:cNvPr>
          <p:cNvSpPr txBox="1"/>
          <p:nvPr/>
        </p:nvSpPr>
        <p:spPr>
          <a:xfrm>
            <a:off x="152397" y="5875865"/>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6.v</a:t>
            </a:r>
            <a:endParaRPr lang="en-US" sz="800">
              <a:cs typeface="Calibri"/>
            </a:endParaRPr>
          </a:p>
        </p:txBody>
      </p:sp>
      <p:sp>
        <p:nvSpPr>
          <p:cNvPr id="23" name="TextBox 22">
            <a:extLst>
              <a:ext uri="{FF2B5EF4-FFF2-40B4-BE49-F238E27FC236}">
                <a16:creationId xmlns:a16="http://schemas.microsoft.com/office/drawing/2014/main" id="{935FBD92-DD3E-49D2-9A4F-19576E6EC485}"/>
              </a:ext>
            </a:extLst>
          </p:cNvPr>
          <p:cNvSpPr txBox="1"/>
          <p:nvPr/>
        </p:nvSpPr>
        <p:spPr>
          <a:xfrm>
            <a:off x="2379132" y="414866"/>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a:t>
            </a:r>
            <a:endParaRPr lang="en-US" sz="800">
              <a:cs typeface="Calibri"/>
            </a:endParaRPr>
          </a:p>
        </p:txBody>
      </p:sp>
      <p:sp>
        <p:nvSpPr>
          <p:cNvPr id="24" name="TextBox 23">
            <a:extLst>
              <a:ext uri="{FF2B5EF4-FFF2-40B4-BE49-F238E27FC236}">
                <a16:creationId xmlns:a16="http://schemas.microsoft.com/office/drawing/2014/main" id="{583D29DA-2C72-45F2-8D1B-418E64DCDF03}"/>
              </a:ext>
            </a:extLst>
          </p:cNvPr>
          <p:cNvSpPr txBox="1"/>
          <p:nvPr/>
        </p:nvSpPr>
        <p:spPr>
          <a:xfrm>
            <a:off x="1413932" y="6087532"/>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a:t>
            </a:r>
            <a:endParaRPr lang="en-US" sz="800">
              <a:cs typeface="Calibri"/>
            </a:endParaRPr>
          </a:p>
        </p:txBody>
      </p:sp>
      <p:sp>
        <p:nvSpPr>
          <p:cNvPr id="25" name="TextBox 24">
            <a:extLst>
              <a:ext uri="{FF2B5EF4-FFF2-40B4-BE49-F238E27FC236}">
                <a16:creationId xmlns:a16="http://schemas.microsoft.com/office/drawing/2014/main" id="{165FA46F-ED7C-4B84-BD9B-6742AFABD42F}"/>
              </a:ext>
            </a:extLst>
          </p:cNvPr>
          <p:cNvSpPr txBox="1"/>
          <p:nvPr/>
        </p:nvSpPr>
        <p:spPr>
          <a:xfrm>
            <a:off x="8805333" y="93759"/>
            <a:ext cx="3388654" cy="5478423"/>
          </a:xfrm>
          <a:prstGeom prst="rect">
            <a:avLst/>
          </a:prstGeom>
          <a:noFill/>
        </p:spPr>
        <p:txBody>
          <a:bodyPr wrap="square" lIns="91440" tIns="45720" rIns="91440" bIns="45720" rtlCol="0" anchor="t">
            <a:spAutoFit/>
          </a:bodyPr>
          <a:lstStyle/>
          <a:p>
            <a:endParaRPr lang="en-US" b="1">
              <a:cs typeface="Calibri"/>
            </a:endParaRPr>
          </a:p>
          <a:p>
            <a:r>
              <a:rPr lang="en-US">
                <a:ea typeface="+mn-lt"/>
                <a:cs typeface="+mn-lt"/>
              </a:rPr>
              <a:t>6.    Contact</a:t>
            </a:r>
          </a:p>
          <a:p>
            <a:pPr marL="800100" lvl="1" indent="-342900">
              <a:buAutoNum type="romanLcPeriod"/>
            </a:pPr>
            <a:r>
              <a:rPr lang="en-US">
                <a:ea typeface="+mn-lt"/>
                <a:cs typeface="+mn-lt"/>
              </a:rPr>
              <a:t>GCN Help and FAQ</a:t>
            </a:r>
          </a:p>
          <a:p>
            <a:pPr marL="800100" lvl="1" indent="-342900">
              <a:buAutoNum type="romanLcPeriod"/>
            </a:pPr>
            <a:r>
              <a:rPr lang="en-US">
                <a:ea typeface="+mn-lt"/>
                <a:cs typeface="+mn-lt"/>
              </a:rPr>
              <a:t>Curator</a:t>
            </a:r>
          </a:p>
          <a:p>
            <a:pPr marL="800100" lvl="1" indent="-342900">
              <a:buAutoNum type="romanLcPeriod"/>
            </a:pPr>
            <a:r>
              <a:rPr lang="en-US">
                <a:ea typeface="+mn-lt"/>
                <a:cs typeface="+mn-lt"/>
              </a:rPr>
              <a:t>NASA POC</a:t>
            </a:r>
          </a:p>
          <a:p>
            <a:pPr marL="800100" lvl="1" indent="-342900">
              <a:buAutoNum type="romanLcPeriod"/>
            </a:pPr>
            <a:r>
              <a:rPr lang="en-US">
                <a:ea typeface="+mn-lt"/>
                <a:cs typeface="+mn-lt"/>
              </a:rPr>
              <a:t>GCN/TAN POC</a:t>
            </a:r>
          </a:p>
          <a:p>
            <a:pPr marL="800100" lvl="1" indent="-342900">
              <a:buAutoNum type="romanLcPeriod"/>
            </a:pPr>
            <a:r>
              <a:rPr lang="en-US">
                <a:ea typeface="+mn-lt"/>
                <a:cs typeface="+mn-lt"/>
              </a:rPr>
              <a:t>Ask an Astronomer</a:t>
            </a:r>
            <a:endParaRPr lang="en-US"/>
          </a:p>
          <a:p>
            <a:r>
              <a:rPr lang="en-US" sz="1600">
                <a:cs typeface="Calibri"/>
              </a:rPr>
              <a:t>7.    NASA</a:t>
            </a:r>
          </a:p>
          <a:p>
            <a:pPr marL="800100" lvl="1" indent="-342900">
              <a:buAutoNum type="romanLcPeriod"/>
            </a:pPr>
            <a:r>
              <a:rPr lang="en-US" sz="1600">
                <a:cs typeface="Calibri"/>
              </a:rPr>
              <a:t>NASA Homepage</a:t>
            </a:r>
          </a:p>
          <a:p>
            <a:pPr marL="800100" lvl="1" indent="-342900">
              <a:buAutoNum type="romanLcPeriod"/>
            </a:pPr>
            <a:r>
              <a:rPr lang="en-US" sz="1600">
                <a:cs typeface="Calibri"/>
              </a:rPr>
              <a:t>Search NASA</a:t>
            </a:r>
          </a:p>
          <a:p>
            <a:pPr marL="800100" lvl="1" indent="-342900">
              <a:buAutoNum type="romanLcPeriod"/>
            </a:pPr>
            <a:r>
              <a:rPr lang="en-US" sz="1600">
                <a:cs typeface="Calibri"/>
              </a:rPr>
              <a:t>Site map</a:t>
            </a:r>
          </a:p>
          <a:p>
            <a:pPr marL="800100" lvl="1" indent="-342900">
              <a:buAutoNum type="romanLcPeriod"/>
            </a:pPr>
            <a:r>
              <a:rPr lang="en-US" sz="1600">
                <a:cs typeface="Calibri"/>
              </a:rPr>
              <a:t>GSFC</a:t>
            </a:r>
          </a:p>
          <a:p>
            <a:pPr marL="800100" lvl="1" indent="-342900">
              <a:buAutoNum type="romanLcPeriod"/>
            </a:pPr>
            <a:r>
              <a:rPr lang="en-US" sz="1600">
                <a:cs typeface="Calibri"/>
              </a:rPr>
              <a:t>Parent and Adjacent Organizations (HEASARC &amp; ASD)</a:t>
            </a:r>
          </a:p>
          <a:p>
            <a:pPr marL="800100" lvl="1" indent="-342900">
              <a:buAutoNum type="romanLcPeriod"/>
            </a:pPr>
            <a:r>
              <a:rPr lang="en-US" sz="1600">
                <a:cs typeface="Calibri"/>
              </a:rPr>
              <a:t>Legal and Regulatory Disclaimers</a:t>
            </a:r>
          </a:p>
          <a:p>
            <a:pPr marL="800100" lvl="1" indent="-342900">
              <a:buAutoNum type="romanLcPeriod"/>
            </a:pPr>
            <a:endParaRPr lang="en-US" sz="1600">
              <a:cs typeface="Calibri"/>
            </a:endParaRPr>
          </a:p>
          <a:p>
            <a:pPr marL="800100" lvl="1" indent="-342900">
              <a:buAutoNum type="romanLcPeriod"/>
            </a:pPr>
            <a:endParaRPr lang="en-US" sz="1600">
              <a:cs typeface="Calibri"/>
            </a:endParaRPr>
          </a:p>
          <a:p>
            <a:pPr marL="800100" lvl="1" indent="-342900">
              <a:buAutoNum type="romanLcPeriod"/>
            </a:pPr>
            <a:endParaRPr lang="en-US" sz="1600">
              <a:cs typeface="Calibri"/>
            </a:endParaRPr>
          </a:p>
          <a:p>
            <a:pPr lvl="1"/>
            <a:r>
              <a:rPr lang="en-US" sz="1600">
                <a:solidFill>
                  <a:srgbClr val="FF0000"/>
                </a:solidFill>
                <a:cs typeface="Calibri"/>
              </a:rPr>
              <a:t>* Redundant Items</a:t>
            </a:r>
          </a:p>
        </p:txBody>
      </p:sp>
      <p:sp>
        <p:nvSpPr>
          <p:cNvPr id="26" name="TextBox 25">
            <a:extLst>
              <a:ext uri="{FF2B5EF4-FFF2-40B4-BE49-F238E27FC236}">
                <a16:creationId xmlns:a16="http://schemas.microsoft.com/office/drawing/2014/main" id="{17C217F7-916C-4C69-B7A9-33288B720F80}"/>
              </a:ext>
            </a:extLst>
          </p:cNvPr>
          <p:cNvSpPr txBox="1"/>
          <p:nvPr/>
        </p:nvSpPr>
        <p:spPr>
          <a:xfrm>
            <a:off x="2531532" y="6087532"/>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7.iii</a:t>
            </a:r>
            <a:endParaRPr lang="en-US" sz="800">
              <a:cs typeface="Calibri"/>
            </a:endParaRPr>
          </a:p>
        </p:txBody>
      </p:sp>
      <p:sp>
        <p:nvSpPr>
          <p:cNvPr id="27" name="TextBox 26">
            <a:extLst>
              <a:ext uri="{FF2B5EF4-FFF2-40B4-BE49-F238E27FC236}">
                <a16:creationId xmlns:a16="http://schemas.microsoft.com/office/drawing/2014/main" id="{B9ADACE4-54DE-49AD-8E8C-9005D7AA77B5}"/>
              </a:ext>
            </a:extLst>
          </p:cNvPr>
          <p:cNvSpPr txBox="1"/>
          <p:nvPr/>
        </p:nvSpPr>
        <p:spPr>
          <a:xfrm>
            <a:off x="567265" y="245531"/>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7.iv</a:t>
            </a:r>
            <a:endParaRPr lang="en-US" sz="800">
              <a:cs typeface="Calibri"/>
            </a:endParaRPr>
          </a:p>
        </p:txBody>
      </p:sp>
      <p:sp>
        <p:nvSpPr>
          <p:cNvPr id="28" name="TextBox 27">
            <a:extLst>
              <a:ext uri="{FF2B5EF4-FFF2-40B4-BE49-F238E27FC236}">
                <a16:creationId xmlns:a16="http://schemas.microsoft.com/office/drawing/2014/main" id="{06094E20-827D-42AC-948F-CBF5A6E5C65B}"/>
              </a:ext>
            </a:extLst>
          </p:cNvPr>
          <p:cNvSpPr txBox="1"/>
          <p:nvPr/>
        </p:nvSpPr>
        <p:spPr>
          <a:xfrm>
            <a:off x="2870198" y="5774264"/>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7.iv</a:t>
            </a:r>
            <a:endParaRPr lang="en-US" sz="800">
              <a:cs typeface="Calibri"/>
            </a:endParaRPr>
          </a:p>
        </p:txBody>
      </p:sp>
      <p:sp>
        <p:nvSpPr>
          <p:cNvPr id="29" name="TextBox 28">
            <a:extLst>
              <a:ext uri="{FF2B5EF4-FFF2-40B4-BE49-F238E27FC236}">
                <a16:creationId xmlns:a16="http://schemas.microsoft.com/office/drawing/2014/main" id="{92E3EF1E-6BD7-4628-97BC-5C60D6F26F01}"/>
              </a:ext>
            </a:extLst>
          </p:cNvPr>
          <p:cNvSpPr txBox="1"/>
          <p:nvPr/>
        </p:nvSpPr>
        <p:spPr>
          <a:xfrm>
            <a:off x="1828800" y="3395133"/>
            <a:ext cx="5672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a:t>
            </a:r>
            <a:endParaRPr lang="en-US" sz="800">
              <a:cs typeface="Calibri"/>
            </a:endParaRPr>
          </a:p>
        </p:txBody>
      </p:sp>
      <p:sp>
        <p:nvSpPr>
          <p:cNvPr id="30" name="TextBox 29">
            <a:extLst>
              <a:ext uri="{FF2B5EF4-FFF2-40B4-BE49-F238E27FC236}">
                <a16:creationId xmlns:a16="http://schemas.microsoft.com/office/drawing/2014/main" id="{9FE7E8D2-ABBE-4563-8A8C-F1A9FD9D784B}"/>
              </a:ext>
            </a:extLst>
          </p:cNvPr>
          <p:cNvSpPr txBox="1"/>
          <p:nvPr/>
        </p:nvSpPr>
        <p:spPr>
          <a:xfrm>
            <a:off x="397933" y="3327400"/>
            <a:ext cx="5672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a:t>
            </a:r>
            <a:endParaRPr lang="en-US" sz="800">
              <a:cs typeface="Calibri"/>
            </a:endParaRPr>
          </a:p>
        </p:txBody>
      </p:sp>
      <p:sp>
        <p:nvSpPr>
          <p:cNvPr id="31" name="TextBox 30">
            <a:extLst>
              <a:ext uri="{FF2B5EF4-FFF2-40B4-BE49-F238E27FC236}">
                <a16:creationId xmlns:a16="http://schemas.microsoft.com/office/drawing/2014/main" id="{191DF37D-198E-4754-9502-85C12EB23443}"/>
              </a:ext>
            </a:extLst>
          </p:cNvPr>
          <p:cNvSpPr txBox="1"/>
          <p:nvPr/>
        </p:nvSpPr>
        <p:spPr>
          <a:xfrm>
            <a:off x="1701800" y="3708400"/>
            <a:ext cx="1270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1.ii</a:t>
            </a:r>
            <a:endParaRPr lang="en-US" sz="800">
              <a:cs typeface="Calibri"/>
            </a:endParaRPr>
          </a:p>
        </p:txBody>
      </p:sp>
      <p:sp>
        <p:nvSpPr>
          <p:cNvPr id="32" name="TextBox 31">
            <a:extLst>
              <a:ext uri="{FF2B5EF4-FFF2-40B4-BE49-F238E27FC236}">
                <a16:creationId xmlns:a16="http://schemas.microsoft.com/office/drawing/2014/main" id="{53CF3E77-9B48-4F3D-9A2A-1ADB7BB9174A}"/>
              </a:ext>
            </a:extLst>
          </p:cNvPr>
          <p:cNvSpPr txBox="1"/>
          <p:nvPr/>
        </p:nvSpPr>
        <p:spPr>
          <a:xfrm>
            <a:off x="1016000" y="3920066"/>
            <a:ext cx="19558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3.ii</a:t>
            </a:r>
            <a:endParaRPr lang="en-US" sz="800">
              <a:cs typeface="Calibri"/>
            </a:endParaRPr>
          </a:p>
        </p:txBody>
      </p:sp>
      <p:sp>
        <p:nvSpPr>
          <p:cNvPr id="33" name="TextBox 32">
            <a:extLst>
              <a:ext uri="{FF2B5EF4-FFF2-40B4-BE49-F238E27FC236}">
                <a16:creationId xmlns:a16="http://schemas.microsoft.com/office/drawing/2014/main" id="{1C1BB5DC-0BC8-4530-8CE5-4F732EFACFB4}"/>
              </a:ext>
            </a:extLst>
          </p:cNvPr>
          <p:cNvSpPr txBox="1"/>
          <p:nvPr/>
        </p:nvSpPr>
        <p:spPr>
          <a:xfrm>
            <a:off x="3115733" y="3606799"/>
            <a:ext cx="762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3.i</a:t>
            </a:r>
            <a:endParaRPr lang="en-US" sz="800">
              <a:cs typeface="Calibri"/>
            </a:endParaRPr>
          </a:p>
        </p:txBody>
      </p:sp>
      <p:sp>
        <p:nvSpPr>
          <p:cNvPr id="35" name="TextBox 34">
            <a:extLst>
              <a:ext uri="{FF2B5EF4-FFF2-40B4-BE49-F238E27FC236}">
                <a16:creationId xmlns:a16="http://schemas.microsoft.com/office/drawing/2014/main" id="{359E0FE9-1E7E-4776-8085-1CCAD902B1C0}"/>
              </a:ext>
            </a:extLst>
          </p:cNvPr>
          <p:cNvSpPr txBox="1"/>
          <p:nvPr/>
        </p:nvSpPr>
        <p:spPr>
          <a:xfrm>
            <a:off x="3115733" y="3818465"/>
            <a:ext cx="762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3.iii</a:t>
            </a:r>
            <a:endParaRPr lang="en-US" sz="800">
              <a:cs typeface="Calibri"/>
            </a:endParaRPr>
          </a:p>
        </p:txBody>
      </p:sp>
      <p:sp>
        <p:nvSpPr>
          <p:cNvPr id="36" name="TextBox 35">
            <a:extLst>
              <a:ext uri="{FF2B5EF4-FFF2-40B4-BE49-F238E27FC236}">
                <a16:creationId xmlns:a16="http://schemas.microsoft.com/office/drawing/2014/main" id="{DD733CF7-6AEC-4377-8E42-2EBB1082106C}"/>
              </a:ext>
            </a:extLst>
          </p:cNvPr>
          <p:cNvSpPr txBox="1"/>
          <p:nvPr/>
        </p:nvSpPr>
        <p:spPr>
          <a:xfrm>
            <a:off x="152398" y="6519332"/>
            <a:ext cx="34967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7.vi</a:t>
            </a:r>
            <a:endParaRPr lang="en-US" sz="800">
              <a:cs typeface="Calibri"/>
            </a:endParaRPr>
          </a:p>
        </p:txBody>
      </p:sp>
      <p:sp>
        <p:nvSpPr>
          <p:cNvPr id="37" name="TextBox 36">
            <a:extLst>
              <a:ext uri="{FF2B5EF4-FFF2-40B4-BE49-F238E27FC236}">
                <a16:creationId xmlns:a16="http://schemas.microsoft.com/office/drawing/2014/main" id="{99F74D8C-C2A1-4558-AEA8-6B534134C500}"/>
              </a:ext>
            </a:extLst>
          </p:cNvPr>
          <p:cNvSpPr txBox="1"/>
          <p:nvPr/>
        </p:nvSpPr>
        <p:spPr>
          <a:xfrm>
            <a:off x="1100662" y="5774264"/>
            <a:ext cx="1769535"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7.v</a:t>
            </a:r>
            <a:endParaRPr lang="en-US" sz="800">
              <a:cs typeface="Calibri"/>
            </a:endParaRPr>
          </a:p>
        </p:txBody>
      </p:sp>
      <p:sp>
        <p:nvSpPr>
          <p:cNvPr id="38" name="TextBox 37">
            <a:extLst>
              <a:ext uri="{FF2B5EF4-FFF2-40B4-BE49-F238E27FC236}">
                <a16:creationId xmlns:a16="http://schemas.microsoft.com/office/drawing/2014/main" id="{6A3B2CF5-2E4D-4EDB-9318-0D89F1B7EDEB}"/>
              </a:ext>
            </a:extLst>
          </p:cNvPr>
          <p:cNvSpPr txBox="1"/>
          <p:nvPr/>
        </p:nvSpPr>
        <p:spPr>
          <a:xfrm>
            <a:off x="2269066" y="4334932"/>
            <a:ext cx="9990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2.iii</a:t>
            </a:r>
            <a:endParaRPr lang="en-US" sz="800">
              <a:cs typeface="Calibri"/>
            </a:endParaRPr>
          </a:p>
        </p:txBody>
      </p:sp>
      <p:sp>
        <p:nvSpPr>
          <p:cNvPr id="39" name="TextBox 38">
            <a:extLst>
              <a:ext uri="{FF2B5EF4-FFF2-40B4-BE49-F238E27FC236}">
                <a16:creationId xmlns:a16="http://schemas.microsoft.com/office/drawing/2014/main" id="{DF5F4238-C225-4D23-820B-5276899FD057}"/>
              </a:ext>
            </a:extLst>
          </p:cNvPr>
          <p:cNvSpPr txBox="1"/>
          <p:nvPr/>
        </p:nvSpPr>
        <p:spPr>
          <a:xfrm>
            <a:off x="2269066" y="4546598"/>
            <a:ext cx="9990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2.iv</a:t>
            </a:r>
            <a:endParaRPr lang="en-US" sz="800">
              <a:cs typeface="Calibri"/>
            </a:endParaRPr>
          </a:p>
        </p:txBody>
      </p:sp>
      <p:sp>
        <p:nvSpPr>
          <p:cNvPr id="4" name="TextBox 3">
            <a:extLst>
              <a:ext uri="{FF2B5EF4-FFF2-40B4-BE49-F238E27FC236}">
                <a16:creationId xmlns:a16="http://schemas.microsoft.com/office/drawing/2014/main" id="{A86FB56D-C155-4CAB-A92C-1471A3A74E6C}"/>
              </a:ext>
            </a:extLst>
          </p:cNvPr>
          <p:cNvSpPr txBox="1"/>
          <p:nvPr/>
        </p:nvSpPr>
        <p:spPr>
          <a:xfrm>
            <a:off x="1590675" y="604414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C000"/>
                </a:solidFill>
              </a:rPr>
              <a:t>*</a:t>
            </a:r>
          </a:p>
        </p:txBody>
      </p:sp>
      <p:sp>
        <p:nvSpPr>
          <p:cNvPr id="40" name="TextBox 39">
            <a:extLst>
              <a:ext uri="{FF2B5EF4-FFF2-40B4-BE49-F238E27FC236}">
                <a16:creationId xmlns:a16="http://schemas.microsoft.com/office/drawing/2014/main" id="{9949D30C-6011-47B6-B048-4445A9E983D8}"/>
              </a:ext>
            </a:extLst>
          </p:cNvPr>
          <p:cNvSpPr txBox="1"/>
          <p:nvPr/>
        </p:nvSpPr>
        <p:spPr>
          <a:xfrm>
            <a:off x="2547408" y="3714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C000"/>
                </a:solidFill>
              </a:rPr>
              <a:t>*</a:t>
            </a:r>
          </a:p>
        </p:txBody>
      </p:sp>
      <p:sp>
        <p:nvSpPr>
          <p:cNvPr id="41" name="TextBox 40">
            <a:extLst>
              <a:ext uri="{FF2B5EF4-FFF2-40B4-BE49-F238E27FC236}">
                <a16:creationId xmlns:a16="http://schemas.microsoft.com/office/drawing/2014/main" id="{52588895-BB75-46C7-954E-C1E0D1C4D74B}"/>
              </a:ext>
            </a:extLst>
          </p:cNvPr>
          <p:cNvSpPr txBox="1"/>
          <p:nvPr/>
        </p:nvSpPr>
        <p:spPr>
          <a:xfrm>
            <a:off x="413808" y="32924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a:t>
            </a:r>
          </a:p>
        </p:txBody>
      </p:sp>
      <p:sp>
        <p:nvSpPr>
          <p:cNvPr id="42" name="TextBox 41">
            <a:extLst>
              <a:ext uri="{FF2B5EF4-FFF2-40B4-BE49-F238E27FC236}">
                <a16:creationId xmlns:a16="http://schemas.microsoft.com/office/drawing/2014/main" id="{8C7926F2-83E3-4C9A-AE34-34721C962DBE}"/>
              </a:ext>
            </a:extLst>
          </p:cNvPr>
          <p:cNvSpPr txBox="1"/>
          <p:nvPr/>
        </p:nvSpPr>
        <p:spPr>
          <a:xfrm>
            <a:off x="1853142" y="336020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a:t>
            </a:r>
          </a:p>
        </p:txBody>
      </p:sp>
      <p:sp>
        <p:nvSpPr>
          <p:cNvPr id="43" name="TextBox 42">
            <a:extLst>
              <a:ext uri="{FF2B5EF4-FFF2-40B4-BE49-F238E27FC236}">
                <a16:creationId xmlns:a16="http://schemas.microsoft.com/office/drawing/2014/main" id="{D216C05C-4BFB-43C8-AAAB-48E7EE353604}"/>
              </a:ext>
            </a:extLst>
          </p:cNvPr>
          <p:cNvSpPr txBox="1"/>
          <p:nvPr/>
        </p:nvSpPr>
        <p:spPr>
          <a:xfrm>
            <a:off x="625475" y="55774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a:t>
            </a:r>
          </a:p>
        </p:txBody>
      </p:sp>
      <p:sp>
        <p:nvSpPr>
          <p:cNvPr id="44" name="TextBox 43">
            <a:extLst>
              <a:ext uri="{FF2B5EF4-FFF2-40B4-BE49-F238E27FC236}">
                <a16:creationId xmlns:a16="http://schemas.microsoft.com/office/drawing/2014/main" id="{38D39CD3-CBD8-40E2-9D37-3528576997F7}"/>
              </a:ext>
            </a:extLst>
          </p:cNvPr>
          <p:cNvSpPr txBox="1"/>
          <p:nvPr/>
        </p:nvSpPr>
        <p:spPr>
          <a:xfrm>
            <a:off x="2047874" y="366500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00B050"/>
                </a:solidFill>
              </a:rPr>
              <a:t>*</a:t>
            </a:r>
          </a:p>
        </p:txBody>
      </p:sp>
      <p:sp>
        <p:nvSpPr>
          <p:cNvPr id="45" name="TextBox 44">
            <a:extLst>
              <a:ext uri="{FF2B5EF4-FFF2-40B4-BE49-F238E27FC236}">
                <a16:creationId xmlns:a16="http://schemas.microsoft.com/office/drawing/2014/main" id="{26E37FB1-9523-43EF-953A-0A5C60D08284}"/>
              </a:ext>
            </a:extLst>
          </p:cNvPr>
          <p:cNvSpPr txBox="1"/>
          <p:nvPr/>
        </p:nvSpPr>
        <p:spPr>
          <a:xfrm>
            <a:off x="1548340" y="55774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00B050"/>
                </a:solidFill>
              </a:rPr>
              <a:t>*</a:t>
            </a:r>
          </a:p>
        </p:txBody>
      </p:sp>
    </p:spTree>
    <p:extLst>
      <p:ext uri="{BB962C8B-B14F-4D97-AF65-F5344CB8AC3E}">
        <p14:creationId xmlns:p14="http://schemas.microsoft.com/office/powerpoint/2010/main" val="84044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459816" y="107950"/>
            <a:ext cx="326813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Contact GCN</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5" name="Rectangle 4">
            <a:extLst>
              <a:ext uri="{FF2B5EF4-FFF2-40B4-BE49-F238E27FC236}">
                <a16:creationId xmlns:a16="http://schemas.microsoft.com/office/drawing/2014/main" id="{32F11A28-1AA2-4291-AC64-372EC989F6DE}"/>
              </a:ext>
            </a:extLst>
          </p:cNvPr>
          <p:cNvSpPr/>
          <p:nvPr/>
        </p:nvSpPr>
        <p:spPr>
          <a:xfrm>
            <a:off x="448734" y="2074334"/>
            <a:ext cx="11472332" cy="17102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D48CAA9-A066-4D0A-8EC4-7673E75F9886}"/>
              </a:ext>
            </a:extLst>
          </p:cNvPr>
          <p:cNvSpPr txBox="1"/>
          <p:nvPr/>
        </p:nvSpPr>
        <p:spPr>
          <a:xfrm>
            <a:off x="879475" y="2681816"/>
            <a:ext cx="1055793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Designated Project Point of Contact  Name | Title</a:t>
            </a:r>
          </a:p>
          <a:p>
            <a:pPr marL="285750" indent="-285750">
              <a:buFont typeface="Arial"/>
              <a:buChar char="•"/>
            </a:pPr>
            <a:r>
              <a:rPr lang="en-US">
                <a:cs typeface="Calibri"/>
              </a:rPr>
              <a:t>Head of GCN Project</a:t>
            </a:r>
            <a:r>
              <a:rPr lang="en-US">
                <a:ea typeface="+mn-lt"/>
                <a:cs typeface="+mn-lt"/>
              </a:rPr>
              <a:t>                             Name | Title</a:t>
            </a:r>
          </a:p>
          <a:p>
            <a:pPr marL="285750" indent="-285750">
              <a:buFont typeface="Arial"/>
              <a:buChar char="•"/>
            </a:pPr>
            <a:r>
              <a:rPr lang="en-US">
                <a:cs typeface="Calibri"/>
              </a:rPr>
              <a:t>Report Website Issues</a:t>
            </a:r>
            <a:r>
              <a:rPr lang="en-US">
                <a:ea typeface="+mn-lt"/>
                <a:cs typeface="+mn-lt"/>
              </a:rPr>
              <a:t>                          Name | Title</a:t>
            </a:r>
          </a:p>
        </p:txBody>
      </p:sp>
      <p:sp>
        <p:nvSpPr>
          <p:cNvPr id="29" name="Rectangle 28">
            <a:extLst>
              <a:ext uri="{FF2B5EF4-FFF2-40B4-BE49-F238E27FC236}">
                <a16:creationId xmlns:a16="http://schemas.microsoft.com/office/drawing/2014/main" id="{CA004753-0A95-44AA-A63B-7208EB7E31E9}"/>
              </a:ext>
            </a:extLst>
          </p:cNvPr>
          <p:cNvSpPr/>
          <p:nvPr/>
        </p:nvSpPr>
        <p:spPr>
          <a:xfrm>
            <a:off x="448733" y="3894667"/>
            <a:ext cx="11472332" cy="17102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1970C13-4EEC-4093-8C90-99BE3C347423}"/>
              </a:ext>
            </a:extLst>
          </p:cNvPr>
          <p:cNvSpPr txBox="1"/>
          <p:nvPr/>
        </p:nvSpPr>
        <p:spPr>
          <a:xfrm>
            <a:off x="879474" y="4130674"/>
            <a:ext cx="1055793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List of project members with photo, title, bio.</a:t>
            </a:r>
          </a:p>
          <a:p>
            <a:r>
              <a:rPr lang="en-US">
                <a:cs typeface="Calibri"/>
              </a:rPr>
              <a:t>(Pending GSFC privacy regulations and desire of individuals to be included)</a:t>
            </a:r>
          </a:p>
        </p:txBody>
      </p:sp>
      <p:sp>
        <p:nvSpPr>
          <p:cNvPr id="14" name="TextBox 13">
            <a:extLst>
              <a:ext uri="{FF2B5EF4-FFF2-40B4-BE49-F238E27FC236}">
                <a16:creationId xmlns:a16="http://schemas.microsoft.com/office/drawing/2014/main" id="{EF594096-8386-4004-9F8D-F45399A43A38}"/>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5" name="Graphic 10" descr="Caret Down with solid fill">
            <a:extLst>
              <a:ext uri="{FF2B5EF4-FFF2-40B4-BE49-F238E27FC236}">
                <a16:creationId xmlns:a16="http://schemas.microsoft.com/office/drawing/2014/main" id="{C3435FED-01AA-4974-B597-4F954B72D3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7" name="Graphic 10" descr="Caret Down with solid fill">
            <a:extLst>
              <a:ext uri="{FF2B5EF4-FFF2-40B4-BE49-F238E27FC236}">
                <a16:creationId xmlns:a16="http://schemas.microsoft.com/office/drawing/2014/main" id="{77C1279F-D3EC-40D8-BC34-118D4FBBE5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9" name="Graphic 10" descr="Caret Down with solid fill">
            <a:extLst>
              <a:ext uri="{FF2B5EF4-FFF2-40B4-BE49-F238E27FC236}">
                <a16:creationId xmlns:a16="http://schemas.microsoft.com/office/drawing/2014/main" id="{39B81586-7AAF-49CD-BA8D-1820CB385E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21" name="TextBox 20">
            <a:extLst>
              <a:ext uri="{FF2B5EF4-FFF2-40B4-BE49-F238E27FC236}">
                <a16:creationId xmlns:a16="http://schemas.microsoft.com/office/drawing/2014/main" id="{AC3AFD0C-5EE9-43E0-A494-FB59A65DB71B}"/>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23" name="TextBox 22">
            <a:extLst>
              <a:ext uri="{FF2B5EF4-FFF2-40B4-BE49-F238E27FC236}">
                <a16:creationId xmlns:a16="http://schemas.microsoft.com/office/drawing/2014/main" id="{05FC849C-0ABA-4551-9B0B-BB8FE53B4EEF}"/>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35" name="TextBox 34">
            <a:extLst>
              <a:ext uri="{FF2B5EF4-FFF2-40B4-BE49-F238E27FC236}">
                <a16:creationId xmlns:a16="http://schemas.microsoft.com/office/drawing/2014/main" id="{BE47F3CA-DA4F-47C9-B5FA-E33348F63E70}"/>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37" name="TextBox 36">
            <a:extLst>
              <a:ext uri="{FF2B5EF4-FFF2-40B4-BE49-F238E27FC236}">
                <a16:creationId xmlns:a16="http://schemas.microsoft.com/office/drawing/2014/main" id="{012D6D52-C368-4E35-B7EB-8C4839E4C753}"/>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39" name="TextBox 38">
            <a:extLst>
              <a:ext uri="{FF2B5EF4-FFF2-40B4-BE49-F238E27FC236}">
                <a16:creationId xmlns:a16="http://schemas.microsoft.com/office/drawing/2014/main" id="{8AC02E8D-BF6B-4A80-B4BF-72FF6CB57E5C}"/>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1" name="TextBox 40">
            <a:extLst>
              <a:ext uri="{FF2B5EF4-FFF2-40B4-BE49-F238E27FC236}">
                <a16:creationId xmlns:a16="http://schemas.microsoft.com/office/drawing/2014/main" id="{E7E65002-3060-40B5-8A35-66E804170688}"/>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43" name="Graphic 4" descr="Magnifying glass with solid fill">
            <a:extLst>
              <a:ext uri="{FF2B5EF4-FFF2-40B4-BE49-F238E27FC236}">
                <a16:creationId xmlns:a16="http://schemas.microsoft.com/office/drawing/2014/main" id="{4C4CFB8F-B2FE-454E-9B7E-F19700CCC0C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45" name="TextBox 44">
            <a:extLst>
              <a:ext uri="{FF2B5EF4-FFF2-40B4-BE49-F238E27FC236}">
                <a16:creationId xmlns:a16="http://schemas.microsoft.com/office/drawing/2014/main" id="{6BB2FDC2-0D73-40E2-AA9A-B95DBAE0FA50}"/>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22" name="TextBox 21">
            <a:extLst>
              <a:ext uri="{FF2B5EF4-FFF2-40B4-BE49-F238E27FC236}">
                <a16:creationId xmlns:a16="http://schemas.microsoft.com/office/drawing/2014/main" id="{4826157D-6A70-47B8-84F5-097DE86AD3FB}"/>
              </a:ext>
            </a:extLst>
          </p:cNvPr>
          <p:cNvSpPr txBox="1"/>
          <p:nvPr/>
        </p:nvSpPr>
        <p:spPr>
          <a:xfrm>
            <a:off x="880531" y="2216523"/>
            <a:ext cx="1865526" cy="378857"/>
          </a:xfrm>
          <a:prstGeom prst="rect">
            <a:avLst/>
          </a:prstGeom>
          <a:solidFill>
            <a:schemeClr val="bg1"/>
          </a:solidFill>
          <a:ln>
            <a:solidFill>
              <a:schemeClr val="tx1"/>
            </a:solidFill>
          </a:ln>
        </p:spPr>
        <p:txBody>
          <a:bodyPr wrap="square" lIns="91440" tIns="45720" rIns="91440" bIns="45720" rtlCol="0" anchor="t">
            <a:spAutoFit/>
          </a:bodyPr>
          <a:lstStyle/>
          <a:p>
            <a:pPr algn="ctr"/>
            <a:r>
              <a:rPr lang="en-US">
                <a:cs typeface="Calibri"/>
              </a:rPr>
              <a:t>Help/FAQ</a:t>
            </a:r>
          </a:p>
        </p:txBody>
      </p:sp>
      <p:sp>
        <p:nvSpPr>
          <p:cNvPr id="24" name="TextBox 23">
            <a:extLst>
              <a:ext uri="{FF2B5EF4-FFF2-40B4-BE49-F238E27FC236}">
                <a16:creationId xmlns:a16="http://schemas.microsoft.com/office/drawing/2014/main" id="{3CFB11B3-9B40-4333-9769-3B036410BD51}"/>
              </a:ext>
            </a:extLst>
          </p:cNvPr>
          <p:cNvSpPr txBox="1"/>
          <p:nvPr/>
        </p:nvSpPr>
        <p:spPr>
          <a:xfrm>
            <a:off x="3052231" y="2216523"/>
            <a:ext cx="1865526" cy="369332"/>
          </a:xfrm>
          <a:prstGeom prst="rect">
            <a:avLst/>
          </a:prstGeom>
          <a:solidFill>
            <a:schemeClr val="bg1"/>
          </a:solidFill>
          <a:ln>
            <a:solidFill>
              <a:schemeClr val="tx1"/>
            </a:solidFill>
          </a:ln>
        </p:spPr>
        <p:txBody>
          <a:bodyPr wrap="square" lIns="91440" tIns="45720" rIns="91440" bIns="45720" rtlCol="0" anchor="t">
            <a:spAutoFit/>
          </a:bodyPr>
          <a:lstStyle/>
          <a:p>
            <a:pPr algn="ctr"/>
            <a:r>
              <a:rPr lang="en-US" dirty="0">
                <a:cs typeface="Calibri"/>
              </a:rPr>
              <a:t>Suggestion </a:t>
            </a:r>
            <a:r>
              <a:rPr lang="en-US">
                <a:cs typeface="Calibri"/>
              </a:rPr>
              <a:t>Box</a:t>
            </a:r>
          </a:p>
        </p:txBody>
      </p:sp>
      <p:sp>
        <p:nvSpPr>
          <p:cNvPr id="27" name="TextBox 26">
            <a:extLst>
              <a:ext uri="{FF2B5EF4-FFF2-40B4-BE49-F238E27FC236}">
                <a16:creationId xmlns:a16="http://schemas.microsoft.com/office/drawing/2014/main" id="{023A272B-B0B1-4E21-A33C-30DE96EADF77}"/>
              </a:ext>
            </a:extLst>
          </p:cNvPr>
          <p:cNvSpPr txBox="1"/>
          <p:nvPr/>
        </p:nvSpPr>
        <p:spPr>
          <a:xfrm>
            <a:off x="5226471" y="2216522"/>
            <a:ext cx="1865526" cy="369332"/>
          </a:xfrm>
          <a:prstGeom prst="rect">
            <a:avLst/>
          </a:prstGeom>
          <a:solidFill>
            <a:schemeClr val="bg1"/>
          </a:solidFill>
          <a:ln>
            <a:solidFill>
              <a:schemeClr val="tx1"/>
            </a:solidFill>
          </a:ln>
        </p:spPr>
        <p:txBody>
          <a:bodyPr wrap="square" lIns="91440" tIns="45720" rIns="91440" bIns="45720" rtlCol="0" anchor="t">
            <a:spAutoFit/>
          </a:bodyPr>
          <a:lstStyle/>
          <a:p>
            <a:pPr algn="ctr"/>
            <a:r>
              <a:rPr lang="en-US">
                <a:cs typeface="Calibri"/>
              </a:rPr>
              <a:t>"contact us"</a:t>
            </a:r>
          </a:p>
        </p:txBody>
      </p:sp>
    </p:spTree>
    <p:extLst>
      <p:ext uri="{BB962C8B-B14F-4D97-AF65-F5344CB8AC3E}">
        <p14:creationId xmlns:p14="http://schemas.microsoft.com/office/powerpoint/2010/main" val="196527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C5EE447-B95E-441C-B04B-385CB383B34C}"/>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8" name="TextBox 7">
            <a:extLst>
              <a:ext uri="{FF2B5EF4-FFF2-40B4-BE49-F238E27FC236}">
                <a16:creationId xmlns:a16="http://schemas.microsoft.com/office/drawing/2014/main" id="{4CEF4743-937E-428E-87D2-DE1DD8A3937F}"/>
              </a:ext>
            </a:extLst>
          </p:cNvPr>
          <p:cNvSpPr txBox="1"/>
          <p:nvPr/>
        </p:nvSpPr>
        <p:spPr>
          <a:xfrm>
            <a:off x="4303183" y="65617"/>
            <a:ext cx="35909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Contact GCN: FAQ Page</a:t>
            </a: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2" name="TextBox 1">
            <a:extLst>
              <a:ext uri="{FF2B5EF4-FFF2-40B4-BE49-F238E27FC236}">
                <a16:creationId xmlns:a16="http://schemas.microsoft.com/office/drawing/2014/main" id="{51BCA470-3891-45CE-8B92-C205C386CF2E}"/>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9" name="TextBox 18">
            <a:extLst>
              <a:ext uri="{FF2B5EF4-FFF2-40B4-BE49-F238E27FC236}">
                <a16:creationId xmlns:a16="http://schemas.microsoft.com/office/drawing/2014/main" id="{177B5F82-E20F-46A4-A7F1-B7A085D0996C}"/>
              </a:ext>
            </a:extLst>
          </p:cNvPr>
          <p:cNvSpPr txBox="1"/>
          <p:nvPr/>
        </p:nvSpPr>
        <p:spPr>
          <a:xfrm>
            <a:off x="414867" y="4928658"/>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ea typeface="+mn-lt"/>
                <a:cs typeface="+mn-lt"/>
              </a:rPr>
              <a:t>Fifth Frequently Asked Question</a:t>
            </a:r>
            <a:endParaRPr lang="en-US"/>
          </a:p>
        </p:txBody>
      </p:sp>
      <p:sp>
        <p:nvSpPr>
          <p:cNvPr id="4" name="TextBox 3">
            <a:extLst>
              <a:ext uri="{FF2B5EF4-FFF2-40B4-BE49-F238E27FC236}">
                <a16:creationId xmlns:a16="http://schemas.microsoft.com/office/drawing/2014/main" id="{C9F9F38E-49AC-4C25-A548-16066656A777}"/>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5" name="TextBox 4">
            <a:extLst>
              <a:ext uri="{FF2B5EF4-FFF2-40B4-BE49-F238E27FC236}">
                <a16:creationId xmlns:a16="http://schemas.microsoft.com/office/drawing/2014/main" id="{3F3DADFD-387C-48E9-A3C3-1FA6075671FE}"/>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9" name="TextBox 28">
            <a:extLst>
              <a:ext uri="{FF2B5EF4-FFF2-40B4-BE49-F238E27FC236}">
                <a16:creationId xmlns:a16="http://schemas.microsoft.com/office/drawing/2014/main" id="{BD015ABB-40E7-4C88-BDD6-89396555DBEF}"/>
              </a:ext>
            </a:extLst>
          </p:cNvPr>
          <p:cNvSpPr txBox="1"/>
          <p:nvPr/>
        </p:nvSpPr>
        <p:spPr>
          <a:xfrm>
            <a:off x="414866" y="4524374"/>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ea typeface="+mn-lt"/>
                <a:cs typeface="+mn-lt"/>
              </a:rPr>
              <a:t>Fourth Frequently Asked Question</a:t>
            </a:r>
            <a:endParaRPr lang="en-US"/>
          </a:p>
        </p:txBody>
      </p:sp>
      <p:sp>
        <p:nvSpPr>
          <p:cNvPr id="30" name="TextBox 29">
            <a:extLst>
              <a:ext uri="{FF2B5EF4-FFF2-40B4-BE49-F238E27FC236}">
                <a16:creationId xmlns:a16="http://schemas.microsoft.com/office/drawing/2014/main" id="{6F519151-64EA-4592-B14E-C93B146BE631}"/>
              </a:ext>
            </a:extLst>
          </p:cNvPr>
          <p:cNvSpPr txBox="1"/>
          <p:nvPr/>
        </p:nvSpPr>
        <p:spPr>
          <a:xfrm>
            <a:off x="414866" y="4123266"/>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ea typeface="+mn-lt"/>
                <a:cs typeface="+mn-lt"/>
              </a:rPr>
              <a:t>Third Frequently Asked Question</a:t>
            </a: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414867" y="2208741"/>
            <a:ext cx="11501966" cy="1477328"/>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First Frequently Asked Question</a:t>
            </a:r>
            <a:endParaRPr lang="en-US" b="1" dirty="0"/>
          </a:p>
          <a:p>
            <a:r>
              <a:rPr lang="en-US">
                <a:cs typeface="Calibri" panose="020F0502020204030204"/>
              </a:rPr>
              <a:t>Utilize Accordian feature</a:t>
            </a:r>
          </a:p>
          <a:p>
            <a:r>
              <a:rPr lang="en-US">
                <a:cs typeface="Calibri" panose="020F0502020204030204"/>
              </a:rPr>
              <a:t>In Order to provide a drop down for each heading</a:t>
            </a:r>
          </a:p>
          <a:p>
            <a:r>
              <a:rPr lang="en-US">
                <a:cs typeface="Calibri" panose="020F0502020204030204"/>
              </a:rPr>
              <a:t>That gives the detailed text associated with each topic</a:t>
            </a:r>
          </a:p>
          <a:p>
            <a:r>
              <a:rPr lang="en-US" dirty="0">
                <a:cs typeface="Calibri" panose="020F0502020204030204"/>
              </a:rPr>
              <a:t>Graphics and Links can be provided</a:t>
            </a:r>
            <a:r>
              <a:rPr lang="en-US">
                <a:cs typeface="Calibri" panose="020F0502020204030204"/>
              </a:rPr>
              <a:t> if necessary.</a:t>
            </a:r>
            <a:endParaRPr lang="en-US" dirty="0">
              <a:cs typeface="Calibri" panose="020F0502020204030204"/>
            </a:endParaRPr>
          </a:p>
        </p:txBody>
      </p:sp>
      <p:sp>
        <p:nvSpPr>
          <p:cNvPr id="32" name="TextBox 31">
            <a:extLst>
              <a:ext uri="{FF2B5EF4-FFF2-40B4-BE49-F238E27FC236}">
                <a16:creationId xmlns:a16="http://schemas.microsoft.com/office/drawing/2014/main" id="{993BCFCD-89C6-4E96-8480-772D4345D44F}"/>
              </a:ext>
            </a:extLst>
          </p:cNvPr>
          <p:cNvSpPr txBox="1"/>
          <p:nvPr/>
        </p:nvSpPr>
        <p:spPr>
          <a:xfrm>
            <a:off x="414867" y="3725332"/>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ea typeface="+mn-lt"/>
                <a:cs typeface="+mn-lt"/>
              </a:rPr>
              <a:t>Second Frequently Asked Question</a:t>
            </a:r>
            <a:endParaRPr lang="en-US"/>
          </a:p>
        </p:txBody>
      </p:sp>
      <p:sp>
        <p:nvSpPr>
          <p:cNvPr id="7" name="TextBox 6">
            <a:extLst>
              <a:ext uri="{FF2B5EF4-FFF2-40B4-BE49-F238E27FC236}">
                <a16:creationId xmlns:a16="http://schemas.microsoft.com/office/drawing/2014/main" id="{F63C52AC-19EC-4CB8-8A07-67999B054DFB}"/>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9" name="TextBox 8">
            <a:extLst>
              <a:ext uri="{FF2B5EF4-FFF2-40B4-BE49-F238E27FC236}">
                <a16:creationId xmlns:a16="http://schemas.microsoft.com/office/drawing/2014/main" id="{E7B00FF2-0607-44EB-8582-8B0D7661BFC9}"/>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11" name="Graphic 4" descr="Magnifying glass with solid fill">
            <a:extLst>
              <a:ext uri="{FF2B5EF4-FFF2-40B4-BE49-F238E27FC236}">
                <a16:creationId xmlns:a16="http://schemas.microsoft.com/office/drawing/2014/main" id="{715262C9-B45D-44A8-9F03-CEC19C3714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91600" y="714375"/>
            <a:ext cx="390525" cy="390525"/>
          </a:xfrm>
          <a:prstGeom prst="rect">
            <a:avLst/>
          </a:prstGeom>
        </p:spPr>
      </p:pic>
      <p:sp>
        <p:nvSpPr>
          <p:cNvPr id="14" name="TextBox 13">
            <a:extLst>
              <a:ext uri="{FF2B5EF4-FFF2-40B4-BE49-F238E27FC236}">
                <a16:creationId xmlns:a16="http://schemas.microsoft.com/office/drawing/2014/main" id="{ED6BD7B9-9DEE-4584-858B-9BECE19971DA}"/>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5" name="Graphic 10" descr="Caret Down with solid fill">
            <a:extLst>
              <a:ext uri="{FF2B5EF4-FFF2-40B4-BE49-F238E27FC236}">
                <a16:creationId xmlns:a16="http://schemas.microsoft.com/office/drawing/2014/main" id="{16333F78-ACB1-4EBB-B1C5-6FA5B3334D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62575" y="1638300"/>
            <a:ext cx="295275" cy="276225"/>
          </a:xfrm>
          <a:prstGeom prst="rect">
            <a:avLst/>
          </a:prstGeom>
        </p:spPr>
      </p:pic>
      <p:pic>
        <p:nvPicPr>
          <p:cNvPr id="16" name="Graphic 10" descr="Caret Down with solid fill">
            <a:extLst>
              <a:ext uri="{FF2B5EF4-FFF2-40B4-BE49-F238E27FC236}">
                <a16:creationId xmlns:a16="http://schemas.microsoft.com/office/drawing/2014/main" id="{C5F67442-2BF7-494F-9875-352DDBAAF2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48625" y="1647824"/>
            <a:ext cx="295275" cy="276225"/>
          </a:xfrm>
          <a:prstGeom prst="rect">
            <a:avLst/>
          </a:prstGeom>
        </p:spPr>
      </p:pic>
      <p:pic>
        <p:nvPicPr>
          <p:cNvPr id="17" name="Graphic 10" descr="Caret Down with solid fill">
            <a:extLst>
              <a:ext uri="{FF2B5EF4-FFF2-40B4-BE49-F238E27FC236}">
                <a16:creationId xmlns:a16="http://schemas.microsoft.com/office/drawing/2014/main" id="{1905E966-1B34-4D59-A4A4-3E10A1CD945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05900" y="1647824"/>
            <a:ext cx="295275" cy="276225"/>
          </a:xfrm>
          <a:prstGeom prst="rect">
            <a:avLst/>
          </a:prstGeom>
        </p:spPr>
      </p:pic>
      <p:sp>
        <p:nvSpPr>
          <p:cNvPr id="45" name="TextBox 44">
            <a:extLst>
              <a:ext uri="{FF2B5EF4-FFF2-40B4-BE49-F238E27FC236}">
                <a16:creationId xmlns:a16="http://schemas.microsoft.com/office/drawing/2014/main" id="{353CC01B-7F4B-4BDC-9E09-14B1AAA3CC5C}"/>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46" name="Minus Sign 45">
            <a:extLst>
              <a:ext uri="{FF2B5EF4-FFF2-40B4-BE49-F238E27FC236}">
                <a16:creationId xmlns:a16="http://schemas.microsoft.com/office/drawing/2014/main" id="{AD3CDAEE-3314-4146-88FD-6BD41F65AA94}"/>
              </a:ext>
            </a:extLst>
          </p:cNvPr>
          <p:cNvSpPr/>
          <p:nvPr/>
        </p:nvSpPr>
        <p:spPr>
          <a:xfrm>
            <a:off x="11372850" y="2152650"/>
            <a:ext cx="390525" cy="419100"/>
          </a:xfrm>
          <a:prstGeom prst="mathMin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4BAFA8A9-95D8-4935-BEFA-C992A516BDE5}"/>
              </a:ext>
            </a:extLst>
          </p:cNvPr>
          <p:cNvSpPr/>
          <p:nvPr/>
        </p:nvSpPr>
        <p:spPr>
          <a:xfrm>
            <a:off x="11372850" y="3714750"/>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lus Sign 47">
            <a:extLst>
              <a:ext uri="{FF2B5EF4-FFF2-40B4-BE49-F238E27FC236}">
                <a16:creationId xmlns:a16="http://schemas.microsoft.com/office/drawing/2014/main" id="{19A10D10-0B0B-4D39-9CE6-F776AFE5A7B6}"/>
              </a:ext>
            </a:extLst>
          </p:cNvPr>
          <p:cNvSpPr/>
          <p:nvPr/>
        </p:nvSpPr>
        <p:spPr>
          <a:xfrm>
            <a:off x="11372850" y="4105275"/>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lus Sign 48">
            <a:extLst>
              <a:ext uri="{FF2B5EF4-FFF2-40B4-BE49-F238E27FC236}">
                <a16:creationId xmlns:a16="http://schemas.microsoft.com/office/drawing/2014/main" id="{A1A932AB-522F-4939-B840-945D0581FB32}"/>
              </a:ext>
            </a:extLst>
          </p:cNvPr>
          <p:cNvSpPr/>
          <p:nvPr/>
        </p:nvSpPr>
        <p:spPr>
          <a:xfrm>
            <a:off x="11372850" y="4505325"/>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lus Sign 49">
            <a:extLst>
              <a:ext uri="{FF2B5EF4-FFF2-40B4-BE49-F238E27FC236}">
                <a16:creationId xmlns:a16="http://schemas.microsoft.com/office/drawing/2014/main" id="{F62CD9C2-5BA9-42BE-9E87-8061840767A5}"/>
              </a:ext>
            </a:extLst>
          </p:cNvPr>
          <p:cNvSpPr/>
          <p:nvPr/>
        </p:nvSpPr>
        <p:spPr>
          <a:xfrm>
            <a:off x="11372850" y="4914900"/>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6753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3593041" y="107950"/>
            <a:ext cx="49921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Parent and Partner Orgs (AKA: Links)</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5" name="Rectangle 4">
            <a:extLst>
              <a:ext uri="{FF2B5EF4-FFF2-40B4-BE49-F238E27FC236}">
                <a16:creationId xmlns:a16="http://schemas.microsoft.com/office/drawing/2014/main" id="{32F11A28-1AA2-4291-AC64-372EC989F6DE}"/>
              </a:ext>
            </a:extLst>
          </p:cNvPr>
          <p:cNvSpPr/>
          <p:nvPr/>
        </p:nvSpPr>
        <p:spPr>
          <a:xfrm>
            <a:off x="448734" y="2074334"/>
            <a:ext cx="5342466" cy="108034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D48CAA9-A066-4D0A-8EC4-7673E75F9886}"/>
              </a:ext>
            </a:extLst>
          </p:cNvPr>
          <p:cNvSpPr txBox="1"/>
          <p:nvPr/>
        </p:nvSpPr>
        <p:spPr>
          <a:xfrm>
            <a:off x="879475" y="2310341"/>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NASA</a:t>
            </a:r>
          </a:p>
        </p:txBody>
      </p:sp>
      <p:sp>
        <p:nvSpPr>
          <p:cNvPr id="27" name="Rectangle 26">
            <a:extLst>
              <a:ext uri="{FF2B5EF4-FFF2-40B4-BE49-F238E27FC236}">
                <a16:creationId xmlns:a16="http://schemas.microsoft.com/office/drawing/2014/main" id="{24F49320-6BA6-438A-B5BB-1C714BB522D6}"/>
              </a:ext>
            </a:extLst>
          </p:cNvPr>
          <p:cNvSpPr/>
          <p:nvPr/>
        </p:nvSpPr>
        <p:spPr>
          <a:xfrm>
            <a:off x="6553201" y="2074333"/>
            <a:ext cx="5359398" cy="74506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0F909FFC-C93A-475A-9A1F-ED374814AC0F}"/>
              </a:ext>
            </a:extLst>
          </p:cNvPr>
          <p:cNvSpPr txBox="1"/>
          <p:nvPr/>
        </p:nvSpPr>
        <p:spPr>
          <a:xfrm>
            <a:off x="6992408" y="2293407"/>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Link directly to Missions' homepage</a:t>
            </a:r>
          </a:p>
        </p:txBody>
      </p:sp>
      <p:sp>
        <p:nvSpPr>
          <p:cNvPr id="29" name="Rectangle 28">
            <a:extLst>
              <a:ext uri="{FF2B5EF4-FFF2-40B4-BE49-F238E27FC236}">
                <a16:creationId xmlns:a16="http://schemas.microsoft.com/office/drawing/2014/main" id="{CA004753-0A95-44AA-A63B-7208EB7E31E9}"/>
              </a:ext>
            </a:extLst>
          </p:cNvPr>
          <p:cNvSpPr/>
          <p:nvPr/>
        </p:nvSpPr>
        <p:spPr>
          <a:xfrm>
            <a:off x="448733" y="3213947"/>
            <a:ext cx="5342466" cy="111082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1970C13-4EEC-4093-8C90-99BE3C347423}"/>
              </a:ext>
            </a:extLst>
          </p:cNvPr>
          <p:cNvSpPr txBox="1"/>
          <p:nvPr/>
        </p:nvSpPr>
        <p:spPr>
          <a:xfrm>
            <a:off x="879474" y="3449954"/>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Goddard</a:t>
            </a:r>
          </a:p>
        </p:txBody>
      </p:sp>
      <p:sp>
        <p:nvSpPr>
          <p:cNvPr id="22" name="Rectangle 21">
            <a:extLst>
              <a:ext uri="{FF2B5EF4-FFF2-40B4-BE49-F238E27FC236}">
                <a16:creationId xmlns:a16="http://schemas.microsoft.com/office/drawing/2014/main" id="{B3D6D8FF-C35E-444B-B039-2F63A2D34ECB}"/>
              </a:ext>
            </a:extLst>
          </p:cNvPr>
          <p:cNvSpPr/>
          <p:nvPr/>
        </p:nvSpPr>
        <p:spPr>
          <a:xfrm>
            <a:off x="6553200" y="2904066"/>
            <a:ext cx="5359398" cy="74506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83B6443-065E-4811-9A28-67714AAB321D}"/>
              </a:ext>
            </a:extLst>
          </p:cNvPr>
          <p:cNvSpPr txBox="1"/>
          <p:nvPr/>
        </p:nvSpPr>
        <p:spPr>
          <a:xfrm>
            <a:off x="6992407" y="3123140"/>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Link directly to Observatories' homepage</a:t>
            </a:r>
          </a:p>
        </p:txBody>
      </p:sp>
      <p:sp>
        <p:nvSpPr>
          <p:cNvPr id="33" name="Rectangle 32">
            <a:extLst>
              <a:ext uri="{FF2B5EF4-FFF2-40B4-BE49-F238E27FC236}">
                <a16:creationId xmlns:a16="http://schemas.microsoft.com/office/drawing/2014/main" id="{6DD5304A-1953-42FC-919C-6B8DF9E47CCD}"/>
              </a:ext>
            </a:extLst>
          </p:cNvPr>
          <p:cNvSpPr/>
          <p:nvPr/>
        </p:nvSpPr>
        <p:spPr>
          <a:xfrm>
            <a:off x="6553201" y="3742266"/>
            <a:ext cx="5359398" cy="74506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74E6BD0-BE77-4603-B9E7-5F3418A26BBD}"/>
              </a:ext>
            </a:extLst>
          </p:cNvPr>
          <p:cNvSpPr txBox="1"/>
          <p:nvPr/>
        </p:nvSpPr>
        <p:spPr>
          <a:xfrm>
            <a:off x="6992408" y="3961340"/>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Link directly to Centers' homepage</a:t>
            </a:r>
          </a:p>
        </p:txBody>
      </p:sp>
      <p:sp>
        <p:nvSpPr>
          <p:cNvPr id="35" name="Rectangle 34">
            <a:extLst>
              <a:ext uri="{FF2B5EF4-FFF2-40B4-BE49-F238E27FC236}">
                <a16:creationId xmlns:a16="http://schemas.microsoft.com/office/drawing/2014/main" id="{5807BE4E-4EEF-4EE7-B720-168F06F06B15}"/>
              </a:ext>
            </a:extLst>
          </p:cNvPr>
          <p:cNvSpPr/>
          <p:nvPr/>
        </p:nvSpPr>
        <p:spPr>
          <a:xfrm>
            <a:off x="6553200" y="4571999"/>
            <a:ext cx="5359398" cy="74506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220E928-A619-4F51-A80E-010F03F6D2CD}"/>
              </a:ext>
            </a:extLst>
          </p:cNvPr>
          <p:cNvSpPr txBox="1"/>
          <p:nvPr/>
        </p:nvSpPr>
        <p:spPr>
          <a:xfrm>
            <a:off x="6992407" y="4791073"/>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Link directly to Universities' homepage</a:t>
            </a:r>
          </a:p>
        </p:txBody>
      </p:sp>
      <p:sp>
        <p:nvSpPr>
          <p:cNvPr id="13" name="TextBox 12">
            <a:extLst>
              <a:ext uri="{FF2B5EF4-FFF2-40B4-BE49-F238E27FC236}">
                <a16:creationId xmlns:a16="http://schemas.microsoft.com/office/drawing/2014/main" id="{EDBA9E7E-CA7E-47AC-BA77-1466B66B9C06}"/>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4" name="Graphic 10" descr="Caret Down with solid fill">
            <a:extLst>
              <a:ext uri="{FF2B5EF4-FFF2-40B4-BE49-F238E27FC236}">
                <a16:creationId xmlns:a16="http://schemas.microsoft.com/office/drawing/2014/main" id="{F09501EC-4A94-4520-9E99-FB435D7298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5" name="Graphic 10" descr="Caret Down with solid fill">
            <a:extLst>
              <a:ext uri="{FF2B5EF4-FFF2-40B4-BE49-F238E27FC236}">
                <a16:creationId xmlns:a16="http://schemas.microsoft.com/office/drawing/2014/main" id="{913630F4-CC41-4E83-84A3-9AEFDE3C718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6" name="Graphic 10" descr="Caret Down with solid fill">
            <a:extLst>
              <a:ext uri="{FF2B5EF4-FFF2-40B4-BE49-F238E27FC236}">
                <a16:creationId xmlns:a16="http://schemas.microsoft.com/office/drawing/2014/main" id="{A4393DF3-C0ED-44AD-8B8B-DD674CE1534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7" name="TextBox 16">
            <a:extLst>
              <a:ext uri="{FF2B5EF4-FFF2-40B4-BE49-F238E27FC236}">
                <a16:creationId xmlns:a16="http://schemas.microsoft.com/office/drawing/2014/main" id="{D03F2283-586C-42A8-A691-35842BCFD5EC}"/>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8" name="TextBox 17">
            <a:extLst>
              <a:ext uri="{FF2B5EF4-FFF2-40B4-BE49-F238E27FC236}">
                <a16:creationId xmlns:a16="http://schemas.microsoft.com/office/drawing/2014/main" id="{2AB7CCB4-6495-441D-A83B-736EA32287D3}"/>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9" name="TextBox 18">
            <a:extLst>
              <a:ext uri="{FF2B5EF4-FFF2-40B4-BE49-F238E27FC236}">
                <a16:creationId xmlns:a16="http://schemas.microsoft.com/office/drawing/2014/main" id="{F787AFC5-29CA-453C-9AE0-2FF1F2C65F96}"/>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20" name="TextBox 19">
            <a:extLst>
              <a:ext uri="{FF2B5EF4-FFF2-40B4-BE49-F238E27FC236}">
                <a16:creationId xmlns:a16="http://schemas.microsoft.com/office/drawing/2014/main" id="{FFA74876-422A-404F-AD8D-AE29A5AF9A73}"/>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1" name="TextBox 20">
            <a:extLst>
              <a:ext uri="{FF2B5EF4-FFF2-40B4-BE49-F238E27FC236}">
                <a16:creationId xmlns:a16="http://schemas.microsoft.com/office/drawing/2014/main" id="{20E11FE0-582F-4A23-83E2-2CB9EEE4EBBB}"/>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8" name="TextBox 47">
            <a:extLst>
              <a:ext uri="{FF2B5EF4-FFF2-40B4-BE49-F238E27FC236}">
                <a16:creationId xmlns:a16="http://schemas.microsoft.com/office/drawing/2014/main" id="{919EB205-388D-4EA5-A333-101D9DDDC41D}"/>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50" name="Graphic 4" descr="Magnifying glass with solid fill">
            <a:extLst>
              <a:ext uri="{FF2B5EF4-FFF2-40B4-BE49-F238E27FC236}">
                <a16:creationId xmlns:a16="http://schemas.microsoft.com/office/drawing/2014/main" id="{0EC788FE-B5F8-48A2-8D0E-3B0E43290E5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52" name="TextBox 51">
            <a:extLst>
              <a:ext uri="{FF2B5EF4-FFF2-40B4-BE49-F238E27FC236}">
                <a16:creationId xmlns:a16="http://schemas.microsoft.com/office/drawing/2014/main" id="{C22D14E9-C415-402C-B079-5D82A75E8B08}"/>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31" name="Rectangle 30">
            <a:extLst>
              <a:ext uri="{FF2B5EF4-FFF2-40B4-BE49-F238E27FC236}">
                <a16:creationId xmlns:a16="http://schemas.microsoft.com/office/drawing/2014/main" id="{1DC28699-EB14-496A-BB18-4C5149291514}"/>
              </a:ext>
            </a:extLst>
          </p:cNvPr>
          <p:cNvSpPr/>
          <p:nvPr/>
        </p:nvSpPr>
        <p:spPr>
          <a:xfrm>
            <a:off x="448733" y="4402667"/>
            <a:ext cx="5342466" cy="111082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BD6B7-BF4A-4799-A3EA-A126F9BA5CF1}"/>
              </a:ext>
            </a:extLst>
          </p:cNvPr>
          <p:cNvSpPr txBox="1"/>
          <p:nvPr/>
        </p:nvSpPr>
        <p:spPr>
          <a:xfrm>
            <a:off x="879474" y="4638674"/>
            <a:ext cx="49191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HEASARC</a:t>
            </a:r>
          </a:p>
        </p:txBody>
      </p:sp>
    </p:spTree>
    <p:extLst>
      <p:ext uri="{BB962C8B-B14F-4D97-AF65-F5344CB8AC3E}">
        <p14:creationId xmlns:p14="http://schemas.microsoft.com/office/powerpoint/2010/main" val="1135764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459816" y="107950"/>
            <a:ext cx="326813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System Status</a:t>
            </a:r>
            <a:endParaRPr lang="en-US" sz="2400">
              <a:cs typeface="Calibri"/>
            </a:endParaRP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5" name="Rectangle 4">
            <a:extLst>
              <a:ext uri="{FF2B5EF4-FFF2-40B4-BE49-F238E27FC236}">
                <a16:creationId xmlns:a16="http://schemas.microsoft.com/office/drawing/2014/main" id="{32F11A28-1AA2-4291-AC64-372EC989F6DE}"/>
              </a:ext>
            </a:extLst>
          </p:cNvPr>
          <p:cNvSpPr/>
          <p:nvPr/>
        </p:nvSpPr>
        <p:spPr>
          <a:xfrm>
            <a:off x="448734" y="2074334"/>
            <a:ext cx="5342466" cy="17102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D48CAA9-A066-4D0A-8EC4-7673E75F9886}"/>
              </a:ext>
            </a:extLst>
          </p:cNvPr>
          <p:cNvSpPr txBox="1"/>
          <p:nvPr/>
        </p:nvSpPr>
        <p:spPr>
          <a:xfrm>
            <a:off x="532342" y="2074333"/>
            <a:ext cx="51816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[Card style component]</a:t>
            </a:r>
            <a:endParaRPr lang="en-US"/>
          </a:p>
          <a:p>
            <a:r>
              <a:rPr lang="en-US"/>
              <a:t>Monitored System/Sub-system</a:t>
            </a:r>
          </a:p>
          <a:p>
            <a:endParaRPr lang="en-US">
              <a:cs typeface="Calibri"/>
            </a:endParaRPr>
          </a:p>
          <a:p>
            <a:r>
              <a:rPr lang="en-US" dirty="0">
                <a:cs typeface="Calibri"/>
              </a:rPr>
              <a:t>Text and graphic current state indicator</a:t>
            </a:r>
          </a:p>
          <a:p>
            <a:endParaRPr lang="en-US">
              <a:cs typeface="Calibri"/>
            </a:endParaRPr>
          </a:p>
          <a:p>
            <a:r>
              <a:rPr lang="en-US" dirty="0">
                <a:cs typeface="Calibri"/>
              </a:rPr>
              <a:t>Time graph showing recent history of failures/drops</a:t>
            </a:r>
          </a:p>
        </p:txBody>
      </p:sp>
      <p:sp>
        <p:nvSpPr>
          <p:cNvPr id="27" name="Rectangle 26">
            <a:extLst>
              <a:ext uri="{FF2B5EF4-FFF2-40B4-BE49-F238E27FC236}">
                <a16:creationId xmlns:a16="http://schemas.microsoft.com/office/drawing/2014/main" id="{24F49320-6BA6-438A-B5BB-1C714BB522D6}"/>
              </a:ext>
            </a:extLst>
          </p:cNvPr>
          <p:cNvSpPr/>
          <p:nvPr/>
        </p:nvSpPr>
        <p:spPr>
          <a:xfrm>
            <a:off x="6561667" y="2057400"/>
            <a:ext cx="5342466" cy="17102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0F909FFC-C93A-475A-9A1F-ED374814AC0F}"/>
              </a:ext>
            </a:extLst>
          </p:cNvPr>
          <p:cNvSpPr txBox="1"/>
          <p:nvPr/>
        </p:nvSpPr>
        <p:spPr>
          <a:xfrm>
            <a:off x="6992408" y="2293407"/>
            <a:ext cx="491913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Might Look Like</a:t>
            </a:r>
          </a:p>
          <a:p>
            <a:r>
              <a:rPr lang="en-US" dirty="0">
                <a:cs typeface="Calibri"/>
              </a:rPr>
              <a:t>Important Widget: </a:t>
            </a:r>
            <a:r>
              <a:rPr lang="en-US" b="1" dirty="0">
                <a:solidFill>
                  <a:schemeClr val="accent6"/>
                </a:solidFill>
                <a:cs typeface="Calibri"/>
              </a:rPr>
              <a:t>GOOD</a:t>
            </a:r>
            <a:endParaRPr lang="en-US" dirty="0">
              <a:solidFill>
                <a:schemeClr val="accent6"/>
              </a:solidFill>
              <a:cs typeface="Calibri"/>
            </a:endParaRPr>
          </a:p>
        </p:txBody>
      </p:sp>
      <p:sp>
        <p:nvSpPr>
          <p:cNvPr id="29" name="Rectangle 28">
            <a:extLst>
              <a:ext uri="{FF2B5EF4-FFF2-40B4-BE49-F238E27FC236}">
                <a16:creationId xmlns:a16="http://schemas.microsoft.com/office/drawing/2014/main" id="{CA004753-0A95-44AA-A63B-7208EB7E31E9}"/>
              </a:ext>
            </a:extLst>
          </p:cNvPr>
          <p:cNvSpPr/>
          <p:nvPr/>
        </p:nvSpPr>
        <p:spPr>
          <a:xfrm>
            <a:off x="448733" y="3894667"/>
            <a:ext cx="5342466" cy="17102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28D9FAD-7DAC-42B5-A59C-3FBE7D4908D6}"/>
              </a:ext>
            </a:extLst>
          </p:cNvPr>
          <p:cNvSpPr/>
          <p:nvPr/>
        </p:nvSpPr>
        <p:spPr>
          <a:xfrm>
            <a:off x="6553201" y="3911601"/>
            <a:ext cx="5342466" cy="17102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D21CAF8-A186-45EA-9999-7A3793F3B288}"/>
              </a:ext>
            </a:extLst>
          </p:cNvPr>
          <p:cNvSpPr/>
          <p:nvPr/>
        </p:nvSpPr>
        <p:spPr>
          <a:xfrm>
            <a:off x="7078133" y="2904066"/>
            <a:ext cx="4301066" cy="80433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AEA787F7-56C0-4A15-A02E-4362F1EB0406}"/>
              </a:ext>
            </a:extLst>
          </p:cNvPr>
          <p:cNvCxnSpPr/>
          <p:nvPr/>
        </p:nvCxnSpPr>
        <p:spPr>
          <a:xfrm>
            <a:off x="7263341" y="3588808"/>
            <a:ext cx="2125134" cy="42334"/>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6EE3CB5-430F-4EEE-B5B3-1AB0C397273E}"/>
              </a:ext>
            </a:extLst>
          </p:cNvPr>
          <p:cNvCxnSpPr>
            <a:cxnSpLocks/>
          </p:cNvCxnSpPr>
          <p:nvPr/>
        </p:nvCxnSpPr>
        <p:spPr>
          <a:xfrm flipV="1">
            <a:off x="9405408" y="3546476"/>
            <a:ext cx="211666" cy="76199"/>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C1D40618-DAF0-4298-8F13-918EB3A2212E}"/>
              </a:ext>
            </a:extLst>
          </p:cNvPr>
          <p:cNvCxnSpPr>
            <a:cxnSpLocks/>
          </p:cNvCxnSpPr>
          <p:nvPr/>
        </p:nvCxnSpPr>
        <p:spPr>
          <a:xfrm>
            <a:off x="9625541" y="3529542"/>
            <a:ext cx="42333" cy="59268"/>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C726454A-E621-429A-A042-B181B5F1F772}"/>
              </a:ext>
            </a:extLst>
          </p:cNvPr>
          <p:cNvCxnSpPr>
            <a:cxnSpLocks/>
          </p:cNvCxnSpPr>
          <p:nvPr/>
        </p:nvCxnSpPr>
        <p:spPr>
          <a:xfrm>
            <a:off x="9693274" y="3614209"/>
            <a:ext cx="1523999" cy="1"/>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3" name="Rectangle 32">
            <a:extLst>
              <a:ext uri="{FF2B5EF4-FFF2-40B4-BE49-F238E27FC236}">
                <a16:creationId xmlns:a16="http://schemas.microsoft.com/office/drawing/2014/main" id="{F568ECA0-C172-407E-86EC-3A33B7089AE6}"/>
              </a:ext>
            </a:extLst>
          </p:cNvPr>
          <p:cNvSpPr/>
          <p:nvPr/>
        </p:nvSpPr>
        <p:spPr>
          <a:xfrm>
            <a:off x="7078133" y="2912532"/>
            <a:ext cx="4301066" cy="51646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893020C-E4AE-4F52-B677-8BF63DAB9D64}"/>
              </a:ext>
            </a:extLst>
          </p:cNvPr>
          <p:cNvSpPr/>
          <p:nvPr/>
        </p:nvSpPr>
        <p:spPr>
          <a:xfrm>
            <a:off x="7078133" y="2912531"/>
            <a:ext cx="4301066" cy="296336"/>
          </a:xfrm>
          <a:prstGeom prst="rect">
            <a:avLst/>
          </a:prstGeom>
          <a:solidFill>
            <a:srgbClr val="FFA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325EC76-B653-4F52-90B3-4163A258A54F}"/>
              </a:ext>
            </a:extLst>
          </p:cNvPr>
          <p:cNvSpPr txBox="1"/>
          <p:nvPr/>
        </p:nvSpPr>
        <p:spPr>
          <a:xfrm>
            <a:off x="6992408" y="3995207"/>
            <a:ext cx="491913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Might Look Like</a:t>
            </a:r>
          </a:p>
          <a:p>
            <a:r>
              <a:rPr lang="en-US" dirty="0">
                <a:cs typeface="Calibri"/>
              </a:rPr>
              <a:t>Noteworthy Gizmo: </a:t>
            </a:r>
            <a:r>
              <a:rPr lang="en-US" b="1" dirty="0">
                <a:solidFill>
                  <a:srgbClr val="FF0000"/>
                </a:solidFill>
                <a:cs typeface="Calibri"/>
              </a:rPr>
              <a:t>BAD</a:t>
            </a:r>
            <a:endParaRPr lang="en-US" dirty="0">
              <a:solidFill>
                <a:srgbClr val="FF0000"/>
              </a:solidFill>
              <a:cs typeface="Calibri"/>
            </a:endParaRPr>
          </a:p>
        </p:txBody>
      </p:sp>
      <p:sp>
        <p:nvSpPr>
          <p:cNvPr id="36" name="Rectangle 35">
            <a:extLst>
              <a:ext uri="{FF2B5EF4-FFF2-40B4-BE49-F238E27FC236}">
                <a16:creationId xmlns:a16="http://schemas.microsoft.com/office/drawing/2014/main" id="{F561B5F7-98AA-418A-8DB6-B3DC3D7A7ED9}"/>
              </a:ext>
            </a:extLst>
          </p:cNvPr>
          <p:cNvSpPr/>
          <p:nvPr/>
        </p:nvSpPr>
        <p:spPr>
          <a:xfrm>
            <a:off x="7078133" y="4605866"/>
            <a:ext cx="4301066" cy="80433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6FE2C8E-5A89-42F3-A53B-5740E7CA4514}"/>
              </a:ext>
            </a:extLst>
          </p:cNvPr>
          <p:cNvSpPr/>
          <p:nvPr/>
        </p:nvSpPr>
        <p:spPr>
          <a:xfrm>
            <a:off x="7078133" y="4614332"/>
            <a:ext cx="4301066" cy="51646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857900B3-7D2F-4EA7-AABA-6881EAC3FEF9}"/>
              </a:ext>
            </a:extLst>
          </p:cNvPr>
          <p:cNvCxnSpPr>
            <a:cxnSpLocks/>
          </p:cNvCxnSpPr>
          <p:nvPr/>
        </p:nvCxnSpPr>
        <p:spPr>
          <a:xfrm>
            <a:off x="9371542" y="5045075"/>
            <a:ext cx="245532" cy="194735"/>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42" name="Rectangle 41">
            <a:extLst>
              <a:ext uri="{FF2B5EF4-FFF2-40B4-BE49-F238E27FC236}">
                <a16:creationId xmlns:a16="http://schemas.microsoft.com/office/drawing/2014/main" id="{45DE270F-E987-48FE-9798-AF2FB1D0E5F4}"/>
              </a:ext>
            </a:extLst>
          </p:cNvPr>
          <p:cNvSpPr/>
          <p:nvPr/>
        </p:nvSpPr>
        <p:spPr>
          <a:xfrm>
            <a:off x="7078133" y="4614331"/>
            <a:ext cx="4301066" cy="296336"/>
          </a:xfrm>
          <a:prstGeom prst="rect">
            <a:avLst/>
          </a:prstGeom>
          <a:solidFill>
            <a:srgbClr val="FFA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F70107D4-0BCE-4DF2-9A63-4124FC0CE0F5}"/>
              </a:ext>
            </a:extLst>
          </p:cNvPr>
          <p:cNvCxnSpPr>
            <a:cxnSpLocks/>
          </p:cNvCxnSpPr>
          <p:nvPr/>
        </p:nvCxnSpPr>
        <p:spPr>
          <a:xfrm flipV="1">
            <a:off x="10929407" y="4723344"/>
            <a:ext cx="245533" cy="448732"/>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8C8EF4F-D2DB-4B8D-941F-1E93DDFFAAEE}"/>
              </a:ext>
            </a:extLst>
          </p:cNvPr>
          <p:cNvCxnSpPr>
            <a:cxnSpLocks/>
          </p:cNvCxnSpPr>
          <p:nvPr/>
        </p:nvCxnSpPr>
        <p:spPr>
          <a:xfrm flipV="1">
            <a:off x="9591674" y="5163611"/>
            <a:ext cx="1303866" cy="84663"/>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EF9D23D8-ED2C-4357-BBD4-12E4D01CFB95}"/>
              </a:ext>
            </a:extLst>
          </p:cNvPr>
          <p:cNvCxnSpPr>
            <a:cxnSpLocks/>
          </p:cNvCxnSpPr>
          <p:nvPr/>
        </p:nvCxnSpPr>
        <p:spPr>
          <a:xfrm flipV="1">
            <a:off x="7263341" y="5053542"/>
            <a:ext cx="2125134" cy="220133"/>
          </a:xfrm>
          <a:prstGeom prst="straightConnector1">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97DEF55F-88A0-4F36-9A40-1AA89F5C173E}"/>
              </a:ext>
            </a:extLst>
          </p:cNvPr>
          <p:cNvSpPr txBox="1"/>
          <p:nvPr/>
        </p:nvSpPr>
        <p:spPr>
          <a:xfrm>
            <a:off x="532342" y="3914774"/>
            <a:ext cx="51816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[Card style component]</a:t>
            </a:r>
            <a:endParaRPr lang="en-US"/>
          </a:p>
          <a:p>
            <a:r>
              <a:rPr lang="en-US"/>
              <a:t>Monitored System/Sub-system</a:t>
            </a:r>
          </a:p>
          <a:p>
            <a:endParaRPr lang="en-US">
              <a:cs typeface="Calibri"/>
            </a:endParaRPr>
          </a:p>
          <a:p>
            <a:r>
              <a:rPr lang="en-US" dirty="0">
                <a:cs typeface="Calibri"/>
              </a:rPr>
              <a:t>Text and graphic current state indicator</a:t>
            </a:r>
          </a:p>
          <a:p>
            <a:endParaRPr lang="en-US">
              <a:cs typeface="Calibri"/>
            </a:endParaRPr>
          </a:p>
          <a:p>
            <a:r>
              <a:rPr lang="en-US" dirty="0">
                <a:cs typeface="Calibri"/>
              </a:rPr>
              <a:t>Time graph showing recent history of failures/drops</a:t>
            </a:r>
          </a:p>
        </p:txBody>
      </p:sp>
      <p:sp>
        <p:nvSpPr>
          <p:cNvPr id="15" name="TextBox 14">
            <a:extLst>
              <a:ext uri="{FF2B5EF4-FFF2-40B4-BE49-F238E27FC236}">
                <a16:creationId xmlns:a16="http://schemas.microsoft.com/office/drawing/2014/main" id="{A7739010-FF7C-429E-BF8A-39E121727783}"/>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6" name="Graphic 10" descr="Caret Down with solid fill">
            <a:extLst>
              <a:ext uri="{FF2B5EF4-FFF2-40B4-BE49-F238E27FC236}">
                <a16:creationId xmlns:a16="http://schemas.microsoft.com/office/drawing/2014/main" id="{04A01494-46E7-4014-8D70-E2E54626F73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7" name="Graphic 10" descr="Caret Down with solid fill">
            <a:extLst>
              <a:ext uri="{FF2B5EF4-FFF2-40B4-BE49-F238E27FC236}">
                <a16:creationId xmlns:a16="http://schemas.microsoft.com/office/drawing/2014/main" id="{212784DD-DE5B-454D-BF05-B78A8196BF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8" name="Graphic 10" descr="Caret Down with solid fill">
            <a:extLst>
              <a:ext uri="{FF2B5EF4-FFF2-40B4-BE49-F238E27FC236}">
                <a16:creationId xmlns:a16="http://schemas.microsoft.com/office/drawing/2014/main" id="{50FEE7B6-464F-4B2C-8B23-5566459334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9" name="TextBox 18">
            <a:extLst>
              <a:ext uri="{FF2B5EF4-FFF2-40B4-BE49-F238E27FC236}">
                <a16:creationId xmlns:a16="http://schemas.microsoft.com/office/drawing/2014/main" id="{830690BC-3822-436B-836D-F3EC695CC5B1}"/>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20" name="TextBox 19">
            <a:extLst>
              <a:ext uri="{FF2B5EF4-FFF2-40B4-BE49-F238E27FC236}">
                <a16:creationId xmlns:a16="http://schemas.microsoft.com/office/drawing/2014/main" id="{F03C7C60-74B2-416C-A9EF-20BE85CE54C6}"/>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30" name="TextBox 29">
            <a:extLst>
              <a:ext uri="{FF2B5EF4-FFF2-40B4-BE49-F238E27FC236}">
                <a16:creationId xmlns:a16="http://schemas.microsoft.com/office/drawing/2014/main" id="{B5ADB448-5345-46F3-B9E4-692580FEA427}"/>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32" name="TextBox 31">
            <a:extLst>
              <a:ext uri="{FF2B5EF4-FFF2-40B4-BE49-F238E27FC236}">
                <a16:creationId xmlns:a16="http://schemas.microsoft.com/office/drawing/2014/main" id="{8E6068F8-35D3-4A77-9C89-25F478774E6E}"/>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56" name="TextBox 55">
            <a:extLst>
              <a:ext uri="{FF2B5EF4-FFF2-40B4-BE49-F238E27FC236}">
                <a16:creationId xmlns:a16="http://schemas.microsoft.com/office/drawing/2014/main" id="{9F9959E0-1D9D-4CCB-BE7A-101B58D51551}"/>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58" name="TextBox 57">
            <a:extLst>
              <a:ext uri="{FF2B5EF4-FFF2-40B4-BE49-F238E27FC236}">
                <a16:creationId xmlns:a16="http://schemas.microsoft.com/office/drawing/2014/main" id="{90484CC3-42D6-4722-AFB4-B81B3DC30D1F}"/>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60" name="Graphic 4" descr="Magnifying glass with solid fill">
            <a:extLst>
              <a:ext uri="{FF2B5EF4-FFF2-40B4-BE49-F238E27FC236}">
                <a16:creationId xmlns:a16="http://schemas.microsoft.com/office/drawing/2014/main" id="{70F18579-1DE5-4862-91E5-9C32711121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62" name="TextBox 61">
            <a:extLst>
              <a:ext uri="{FF2B5EF4-FFF2-40B4-BE49-F238E27FC236}">
                <a16:creationId xmlns:a16="http://schemas.microsoft.com/office/drawing/2014/main" id="{E6BF3F44-4C4C-40E0-BBE3-F38DF35E3971}"/>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691522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459816" y="107950"/>
            <a:ext cx="326813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GCN Statistics</a:t>
            </a:r>
            <a:endParaRPr lang="en-US" sz="2400">
              <a:cs typeface="Calibri"/>
            </a:endParaRP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5" name="Rectangle 4">
            <a:extLst>
              <a:ext uri="{FF2B5EF4-FFF2-40B4-BE49-F238E27FC236}">
                <a16:creationId xmlns:a16="http://schemas.microsoft.com/office/drawing/2014/main" id="{32F11A28-1AA2-4291-AC64-372EC989F6DE}"/>
              </a:ext>
            </a:extLst>
          </p:cNvPr>
          <p:cNvSpPr/>
          <p:nvPr/>
        </p:nvSpPr>
        <p:spPr>
          <a:xfrm>
            <a:off x="448734" y="2074334"/>
            <a:ext cx="11457516" cy="362479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D48CAA9-A066-4D0A-8EC4-7673E75F9886}"/>
              </a:ext>
            </a:extLst>
          </p:cNvPr>
          <p:cNvSpPr txBox="1"/>
          <p:nvPr/>
        </p:nvSpPr>
        <p:spPr>
          <a:xfrm>
            <a:off x="532342" y="2074333"/>
            <a:ext cx="1114425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Realtime Feed of Desired/Relevant Statistics of GCN Use.</a:t>
            </a:r>
          </a:p>
          <a:p>
            <a:endParaRPr lang="en-US" dirty="0">
              <a:cs typeface="Calibri"/>
            </a:endParaRPr>
          </a:p>
          <a:p>
            <a:pPr marL="285750" indent="-285750">
              <a:buFont typeface="Arial"/>
              <a:buChar char="•"/>
            </a:pPr>
            <a:r>
              <a:rPr lang="en-US">
                <a:cs typeface="Calibri"/>
              </a:rPr>
              <a:t>Number of total Visitors</a:t>
            </a:r>
          </a:p>
          <a:p>
            <a:pPr marL="285750" indent="-285750">
              <a:buFont typeface="Arial"/>
              <a:buChar char="•"/>
            </a:pPr>
            <a:r>
              <a:rPr lang="en-US">
                <a:cs typeface="Calibri"/>
              </a:rPr>
              <a:t>Number of Notification Subscribers</a:t>
            </a:r>
          </a:p>
          <a:p>
            <a:pPr marL="285750" indent="-285750">
              <a:buFont typeface="Arial"/>
              <a:buChar char="•"/>
            </a:pPr>
            <a:r>
              <a:rPr lang="en-US">
                <a:cs typeface="Calibri"/>
              </a:rPr>
              <a:t>Number of Circulation Subscribers</a:t>
            </a:r>
            <a:endParaRPr lang="en-US" dirty="0">
              <a:cs typeface="Calibri"/>
            </a:endParaRPr>
          </a:p>
          <a:p>
            <a:pPr marL="285750" indent="-285750">
              <a:buFont typeface="Arial"/>
              <a:buChar char="•"/>
            </a:pPr>
            <a:r>
              <a:rPr lang="en-US">
                <a:cs typeface="Calibri"/>
              </a:rPr>
              <a:t>Number of Notification Producers</a:t>
            </a:r>
          </a:p>
          <a:p>
            <a:pPr marL="285750" indent="-285750">
              <a:buFont typeface="Arial"/>
              <a:buChar char="•"/>
            </a:pPr>
            <a:r>
              <a:rPr lang="en-US">
                <a:cs typeface="Calibri"/>
              </a:rPr>
              <a:t>Number of Circulation Contributors</a:t>
            </a:r>
          </a:p>
          <a:p>
            <a:pPr marL="285750" indent="-285750">
              <a:buFont typeface="Arial"/>
              <a:buChar char="•"/>
            </a:pPr>
            <a:r>
              <a:rPr lang="en-US">
                <a:cs typeface="Calibri"/>
              </a:rPr>
              <a:t>Alerts Per Day</a:t>
            </a:r>
            <a:endParaRPr lang="en-US" dirty="0">
              <a:cs typeface="Calibri"/>
            </a:endParaRPr>
          </a:p>
          <a:p>
            <a:pPr marL="285750" indent="-285750">
              <a:buFont typeface="Arial"/>
              <a:buChar char="•"/>
            </a:pPr>
            <a:r>
              <a:rPr lang="en-US">
                <a:cs typeface="Calibri"/>
              </a:rPr>
              <a:t>Time since last Alert</a:t>
            </a:r>
            <a:endParaRPr lang="en-US" dirty="0">
              <a:cs typeface="Calibri"/>
            </a:endParaRPr>
          </a:p>
          <a:p>
            <a:pPr marL="285750" indent="-285750">
              <a:buFont typeface="Arial"/>
              <a:buChar char="•"/>
            </a:pPr>
            <a:r>
              <a:rPr lang="en-US">
                <a:cs typeface="Calibri"/>
              </a:rPr>
              <a:t>Etc.</a:t>
            </a:r>
            <a:endParaRPr lang="en-US" dirty="0">
              <a:cs typeface="Calibri"/>
            </a:endParaRPr>
          </a:p>
          <a:p>
            <a:pPr marL="285750" indent="-285750">
              <a:buFont typeface="Arial"/>
              <a:buChar char="•"/>
            </a:pPr>
            <a:endParaRPr lang="en-US" dirty="0">
              <a:cs typeface="Calibri"/>
            </a:endParaRPr>
          </a:p>
        </p:txBody>
      </p:sp>
      <p:sp>
        <p:nvSpPr>
          <p:cNvPr id="15" name="TextBox 14">
            <a:extLst>
              <a:ext uri="{FF2B5EF4-FFF2-40B4-BE49-F238E27FC236}">
                <a16:creationId xmlns:a16="http://schemas.microsoft.com/office/drawing/2014/main" id="{A7739010-FF7C-429E-BF8A-39E121727783}"/>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6" name="Graphic 10" descr="Caret Down with solid fill">
            <a:extLst>
              <a:ext uri="{FF2B5EF4-FFF2-40B4-BE49-F238E27FC236}">
                <a16:creationId xmlns:a16="http://schemas.microsoft.com/office/drawing/2014/main" id="{04A01494-46E7-4014-8D70-E2E54626F73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7" name="Graphic 10" descr="Caret Down with solid fill">
            <a:extLst>
              <a:ext uri="{FF2B5EF4-FFF2-40B4-BE49-F238E27FC236}">
                <a16:creationId xmlns:a16="http://schemas.microsoft.com/office/drawing/2014/main" id="{212784DD-DE5B-454D-BF05-B78A8196BF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8" name="Graphic 10" descr="Caret Down with solid fill">
            <a:extLst>
              <a:ext uri="{FF2B5EF4-FFF2-40B4-BE49-F238E27FC236}">
                <a16:creationId xmlns:a16="http://schemas.microsoft.com/office/drawing/2014/main" id="{50FEE7B6-464F-4B2C-8B23-5566459334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9" name="TextBox 18">
            <a:extLst>
              <a:ext uri="{FF2B5EF4-FFF2-40B4-BE49-F238E27FC236}">
                <a16:creationId xmlns:a16="http://schemas.microsoft.com/office/drawing/2014/main" id="{830690BC-3822-436B-836D-F3EC695CC5B1}"/>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20" name="TextBox 19">
            <a:extLst>
              <a:ext uri="{FF2B5EF4-FFF2-40B4-BE49-F238E27FC236}">
                <a16:creationId xmlns:a16="http://schemas.microsoft.com/office/drawing/2014/main" id="{F03C7C60-74B2-416C-A9EF-20BE85CE54C6}"/>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30" name="TextBox 29">
            <a:extLst>
              <a:ext uri="{FF2B5EF4-FFF2-40B4-BE49-F238E27FC236}">
                <a16:creationId xmlns:a16="http://schemas.microsoft.com/office/drawing/2014/main" id="{B5ADB448-5345-46F3-B9E4-692580FEA427}"/>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32" name="TextBox 31">
            <a:extLst>
              <a:ext uri="{FF2B5EF4-FFF2-40B4-BE49-F238E27FC236}">
                <a16:creationId xmlns:a16="http://schemas.microsoft.com/office/drawing/2014/main" id="{8E6068F8-35D3-4A77-9C89-25F478774E6E}"/>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56" name="TextBox 55">
            <a:extLst>
              <a:ext uri="{FF2B5EF4-FFF2-40B4-BE49-F238E27FC236}">
                <a16:creationId xmlns:a16="http://schemas.microsoft.com/office/drawing/2014/main" id="{9F9959E0-1D9D-4CCB-BE7A-101B58D51551}"/>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58" name="TextBox 57">
            <a:extLst>
              <a:ext uri="{FF2B5EF4-FFF2-40B4-BE49-F238E27FC236}">
                <a16:creationId xmlns:a16="http://schemas.microsoft.com/office/drawing/2014/main" id="{90484CC3-42D6-4722-AFB4-B81B3DC30D1F}"/>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60" name="Graphic 4" descr="Magnifying glass with solid fill">
            <a:extLst>
              <a:ext uri="{FF2B5EF4-FFF2-40B4-BE49-F238E27FC236}">
                <a16:creationId xmlns:a16="http://schemas.microsoft.com/office/drawing/2014/main" id="{70F18579-1DE5-4862-91E5-9C32711121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62" name="TextBox 61">
            <a:extLst>
              <a:ext uri="{FF2B5EF4-FFF2-40B4-BE49-F238E27FC236}">
                <a16:creationId xmlns:a16="http://schemas.microsoft.com/office/drawing/2014/main" id="{E6BF3F44-4C4C-40E0-BBE3-F38DF35E3971}"/>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81186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459816" y="107950"/>
            <a:ext cx="326813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Change Log</a:t>
            </a:r>
            <a:endParaRPr lang="en-US" sz="2400">
              <a:cs typeface="Calibri"/>
            </a:endParaRP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5" name="Rectangle 4">
            <a:extLst>
              <a:ext uri="{FF2B5EF4-FFF2-40B4-BE49-F238E27FC236}">
                <a16:creationId xmlns:a16="http://schemas.microsoft.com/office/drawing/2014/main" id="{32F11A28-1AA2-4291-AC64-372EC989F6DE}"/>
              </a:ext>
            </a:extLst>
          </p:cNvPr>
          <p:cNvSpPr/>
          <p:nvPr/>
        </p:nvSpPr>
        <p:spPr>
          <a:xfrm>
            <a:off x="448734" y="2074334"/>
            <a:ext cx="11472332" cy="36660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D48CAA9-A066-4D0A-8EC4-7673E75F9886}"/>
              </a:ext>
            </a:extLst>
          </p:cNvPr>
          <p:cNvSpPr txBox="1"/>
          <p:nvPr/>
        </p:nvSpPr>
        <p:spPr>
          <a:xfrm>
            <a:off x="879475" y="2310341"/>
            <a:ext cx="10566399"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List from most recent to first </a:t>
            </a:r>
          </a:p>
          <a:p>
            <a:endParaRPr lang="en-US">
              <a:cs typeface="Calibri"/>
            </a:endParaRPr>
          </a:p>
          <a:p>
            <a:r>
              <a:rPr lang="en-US">
                <a:cs typeface="Calibri"/>
              </a:rPr>
              <a:t>Change number 3 | Change Headline and date| Change description | Change author</a:t>
            </a:r>
          </a:p>
          <a:p>
            <a:endParaRPr lang="en-US">
              <a:cs typeface="Calibri"/>
            </a:endParaRPr>
          </a:p>
          <a:p>
            <a:r>
              <a:rPr lang="en-US">
                <a:ea typeface="+mn-lt"/>
                <a:cs typeface="+mn-lt"/>
              </a:rPr>
              <a:t>Change number 2 | Change Headline and date| Change description | Change author</a:t>
            </a:r>
          </a:p>
          <a:p>
            <a:endParaRPr lang="en-US">
              <a:ea typeface="+mn-lt"/>
              <a:cs typeface="+mn-lt"/>
            </a:endParaRPr>
          </a:p>
          <a:p>
            <a:r>
              <a:rPr lang="en-US">
                <a:ea typeface="+mn-lt"/>
                <a:cs typeface="+mn-lt"/>
              </a:rPr>
              <a:t>Change number 1 | Change Headline and date| Change description | Change author</a:t>
            </a:r>
            <a:endParaRPr lang="en-US"/>
          </a:p>
        </p:txBody>
      </p:sp>
      <p:sp>
        <p:nvSpPr>
          <p:cNvPr id="14" name="TextBox 13">
            <a:extLst>
              <a:ext uri="{FF2B5EF4-FFF2-40B4-BE49-F238E27FC236}">
                <a16:creationId xmlns:a16="http://schemas.microsoft.com/office/drawing/2014/main" id="{33B8A009-5817-44E0-8305-76E0E0E4007A}"/>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6" name="Graphic 10" descr="Caret Down with solid fill">
            <a:extLst>
              <a:ext uri="{FF2B5EF4-FFF2-40B4-BE49-F238E27FC236}">
                <a16:creationId xmlns:a16="http://schemas.microsoft.com/office/drawing/2014/main" id="{771A74D0-8BD7-44DF-A54E-B27DCB539CB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8" name="Graphic 10" descr="Caret Down with solid fill">
            <a:extLst>
              <a:ext uri="{FF2B5EF4-FFF2-40B4-BE49-F238E27FC236}">
                <a16:creationId xmlns:a16="http://schemas.microsoft.com/office/drawing/2014/main" id="{463C8A0B-1BF7-4888-B2E1-363FAC096D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20" name="Graphic 10" descr="Caret Down with solid fill">
            <a:extLst>
              <a:ext uri="{FF2B5EF4-FFF2-40B4-BE49-F238E27FC236}">
                <a16:creationId xmlns:a16="http://schemas.microsoft.com/office/drawing/2014/main" id="{C6C8C232-FF73-4177-8268-0B32758E966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22" name="TextBox 21">
            <a:extLst>
              <a:ext uri="{FF2B5EF4-FFF2-40B4-BE49-F238E27FC236}">
                <a16:creationId xmlns:a16="http://schemas.microsoft.com/office/drawing/2014/main" id="{E5146EC4-7256-4EAE-BF0C-15C727077170}"/>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30" name="TextBox 29">
            <a:extLst>
              <a:ext uri="{FF2B5EF4-FFF2-40B4-BE49-F238E27FC236}">
                <a16:creationId xmlns:a16="http://schemas.microsoft.com/office/drawing/2014/main" id="{C8190060-8F20-4EAD-A727-12FFB2C598AC}"/>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32" name="TextBox 31">
            <a:extLst>
              <a:ext uri="{FF2B5EF4-FFF2-40B4-BE49-F238E27FC236}">
                <a16:creationId xmlns:a16="http://schemas.microsoft.com/office/drawing/2014/main" id="{C75977D7-E22A-40C5-A5C0-C17915423B75}"/>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34" name="TextBox 33">
            <a:extLst>
              <a:ext uri="{FF2B5EF4-FFF2-40B4-BE49-F238E27FC236}">
                <a16:creationId xmlns:a16="http://schemas.microsoft.com/office/drawing/2014/main" id="{5DCAB9C1-BEEF-44D8-8153-665E2FE85960}"/>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36" name="TextBox 35">
            <a:extLst>
              <a:ext uri="{FF2B5EF4-FFF2-40B4-BE49-F238E27FC236}">
                <a16:creationId xmlns:a16="http://schemas.microsoft.com/office/drawing/2014/main" id="{54878DEE-2EA4-4AA8-BA04-5E9C3F8EFCC7}"/>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38" name="TextBox 37">
            <a:extLst>
              <a:ext uri="{FF2B5EF4-FFF2-40B4-BE49-F238E27FC236}">
                <a16:creationId xmlns:a16="http://schemas.microsoft.com/office/drawing/2014/main" id="{1540BDD4-3993-41E8-A0D6-7AC3D6E8810A}"/>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40" name="Graphic 4" descr="Magnifying glass with solid fill">
            <a:extLst>
              <a:ext uri="{FF2B5EF4-FFF2-40B4-BE49-F238E27FC236}">
                <a16:creationId xmlns:a16="http://schemas.microsoft.com/office/drawing/2014/main" id="{BB8416FA-E840-4C60-B6E9-E4CB52674BA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42" name="TextBox 41">
            <a:extLst>
              <a:ext uri="{FF2B5EF4-FFF2-40B4-BE49-F238E27FC236}">
                <a16:creationId xmlns:a16="http://schemas.microsoft.com/office/drawing/2014/main" id="{DC1534CB-B07C-46B7-8F28-EA73846E0919}"/>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281612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0BE7CC-E467-4000-BA00-31ED542BD6C9}"/>
              </a:ext>
            </a:extLst>
          </p:cNvPr>
          <p:cNvSpPr/>
          <p:nvPr/>
        </p:nvSpPr>
        <p:spPr>
          <a:xfrm>
            <a:off x="42334" y="33867"/>
            <a:ext cx="4842933" cy="673946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FC34E1E-DEE1-B246-A346-72FB7D37A152}"/>
              </a:ext>
            </a:extLst>
          </p:cNvPr>
          <p:cNvSpPr txBox="1"/>
          <p:nvPr/>
        </p:nvSpPr>
        <p:spPr>
          <a:xfrm>
            <a:off x="5164667" y="93759"/>
            <a:ext cx="3583388" cy="5786199"/>
          </a:xfrm>
          <a:prstGeom prst="rect">
            <a:avLst/>
          </a:prstGeom>
          <a:noFill/>
        </p:spPr>
        <p:txBody>
          <a:bodyPr wrap="square" lIns="91440" tIns="45720" rIns="91440" bIns="45720" rtlCol="0" anchor="t">
            <a:spAutoFit/>
          </a:bodyPr>
          <a:lstStyle/>
          <a:p>
            <a:r>
              <a:rPr lang="en-US" b="1"/>
              <a:t>Current GCN Front</a:t>
            </a:r>
            <a:r>
              <a:rPr lang="en-US" b="1">
                <a:cs typeface="Calibri"/>
              </a:rPr>
              <a:t> Page:</a:t>
            </a:r>
          </a:p>
          <a:p>
            <a:pPr marL="342900" indent="-342900">
              <a:buAutoNum type="arabicPeriod"/>
            </a:pPr>
            <a:r>
              <a:rPr lang="en-US" sz="1600">
                <a:cs typeface="Calibri"/>
              </a:rPr>
              <a:t>General Information</a:t>
            </a:r>
          </a:p>
          <a:p>
            <a:pPr marL="800100" lvl="1" indent="-342900">
              <a:buAutoNum type="romanLcPeriod"/>
            </a:pPr>
            <a:r>
              <a:rPr lang="en-US" sz="1600">
                <a:cs typeface="Calibri"/>
              </a:rPr>
              <a:t>About GCN</a:t>
            </a:r>
          </a:p>
          <a:p>
            <a:pPr marL="800100" lvl="1" indent="-342900">
              <a:buAutoNum type="romanLcPeriod"/>
            </a:pPr>
            <a:r>
              <a:rPr lang="en-US" sz="1600">
                <a:cs typeface="Calibri"/>
              </a:rPr>
              <a:t>Burst/Trans Information</a:t>
            </a:r>
          </a:p>
          <a:p>
            <a:pPr marL="342900" indent="-342900">
              <a:buAutoNum type="arabicPeriod"/>
            </a:pPr>
            <a:r>
              <a:rPr lang="en-US" sz="1600">
                <a:cs typeface="Calibri"/>
              </a:rPr>
              <a:t>Membership</a:t>
            </a:r>
          </a:p>
          <a:p>
            <a:pPr marL="800100" lvl="1" indent="-342900">
              <a:buAutoNum type="romanLcPeriod"/>
            </a:pPr>
            <a:r>
              <a:rPr lang="en-US" sz="1600">
                <a:cs typeface="Calibri"/>
              </a:rPr>
              <a:t>Subscribe</a:t>
            </a:r>
          </a:p>
          <a:p>
            <a:pPr marL="800100" lvl="1" indent="-342900">
              <a:buAutoNum type="romanLcPeriod"/>
            </a:pPr>
            <a:r>
              <a:rPr lang="en-US" sz="1600">
                <a:cs typeface="Calibri"/>
              </a:rPr>
              <a:t>Unsubscribe</a:t>
            </a:r>
          </a:p>
          <a:p>
            <a:pPr marL="800100" lvl="1" indent="-342900">
              <a:buAutoNum type="romanLcPeriod"/>
            </a:pPr>
            <a:r>
              <a:rPr lang="en-US" sz="1600">
                <a:cs typeface="Calibri"/>
              </a:rPr>
              <a:t>Modify Notices</a:t>
            </a:r>
          </a:p>
          <a:p>
            <a:pPr marL="800100" lvl="1" indent="-342900">
              <a:buAutoNum type="romanLcPeriod"/>
            </a:pPr>
            <a:r>
              <a:rPr lang="en-US" sz="1600">
                <a:cs typeface="Calibri"/>
              </a:rPr>
              <a:t>Invite producers</a:t>
            </a:r>
          </a:p>
          <a:p>
            <a:pPr marL="342900" indent="-342900">
              <a:buAutoNum type="arabicPeriod"/>
            </a:pPr>
            <a:r>
              <a:rPr lang="en-US" sz="1600">
                <a:cs typeface="Calibri"/>
              </a:rPr>
              <a:t>Archives</a:t>
            </a:r>
          </a:p>
          <a:p>
            <a:pPr marL="800100" lvl="1" indent="-342900">
              <a:buAutoNum type="romanLcPeriod"/>
            </a:pPr>
            <a:r>
              <a:rPr lang="en-US" sz="1600">
                <a:ea typeface="+mn-lt"/>
                <a:cs typeface="+mn-lt"/>
              </a:rPr>
              <a:t>Circular Archive</a:t>
            </a:r>
          </a:p>
          <a:p>
            <a:pPr marL="800100" lvl="1" indent="-342900">
              <a:buAutoNum type="romanLcPeriod"/>
            </a:pPr>
            <a:r>
              <a:rPr lang="en-US" sz="1600">
                <a:ea typeface="+mn-lt"/>
                <a:cs typeface="+mn-lt"/>
              </a:rPr>
              <a:t>Past Bursts/Transients and </a:t>
            </a:r>
            <a:r>
              <a:rPr lang="en-US" sz="1600" err="1">
                <a:ea typeface="+mn-lt"/>
                <a:cs typeface="+mn-lt"/>
              </a:rPr>
              <a:t>webtext</a:t>
            </a:r>
            <a:endParaRPr lang="en-US" sz="1600">
              <a:ea typeface="+mn-lt"/>
              <a:cs typeface="+mn-lt"/>
            </a:endParaRPr>
          </a:p>
          <a:p>
            <a:pPr marL="800100" lvl="1" indent="-342900">
              <a:buAutoNum type="romanLcPeriod"/>
            </a:pPr>
            <a:r>
              <a:rPr lang="en-US" sz="1600">
                <a:cs typeface="Calibri"/>
              </a:rPr>
              <a:t>GCN Reports Archive</a:t>
            </a:r>
          </a:p>
          <a:p>
            <a:pPr marL="342900" indent="-342900">
              <a:buAutoNum type="arabicPeriod"/>
            </a:pPr>
            <a:r>
              <a:rPr lang="en-US" sz="1600">
                <a:cs typeface="Calibri"/>
              </a:rPr>
              <a:t>Search</a:t>
            </a:r>
          </a:p>
          <a:p>
            <a:pPr marL="800100" lvl="1" indent="-342900">
              <a:buAutoNum type="romanLcPeriod"/>
            </a:pPr>
            <a:r>
              <a:rPr lang="en-US" sz="1600">
                <a:cs typeface="Calibri"/>
              </a:rPr>
              <a:t>GCN for Bursts</a:t>
            </a:r>
          </a:p>
          <a:p>
            <a:pPr marL="800100" lvl="1" indent="-342900">
              <a:buAutoNum type="romanLcPeriod"/>
            </a:pPr>
            <a:r>
              <a:rPr lang="en-US" sz="1600">
                <a:cs typeface="Calibri"/>
              </a:rPr>
              <a:t>GCN by Burst</a:t>
            </a:r>
          </a:p>
          <a:p>
            <a:pPr marL="800100" lvl="1" indent="-342900">
              <a:buAutoNum type="romanLcPeriod"/>
            </a:pPr>
            <a:r>
              <a:rPr lang="en-US" sz="1600">
                <a:cs typeface="Calibri"/>
              </a:rPr>
              <a:t>Search NASA</a:t>
            </a:r>
          </a:p>
          <a:p>
            <a:pPr marL="342900" indent="-342900">
              <a:buAutoNum type="arabicPeriod"/>
            </a:pPr>
            <a:r>
              <a:rPr lang="en-US" sz="1600">
                <a:cs typeface="Calibri"/>
              </a:rPr>
              <a:t>News</a:t>
            </a:r>
          </a:p>
          <a:p>
            <a:pPr marL="800100" lvl="1" indent="-342900">
              <a:buAutoNum type="romanLcPeriod"/>
            </a:pPr>
            <a:r>
              <a:rPr lang="en-US" sz="1600">
                <a:cs typeface="Calibri"/>
              </a:rPr>
              <a:t>Banner Bulletin</a:t>
            </a:r>
          </a:p>
          <a:p>
            <a:pPr marL="800100" lvl="1" indent="-342900">
              <a:buAutoNum type="romanLcPeriod"/>
            </a:pPr>
            <a:r>
              <a:rPr lang="en-US" sz="1600">
                <a:cs typeface="Calibri"/>
              </a:rPr>
              <a:t>Website Updates</a:t>
            </a:r>
          </a:p>
          <a:p>
            <a:pPr marL="800100" lvl="1" indent="-342900">
              <a:buAutoNum type="romanLcPeriod"/>
            </a:pPr>
            <a:r>
              <a:rPr lang="en-US" sz="1600">
                <a:cs typeface="Calibri"/>
              </a:rPr>
              <a:t>Website Status</a:t>
            </a:r>
          </a:p>
          <a:p>
            <a:pPr marL="342900" indent="-342900">
              <a:buAutoNum type="arabicPeriod"/>
            </a:pPr>
            <a:endParaRPr lang="en-US" sz="1600">
              <a:cs typeface="Calibri"/>
            </a:endParaRPr>
          </a:p>
        </p:txBody>
      </p:sp>
      <p:sp>
        <p:nvSpPr>
          <p:cNvPr id="3" name="TextBox 2">
            <a:extLst>
              <a:ext uri="{FF2B5EF4-FFF2-40B4-BE49-F238E27FC236}">
                <a16:creationId xmlns:a16="http://schemas.microsoft.com/office/drawing/2014/main" id="{1685B69B-EC23-41FF-A5D3-91B152F75858}"/>
              </a:ext>
            </a:extLst>
          </p:cNvPr>
          <p:cNvSpPr txBox="1"/>
          <p:nvPr/>
        </p:nvSpPr>
        <p:spPr>
          <a:xfrm>
            <a:off x="601134" y="592667"/>
            <a:ext cx="5672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a:t>
            </a:r>
            <a:endParaRPr lang="en-US" sz="800">
              <a:cs typeface="Calibri"/>
            </a:endParaRPr>
          </a:p>
        </p:txBody>
      </p:sp>
      <p:sp>
        <p:nvSpPr>
          <p:cNvPr id="6" name="TextBox 5">
            <a:extLst>
              <a:ext uri="{FF2B5EF4-FFF2-40B4-BE49-F238E27FC236}">
                <a16:creationId xmlns:a16="http://schemas.microsoft.com/office/drawing/2014/main" id="{613D597B-90CA-4F52-AFFA-A633CBC013AF}"/>
              </a:ext>
            </a:extLst>
          </p:cNvPr>
          <p:cNvSpPr txBox="1"/>
          <p:nvPr/>
        </p:nvSpPr>
        <p:spPr>
          <a:xfrm>
            <a:off x="1193800" y="592667"/>
            <a:ext cx="1270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1.ii</a:t>
            </a:r>
            <a:endParaRPr lang="en-US" sz="800">
              <a:cs typeface="Calibri"/>
            </a:endParaRPr>
          </a:p>
        </p:txBody>
      </p:sp>
      <p:sp>
        <p:nvSpPr>
          <p:cNvPr id="7" name="TextBox 6">
            <a:extLst>
              <a:ext uri="{FF2B5EF4-FFF2-40B4-BE49-F238E27FC236}">
                <a16:creationId xmlns:a16="http://schemas.microsoft.com/office/drawing/2014/main" id="{7DDE58DF-CD98-456C-84A1-52D814BBA5A5}"/>
              </a:ext>
            </a:extLst>
          </p:cNvPr>
          <p:cNvSpPr txBox="1"/>
          <p:nvPr/>
        </p:nvSpPr>
        <p:spPr>
          <a:xfrm>
            <a:off x="601133" y="4123267"/>
            <a:ext cx="16256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a:t>
            </a:r>
            <a:endParaRPr lang="en-US" sz="800">
              <a:cs typeface="Calibri"/>
            </a:endParaRPr>
          </a:p>
        </p:txBody>
      </p:sp>
      <p:sp>
        <p:nvSpPr>
          <p:cNvPr id="8" name="TextBox 7">
            <a:extLst>
              <a:ext uri="{FF2B5EF4-FFF2-40B4-BE49-F238E27FC236}">
                <a16:creationId xmlns:a16="http://schemas.microsoft.com/office/drawing/2014/main" id="{D739E588-D3A7-46B6-B23A-9CC80A18825F}"/>
              </a:ext>
            </a:extLst>
          </p:cNvPr>
          <p:cNvSpPr txBox="1"/>
          <p:nvPr/>
        </p:nvSpPr>
        <p:spPr>
          <a:xfrm>
            <a:off x="2269066" y="4123266"/>
            <a:ext cx="9990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2.ii</a:t>
            </a:r>
            <a:endParaRPr lang="en-US" sz="800">
              <a:cs typeface="Calibri"/>
            </a:endParaRPr>
          </a:p>
        </p:txBody>
      </p:sp>
      <p:sp>
        <p:nvSpPr>
          <p:cNvPr id="9" name="TextBox 8">
            <a:extLst>
              <a:ext uri="{FF2B5EF4-FFF2-40B4-BE49-F238E27FC236}">
                <a16:creationId xmlns:a16="http://schemas.microsoft.com/office/drawing/2014/main" id="{847A8077-6F53-4A52-B44B-85ED9E675B11}"/>
              </a:ext>
            </a:extLst>
          </p:cNvPr>
          <p:cNvSpPr txBox="1"/>
          <p:nvPr/>
        </p:nvSpPr>
        <p:spPr>
          <a:xfrm>
            <a:off x="2463799" y="592667"/>
            <a:ext cx="6434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a:t>
            </a:r>
            <a:endParaRPr lang="en-US" sz="800">
              <a:cs typeface="Calibri"/>
            </a:endParaRPr>
          </a:p>
        </p:txBody>
      </p:sp>
      <p:sp>
        <p:nvSpPr>
          <p:cNvPr id="10" name="TextBox 9">
            <a:extLst>
              <a:ext uri="{FF2B5EF4-FFF2-40B4-BE49-F238E27FC236}">
                <a16:creationId xmlns:a16="http://schemas.microsoft.com/office/drawing/2014/main" id="{F6F73FDB-7FFF-4FEA-AE85-00C3517A70E6}"/>
              </a:ext>
            </a:extLst>
          </p:cNvPr>
          <p:cNvSpPr txBox="1"/>
          <p:nvPr/>
        </p:nvSpPr>
        <p:spPr>
          <a:xfrm>
            <a:off x="3107265" y="592667"/>
            <a:ext cx="499534"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a:t>
            </a:r>
            <a:endParaRPr lang="en-US" sz="800">
              <a:cs typeface="Calibri"/>
            </a:endParaRPr>
          </a:p>
        </p:txBody>
      </p:sp>
      <p:sp>
        <p:nvSpPr>
          <p:cNvPr id="11" name="TextBox 10">
            <a:extLst>
              <a:ext uri="{FF2B5EF4-FFF2-40B4-BE49-F238E27FC236}">
                <a16:creationId xmlns:a16="http://schemas.microsoft.com/office/drawing/2014/main" id="{118BD4F0-0002-48A2-93FC-E5A1752ABB80}"/>
              </a:ext>
            </a:extLst>
          </p:cNvPr>
          <p:cNvSpPr txBox="1"/>
          <p:nvPr/>
        </p:nvSpPr>
        <p:spPr>
          <a:xfrm>
            <a:off x="3268133" y="245534"/>
            <a:ext cx="15663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4.iii/7.ii</a:t>
            </a:r>
            <a:endParaRPr lang="en-US" sz="800">
              <a:cs typeface="Calibri"/>
            </a:endParaRPr>
          </a:p>
        </p:txBody>
      </p:sp>
      <p:sp>
        <p:nvSpPr>
          <p:cNvPr id="12" name="TextBox 11">
            <a:extLst>
              <a:ext uri="{FF2B5EF4-FFF2-40B4-BE49-F238E27FC236}">
                <a16:creationId xmlns:a16="http://schemas.microsoft.com/office/drawing/2014/main" id="{AF941789-9F81-48F3-88A5-E2C7AF1E87E4}"/>
              </a:ext>
            </a:extLst>
          </p:cNvPr>
          <p:cNvSpPr txBox="1"/>
          <p:nvPr/>
        </p:nvSpPr>
        <p:spPr>
          <a:xfrm>
            <a:off x="3606799" y="592666"/>
            <a:ext cx="1270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4.i</a:t>
            </a:r>
            <a:endParaRPr lang="en-US" sz="800">
              <a:cs typeface="Calibri"/>
            </a:endParaRPr>
          </a:p>
        </p:txBody>
      </p:sp>
      <p:sp>
        <p:nvSpPr>
          <p:cNvPr id="13" name="TextBox 12">
            <a:extLst>
              <a:ext uri="{FF2B5EF4-FFF2-40B4-BE49-F238E27FC236}">
                <a16:creationId xmlns:a16="http://schemas.microsoft.com/office/drawing/2014/main" id="{27C15251-D471-4541-8E4C-EAD1996130F2}"/>
              </a:ext>
            </a:extLst>
          </p:cNvPr>
          <p:cNvSpPr txBox="1"/>
          <p:nvPr/>
        </p:nvSpPr>
        <p:spPr>
          <a:xfrm>
            <a:off x="3945465" y="3606799"/>
            <a:ext cx="7704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4.ii</a:t>
            </a:r>
            <a:endParaRPr lang="en-US" sz="800">
              <a:cs typeface="Calibri"/>
            </a:endParaRPr>
          </a:p>
        </p:txBody>
      </p:sp>
      <p:sp>
        <p:nvSpPr>
          <p:cNvPr id="14" name="TextBox 13">
            <a:extLst>
              <a:ext uri="{FF2B5EF4-FFF2-40B4-BE49-F238E27FC236}">
                <a16:creationId xmlns:a16="http://schemas.microsoft.com/office/drawing/2014/main" id="{8BBEAE9D-7FAC-433B-BFA3-EF90CF0B03CF}"/>
              </a:ext>
            </a:extLst>
          </p:cNvPr>
          <p:cNvSpPr txBox="1"/>
          <p:nvPr/>
        </p:nvSpPr>
        <p:spPr>
          <a:xfrm>
            <a:off x="42332" y="914399"/>
            <a:ext cx="48429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a:t>
            </a:r>
            <a:endParaRPr lang="en-US" sz="800">
              <a:cs typeface="Calibri"/>
            </a:endParaRPr>
          </a:p>
        </p:txBody>
      </p:sp>
      <p:sp>
        <p:nvSpPr>
          <p:cNvPr id="15" name="TextBox 14">
            <a:extLst>
              <a:ext uri="{FF2B5EF4-FFF2-40B4-BE49-F238E27FC236}">
                <a16:creationId xmlns:a16="http://schemas.microsoft.com/office/drawing/2014/main" id="{8AC0D500-255D-45F8-B65D-A007E8D6B6AE}"/>
              </a:ext>
            </a:extLst>
          </p:cNvPr>
          <p:cNvSpPr txBox="1"/>
          <p:nvPr/>
        </p:nvSpPr>
        <p:spPr>
          <a:xfrm>
            <a:off x="152399" y="4927600"/>
            <a:ext cx="16256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a:t>
            </a:r>
            <a:endParaRPr lang="en-US" sz="800">
              <a:cs typeface="Calibri"/>
            </a:endParaRPr>
          </a:p>
        </p:txBody>
      </p:sp>
      <p:sp>
        <p:nvSpPr>
          <p:cNvPr id="16" name="TextBox 15">
            <a:extLst>
              <a:ext uri="{FF2B5EF4-FFF2-40B4-BE49-F238E27FC236}">
                <a16:creationId xmlns:a16="http://schemas.microsoft.com/office/drawing/2014/main" id="{6DF80798-8ECA-4965-8037-35727B1609BB}"/>
              </a:ext>
            </a:extLst>
          </p:cNvPr>
          <p:cNvSpPr txBox="1"/>
          <p:nvPr/>
        </p:nvSpPr>
        <p:spPr>
          <a:xfrm>
            <a:off x="2379132" y="245533"/>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a:t>
            </a:r>
            <a:endParaRPr lang="en-US" sz="800">
              <a:cs typeface="Calibri"/>
            </a:endParaRPr>
          </a:p>
        </p:txBody>
      </p:sp>
      <p:sp>
        <p:nvSpPr>
          <p:cNvPr id="17" name="TextBox 16">
            <a:extLst>
              <a:ext uri="{FF2B5EF4-FFF2-40B4-BE49-F238E27FC236}">
                <a16:creationId xmlns:a16="http://schemas.microsoft.com/office/drawing/2014/main" id="{DDB8111E-68A2-46CE-B68C-02FB71DAD60E}"/>
              </a:ext>
            </a:extLst>
          </p:cNvPr>
          <p:cNvSpPr txBox="1"/>
          <p:nvPr/>
        </p:nvSpPr>
        <p:spPr>
          <a:xfrm>
            <a:off x="152398" y="4648199"/>
            <a:ext cx="16256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5.iii</a:t>
            </a:r>
            <a:endParaRPr lang="en-US" sz="800">
              <a:cs typeface="Calibri"/>
            </a:endParaRPr>
          </a:p>
        </p:txBody>
      </p:sp>
      <p:sp>
        <p:nvSpPr>
          <p:cNvPr id="18" name="TextBox 17">
            <a:extLst>
              <a:ext uri="{FF2B5EF4-FFF2-40B4-BE49-F238E27FC236}">
                <a16:creationId xmlns:a16="http://schemas.microsoft.com/office/drawing/2014/main" id="{46DE011E-BF6E-4C52-9997-0AF6955D13EC}"/>
              </a:ext>
            </a:extLst>
          </p:cNvPr>
          <p:cNvSpPr txBox="1"/>
          <p:nvPr/>
        </p:nvSpPr>
        <p:spPr>
          <a:xfrm>
            <a:off x="2379132" y="33866"/>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a:t>
            </a:r>
            <a:endParaRPr lang="en-US" sz="800">
              <a:cs typeface="Calibri"/>
            </a:endParaRPr>
          </a:p>
        </p:txBody>
      </p:sp>
      <p:sp>
        <p:nvSpPr>
          <p:cNvPr id="19" name="TextBox 18">
            <a:extLst>
              <a:ext uri="{FF2B5EF4-FFF2-40B4-BE49-F238E27FC236}">
                <a16:creationId xmlns:a16="http://schemas.microsoft.com/office/drawing/2014/main" id="{49369CDB-A545-4609-8135-9CF2F1E53987}"/>
              </a:ext>
            </a:extLst>
          </p:cNvPr>
          <p:cNvSpPr txBox="1"/>
          <p:nvPr/>
        </p:nvSpPr>
        <p:spPr>
          <a:xfrm>
            <a:off x="152398" y="6197599"/>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6.ii</a:t>
            </a:r>
            <a:endParaRPr lang="en-US" sz="800">
              <a:cs typeface="Calibri"/>
            </a:endParaRPr>
          </a:p>
        </p:txBody>
      </p:sp>
      <p:sp>
        <p:nvSpPr>
          <p:cNvPr id="20" name="TextBox 19">
            <a:extLst>
              <a:ext uri="{FF2B5EF4-FFF2-40B4-BE49-F238E27FC236}">
                <a16:creationId xmlns:a16="http://schemas.microsoft.com/office/drawing/2014/main" id="{FBBD9169-9545-4AB1-ADF4-BAA45A151E76}"/>
              </a:ext>
            </a:extLst>
          </p:cNvPr>
          <p:cNvSpPr txBox="1"/>
          <p:nvPr/>
        </p:nvSpPr>
        <p:spPr>
          <a:xfrm>
            <a:off x="152398" y="6349999"/>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6.iii</a:t>
            </a:r>
            <a:endParaRPr lang="en-US" sz="800">
              <a:cs typeface="Calibri"/>
            </a:endParaRPr>
          </a:p>
        </p:txBody>
      </p:sp>
      <p:sp>
        <p:nvSpPr>
          <p:cNvPr id="21" name="TextBox 20">
            <a:extLst>
              <a:ext uri="{FF2B5EF4-FFF2-40B4-BE49-F238E27FC236}">
                <a16:creationId xmlns:a16="http://schemas.microsoft.com/office/drawing/2014/main" id="{5094BD44-0C75-42E0-874C-3B88AC1604F9}"/>
              </a:ext>
            </a:extLst>
          </p:cNvPr>
          <p:cNvSpPr txBox="1"/>
          <p:nvPr/>
        </p:nvSpPr>
        <p:spPr>
          <a:xfrm>
            <a:off x="152398" y="5511799"/>
            <a:ext cx="34967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6.iv</a:t>
            </a:r>
            <a:endParaRPr lang="en-US" sz="800">
              <a:cs typeface="Calibri"/>
            </a:endParaRPr>
          </a:p>
        </p:txBody>
      </p:sp>
      <p:sp>
        <p:nvSpPr>
          <p:cNvPr id="22" name="TextBox 21">
            <a:extLst>
              <a:ext uri="{FF2B5EF4-FFF2-40B4-BE49-F238E27FC236}">
                <a16:creationId xmlns:a16="http://schemas.microsoft.com/office/drawing/2014/main" id="{8855D71D-B233-4CF6-9729-B641946D494A}"/>
              </a:ext>
            </a:extLst>
          </p:cNvPr>
          <p:cNvSpPr txBox="1"/>
          <p:nvPr/>
        </p:nvSpPr>
        <p:spPr>
          <a:xfrm>
            <a:off x="152397" y="5875865"/>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6.v</a:t>
            </a:r>
            <a:endParaRPr lang="en-US" sz="800">
              <a:cs typeface="Calibri"/>
            </a:endParaRPr>
          </a:p>
        </p:txBody>
      </p:sp>
      <p:sp>
        <p:nvSpPr>
          <p:cNvPr id="23" name="TextBox 22">
            <a:extLst>
              <a:ext uri="{FF2B5EF4-FFF2-40B4-BE49-F238E27FC236}">
                <a16:creationId xmlns:a16="http://schemas.microsoft.com/office/drawing/2014/main" id="{935FBD92-DD3E-49D2-9A4F-19576E6EC485}"/>
              </a:ext>
            </a:extLst>
          </p:cNvPr>
          <p:cNvSpPr txBox="1"/>
          <p:nvPr/>
        </p:nvSpPr>
        <p:spPr>
          <a:xfrm>
            <a:off x="2379132" y="414866"/>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a:t>
            </a:r>
            <a:endParaRPr lang="en-US" sz="800">
              <a:cs typeface="Calibri"/>
            </a:endParaRPr>
          </a:p>
        </p:txBody>
      </p:sp>
      <p:sp>
        <p:nvSpPr>
          <p:cNvPr id="24" name="TextBox 23">
            <a:extLst>
              <a:ext uri="{FF2B5EF4-FFF2-40B4-BE49-F238E27FC236}">
                <a16:creationId xmlns:a16="http://schemas.microsoft.com/office/drawing/2014/main" id="{583D29DA-2C72-45F2-8D1B-418E64DCDF03}"/>
              </a:ext>
            </a:extLst>
          </p:cNvPr>
          <p:cNvSpPr txBox="1"/>
          <p:nvPr/>
        </p:nvSpPr>
        <p:spPr>
          <a:xfrm>
            <a:off x="1413932" y="6087532"/>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a:t>
            </a:r>
            <a:endParaRPr lang="en-US" sz="800">
              <a:cs typeface="Calibri"/>
            </a:endParaRPr>
          </a:p>
        </p:txBody>
      </p:sp>
      <p:sp>
        <p:nvSpPr>
          <p:cNvPr id="25" name="TextBox 24">
            <a:extLst>
              <a:ext uri="{FF2B5EF4-FFF2-40B4-BE49-F238E27FC236}">
                <a16:creationId xmlns:a16="http://schemas.microsoft.com/office/drawing/2014/main" id="{165FA46F-ED7C-4B84-BD9B-6742AFABD42F}"/>
              </a:ext>
            </a:extLst>
          </p:cNvPr>
          <p:cNvSpPr txBox="1"/>
          <p:nvPr/>
        </p:nvSpPr>
        <p:spPr>
          <a:xfrm>
            <a:off x="8805333" y="93759"/>
            <a:ext cx="3388654" cy="5478423"/>
          </a:xfrm>
          <a:prstGeom prst="rect">
            <a:avLst/>
          </a:prstGeom>
          <a:noFill/>
        </p:spPr>
        <p:txBody>
          <a:bodyPr wrap="square" lIns="91440" tIns="45720" rIns="91440" bIns="45720" rtlCol="0" anchor="t">
            <a:spAutoFit/>
          </a:bodyPr>
          <a:lstStyle/>
          <a:p>
            <a:endParaRPr lang="en-US" b="1">
              <a:cs typeface="Calibri"/>
            </a:endParaRPr>
          </a:p>
          <a:p>
            <a:r>
              <a:rPr lang="en-US">
                <a:ea typeface="+mn-lt"/>
                <a:cs typeface="+mn-lt"/>
              </a:rPr>
              <a:t>6.    Contact</a:t>
            </a:r>
          </a:p>
          <a:p>
            <a:pPr marL="800100" lvl="1" indent="-342900">
              <a:buAutoNum type="romanLcPeriod"/>
            </a:pPr>
            <a:r>
              <a:rPr lang="en-US">
                <a:ea typeface="+mn-lt"/>
                <a:cs typeface="+mn-lt"/>
              </a:rPr>
              <a:t>GCN Help and FAQ</a:t>
            </a:r>
          </a:p>
          <a:p>
            <a:pPr marL="800100" lvl="1" indent="-342900">
              <a:buAutoNum type="romanLcPeriod"/>
            </a:pPr>
            <a:r>
              <a:rPr lang="en-US">
                <a:ea typeface="+mn-lt"/>
                <a:cs typeface="+mn-lt"/>
              </a:rPr>
              <a:t>Curator</a:t>
            </a:r>
          </a:p>
          <a:p>
            <a:pPr marL="800100" lvl="1" indent="-342900">
              <a:buAutoNum type="romanLcPeriod"/>
            </a:pPr>
            <a:r>
              <a:rPr lang="en-US">
                <a:ea typeface="+mn-lt"/>
                <a:cs typeface="+mn-lt"/>
              </a:rPr>
              <a:t>NASA POC</a:t>
            </a:r>
          </a:p>
          <a:p>
            <a:pPr marL="800100" lvl="1" indent="-342900">
              <a:buAutoNum type="romanLcPeriod"/>
            </a:pPr>
            <a:r>
              <a:rPr lang="en-US">
                <a:ea typeface="+mn-lt"/>
                <a:cs typeface="+mn-lt"/>
              </a:rPr>
              <a:t>GCN/TAN POC</a:t>
            </a:r>
          </a:p>
          <a:p>
            <a:pPr marL="800100" lvl="1" indent="-342900">
              <a:buAutoNum type="romanLcPeriod"/>
            </a:pPr>
            <a:r>
              <a:rPr lang="en-US">
                <a:ea typeface="+mn-lt"/>
                <a:cs typeface="+mn-lt"/>
              </a:rPr>
              <a:t>Ask an Astronomer</a:t>
            </a:r>
            <a:endParaRPr lang="en-US"/>
          </a:p>
          <a:p>
            <a:r>
              <a:rPr lang="en-US" sz="1600">
                <a:cs typeface="Calibri"/>
              </a:rPr>
              <a:t>7.    NASA</a:t>
            </a:r>
          </a:p>
          <a:p>
            <a:pPr marL="800100" lvl="1" indent="-342900">
              <a:buAutoNum type="romanLcPeriod"/>
            </a:pPr>
            <a:r>
              <a:rPr lang="en-US" sz="1600">
                <a:cs typeface="Calibri"/>
              </a:rPr>
              <a:t>NASA Homepage</a:t>
            </a:r>
          </a:p>
          <a:p>
            <a:pPr marL="800100" lvl="1" indent="-342900">
              <a:buAutoNum type="romanLcPeriod"/>
            </a:pPr>
            <a:r>
              <a:rPr lang="en-US" sz="1600">
                <a:cs typeface="Calibri"/>
              </a:rPr>
              <a:t>Search NASA</a:t>
            </a:r>
          </a:p>
          <a:p>
            <a:pPr marL="800100" lvl="1" indent="-342900">
              <a:buAutoNum type="romanLcPeriod"/>
            </a:pPr>
            <a:r>
              <a:rPr lang="en-US" sz="1600">
                <a:cs typeface="Calibri"/>
              </a:rPr>
              <a:t>Site map</a:t>
            </a:r>
          </a:p>
          <a:p>
            <a:pPr marL="800100" lvl="1" indent="-342900">
              <a:buAutoNum type="romanLcPeriod"/>
            </a:pPr>
            <a:r>
              <a:rPr lang="en-US" sz="1600">
                <a:cs typeface="Calibri"/>
              </a:rPr>
              <a:t>GSFC</a:t>
            </a:r>
          </a:p>
          <a:p>
            <a:pPr marL="800100" lvl="1" indent="-342900">
              <a:buAutoNum type="romanLcPeriod"/>
            </a:pPr>
            <a:r>
              <a:rPr lang="en-US" sz="1600">
                <a:cs typeface="Calibri"/>
              </a:rPr>
              <a:t>Parent and Adjacent Organizations (HEASARC &amp; ASD)</a:t>
            </a:r>
          </a:p>
          <a:p>
            <a:pPr marL="800100" lvl="1" indent="-342900">
              <a:buAutoNum type="romanLcPeriod"/>
            </a:pPr>
            <a:r>
              <a:rPr lang="en-US" sz="1600">
                <a:cs typeface="Calibri"/>
              </a:rPr>
              <a:t>Legal and Regulatory Disclaimers</a:t>
            </a:r>
          </a:p>
          <a:p>
            <a:pPr marL="800100" lvl="1" indent="-342900">
              <a:buAutoNum type="romanLcPeriod"/>
            </a:pPr>
            <a:endParaRPr lang="en-US" sz="1600">
              <a:cs typeface="Calibri"/>
            </a:endParaRPr>
          </a:p>
          <a:p>
            <a:pPr marL="800100" lvl="1" indent="-342900">
              <a:buAutoNum type="romanLcPeriod"/>
            </a:pPr>
            <a:endParaRPr lang="en-US" sz="1600">
              <a:cs typeface="Calibri"/>
            </a:endParaRPr>
          </a:p>
          <a:p>
            <a:pPr marL="800100" lvl="1" indent="-342900">
              <a:buAutoNum type="romanLcPeriod"/>
            </a:pPr>
            <a:endParaRPr lang="en-US" sz="1600">
              <a:cs typeface="Calibri"/>
            </a:endParaRPr>
          </a:p>
          <a:p>
            <a:pPr lvl="1"/>
            <a:r>
              <a:rPr lang="en-US" sz="1600">
                <a:solidFill>
                  <a:srgbClr val="FF0000"/>
                </a:solidFill>
                <a:cs typeface="Calibri"/>
              </a:rPr>
              <a:t>* Redundant Items</a:t>
            </a:r>
          </a:p>
        </p:txBody>
      </p:sp>
      <p:sp>
        <p:nvSpPr>
          <p:cNvPr id="26" name="TextBox 25">
            <a:extLst>
              <a:ext uri="{FF2B5EF4-FFF2-40B4-BE49-F238E27FC236}">
                <a16:creationId xmlns:a16="http://schemas.microsoft.com/office/drawing/2014/main" id="{17C217F7-916C-4C69-B7A9-33288B720F80}"/>
              </a:ext>
            </a:extLst>
          </p:cNvPr>
          <p:cNvSpPr txBox="1"/>
          <p:nvPr/>
        </p:nvSpPr>
        <p:spPr>
          <a:xfrm>
            <a:off x="2531532" y="6087532"/>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7.iii</a:t>
            </a:r>
            <a:endParaRPr lang="en-US" sz="800">
              <a:cs typeface="Calibri"/>
            </a:endParaRPr>
          </a:p>
        </p:txBody>
      </p:sp>
      <p:sp>
        <p:nvSpPr>
          <p:cNvPr id="27" name="TextBox 26">
            <a:extLst>
              <a:ext uri="{FF2B5EF4-FFF2-40B4-BE49-F238E27FC236}">
                <a16:creationId xmlns:a16="http://schemas.microsoft.com/office/drawing/2014/main" id="{B9ADACE4-54DE-49AD-8E8C-9005D7AA77B5}"/>
              </a:ext>
            </a:extLst>
          </p:cNvPr>
          <p:cNvSpPr txBox="1"/>
          <p:nvPr/>
        </p:nvSpPr>
        <p:spPr>
          <a:xfrm>
            <a:off x="567265" y="245531"/>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7.iv</a:t>
            </a:r>
            <a:endParaRPr lang="en-US" sz="800">
              <a:cs typeface="Calibri"/>
            </a:endParaRPr>
          </a:p>
        </p:txBody>
      </p:sp>
      <p:sp>
        <p:nvSpPr>
          <p:cNvPr id="28" name="TextBox 27">
            <a:extLst>
              <a:ext uri="{FF2B5EF4-FFF2-40B4-BE49-F238E27FC236}">
                <a16:creationId xmlns:a16="http://schemas.microsoft.com/office/drawing/2014/main" id="{06094E20-827D-42AC-948F-CBF5A6E5C65B}"/>
              </a:ext>
            </a:extLst>
          </p:cNvPr>
          <p:cNvSpPr txBox="1"/>
          <p:nvPr/>
        </p:nvSpPr>
        <p:spPr>
          <a:xfrm>
            <a:off x="2870198" y="5774264"/>
            <a:ext cx="889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7.iv</a:t>
            </a:r>
            <a:endParaRPr lang="en-US" sz="800">
              <a:cs typeface="Calibri"/>
            </a:endParaRPr>
          </a:p>
        </p:txBody>
      </p:sp>
      <p:sp>
        <p:nvSpPr>
          <p:cNvPr id="29" name="TextBox 28">
            <a:extLst>
              <a:ext uri="{FF2B5EF4-FFF2-40B4-BE49-F238E27FC236}">
                <a16:creationId xmlns:a16="http://schemas.microsoft.com/office/drawing/2014/main" id="{92E3EF1E-6BD7-4628-97BC-5C60D6F26F01}"/>
              </a:ext>
            </a:extLst>
          </p:cNvPr>
          <p:cNvSpPr txBox="1"/>
          <p:nvPr/>
        </p:nvSpPr>
        <p:spPr>
          <a:xfrm>
            <a:off x="1828800" y="3395133"/>
            <a:ext cx="5672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a:t>
            </a:r>
            <a:endParaRPr lang="en-US" sz="800">
              <a:cs typeface="Calibri"/>
            </a:endParaRPr>
          </a:p>
        </p:txBody>
      </p:sp>
      <p:sp>
        <p:nvSpPr>
          <p:cNvPr id="30" name="TextBox 29">
            <a:extLst>
              <a:ext uri="{FF2B5EF4-FFF2-40B4-BE49-F238E27FC236}">
                <a16:creationId xmlns:a16="http://schemas.microsoft.com/office/drawing/2014/main" id="{9FE7E8D2-ABBE-4563-8A8C-F1A9FD9D784B}"/>
              </a:ext>
            </a:extLst>
          </p:cNvPr>
          <p:cNvSpPr txBox="1"/>
          <p:nvPr/>
        </p:nvSpPr>
        <p:spPr>
          <a:xfrm>
            <a:off x="397933" y="3327400"/>
            <a:ext cx="5672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a:t>
            </a:r>
            <a:endParaRPr lang="en-US" sz="800">
              <a:cs typeface="Calibri"/>
            </a:endParaRPr>
          </a:p>
        </p:txBody>
      </p:sp>
      <p:sp>
        <p:nvSpPr>
          <p:cNvPr id="31" name="TextBox 30">
            <a:extLst>
              <a:ext uri="{FF2B5EF4-FFF2-40B4-BE49-F238E27FC236}">
                <a16:creationId xmlns:a16="http://schemas.microsoft.com/office/drawing/2014/main" id="{191DF37D-198E-4754-9502-85C12EB23443}"/>
              </a:ext>
            </a:extLst>
          </p:cNvPr>
          <p:cNvSpPr txBox="1"/>
          <p:nvPr/>
        </p:nvSpPr>
        <p:spPr>
          <a:xfrm>
            <a:off x="1701800" y="3708400"/>
            <a:ext cx="1270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1.ii</a:t>
            </a:r>
            <a:endParaRPr lang="en-US" sz="800">
              <a:cs typeface="Calibri"/>
            </a:endParaRPr>
          </a:p>
        </p:txBody>
      </p:sp>
      <p:sp>
        <p:nvSpPr>
          <p:cNvPr id="32" name="TextBox 31">
            <a:extLst>
              <a:ext uri="{FF2B5EF4-FFF2-40B4-BE49-F238E27FC236}">
                <a16:creationId xmlns:a16="http://schemas.microsoft.com/office/drawing/2014/main" id="{53CF3E77-9B48-4F3D-9A2A-1ADB7BB9174A}"/>
              </a:ext>
            </a:extLst>
          </p:cNvPr>
          <p:cNvSpPr txBox="1"/>
          <p:nvPr/>
        </p:nvSpPr>
        <p:spPr>
          <a:xfrm>
            <a:off x="1016000" y="3920066"/>
            <a:ext cx="19558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3.ii</a:t>
            </a:r>
            <a:endParaRPr lang="en-US" sz="800">
              <a:cs typeface="Calibri"/>
            </a:endParaRPr>
          </a:p>
        </p:txBody>
      </p:sp>
      <p:sp>
        <p:nvSpPr>
          <p:cNvPr id="33" name="TextBox 32">
            <a:extLst>
              <a:ext uri="{FF2B5EF4-FFF2-40B4-BE49-F238E27FC236}">
                <a16:creationId xmlns:a16="http://schemas.microsoft.com/office/drawing/2014/main" id="{1C1BB5DC-0BC8-4530-8CE5-4F732EFACFB4}"/>
              </a:ext>
            </a:extLst>
          </p:cNvPr>
          <p:cNvSpPr txBox="1"/>
          <p:nvPr/>
        </p:nvSpPr>
        <p:spPr>
          <a:xfrm>
            <a:off x="3115733" y="3606799"/>
            <a:ext cx="762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3.i</a:t>
            </a:r>
            <a:endParaRPr lang="en-US" sz="800">
              <a:cs typeface="Calibri"/>
            </a:endParaRPr>
          </a:p>
        </p:txBody>
      </p:sp>
      <p:sp>
        <p:nvSpPr>
          <p:cNvPr id="35" name="TextBox 34">
            <a:extLst>
              <a:ext uri="{FF2B5EF4-FFF2-40B4-BE49-F238E27FC236}">
                <a16:creationId xmlns:a16="http://schemas.microsoft.com/office/drawing/2014/main" id="{359E0FE9-1E7E-4776-8085-1CCAD902B1C0}"/>
              </a:ext>
            </a:extLst>
          </p:cNvPr>
          <p:cNvSpPr txBox="1"/>
          <p:nvPr/>
        </p:nvSpPr>
        <p:spPr>
          <a:xfrm>
            <a:off x="3115733" y="3818465"/>
            <a:ext cx="762000"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3.iii</a:t>
            </a:r>
            <a:endParaRPr lang="en-US" sz="800">
              <a:cs typeface="Calibri"/>
            </a:endParaRPr>
          </a:p>
        </p:txBody>
      </p:sp>
      <p:sp>
        <p:nvSpPr>
          <p:cNvPr id="36" name="TextBox 35">
            <a:extLst>
              <a:ext uri="{FF2B5EF4-FFF2-40B4-BE49-F238E27FC236}">
                <a16:creationId xmlns:a16="http://schemas.microsoft.com/office/drawing/2014/main" id="{DD733CF7-6AEC-4377-8E42-2EBB1082106C}"/>
              </a:ext>
            </a:extLst>
          </p:cNvPr>
          <p:cNvSpPr txBox="1"/>
          <p:nvPr/>
        </p:nvSpPr>
        <p:spPr>
          <a:xfrm>
            <a:off x="152398" y="6519332"/>
            <a:ext cx="3496733"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7.vi</a:t>
            </a:r>
            <a:endParaRPr lang="en-US" sz="800">
              <a:cs typeface="Calibri"/>
            </a:endParaRPr>
          </a:p>
        </p:txBody>
      </p:sp>
      <p:sp>
        <p:nvSpPr>
          <p:cNvPr id="37" name="TextBox 36">
            <a:extLst>
              <a:ext uri="{FF2B5EF4-FFF2-40B4-BE49-F238E27FC236}">
                <a16:creationId xmlns:a16="http://schemas.microsoft.com/office/drawing/2014/main" id="{99F74D8C-C2A1-4558-AEA8-6B534134C500}"/>
              </a:ext>
            </a:extLst>
          </p:cNvPr>
          <p:cNvSpPr txBox="1"/>
          <p:nvPr/>
        </p:nvSpPr>
        <p:spPr>
          <a:xfrm>
            <a:off x="1100662" y="5774264"/>
            <a:ext cx="1769535"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7.v</a:t>
            </a:r>
            <a:endParaRPr lang="en-US" sz="800">
              <a:cs typeface="Calibri"/>
            </a:endParaRPr>
          </a:p>
        </p:txBody>
      </p:sp>
      <p:sp>
        <p:nvSpPr>
          <p:cNvPr id="38" name="TextBox 37">
            <a:extLst>
              <a:ext uri="{FF2B5EF4-FFF2-40B4-BE49-F238E27FC236}">
                <a16:creationId xmlns:a16="http://schemas.microsoft.com/office/drawing/2014/main" id="{6A3B2CF5-2E4D-4EDB-9318-0D89F1B7EDEB}"/>
              </a:ext>
            </a:extLst>
          </p:cNvPr>
          <p:cNvSpPr txBox="1"/>
          <p:nvPr/>
        </p:nvSpPr>
        <p:spPr>
          <a:xfrm>
            <a:off x="2269066" y="4334932"/>
            <a:ext cx="9990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2.iii</a:t>
            </a:r>
            <a:endParaRPr lang="en-US" sz="800">
              <a:cs typeface="Calibri"/>
            </a:endParaRPr>
          </a:p>
        </p:txBody>
      </p:sp>
      <p:sp>
        <p:nvSpPr>
          <p:cNvPr id="39" name="TextBox 38">
            <a:extLst>
              <a:ext uri="{FF2B5EF4-FFF2-40B4-BE49-F238E27FC236}">
                <a16:creationId xmlns:a16="http://schemas.microsoft.com/office/drawing/2014/main" id="{DF5F4238-C225-4D23-820B-5276899FD057}"/>
              </a:ext>
            </a:extLst>
          </p:cNvPr>
          <p:cNvSpPr txBox="1"/>
          <p:nvPr/>
        </p:nvSpPr>
        <p:spPr>
          <a:xfrm>
            <a:off x="2269066" y="4546598"/>
            <a:ext cx="999067" cy="21544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a:t>2.iv</a:t>
            </a:r>
            <a:endParaRPr lang="en-US" sz="800">
              <a:cs typeface="Calibri"/>
            </a:endParaRPr>
          </a:p>
        </p:txBody>
      </p:sp>
      <p:sp>
        <p:nvSpPr>
          <p:cNvPr id="4" name="TextBox 3">
            <a:extLst>
              <a:ext uri="{FF2B5EF4-FFF2-40B4-BE49-F238E27FC236}">
                <a16:creationId xmlns:a16="http://schemas.microsoft.com/office/drawing/2014/main" id="{A86FB56D-C155-4CAB-A92C-1471A3A74E6C}"/>
              </a:ext>
            </a:extLst>
          </p:cNvPr>
          <p:cNvSpPr txBox="1"/>
          <p:nvPr/>
        </p:nvSpPr>
        <p:spPr>
          <a:xfrm>
            <a:off x="1590675" y="604414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C000"/>
                </a:solidFill>
              </a:rPr>
              <a:t>*</a:t>
            </a:r>
          </a:p>
        </p:txBody>
      </p:sp>
      <p:sp>
        <p:nvSpPr>
          <p:cNvPr id="40" name="TextBox 39">
            <a:extLst>
              <a:ext uri="{FF2B5EF4-FFF2-40B4-BE49-F238E27FC236}">
                <a16:creationId xmlns:a16="http://schemas.microsoft.com/office/drawing/2014/main" id="{9949D30C-6011-47B6-B048-4445A9E983D8}"/>
              </a:ext>
            </a:extLst>
          </p:cNvPr>
          <p:cNvSpPr txBox="1"/>
          <p:nvPr/>
        </p:nvSpPr>
        <p:spPr>
          <a:xfrm>
            <a:off x="2547408" y="3714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C000"/>
                </a:solidFill>
              </a:rPr>
              <a:t>*</a:t>
            </a:r>
          </a:p>
        </p:txBody>
      </p:sp>
      <p:sp>
        <p:nvSpPr>
          <p:cNvPr id="41" name="TextBox 40">
            <a:extLst>
              <a:ext uri="{FF2B5EF4-FFF2-40B4-BE49-F238E27FC236}">
                <a16:creationId xmlns:a16="http://schemas.microsoft.com/office/drawing/2014/main" id="{52588895-BB75-46C7-954E-C1E0D1C4D74B}"/>
              </a:ext>
            </a:extLst>
          </p:cNvPr>
          <p:cNvSpPr txBox="1"/>
          <p:nvPr/>
        </p:nvSpPr>
        <p:spPr>
          <a:xfrm>
            <a:off x="413808" y="32924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a:t>
            </a:r>
          </a:p>
        </p:txBody>
      </p:sp>
      <p:sp>
        <p:nvSpPr>
          <p:cNvPr id="42" name="TextBox 41">
            <a:extLst>
              <a:ext uri="{FF2B5EF4-FFF2-40B4-BE49-F238E27FC236}">
                <a16:creationId xmlns:a16="http://schemas.microsoft.com/office/drawing/2014/main" id="{8C7926F2-83E3-4C9A-AE34-34721C962DBE}"/>
              </a:ext>
            </a:extLst>
          </p:cNvPr>
          <p:cNvSpPr txBox="1"/>
          <p:nvPr/>
        </p:nvSpPr>
        <p:spPr>
          <a:xfrm>
            <a:off x="1853142" y="336020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a:t>
            </a:r>
          </a:p>
        </p:txBody>
      </p:sp>
      <p:sp>
        <p:nvSpPr>
          <p:cNvPr id="43" name="TextBox 42">
            <a:extLst>
              <a:ext uri="{FF2B5EF4-FFF2-40B4-BE49-F238E27FC236}">
                <a16:creationId xmlns:a16="http://schemas.microsoft.com/office/drawing/2014/main" id="{D216C05C-4BFB-43C8-AAAB-48E7EE353604}"/>
              </a:ext>
            </a:extLst>
          </p:cNvPr>
          <p:cNvSpPr txBox="1"/>
          <p:nvPr/>
        </p:nvSpPr>
        <p:spPr>
          <a:xfrm>
            <a:off x="625475" y="55774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a:t>
            </a:r>
          </a:p>
        </p:txBody>
      </p:sp>
      <p:sp>
        <p:nvSpPr>
          <p:cNvPr id="44" name="TextBox 43">
            <a:extLst>
              <a:ext uri="{FF2B5EF4-FFF2-40B4-BE49-F238E27FC236}">
                <a16:creationId xmlns:a16="http://schemas.microsoft.com/office/drawing/2014/main" id="{38D39CD3-CBD8-40E2-9D37-3528576997F7}"/>
              </a:ext>
            </a:extLst>
          </p:cNvPr>
          <p:cNvSpPr txBox="1"/>
          <p:nvPr/>
        </p:nvSpPr>
        <p:spPr>
          <a:xfrm>
            <a:off x="2047874" y="366500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00B050"/>
                </a:solidFill>
              </a:rPr>
              <a:t>*</a:t>
            </a:r>
          </a:p>
        </p:txBody>
      </p:sp>
      <p:sp>
        <p:nvSpPr>
          <p:cNvPr id="45" name="TextBox 44">
            <a:extLst>
              <a:ext uri="{FF2B5EF4-FFF2-40B4-BE49-F238E27FC236}">
                <a16:creationId xmlns:a16="http://schemas.microsoft.com/office/drawing/2014/main" id="{26E37FB1-9523-43EF-953A-0A5C60D08284}"/>
              </a:ext>
            </a:extLst>
          </p:cNvPr>
          <p:cNvSpPr txBox="1"/>
          <p:nvPr/>
        </p:nvSpPr>
        <p:spPr>
          <a:xfrm>
            <a:off x="1548340" y="55774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00B050"/>
                </a:solidFill>
              </a:rPr>
              <a:t>*</a:t>
            </a:r>
          </a:p>
        </p:txBody>
      </p:sp>
      <p:sp>
        <p:nvSpPr>
          <p:cNvPr id="34" name="TextBox 33">
            <a:extLst>
              <a:ext uri="{FF2B5EF4-FFF2-40B4-BE49-F238E27FC236}">
                <a16:creationId xmlns:a16="http://schemas.microsoft.com/office/drawing/2014/main" id="{3C139BCD-D03E-431D-8A05-5913A904392A}"/>
              </a:ext>
            </a:extLst>
          </p:cNvPr>
          <p:cNvSpPr txBox="1"/>
          <p:nvPr/>
        </p:nvSpPr>
        <p:spPr>
          <a:xfrm>
            <a:off x="45131" y="1282294"/>
            <a:ext cx="460380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t>Text here about new portal…</a:t>
            </a:r>
          </a:p>
        </p:txBody>
      </p:sp>
    </p:spTree>
    <p:extLst>
      <p:ext uri="{BB962C8B-B14F-4D97-AF65-F5344CB8AC3E}">
        <p14:creationId xmlns:p14="http://schemas.microsoft.com/office/powerpoint/2010/main" val="188760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8470C9-908C-A84B-A01E-AD2305D2B8EC}"/>
              </a:ext>
            </a:extLst>
          </p:cNvPr>
          <p:cNvSpPr>
            <a:spLocks noGrp="1"/>
          </p:cNvSpPr>
          <p:nvPr>
            <p:ph type="title"/>
          </p:nvPr>
        </p:nvSpPr>
        <p:spPr/>
        <p:txBody>
          <a:bodyPr/>
          <a:lstStyle/>
          <a:p>
            <a:r>
              <a:rPr lang="en-US"/>
              <a:t>Pages for New GCN</a:t>
            </a:r>
          </a:p>
        </p:txBody>
      </p:sp>
      <p:sp>
        <p:nvSpPr>
          <p:cNvPr id="6" name="Content Placeholder 5">
            <a:extLst>
              <a:ext uri="{FF2B5EF4-FFF2-40B4-BE49-F238E27FC236}">
                <a16:creationId xmlns:a16="http://schemas.microsoft.com/office/drawing/2014/main" id="{BEF4A40E-2A53-1B4D-A8FF-095D42F3A76C}"/>
              </a:ext>
            </a:extLst>
          </p:cNvPr>
          <p:cNvSpPr>
            <a:spLocks noGrp="1"/>
          </p:cNvSpPr>
          <p:nvPr>
            <p:ph idx="1"/>
          </p:nvPr>
        </p:nvSpPr>
        <p:spPr/>
        <p:txBody>
          <a:bodyPr vert="horz" lIns="91440" tIns="45720" rIns="91440" bIns="45720" numCol="2" rtlCol="0" anchor="t">
            <a:normAutofit fontScale="70000" lnSpcReduction="20000"/>
          </a:bodyPr>
          <a:lstStyle/>
          <a:p>
            <a:r>
              <a:rPr lang="en-US"/>
              <a:t>Front page</a:t>
            </a:r>
          </a:p>
          <a:p>
            <a:pPr lvl="1"/>
            <a:r>
              <a:rPr lang="en-US"/>
              <a:t>News/changes about site</a:t>
            </a:r>
          </a:p>
          <a:p>
            <a:pPr lvl="1"/>
            <a:r>
              <a:rPr lang="en-US"/>
              <a:t>Publications and research highlights</a:t>
            </a:r>
          </a:p>
          <a:p>
            <a:pPr lvl="1"/>
            <a:r>
              <a:rPr lang="en-US"/>
              <a:t>List of missions</a:t>
            </a:r>
          </a:p>
          <a:p>
            <a:r>
              <a:rPr lang="en-US"/>
              <a:t>Documentation</a:t>
            </a:r>
          </a:p>
          <a:p>
            <a:pPr lvl="1"/>
            <a:r>
              <a:rPr lang="en-US"/>
              <a:t>About GCN</a:t>
            </a:r>
          </a:p>
          <a:p>
            <a:pPr lvl="2"/>
            <a:r>
              <a:rPr lang="en-US"/>
              <a:t>History</a:t>
            </a:r>
          </a:p>
          <a:p>
            <a:pPr lvl="2"/>
            <a:r>
              <a:rPr lang="en-US"/>
              <a:t>Team</a:t>
            </a:r>
          </a:p>
          <a:p>
            <a:pPr lvl="2"/>
            <a:r>
              <a:rPr lang="en-US"/>
              <a:t>Support contact</a:t>
            </a:r>
          </a:p>
          <a:p>
            <a:pPr lvl="1"/>
            <a:r>
              <a:rPr lang="en-US"/>
              <a:t>Getting started</a:t>
            </a:r>
          </a:p>
          <a:p>
            <a:pPr lvl="2"/>
            <a:r>
              <a:rPr lang="en-US"/>
              <a:t>I am a…</a:t>
            </a:r>
          </a:p>
          <a:p>
            <a:pPr lvl="3"/>
            <a:r>
              <a:rPr lang="en-US"/>
              <a:t>Hobbyist</a:t>
            </a:r>
          </a:p>
          <a:p>
            <a:pPr lvl="3"/>
            <a:r>
              <a:rPr lang="en-US"/>
              <a:t>Professional observer</a:t>
            </a:r>
          </a:p>
          <a:p>
            <a:pPr lvl="3"/>
            <a:r>
              <a:rPr lang="en-US"/>
              <a:t>PI of a mission or observatory</a:t>
            </a:r>
          </a:p>
          <a:p>
            <a:pPr lvl="2"/>
            <a:r>
              <a:rPr lang="en-US"/>
              <a:t>I want to…</a:t>
            </a:r>
          </a:p>
          <a:p>
            <a:pPr lvl="3"/>
            <a:r>
              <a:rPr lang="en-US"/>
              <a:t>Receive and/or post GCN Circulars</a:t>
            </a:r>
          </a:p>
          <a:p>
            <a:pPr lvl="3"/>
            <a:r>
              <a:rPr lang="en-US">
                <a:cs typeface="Calibri" panose="020F0502020204030204"/>
              </a:rPr>
              <a:t>Receive and/or Post GCN Notices</a:t>
            </a:r>
            <a:endParaRPr lang="en-US" dirty="0"/>
          </a:p>
          <a:p>
            <a:pPr lvl="3"/>
            <a:r>
              <a:rPr lang="en-US"/>
              <a:t>Add my mission or observatory with GCN </a:t>
            </a:r>
          </a:p>
          <a:p>
            <a:r>
              <a:rPr lang="en-US"/>
              <a:t>Mission info</a:t>
            </a:r>
          </a:p>
          <a:p>
            <a:r>
              <a:rPr lang="en-US"/>
              <a:t>Event info</a:t>
            </a:r>
          </a:p>
          <a:p>
            <a:pPr lvl="1"/>
            <a:r>
              <a:rPr lang="en-US"/>
              <a:t>List of alerts</a:t>
            </a:r>
          </a:p>
          <a:p>
            <a:pPr lvl="1"/>
            <a:r>
              <a:rPr lang="en-US"/>
              <a:t>Links to other databases</a:t>
            </a:r>
          </a:p>
          <a:p>
            <a:pPr lvl="1"/>
            <a:r>
              <a:rPr lang="en-US"/>
              <a:t>Papers about this object</a:t>
            </a:r>
          </a:p>
          <a:p>
            <a:r>
              <a:rPr lang="en-US"/>
              <a:t>System status</a:t>
            </a:r>
          </a:p>
          <a:p>
            <a:r>
              <a:rPr lang="en-US"/>
              <a:t>Submit a circular</a:t>
            </a:r>
          </a:p>
          <a:p>
            <a:r>
              <a:rPr lang="en-US"/>
              <a:t>Archive</a:t>
            </a:r>
          </a:p>
          <a:p>
            <a:pPr lvl="1"/>
            <a:r>
              <a:rPr lang="en-US"/>
              <a:t>When you arrive from a mission page</a:t>
            </a:r>
          </a:p>
          <a:p>
            <a:pPr lvl="1"/>
            <a:r>
              <a:rPr lang="en-US"/>
              <a:t>When you arrive from the front page</a:t>
            </a:r>
          </a:p>
          <a:p>
            <a:pPr lvl="1"/>
            <a:r>
              <a:rPr lang="en-US"/>
              <a:t>Search results</a:t>
            </a:r>
          </a:p>
          <a:p>
            <a:r>
              <a:rPr lang="en-US"/>
              <a:t>Log in / sign up</a:t>
            </a:r>
          </a:p>
          <a:p>
            <a:r>
              <a:rPr lang="en-US"/>
              <a:t>User preferences</a:t>
            </a:r>
          </a:p>
          <a:p>
            <a:pPr lvl="1"/>
            <a:r>
              <a:rPr lang="en-US"/>
              <a:t>Manage API keys</a:t>
            </a:r>
          </a:p>
          <a:p>
            <a:pPr lvl="1"/>
            <a:r>
              <a:rPr lang="en-US"/>
              <a:t>Email subscriptions</a:t>
            </a:r>
          </a:p>
        </p:txBody>
      </p:sp>
    </p:spTree>
    <p:extLst>
      <p:ext uri="{BB962C8B-B14F-4D97-AF65-F5344CB8AC3E}">
        <p14:creationId xmlns:p14="http://schemas.microsoft.com/office/powerpoint/2010/main" val="155957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Front Page</a:t>
            </a:r>
            <a:endParaRPr lang="en-US" sz="2400">
              <a:cs typeface="Calibri"/>
            </a:endParaRPr>
          </a:p>
        </p:txBody>
      </p:sp>
      <p:sp>
        <p:nvSpPr>
          <p:cNvPr id="25" name="TextBox 24">
            <a:extLst>
              <a:ext uri="{FF2B5EF4-FFF2-40B4-BE49-F238E27FC236}">
                <a16:creationId xmlns:a16="http://schemas.microsoft.com/office/drawing/2014/main" id="{9C8FE9D0-5EF1-47B1-83BC-9BE96B5613C3}"/>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27" name="Rectangle 26">
            <a:extLst>
              <a:ext uri="{FF2B5EF4-FFF2-40B4-BE49-F238E27FC236}">
                <a16:creationId xmlns:a16="http://schemas.microsoft.com/office/drawing/2014/main" id="{ACA8164A-6DF3-49E1-8D0E-4A476EFA3A08}"/>
              </a:ext>
            </a:extLst>
          </p:cNvPr>
          <p:cNvSpPr/>
          <p:nvPr/>
        </p:nvSpPr>
        <p:spPr>
          <a:xfrm>
            <a:off x="452967" y="2074334"/>
            <a:ext cx="11462808" cy="19896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85D500-2098-4189-8E90-96378340D103}"/>
              </a:ext>
            </a:extLst>
          </p:cNvPr>
          <p:cNvSpPr/>
          <p:nvPr/>
        </p:nvSpPr>
        <p:spPr>
          <a:xfrm>
            <a:off x="7735359" y="2245784"/>
            <a:ext cx="3757083" cy="16658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8241241" y="2750608"/>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Most Recent Alerts</a:t>
            </a:r>
          </a:p>
          <a:p>
            <a:pPr algn="ctr"/>
            <a:r>
              <a:rPr lang="en-US">
                <a:cs typeface="Calibri"/>
              </a:rPr>
              <a:t>Vertical Crawler</a:t>
            </a:r>
          </a:p>
        </p:txBody>
      </p:sp>
      <p:sp>
        <p:nvSpPr>
          <p:cNvPr id="30" name="TextBox 29">
            <a:extLst>
              <a:ext uri="{FF2B5EF4-FFF2-40B4-BE49-F238E27FC236}">
                <a16:creationId xmlns:a16="http://schemas.microsoft.com/office/drawing/2014/main" id="{8294DB4E-BCAD-4B40-9142-295ECE7E48C4}"/>
              </a:ext>
            </a:extLst>
          </p:cNvPr>
          <p:cNvSpPr txBox="1"/>
          <p:nvPr/>
        </p:nvSpPr>
        <p:spPr>
          <a:xfrm>
            <a:off x="615949" y="2760133"/>
            <a:ext cx="61245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[Big Eye Catching Graphic]</a:t>
            </a:r>
            <a:endParaRPr lang="en-US">
              <a:cs typeface="Calibri"/>
            </a:endParaRPr>
          </a:p>
        </p:txBody>
      </p:sp>
      <p:sp>
        <p:nvSpPr>
          <p:cNvPr id="22" name="Rectangle 21">
            <a:extLst>
              <a:ext uri="{FF2B5EF4-FFF2-40B4-BE49-F238E27FC236}">
                <a16:creationId xmlns:a16="http://schemas.microsoft.com/office/drawing/2014/main" id="{5F67D29C-DB76-419E-B226-A309A82DECEF}"/>
              </a:ext>
            </a:extLst>
          </p:cNvPr>
          <p:cNvSpPr/>
          <p:nvPr/>
        </p:nvSpPr>
        <p:spPr>
          <a:xfrm>
            <a:off x="452966" y="4112684"/>
            <a:ext cx="11462808" cy="79904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EDD07B2-E122-4ABC-9402-766A4CB63770}"/>
              </a:ext>
            </a:extLst>
          </p:cNvPr>
          <p:cNvSpPr/>
          <p:nvPr/>
        </p:nvSpPr>
        <p:spPr>
          <a:xfrm>
            <a:off x="452966" y="4969934"/>
            <a:ext cx="11462808" cy="79904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B9C2CBCF-6DAA-4E07-B4E8-223FF6E20F14}"/>
              </a:ext>
            </a:extLst>
          </p:cNvPr>
          <p:cNvSpPr txBox="1"/>
          <p:nvPr/>
        </p:nvSpPr>
        <p:spPr>
          <a:xfrm>
            <a:off x="583140" y="4284132"/>
            <a:ext cx="24098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TAGLINE</a:t>
            </a:r>
            <a:endParaRPr lang="en-US" sz="2400"/>
          </a:p>
        </p:txBody>
      </p:sp>
      <p:sp>
        <p:nvSpPr>
          <p:cNvPr id="29" name="TextBox 28">
            <a:extLst>
              <a:ext uri="{FF2B5EF4-FFF2-40B4-BE49-F238E27FC236}">
                <a16:creationId xmlns:a16="http://schemas.microsoft.com/office/drawing/2014/main" id="{9EF5ACFB-38CB-47D2-B6B7-64E55398E6D2}"/>
              </a:ext>
            </a:extLst>
          </p:cNvPr>
          <p:cNvSpPr txBox="1"/>
          <p:nvPr/>
        </p:nvSpPr>
        <p:spPr>
          <a:xfrm>
            <a:off x="3088215" y="4188882"/>
            <a:ext cx="85153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Two or three sentence paragraph that fleshes out the GCN tagline without going into </a:t>
            </a:r>
            <a:r>
              <a:rPr lang="en-US">
                <a:cs typeface="Calibri"/>
              </a:rPr>
              <a:t>verbose details.</a:t>
            </a:r>
          </a:p>
        </p:txBody>
      </p:sp>
      <p:sp>
        <p:nvSpPr>
          <p:cNvPr id="31" name="TextBox 30">
            <a:extLst>
              <a:ext uri="{FF2B5EF4-FFF2-40B4-BE49-F238E27FC236}">
                <a16:creationId xmlns:a16="http://schemas.microsoft.com/office/drawing/2014/main" id="{B8E2DCC2-D551-4BC5-80CD-736948CE7435}"/>
              </a:ext>
            </a:extLst>
          </p:cNvPr>
          <p:cNvSpPr txBox="1"/>
          <p:nvPr/>
        </p:nvSpPr>
        <p:spPr>
          <a:xfrm>
            <a:off x="564090" y="5141382"/>
            <a:ext cx="24098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NEWS</a:t>
            </a:r>
            <a:endParaRPr lang="en-US" sz="2400"/>
          </a:p>
        </p:txBody>
      </p:sp>
      <p:sp>
        <p:nvSpPr>
          <p:cNvPr id="32" name="TextBox 31">
            <a:extLst>
              <a:ext uri="{FF2B5EF4-FFF2-40B4-BE49-F238E27FC236}">
                <a16:creationId xmlns:a16="http://schemas.microsoft.com/office/drawing/2014/main" id="{6C4539F7-5A10-4E4C-93F9-6C4D99FD563F}"/>
              </a:ext>
            </a:extLst>
          </p:cNvPr>
          <p:cNvSpPr txBox="1"/>
          <p:nvPr/>
        </p:nvSpPr>
        <p:spPr>
          <a:xfrm>
            <a:off x="3069165" y="5046132"/>
            <a:ext cx="85153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Location to place bulletins about recent updates, upcoming changes, or any other news </a:t>
            </a:r>
            <a:r>
              <a:rPr lang="en-US">
                <a:cs typeface="Calibri"/>
              </a:rPr>
              <a:t>that is deemed worthy for outreach to the vast majority of users.</a:t>
            </a:r>
            <a:endParaRPr lang="en-US" dirty="0">
              <a:cs typeface="Calibri"/>
            </a:endParaRPr>
          </a:p>
        </p:txBody>
      </p:sp>
      <p:pic>
        <p:nvPicPr>
          <p:cNvPr id="5" name="Graphic 10" descr="Caret Down with solid fill">
            <a:extLst>
              <a:ext uri="{FF2B5EF4-FFF2-40B4-BE49-F238E27FC236}">
                <a16:creationId xmlns:a16="http://schemas.microsoft.com/office/drawing/2014/main" id="{AAA5B441-1930-48CC-8A0C-68C462F68C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33" name="Graphic 10" descr="Caret Down with solid fill">
            <a:extLst>
              <a:ext uri="{FF2B5EF4-FFF2-40B4-BE49-F238E27FC236}">
                <a16:creationId xmlns:a16="http://schemas.microsoft.com/office/drawing/2014/main" id="{CBB11388-7568-4AE2-B02B-33AA794539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34" name="Graphic 10" descr="Caret Down with solid fill">
            <a:extLst>
              <a:ext uri="{FF2B5EF4-FFF2-40B4-BE49-F238E27FC236}">
                <a16:creationId xmlns:a16="http://schemas.microsoft.com/office/drawing/2014/main" id="{42ABC546-28AA-4979-A370-20EAE9B342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1" name="TextBox 10">
            <a:extLst>
              <a:ext uri="{FF2B5EF4-FFF2-40B4-BE49-F238E27FC236}">
                <a16:creationId xmlns:a16="http://schemas.microsoft.com/office/drawing/2014/main" id="{C571639F-B9C1-4824-B483-D7857CB3D545}"/>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2" name="TextBox 11">
            <a:extLst>
              <a:ext uri="{FF2B5EF4-FFF2-40B4-BE49-F238E27FC236}">
                <a16:creationId xmlns:a16="http://schemas.microsoft.com/office/drawing/2014/main" id="{373EEF26-BDE6-44F9-B3D8-63F4434ADC8C}"/>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3" name="TextBox 12">
            <a:extLst>
              <a:ext uri="{FF2B5EF4-FFF2-40B4-BE49-F238E27FC236}">
                <a16:creationId xmlns:a16="http://schemas.microsoft.com/office/drawing/2014/main" id="{DCD2EE41-9F25-4C33-A47C-D036E8E8F6B7}"/>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21" name="TextBox 20">
            <a:extLst>
              <a:ext uri="{FF2B5EF4-FFF2-40B4-BE49-F238E27FC236}">
                <a16:creationId xmlns:a16="http://schemas.microsoft.com/office/drawing/2014/main" id="{D8E318CF-37DC-4576-AC27-9254F988CA57}"/>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40" name="TextBox 39">
            <a:extLst>
              <a:ext uri="{FF2B5EF4-FFF2-40B4-BE49-F238E27FC236}">
                <a16:creationId xmlns:a16="http://schemas.microsoft.com/office/drawing/2014/main" id="{4BEE2B34-2116-4F69-A844-2CF264F37E4C}"/>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2" name="TextBox 41">
            <a:extLst>
              <a:ext uri="{FF2B5EF4-FFF2-40B4-BE49-F238E27FC236}">
                <a16:creationId xmlns:a16="http://schemas.microsoft.com/office/drawing/2014/main" id="{F4169AA1-C131-4F4B-9136-0FB514156F34}"/>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(GCN)</a:t>
            </a:r>
            <a:endParaRPr lang="en-US" dirty="0">
              <a:cs typeface="Calibri"/>
            </a:endParaRPr>
          </a:p>
        </p:txBody>
      </p:sp>
      <p:pic>
        <p:nvPicPr>
          <p:cNvPr id="44" name="Graphic 4" descr="Magnifying glass with solid fill">
            <a:extLst>
              <a:ext uri="{FF2B5EF4-FFF2-40B4-BE49-F238E27FC236}">
                <a16:creationId xmlns:a16="http://schemas.microsoft.com/office/drawing/2014/main" id="{24342F07-9A2C-4CA0-ACDD-0D960FADDF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46" name="TextBox 45">
            <a:extLst>
              <a:ext uri="{FF2B5EF4-FFF2-40B4-BE49-F238E27FC236}">
                <a16:creationId xmlns:a16="http://schemas.microsoft.com/office/drawing/2014/main" id="{E71FC6AA-6B23-4CBC-9C05-88D9A02E5274}"/>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4190878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Front Page</a:t>
            </a:r>
            <a:endParaRPr lang="en-US" sz="2400">
              <a:cs typeface="Calibri"/>
            </a:endParaRPr>
          </a:p>
        </p:txBody>
      </p:sp>
      <p:sp>
        <p:nvSpPr>
          <p:cNvPr id="25" name="TextBox 24">
            <a:extLst>
              <a:ext uri="{FF2B5EF4-FFF2-40B4-BE49-F238E27FC236}">
                <a16:creationId xmlns:a16="http://schemas.microsoft.com/office/drawing/2014/main" id="{9C8FE9D0-5EF1-47B1-83BC-9BE96B5613C3}"/>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27" name="Rectangle 26">
            <a:extLst>
              <a:ext uri="{FF2B5EF4-FFF2-40B4-BE49-F238E27FC236}">
                <a16:creationId xmlns:a16="http://schemas.microsoft.com/office/drawing/2014/main" id="{ACA8164A-6DF3-49E1-8D0E-4A476EFA3A08}"/>
              </a:ext>
            </a:extLst>
          </p:cNvPr>
          <p:cNvSpPr/>
          <p:nvPr/>
        </p:nvSpPr>
        <p:spPr>
          <a:xfrm>
            <a:off x="452967" y="2074334"/>
            <a:ext cx="11462808" cy="19896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85D500-2098-4189-8E90-96378340D103}"/>
              </a:ext>
            </a:extLst>
          </p:cNvPr>
          <p:cNvSpPr/>
          <p:nvPr/>
        </p:nvSpPr>
        <p:spPr>
          <a:xfrm>
            <a:off x="7735359" y="2245784"/>
            <a:ext cx="3757083" cy="16658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8241241" y="2750608"/>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Most Recent Alerts</a:t>
            </a:r>
          </a:p>
          <a:p>
            <a:pPr algn="ctr"/>
            <a:r>
              <a:rPr lang="en-US">
                <a:cs typeface="Calibri"/>
              </a:rPr>
              <a:t>Vertical Crawler</a:t>
            </a:r>
          </a:p>
        </p:txBody>
      </p:sp>
      <p:sp>
        <p:nvSpPr>
          <p:cNvPr id="30" name="TextBox 29">
            <a:extLst>
              <a:ext uri="{FF2B5EF4-FFF2-40B4-BE49-F238E27FC236}">
                <a16:creationId xmlns:a16="http://schemas.microsoft.com/office/drawing/2014/main" id="{8294DB4E-BCAD-4B40-9142-295ECE7E48C4}"/>
              </a:ext>
            </a:extLst>
          </p:cNvPr>
          <p:cNvSpPr txBox="1"/>
          <p:nvPr/>
        </p:nvSpPr>
        <p:spPr>
          <a:xfrm>
            <a:off x="615949" y="2760133"/>
            <a:ext cx="61245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[Big Eye Catching Graphic]</a:t>
            </a:r>
            <a:endParaRPr lang="en-US">
              <a:cs typeface="Calibri"/>
            </a:endParaRPr>
          </a:p>
        </p:txBody>
      </p:sp>
      <p:sp>
        <p:nvSpPr>
          <p:cNvPr id="22" name="Rectangle 21">
            <a:extLst>
              <a:ext uri="{FF2B5EF4-FFF2-40B4-BE49-F238E27FC236}">
                <a16:creationId xmlns:a16="http://schemas.microsoft.com/office/drawing/2014/main" id="{5F67D29C-DB76-419E-B226-A309A82DECEF}"/>
              </a:ext>
            </a:extLst>
          </p:cNvPr>
          <p:cNvSpPr/>
          <p:nvPr/>
        </p:nvSpPr>
        <p:spPr>
          <a:xfrm>
            <a:off x="452966" y="4112684"/>
            <a:ext cx="11462808" cy="79904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EDD07B2-E122-4ABC-9402-766A4CB63770}"/>
              </a:ext>
            </a:extLst>
          </p:cNvPr>
          <p:cNvSpPr/>
          <p:nvPr/>
        </p:nvSpPr>
        <p:spPr>
          <a:xfrm>
            <a:off x="452966" y="4969934"/>
            <a:ext cx="11462808" cy="79904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B9C2CBCF-6DAA-4E07-B4E8-223FF6E20F14}"/>
              </a:ext>
            </a:extLst>
          </p:cNvPr>
          <p:cNvSpPr txBox="1"/>
          <p:nvPr/>
        </p:nvSpPr>
        <p:spPr>
          <a:xfrm>
            <a:off x="583140" y="4284132"/>
            <a:ext cx="24098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TAGLINE</a:t>
            </a:r>
            <a:endParaRPr lang="en-US" sz="2400"/>
          </a:p>
        </p:txBody>
      </p:sp>
      <p:sp>
        <p:nvSpPr>
          <p:cNvPr id="29" name="TextBox 28">
            <a:extLst>
              <a:ext uri="{FF2B5EF4-FFF2-40B4-BE49-F238E27FC236}">
                <a16:creationId xmlns:a16="http://schemas.microsoft.com/office/drawing/2014/main" id="{9EF5ACFB-38CB-47D2-B6B7-64E55398E6D2}"/>
              </a:ext>
            </a:extLst>
          </p:cNvPr>
          <p:cNvSpPr txBox="1"/>
          <p:nvPr/>
        </p:nvSpPr>
        <p:spPr>
          <a:xfrm>
            <a:off x="3088215" y="4188882"/>
            <a:ext cx="85153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Two or three sentence paragraph that fleshes out the GCN tagline without going into </a:t>
            </a:r>
            <a:r>
              <a:rPr lang="en-US">
                <a:cs typeface="Calibri"/>
              </a:rPr>
              <a:t>verbose details.</a:t>
            </a:r>
          </a:p>
        </p:txBody>
      </p:sp>
      <p:sp>
        <p:nvSpPr>
          <p:cNvPr id="31" name="TextBox 30">
            <a:extLst>
              <a:ext uri="{FF2B5EF4-FFF2-40B4-BE49-F238E27FC236}">
                <a16:creationId xmlns:a16="http://schemas.microsoft.com/office/drawing/2014/main" id="{B8E2DCC2-D551-4BC5-80CD-736948CE7435}"/>
              </a:ext>
            </a:extLst>
          </p:cNvPr>
          <p:cNvSpPr txBox="1"/>
          <p:nvPr/>
        </p:nvSpPr>
        <p:spPr>
          <a:xfrm>
            <a:off x="564090" y="5141382"/>
            <a:ext cx="24098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NEWS</a:t>
            </a:r>
            <a:endParaRPr lang="en-US" sz="2400"/>
          </a:p>
        </p:txBody>
      </p:sp>
      <p:sp>
        <p:nvSpPr>
          <p:cNvPr id="32" name="TextBox 31">
            <a:extLst>
              <a:ext uri="{FF2B5EF4-FFF2-40B4-BE49-F238E27FC236}">
                <a16:creationId xmlns:a16="http://schemas.microsoft.com/office/drawing/2014/main" id="{6C4539F7-5A10-4E4C-93F9-6C4D99FD563F}"/>
              </a:ext>
            </a:extLst>
          </p:cNvPr>
          <p:cNvSpPr txBox="1"/>
          <p:nvPr/>
        </p:nvSpPr>
        <p:spPr>
          <a:xfrm>
            <a:off x="3069165" y="5046132"/>
            <a:ext cx="85153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Location to place bulletins about recent updates, upcoming changes, or any other news </a:t>
            </a:r>
            <a:r>
              <a:rPr lang="en-US">
                <a:cs typeface="Calibri"/>
              </a:rPr>
              <a:t>that is deemed worthy for outreach to the vast majority of users.</a:t>
            </a:r>
            <a:endParaRPr lang="en-US" dirty="0">
              <a:cs typeface="Calibri"/>
            </a:endParaRPr>
          </a:p>
        </p:txBody>
      </p:sp>
      <p:pic>
        <p:nvPicPr>
          <p:cNvPr id="5" name="Graphic 10" descr="Caret Down with solid fill">
            <a:extLst>
              <a:ext uri="{FF2B5EF4-FFF2-40B4-BE49-F238E27FC236}">
                <a16:creationId xmlns:a16="http://schemas.microsoft.com/office/drawing/2014/main" id="{AAA5B441-1930-48CC-8A0C-68C462F68C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33" name="Graphic 10" descr="Caret Down with solid fill">
            <a:extLst>
              <a:ext uri="{FF2B5EF4-FFF2-40B4-BE49-F238E27FC236}">
                <a16:creationId xmlns:a16="http://schemas.microsoft.com/office/drawing/2014/main" id="{CBB11388-7568-4AE2-B02B-33AA794539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34" name="Graphic 10" descr="Caret Down with solid fill">
            <a:extLst>
              <a:ext uri="{FF2B5EF4-FFF2-40B4-BE49-F238E27FC236}">
                <a16:creationId xmlns:a16="http://schemas.microsoft.com/office/drawing/2014/main" id="{42ABC546-28AA-4979-A370-20EAE9B342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2" name="TextBox 1">
            <a:extLst>
              <a:ext uri="{FF2B5EF4-FFF2-40B4-BE49-F238E27FC236}">
                <a16:creationId xmlns:a16="http://schemas.microsoft.com/office/drawing/2014/main" id="{6D60D5C0-EE2B-4806-A206-CA08DABFB569}"/>
              </a:ext>
            </a:extLst>
          </p:cNvPr>
          <p:cNvSpPr txBox="1"/>
          <p:nvPr/>
        </p:nvSpPr>
        <p:spPr>
          <a:xfrm>
            <a:off x="4469342" y="1916642"/>
            <a:ext cx="2150534" cy="1754326"/>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Current Mission 1</a:t>
            </a:r>
          </a:p>
          <a:p>
            <a:pPr marL="285750" indent="-285750">
              <a:buFont typeface="Arial"/>
              <a:buChar char="•"/>
            </a:pPr>
            <a:r>
              <a:rPr lang="en-US" dirty="0">
                <a:cs typeface="Calibri"/>
              </a:rPr>
              <a:t>Current Mission 2</a:t>
            </a:r>
          </a:p>
          <a:p>
            <a:pPr marL="285750" indent="-285750">
              <a:buFont typeface="Arial"/>
              <a:buChar char="•"/>
            </a:pPr>
            <a:r>
              <a:rPr lang="en-US" dirty="0">
                <a:cs typeface="Calibri"/>
              </a:rPr>
              <a:t>Current Mission 3</a:t>
            </a:r>
          </a:p>
          <a:p>
            <a:pPr marL="285750" indent="-285750">
              <a:buFont typeface="Arial"/>
              <a:buChar char="•"/>
            </a:pPr>
            <a:r>
              <a:rPr lang="en-US">
                <a:cs typeface="Calibri"/>
              </a:rPr>
              <a:t>______________</a:t>
            </a:r>
            <a:endParaRPr lang="en-US" dirty="0">
              <a:cs typeface="Calibri"/>
            </a:endParaRPr>
          </a:p>
          <a:p>
            <a:pPr marL="285750" indent="-285750">
              <a:buFont typeface="Arial"/>
              <a:buChar char="•"/>
            </a:pPr>
            <a:r>
              <a:rPr lang="en-US">
                <a:cs typeface="Calibri"/>
              </a:rPr>
              <a:t>Inactive Mission 1</a:t>
            </a:r>
          </a:p>
          <a:p>
            <a:pPr marL="285750" indent="-285750">
              <a:buFont typeface="Arial"/>
              <a:buChar char="•"/>
            </a:pPr>
            <a:r>
              <a:rPr lang="en-US">
                <a:cs typeface="Calibri"/>
              </a:rPr>
              <a:t>Inactive Mission 2</a:t>
            </a:r>
          </a:p>
        </p:txBody>
      </p:sp>
      <p:sp>
        <p:nvSpPr>
          <p:cNvPr id="3" name="TextBox 2">
            <a:extLst>
              <a:ext uri="{FF2B5EF4-FFF2-40B4-BE49-F238E27FC236}">
                <a16:creationId xmlns:a16="http://schemas.microsoft.com/office/drawing/2014/main" id="{DC942EC8-B356-485B-9FA9-24D5AEBB61BF}"/>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11" name="TextBox 10">
            <a:extLst>
              <a:ext uri="{FF2B5EF4-FFF2-40B4-BE49-F238E27FC236}">
                <a16:creationId xmlns:a16="http://schemas.microsoft.com/office/drawing/2014/main" id="{EB6379A4-F07F-403C-A41C-3C0643A08313}"/>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2" name="TextBox 11">
            <a:extLst>
              <a:ext uri="{FF2B5EF4-FFF2-40B4-BE49-F238E27FC236}">
                <a16:creationId xmlns:a16="http://schemas.microsoft.com/office/drawing/2014/main" id="{F436A403-896B-4EB0-8A0E-C967D47CF3A2}"/>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13" name="TextBox 12">
            <a:extLst>
              <a:ext uri="{FF2B5EF4-FFF2-40B4-BE49-F238E27FC236}">
                <a16:creationId xmlns:a16="http://schemas.microsoft.com/office/drawing/2014/main" id="{899294C4-0738-4FF7-9E68-ECA4F25DF84C}"/>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14" name="TextBox 13">
            <a:extLst>
              <a:ext uri="{FF2B5EF4-FFF2-40B4-BE49-F238E27FC236}">
                <a16:creationId xmlns:a16="http://schemas.microsoft.com/office/drawing/2014/main" id="{85507598-7172-4104-A26E-5DF2A386D6B5}"/>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15" name="TextBox 14">
            <a:extLst>
              <a:ext uri="{FF2B5EF4-FFF2-40B4-BE49-F238E27FC236}">
                <a16:creationId xmlns:a16="http://schemas.microsoft.com/office/drawing/2014/main" id="{CA110F85-A5E4-4213-BE44-33F4F6D32A65}"/>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16" name="Graphic 4" descr="Magnifying glass with solid fill">
            <a:extLst>
              <a:ext uri="{FF2B5EF4-FFF2-40B4-BE49-F238E27FC236}">
                <a16:creationId xmlns:a16="http://schemas.microsoft.com/office/drawing/2014/main" id="{DA8389B8-75F3-44C7-8B7A-D8B50AF235F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21" name="TextBox 20">
            <a:extLst>
              <a:ext uri="{FF2B5EF4-FFF2-40B4-BE49-F238E27FC236}">
                <a16:creationId xmlns:a16="http://schemas.microsoft.com/office/drawing/2014/main" id="{87C8AE68-F4D7-42F1-A9C0-7860427027BC}"/>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3915668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Sign up/Login</a:t>
            </a:r>
            <a:endParaRPr lang="en-US" sz="2400">
              <a:cs typeface="Calibri"/>
            </a:endParaRP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9" name="Rectangle 8">
            <a:extLst>
              <a:ext uri="{FF2B5EF4-FFF2-40B4-BE49-F238E27FC236}">
                <a16:creationId xmlns:a16="http://schemas.microsoft.com/office/drawing/2014/main" id="{B185D500-2098-4189-8E90-96378340D103}"/>
              </a:ext>
            </a:extLst>
          </p:cNvPr>
          <p:cNvSpPr/>
          <p:nvPr/>
        </p:nvSpPr>
        <p:spPr>
          <a:xfrm>
            <a:off x="448734" y="2671619"/>
            <a:ext cx="5604933" cy="5249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2022474" y="274579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NASA Launchpad </a:t>
            </a:r>
            <a:r>
              <a:rPr lang="en-US" dirty="0">
                <a:cs typeface="Calibri"/>
              </a:rPr>
              <a:t>Login</a:t>
            </a:r>
            <a:endParaRPr lang="en-US" dirty="0"/>
          </a:p>
        </p:txBody>
      </p:sp>
      <p:sp>
        <p:nvSpPr>
          <p:cNvPr id="17" name="Rectangle 16">
            <a:extLst>
              <a:ext uri="{FF2B5EF4-FFF2-40B4-BE49-F238E27FC236}">
                <a16:creationId xmlns:a16="http://schemas.microsoft.com/office/drawing/2014/main" id="{5DFE723F-CEF1-4B4E-B18D-E6AF81CA2557}"/>
              </a:ext>
            </a:extLst>
          </p:cNvPr>
          <p:cNvSpPr/>
          <p:nvPr/>
        </p:nvSpPr>
        <p:spPr>
          <a:xfrm>
            <a:off x="448734" y="2031423"/>
            <a:ext cx="5604933" cy="50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490925B-E48E-452A-8CE5-A129BE239EA7}"/>
              </a:ext>
            </a:extLst>
          </p:cNvPr>
          <p:cNvSpPr txBox="1"/>
          <p:nvPr/>
        </p:nvSpPr>
        <p:spPr>
          <a:xfrm>
            <a:off x="1760007" y="2105604"/>
            <a:ext cx="3259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Non-NASA Authenticator Login</a:t>
            </a:r>
          </a:p>
        </p:txBody>
      </p:sp>
      <p:sp>
        <p:nvSpPr>
          <p:cNvPr id="19" name="Rectangle 18">
            <a:extLst>
              <a:ext uri="{FF2B5EF4-FFF2-40B4-BE49-F238E27FC236}">
                <a16:creationId xmlns:a16="http://schemas.microsoft.com/office/drawing/2014/main" id="{CE719BFD-832D-495A-866C-EFB332667A79}"/>
              </a:ext>
            </a:extLst>
          </p:cNvPr>
          <p:cNvSpPr/>
          <p:nvPr/>
        </p:nvSpPr>
        <p:spPr>
          <a:xfrm>
            <a:off x="448734" y="3894667"/>
            <a:ext cx="5604933" cy="18626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2A230182-90B9-4637-AECC-651CA58F07FF}"/>
              </a:ext>
            </a:extLst>
          </p:cNvPr>
          <p:cNvSpPr txBox="1"/>
          <p:nvPr/>
        </p:nvSpPr>
        <p:spPr>
          <a:xfrm>
            <a:off x="2081740" y="4503208"/>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New</a:t>
            </a:r>
            <a:r>
              <a:rPr lang="en-US" dirty="0">
                <a:cs typeface="Calibri"/>
              </a:rPr>
              <a:t> User Registration Block of Fields</a:t>
            </a:r>
            <a:endParaRPr lang="en-US" dirty="0"/>
          </a:p>
        </p:txBody>
      </p:sp>
      <p:sp>
        <p:nvSpPr>
          <p:cNvPr id="28" name="Rectangle 27">
            <a:extLst>
              <a:ext uri="{FF2B5EF4-FFF2-40B4-BE49-F238E27FC236}">
                <a16:creationId xmlns:a16="http://schemas.microsoft.com/office/drawing/2014/main" id="{36A392AC-7E57-40F0-9938-FD29B6347185}"/>
              </a:ext>
            </a:extLst>
          </p:cNvPr>
          <p:cNvSpPr/>
          <p:nvPr/>
        </p:nvSpPr>
        <p:spPr>
          <a:xfrm>
            <a:off x="6299201" y="2040467"/>
            <a:ext cx="5613399" cy="37168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FE403ED-E724-4CC7-97EB-80F6E4E1D4D1}"/>
              </a:ext>
            </a:extLst>
          </p:cNvPr>
          <p:cNvSpPr txBox="1"/>
          <p:nvPr/>
        </p:nvSpPr>
        <p:spPr>
          <a:xfrm>
            <a:off x="6294575" y="3484265"/>
            <a:ext cx="5616967" cy="646331"/>
          </a:xfrm>
          <a:prstGeom prst="rect">
            <a:avLst/>
          </a:prstGeom>
          <a:noFill/>
        </p:spPr>
        <p:txBody>
          <a:bodyPr wrap="square" lIns="91440" tIns="45720" rIns="91440" bIns="45720" rtlCol="0" anchor="t">
            <a:spAutoFit/>
          </a:bodyPr>
          <a:lstStyle/>
          <a:p>
            <a:r>
              <a:rPr lang="en-US" dirty="0"/>
              <a:t>Standing Declaration of Terms of Service, Acceptable Use, and implicit consent to security measures.</a:t>
            </a:r>
          </a:p>
        </p:txBody>
      </p:sp>
      <p:sp>
        <p:nvSpPr>
          <p:cNvPr id="23" name="Rectangle 22">
            <a:extLst>
              <a:ext uri="{FF2B5EF4-FFF2-40B4-BE49-F238E27FC236}">
                <a16:creationId xmlns:a16="http://schemas.microsoft.com/office/drawing/2014/main" id="{9EF3F772-6C43-47F3-9C8E-058B627DCB73}"/>
              </a:ext>
            </a:extLst>
          </p:cNvPr>
          <p:cNvSpPr/>
          <p:nvPr/>
        </p:nvSpPr>
        <p:spPr>
          <a:xfrm>
            <a:off x="448734" y="3281219"/>
            <a:ext cx="5604933" cy="5249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9F00E4D8-5EBE-4E45-BA50-68065F561272}"/>
              </a:ext>
            </a:extLst>
          </p:cNvPr>
          <p:cNvSpPr txBox="1"/>
          <p:nvPr/>
        </p:nvSpPr>
        <p:spPr>
          <a:xfrm>
            <a:off x="1395940" y="3355399"/>
            <a:ext cx="377613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Forgot Username  |  Reset Password</a:t>
            </a:r>
            <a:endParaRPr lang="en-US" dirty="0" err="1">
              <a:cs typeface="Calibri"/>
            </a:endParaRPr>
          </a:p>
        </p:txBody>
      </p:sp>
      <p:sp>
        <p:nvSpPr>
          <p:cNvPr id="11" name="TextBox 10">
            <a:extLst>
              <a:ext uri="{FF2B5EF4-FFF2-40B4-BE49-F238E27FC236}">
                <a16:creationId xmlns:a16="http://schemas.microsoft.com/office/drawing/2014/main" id="{6CC8CD49-E13D-4BF9-953C-719CBAF7BEF9}"/>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2" name="Graphic 10" descr="Caret Down with solid fill">
            <a:extLst>
              <a:ext uri="{FF2B5EF4-FFF2-40B4-BE49-F238E27FC236}">
                <a16:creationId xmlns:a16="http://schemas.microsoft.com/office/drawing/2014/main" id="{9CA1AEA1-F1CE-4F4F-8515-A62237B3142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4" name="Graphic 10" descr="Caret Down with solid fill">
            <a:extLst>
              <a:ext uri="{FF2B5EF4-FFF2-40B4-BE49-F238E27FC236}">
                <a16:creationId xmlns:a16="http://schemas.microsoft.com/office/drawing/2014/main" id="{58AABE82-33BC-4B1A-84FD-7CE237717FB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5" name="Graphic 10" descr="Caret Down with solid fill">
            <a:extLst>
              <a:ext uri="{FF2B5EF4-FFF2-40B4-BE49-F238E27FC236}">
                <a16:creationId xmlns:a16="http://schemas.microsoft.com/office/drawing/2014/main" id="{E022827B-C13B-4146-A2B9-0939FC945F6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16" name="TextBox 15">
            <a:extLst>
              <a:ext uri="{FF2B5EF4-FFF2-40B4-BE49-F238E27FC236}">
                <a16:creationId xmlns:a16="http://schemas.microsoft.com/office/drawing/2014/main" id="{BE2B6B2E-C513-4F0A-96AB-6B956AE1944B}"/>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38" name="TextBox 37">
            <a:extLst>
              <a:ext uri="{FF2B5EF4-FFF2-40B4-BE49-F238E27FC236}">
                <a16:creationId xmlns:a16="http://schemas.microsoft.com/office/drawing/2014/main" id="{2D8E70EE-35AC-47A0-9053-4DE9139C0848}"/>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40" name="TextBox 39">
            <a:extLst>
              <a:ext uri="{FF2B5EF4-FFF2-40B4-BE49-F238E27FC236}">
                <a16:creationId xmlns:a16="http://schemas.microsoft.com/office/drawing/2014/main" id="{F4299176-A694-4B59-86B9-3A631E6DFF38}"/>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42" name="TextBox 41">
            <a:extLst>
              <a:ext uri="{FF2B5EF4-FFF2-40B4-BE49-F238E27FC236}">
                <a16:creationId xmlns:a16="http://schemas.microsoft.com/office/drawing/2014/main" id="{3C99C5E5-22A3-4881-8926-64856A2E99BC}"/>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44" name="TextBox 43">
            <a:extLst>
              <a:ext uri="{FF2B5EF4-FFF2-40B4-BE49-F238E27FC236}">
                <a16:creationId xmlns:a16="http://schemas.microsoft.com/office/drawing/2014/main" id="{9E43E65D-3433-44C4-8BEF-90E7CD67AAB6}"/>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6" name="TextBox 45">
            <a:extLst>
              <a:ext uri="{FF2B5EF4-FFF2-40B4-BE49-F238E27FC236}">
                <a16:creationId xmlns:a16="http://schemas.microsoft.com/office/drawing/2014/main" id="{FCD34F8C-0BFC-4E27-B82C-07634633E31D}"/>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48" name="Graphic 4" descr="Magnifying glass with solid fill">
            <a:extLst>
              <a:ext uri="{FF2B5EF4-FFF2-40B4-BE49-F238E27FC236}">
                <a16:creationId xmlns:a16="http://schemas.microsoft.com/office/drawing/2014/main" id="{2713A602-ACDF-46A4-92C4-FB20DD0AB68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50" name="TextBox 49">
            <a:extLst>
              <a:ext uri="{FF2B5EF4-FFF2-40B4-BE49-F238E27FC236}">
                <a16:creationId xmlns:a16="http://schemas.microsoft.com/office/drawing/2014/main" id="{DE7F6DB8-5223-4374-8710-5AA228F1EDB6}"/>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413660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EF4743-937E-428E-87D2-DE1DD8A3937F}"/>
              </a:ext>
            </a:extLst>
          </p:cNvPr>
          <p:cNvSpPr txBox="1"/>
          <p:nvPr/>
        </p:nvSpPr>
        <p:spPr>
          <a:xfrm>
            <a:off x="4459816" y="107950"/>
            <a:ext cx="326813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Account Management</a:t>
            </a:r>
            <a:endParaRPr lang="en-US" sz="2400">
              <a:cs typeface="Calibri"/>
            </a:endParaRPr>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9" name="Rectangle 8">
            <a:extLst>
              <a:ext uri="{FF2B5EF4-FFF2-40B4-BE49-F238E27FC236}">
                <a16:creationId xmlns:a16="http://schemas.microsoft.com/office/drawing/2014/main" id="{B185D500-2098-4189-8E90-96378340D103}"/>
              </a:ext>
            </a:extLst>
          </p:cNvPr>
          <p:cNvSpPr/>
          <p:nvPr/>
        </p:nvSpPr>
        <p:spPr>
          <a:xfrm>
            <a:off x="3293534" y="2023534"/>
            <a:ext cx="5604933" cy="9228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5C1332-E00B-435A-9F6E-D920A0AC9DAC}"/>
              </a:ext>
            </a:extLst>
          </p:cNvPr>
          <p:cNvSpPr txBox="1"/>
          <p:nvPr/>
        </p:nvSpPr>
        <p:spPr>
          <a:xfrm>
            <a:off x="4723341" y="216640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Manage API Keys</a:t>
            </a:r>
          </a:p>
        </p:txBody>
      </p:sp>
      <p:sp>
        <p:nvSpPr>
          <p:cNvPr id="17" name="Rectangle 16">
            <a:extLst>
              <a:ext uri="{FF2B5EF4-FFF2-40B4-BE49-F238E27FC236}">
                <a16:creationId xmlns:a16="http://schemas.microsoft.com/office/drawing/2014/main" id="{5DFE723F-CEF1-4B4E-B18D-E6AF81CA2557}"/>
              </a:ext>
            </a:extLst>
          </p:cNvPr>
          <p:cNvSpPr/>
          <p:nvPr/>
        </p:nvSpPr>
        <p:spPr>
          <a:xfrm>
            <a:off x="3293534" y="3022600"/>
            <a:ext cx="5604933" cy="9228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490925B-E48E-452A-8CE5-A129BE239EA7}"/>
              </a:ext>
            </a:extLst>
          </p:cNvPr>
          <p:cNvSpPr txBox="1"/>
          <p:nvPr/>
        </p:nvSpPr>
        <p:spPr>
          <a:xfrm>
            <a:off x="4723341" y="316547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Subscriptions Management</a:t>
            </a:r>
          </a:p>
        </p:txBody>
      </p:sp>
      <p:sp>
        <p:nvSpPr>
          <p:cNvPr id="19" name="Rectangle 18">
            <a:extLst>
              <a:ext uri="{FF2B5EF4-FFF2-40B4-BE49-F238E27FC236}">
                <a16:creationId xmlns:a16="http://schemas.microsoft.com/office/drawing/2014/main" id="{CE719BFD-832D-495A-866C-EFB332667A79}"/>
              </a:ext>
            </a:extLst>
          </p:cNvPr>
          <p:cNvSpPr/>
          <p:nvPr/>
        </p:nvSpPr>
        <p:spPr>
          <a:xfrm>
            <a:off x="3293534" y="4038600"/>
            <a:ext cx="5604933" cy="92286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2A230182-90B9-4637-AECC-651CA58F07FF}"/>
              </a:ext>
            </a:extLst>
          </p:cNvPr>
          <p:cNvSpPr txBox="1"/>
          <p:nvPr/>
        </p:nvSpPr>
        <p:spPr>
          <a:xfrm>
            <a:off x="4740274" y="418147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Other</a:t>
            </a:r>
            <a:r>
              <a:rPr lang="en-US">
                <a:cs typeface="Calibri"/>
              </a:rPr>
              <a:t> Preferences</a:t>
            </a:r>
            <a:endParaRPr lang="en-US"/>
          </a:p>
        </p:txBody>
      </p:sp>
      <p:sp>
        <p:nvSpPr>
          <p:cNvPr id="13" name="TextBox 12">
            <a:extLst>
              <a:ext uri="{FF2B5EF4-FFF2-40B4-BE49-F238E27FC236}">
                <a16:creationId xmlns:a16="http://schemas.microsoft.com/office/drawing/2014/main" id="{A4622F92-D65D-4C4C-B255-E3E44D123AB6}"/>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4" name="Graphic 10" descr="Caret Down with solid fill">
            <a:extLst>
              <a:ext uri="{FF2B5EF4-FFF2-40B4-BE49-F238E27FC236}">
                <a16:creationId xmlns:a16="http://schemas.microsoft.com/office/drawing/2014/main" id="{9D14B45C-B871-42C5-9AFC-36E907D1B2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75" y="1638300"/>
            <a:ext cx="295275" cy="276225"/>
          </a:xfrm>
          <a:prstGeom prst="rect">
            <a:avLst/>
          </a:prstGeom>
        </p:spPr>
      </p:pic>
      <p:pic>
        <p:nvPicPr>
          <p:cNvPr id="15" name="Graphic 10" descr="Caret Down with solid fill">
            <a:extLst>
              <a:ext uri="{FF2B5EF4-FFF2-40B4-BE49-F238E27FC236}">
                <a16:creationId xmlns:a16="http://schemas.microsoft.com/office/drawing/2014/main" id="{34026201-8063-4E31-B8FE-CF76B5DADF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8625" y="1647824"/>
            <a:ext cx="295275" cy="276225"/>
          </a:xfrm>
          <a:prstGeom prst="rect">
            <a:avLst/>
          </a:prstGeom>
        </p:spPr>
      </p:pic>
      <p:pic>
        <p:nvPicPr>
          <p:cNvPr id="16" name="Graphic 10" descr="Caret Down with solid fill">
            <a:extLst>
              <a:ext uri="{FF2B5EF4-FFF2-40B4-BE49-F238E27FC236}">
                <a16:creationId xmlns:a16="http://schemas.microsoft.com/office/drawing/2014/main" id="{313FB450-71BD-4C47-B762-503E66D0D66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05900" y="1647824"/>
            <a:ext cx="295275" cy="276225"/>
          </a:xfrm>
          <a:prstGeom prst="rect">
            <a:avLst/>
          </a:prstGeom>
        </p:spPr>
      </p:pic>
      <p:sp>
        <p:nvSpPr>
          <p:cNvPr id="32" name="TextBox 31">
            <a:extLst>
              <a:ext uri="{FF2B5EF4-FFF2-40B4-BE49-F238E27FC236}">
                <a16:creationId xmlns:a16="http://schemas.microsoft.com/office/drawing/2014/main" id="{8539B5A7-91BF-41D4-9A3A-86A2E61D7D5C}"/>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34" name="TextBox 33">
            <a:extLst>
              <a:ext uri="{FF2B5EF4-FFF2-40B4-BE49-F238E27FC236}">
                <a16:creationId xmlns:a16="http://schemas.microsoft.com/office/drawing/2014/main" id="{45755622-57C6-47D5-8AF0-0BAAE9032964}"/>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36" name="TextBox 35">
            <a:extLst>
              <a:ext uri="{FF2B5EF4-FFF2-40B4-BE49-F238E27FC236}">
                <a16:creationId xmlns:a16="http://schemas.microsoft.com/office/drawing/2014/main" id="{414E8422-1EDF-4C60-B3DA-ECC04F743DBD}"/>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38" name="TextBox 37">
            <a:extLst>
              <a:ext uri="{FF2B5EF4-FFF2-40B4-BE49-F238E27FC236}">
                <a16:creationId xmlns:a16="http://schemas.microsoft.com/office/drawing/2014/main" id="{F8BECD5F-35A7-402D-A66A-F03B2B9FA601}"/>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40" name="TextBox 39">
            <a:extLst>
              <a:ext uri="{FF2B5EF4-FFF2-40B4-BE49-F238E27FC236}">
                <a16:creationId xmlns:a16="http://schemas.microsoft.com/office/drawing/2014/main" id="{207EAFD9-7A59-4759-97BD-50C548EFA0D6}"/>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42" name="TextBox 41">
            <a:extLst>
              <a:ext uri="{FF2B5EF4-FFF2-40B4-BE49-F238E27FC236}">
                <a16:creationId xmlns:a16="http://schemas.microsoft.com/office/drawing/2014/main" id="{EACD9DC7-82C0-4581-8991-9A246DB88B3F}"/>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44" name="Graphic 4" descr="Magnifying glass with solid fill">
            <a:extLst>
              <a:ext uri="{FF2B5EF4-FFF2-40B4-BE49-F238E27FC236}">
                <a16:creationId xmlns:a16="http://schemas.microsoft.com/office/drawing/2014/main" id="{69F7716E-0757-4C23-B9B1-E95942E95AF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1600" y="714375"/>
            <a:ext cx="390525" cy="390525"/>
          </a:xfrm>
          <a:prstGeom prst="rect">
            <a:avLst/>
          </a:prstGeom>
        </p:spPr>
      </p:pic>
      <p:sp>
        <p:nvSpPr>
          <p:cNvPr id="46" name="TextBox 45">
            <a:extLst>
              <a:ext uri="{FF2B5EF4-FFF2-40B4-BE49-F238E27FC236}">
                <a16:creationId xmlns:a16="http://schemas.microsoft.com/office/drawing/2014/main" id="{389B5E9C-ED4A-4EA0-BA30-08799AD28D76}"/>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Tree>
    <p:extLst>
      <p:ext uri="{BB962C8B-B14F-4D97-AF65-F5344CB8AC3E}">
        <p14:creationId xmlns:p14="http://schemas.microsoft.com/office/powerpoint/2010/main" val="302555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DFD214-714B-4CE5-842B-1AF585216B3D}"/>
              </a:ext>
            </a:extLst>
          </p:cNvPr>
          <p:cNvSpPr/>
          <p:nvPr/>
        </p:nvSpPr>
        <p:spPr>
          <a:xfrm>
            <a:off x="169334" y="524934"/>
            <a:ext cx="11844866" cy="614679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C5EE447-B95E-441C-B04B-385CB383B34C}"/>
              </a:ext>
            </a:extLst>
          </p:cNvPr>
          <p:cNvSpPr txBox="1"/>
          <p:nvPr/>
        </p:nvSpPr>
        <p:spPr>
          <a:xfrm>
            <a:off x="10209741" y="659341"/>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Sign up / Login</a:t>
            </a:r>
            <a:endParaRPr lang="en-US" sz="1600">
              <a:cs typeface="Calibri"/>
            </a:endParaRPr>
          </a:p>
        </p:txBody>
      </p:sp>
      <p:sp>
        <p:nvSpPr>
          <p:cNvPr id="8" name="TextBox 7">
            <a:extLst>
              <a:ext uri="{FF2B5EF4-FFF2-40B4-BE49-F238E27FC236}">
                <a16:creationId xmlns:a16="http://schemas.microsoft.com/office/drawing/2014/main" id="{4CEF4743-937E-428E-87D2-DE1DD8A3937F}"/>
              </a:ext>
            </a:extLst>
          </p:cNvPr>
          <p:cNvSpPr txBox="1"/>
          <p:nvPr/>
        </p:nvSpPr>
        <p:spPr>
          <a:xfrm>
            <a:off x="4722283" y="656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About GCN</a:t>
            </a:r>
            <a:endParaRPr lang="en-US"/>
          </a:p>
        </p:txBody>
      </p:sp>
      <p:sp>
        <p:nvSpPr>
          <p:cNvPr id="26" name="TextBox 25">
            <a:extLst>
              <a:ext uri="{FF2B5EF4-FFF2-40B4-BE49-F238E27FC236}">
                <a16:creationId xmlns:a16="http://schemas.microsoft.com/office/drawing/2014/main" id="{34A75E30-C61F-43FE-A115-1CAD0D367EB9}"/>
              </a:ext>
            </a:extLst>
          </p:cNvPr>
          <p:cNvSpPr txBox="1"/>
          <p:nvPr/>
        </p:nvSpPr>
        <p:spPr>
          <a:xfrm>
            <a:off x="447675" y="5891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Admin and Legal Navigation</a:t>
            </a:r>
            <a:endParaRPr lang="en-US"/>
          </a:p>
          <a:p>
            <a:pPr algn="ctr"/>
            <a:r>
              <a:rPr lang="en-US">
                <a:cs typeface="Calibri"/>
              </a:rPr>
              <a:t>Contact GCN | Parent and partner orgs | Legal and Disclaimers | System Status | Change log | "Site last updated" </a:t>
            </a:r>
          </a:p>
        </p:txBody>
      </p:sp>
      <p:sp>
        <p:nvSpPr>
          <p:cNvPr id="2" name="TextBox 1">
            <a:extLst>
              <a:ext uri="{FF2B5EF4-FFF2-40B4-BE49-F238E27FC236}">
                <a16:creationId xmlns:a16="http://schemas.microsoft.com/office/drawing/2014/main" id="{51BCA470-3891-45CE-8B92-C205C386CF2E}"/>
              </a:ext>
            </a:extLst>
          </p:cNvPr>
          <p:cNvSpPr txBox="1"/>
          <p:nvPr/>
        </p:nvSpPr>
        <p:spPr>
          <a:xfrm>
            <a:off x="10209741" y="962024"/>
            <a:ext cx="1701800" cy="338554"/>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Account</a:t>
            </a:r>
            <a:endParaRPr lang="en-US" sz="1600">
              <a:cs typeface="Calibri"/>
            </a:endParaRPr>
          </a:p>
        </p:txBody>
      </p:sp>
      <p:sp>
        <p:nvSpPr>
          <p:cNvPr id="19" name="TextBox 18">
            <a:extLst>
              <a:ext uri="{FF2B5EF4-FFF2-40B4-BE49-F238E27FC236}">
                <a16:creationId xmlns:a16="http://schemas.microsoft.com/office/drawing/2014/main" id="{177B5F82-E20F-46A4-A7F1-B7A085D0996C}"/>
              </a:ext>
            </a:extLst>
          </p:cNvPr>
          <p:cNvSpPr txBox="1"/>
          <p:nvPr/>
        </p:nvSpPr>
        <p:spPr>
          <a:xfrm>
            <a:off x="414867" y="4928658"/>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GCN Team with BIO and Contact [Links to Contact GCN page]</a:t>
            </a:r>
            <a:endParaRPr lang="en-US" b="1">
              <a:cs typeface="Calibri"/>
            </a:endParaRPr>
          </a:p>
        </p:txBody>
      </p:sp>
      <p:sp>
        <p:nvSpPr>
          <p:cNvPr id="4" name="TextBox 3">
            <a:extLst>
              <a:ext uri="{FF2B5EF4-FFF2-40B4-BE49-F238E27FC236}">
                <a16:creationId xmlns:a16="http://schemas.microsoft.com/office/drawing/2014/main" id="{C9F9F38E-49AC-4C25-A548-16066656A777}"/>
              </a:ext>
            </a:extLst>
          </p:cNvPr>
          <p:cNvSpPr txBox="1"/>
          <p:nvPr/>
        </p:nvSpPr>
        <p:spPr>
          <a:xfrm>
            <a:off x="1876423" y="659342"/>
            <a:ext cx="1422402"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GSFC Logo &amp; Link</a:t>
            </a:r>
            <a:endParaRPr lang="en-US">
              <a:cs typeface="Calibri"/>
            </a:endParaRPr>
          </a:p>
        </p:txBody>
      </p:sp>
      <p:sp>
        <p:nvSpPr>
          <p:cNvPr id="5" name="TextBox 4">
            <a:extLst>
              <a:ext uri="{FF2B5EF4-FFF2-40B4-BE49-F238E27FC236}">
                <a16:creationId xmlns:a16="http://schemas.microsoft.com/office/drawing/2014/main" id="{3F3DADFD-387C-48E9-A3C3-1FA6075671FE}"/>
              </a:ext>
            </a:extLst>
          </p:cNvPr>
          <p:cNvSpPr txBox="1"/>
          <p:nvPr/>
        </p:nvSpPr>
        <p:spPr>
          <a:xfrm>
            <a:off x="447673" y="659342"/>
            <a:ext cx="1430868"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NASA Logo &amp; Link</a:t>
            </a:r>
            <a:endParaRPr lang="en-US">
              <a:cs typeface="Calibri"/>
            </a:endParaRPr>
          </a:p>
        </p:txBody>
      </p:sp>
      <p:sp>
        <p:nvSpPr>
          <p:cNvPr id="29" name="TextBox 28">
            <a:extLst>
              <a:ext uri="{FF2B5EF4-FFF2-40B4-BE49-F238E27FC236}">
                <a16:creationId xmlns:a16="http://schemas.microsoft.com/office/drawing/2014/main" id="{BD015ABB-40E7-4C88-BDD6-89396555DBEF}"/>
              </a:ext>
            </a:extLst>
          </p:cNvPr>
          <p:cNvSpPr txBox="1"/>
          <p:nvPr/>
        </p:nvSpPr>
        <p:spPr>
          <a:xfrm>
            <a:off x="414866" y="4524374"/>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How GCN works with observatories and missions</a:t>
            </a:r>
          </a:p>
        </p:txBody>
      </p:sp>
      <p:sp>
        <p:nvSpPr>
          <p:cNvPr id="30" name="TextBox 29">
            <a:extLst>
              <a:ext uri="{FF2B5EF4-FFF2-40B4-BE49-F238E27FC236}">
                <a16:creationId xmlns:a16="http://schemas.microsoft.com/office/drawing/2014/main" id="{6F519151-64EA-4592-B14E-C93B146BE631}"/>
              </a:ext>
            </a:extLst>
          </p:cNvPr>
          <p:cNvSpPr txBox="1"/>
          <p:nvPr/>
        </p:nvSpPr>
        <p:spPr>
          <a:xfrm>
            <a:off x="414866" y="4123266"/>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History of GCN</a:t>
            </a:r>
            <a:endParaRPr lang="en-US" b="1">
              <a:cs typeface="Calibri" panose="020F0502020204030204"/>
            </a:endParaRPr>
          </a:p>
        </p:txBody>
      </p:sp>
      <p:sp>
        <p:nvSpPr>
          <p:cNvPr id="10" name="TextBox 9">
            <a:extLst>
              <a:ext uri="{FF2B5EF4-FFF2-40B4-BE49-F238E27FC236}">
                <a16:creationId xmlns:a16="http://schemas.microsoft.com/office/drawing/2014/main" id="{545C1332-E00B-435A-9F6E-D920A0AC9DAC}"/>
              </a:ext>
            </a:extLst>
          </p:cNvPr>
          <p:cNvSpPr txBox="1"/>
          <p:nvPr/>
        </p:nvSpPr>
        <p:spPr>
          <a:xfrm>
            <a:off x="414867" y="2208741"/>
            <a:ext cx="11501966" cy="1477328"/>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GCN Mission Statement</a:t>
            </a:r>
          </a:p>
          <a:p>
            <a:r>
              <a:rPr lang="en-US">
                <a:cs typeface="Calibri" panose="020F0502020204030204"/>
              </a:rPr>
              <a:t>Utilize Accordian feature</a:t>
            </a:r>
          </a:p>
          <a:p>
            <a:r>
              <a:rPr lang="en-US">
                <a:cs typeface="Calibri" panose="020F0502020204030204"/>
              </a:rPr>
              <a:t>In Order to provide a drop down for each heading</a:t>
            </a:r>
          </a:p>
          <a:p>
            <a:r>
              <a:rPr lang="en-US">
                <a:cs typeface="Calibri" panose="020F0502020204030204"/>
              </a:rPr>
              <a:t>That gives the detailed text associated with each topic</a:t>
            </a:r>
          </a:p>
          <a:p>
            <a:r>
              <a:rPr lang="en-US" dirty="0">
                <a:cs typeface="Calibri" panose="020F0502020204030204"/>
              </a:rPr>
              <a:t>Graphics and Links can be provided</a:t>
            </a:r>
            <a:r>
              <a:rPr lang="en-US">
                <a:cs typeface="Calibri" panose="020F0502020204030204"/>
              </a:rPr>
              <a:t> if necessary.</a:t>
            </a:r>
            <a:endParaRPr lang="en-US" dirty="0">
              <a:cs typeface="Calibri" panose="020F0502020204030204"/>
            </a:endParaRPr>
          </a:p>
        </p:txBody>
      </p:sp>
      <p:sp>
        <p:nvSpPr>
          <p:cNvPr id="32" name="TextBox 31">
            <a:extLst>
              <a:ext uri="{FF2B5EF4-FFF2-40B4-BE49-F238E27FC236}">
                <a16:creationId xmlns:a16="http://schemas.microsoft.com/office/drawing/2014/main" id="{993BCFCD-89C6-4E96-8480-772D4345D44F}"/>
              </a:ext>
            </a:extLst>
          </p:cNvPr>
          <p:cNvSpPr txBox="1"/>
          <p:nvPr/>
        </p:nvSpPr>
        <p:spPr>
          <a:xfrm>
            <a:off x="414867" y="3725332"/>
            <a:ext cx="11501966"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What's New at GCN (headline level news)</a:t>
            </a:r>
          </a:p>
        </p:txBody>
      </p:sp>
      <p:sp>
        <p:nvSpPr>
          <p:cNvPr id="7" name="TextBox 6">
            <a:extLst>
              <a:ext uri="{FF2B5EF4-FFF2-40B4-BE49-F238E27FC236}">
                <a16:creationId xmlns:a16="http://schemas.microsoft.com/office/drawing/2014/main" id="{F63C52AC-19EC-4CB8-8A07-67999B054DFB}"/>
              </a:ext>
            </a:extLst>
          </p:cNvPr>
          <p:cNvSpPr txBox="1"/>
          <p:nvPr/>
        </p:nvSpPr>
        <p:spPr>
          <a:xfrm>
            <a:off x="3300941" y="659342"/>
            <a:ext cx="5598584"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GCN/TACH Banner Logo</a:t>
            </a:r>
          </a:p>
          <a:p>
            <a:pPr algn="ctr"/>
            <a:r>
              <a:rPr lang="en-US">
                <a:cs typeface="Calibri"/>
              </a:rPr>
              <a:t>(Returns to Front Page)</a:t>
            </a:r>
          </a:p>
        </p:txBody>
      </p:sp>
      <p:sp>
        <p:nvSpPr>
          <p:cNvPr id="9" name="TextBox 8">
            <a:extLst>
              <a:ext uri="{FF2B5EF4-FFF2-40B4-BE49-F238E27FC236}">
                <a16:creationId xmlns:a16="http://schemas.microsoft.com/office/drawing/2014/main" id="{E7B00FF2-0607-44EB-8582-8B0D7661BFC9}"/>
              </a:ext>
            </a:extLst>
          </p:cNvPr>
          <p:cNvSpPr txBox="1"/>
          <p:nvPr/>
        </p:nvSpPr>
        <p:spPr>
          <a:xfrm>
            <a:off x="8892116" y="659342"/>
            <a:ext cx="1321859"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cs typeface="Calibri"/>
              </a:rPr>
              <a:t>Search  </a:t>
            </a:r>
          </a:p>
          <a:p>
            <a:pPr algn="r"/>
            <a:r>
              <a:rPr lang="en-US">
                <a:cs typeface="Calibri"/>
              </a:rPr>
              <a:t>.</a:t>
            </a:r>
            <a:endParaRPr lang="en-US" dirty="0">
              <a:cs typeface="Calibri"/>
            </a:endParaRPr>
          </a:p>
        </p:txBody>
      </p:sp>
      <p:pic>
        <p:nvPicPr>
          <p:cNvPr id="11" name="Graphic 4" descr="Magnifying glass with solid fill">
            <a:extLst>
              <a:ext uri="{FF2B5EF4-FFF2-40B4-BE49-F238E27FC236}">
                <a16:creationId xmlns:a16="http://schemas.microsoft.com/office/drawing/2014/main" id="{715262C9-B45D-44A8-9F03-CEC19C3714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91600" y="714375"/>
            <a:ext cx="390525" cy="390525"/>
          </a:xfrm>
          <a:prstGeom prst="rect">
            <a:avLst/>
          </a:prstGeom>
        </p:spPr>
      </p:pic>
      <p:sp>
        <p:nvSpPr>
          <p:cNvPr id="14" name="TextBox 13">
            <a:extLst>
              <a:ext uri="{FF2B5EF4-FFF2-40B4-BE49-F238E27FC236}">
                <a16:creationId xmlns:a16="http://schemas.microsoft.com/office/drawing/2014/main" id="{ED6BD7B9-9DEE-4584-858B-9BECE19971DA}"/>
              </a:ext>
            </a:extLst>
          </p:cNvPr>
          <p:cNvSpPr txBox="1"/>
          <p:nvPr/>
        </p:nvSpPr>
        <p:spPr>
          <a:xfrm>
            <a:off x="447675" y="1319742"/>
            <a:ext cx="11463866" cy="646331"/>
          </a:xfrm>
          <a:prstGeom prst="rect">
            <a:avLst/>
          </a:prstGeom>
          <a:solidFill>
            <a:schemeClr val="bg1">
              <a:lumMod val="95000"/>
            </a:schemeClr>
          </a:solid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Horizontal Navigation Menu</a:t>
            </a:r>
            <a:endParaRPr lang="en-US"/>
          </a:p>
          <a:p>
            <a:pPr algn="ctr"/>
            <a:r>
              <a:rPr lang="en-US">
                <a:cs typeface="Calibri"/>
              </a:rPr>
              <a:t>About GCN    | Missions    | Documentation    | Alerts    | Archive </a:t>
            </a:r>
          </a:p>
        </p:txBody>
      </p:sp>
      <p:pic>
        <p:nvPicPr>
          <p:cNvPr id="15" name="Graphic 10" descr="Caret Down with solid fill">
            <a:extLst>
              <a:ext uri="{FF2B5EF4-FFF2-40B4-BE49-F238E27FC236}">
                <a16:creationId xmlns:a16="http://schemas.microsoft.com/office/drawing/2014/main" id="{16333F78-ACB1-4EBB-B1C5-6FA5B3334D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62575" y="1638300"/>
            <a:ext cx="295275" cy="276225"/>
          </a:xfrm>
          <a:prstGeom prst="rect">
            <a:avLst/>
          </a:prstGeom>
        </p:spPr>
      </p:pic>
      <p:pic>
        <p:nvPicPr>
          <p:cNvPr id="16" name="Graphic 10" descr="Caret Down with solid fill">
            <a:extLst>
              <a:ext uri="{FF2B5EF4-FFF2-40B4-BE49-F238E27FC236}">
                <a16:creationId xmlns:a16="http://schemas.microsoft.com/office/drawing/2014/main" id="{C5F67442-2BF7-494F-9875-352DDBAAF2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48625" y="1647824"/>
            <a:ext cx="295275" cy="276225"/>
          </a:xfrm>
          <a:prstGeom prst="rect">
            <a:avLst/>
          </a:prstGeom>
        </p:spPr>
      </p:pic>
      <p:pic>
        <p:nvPicPr>
          <p:cNvPr id="17" name="Graphic 10" descr="Caret Down with solid fill">
            <a:extLst>
              <a:ext uri="{FF2B5EF4-FFF2-40B4-BE49-F238E27FC236}">
                <a16:creationId xmlns:a16="http://schemas.microsoft.com/office/drawing/2014/main" id="{1905E966-1B34-4D59-A4A4-3E10A1CD945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05900" y="1647824"/>
            <a:ext cx="295275" cy="276225"/>
          </a:xfrm>
          <a:prstGeom prst="rect">
            <a:avLst/>
          </a:prstGeom>
        </p:spPr>
      </p:pic>
      <p:sp>
        <p:nvSpPr>
          <p:cNvPr id="45" name="TextBox 44">
            <a:extLst>
              <a:ext uri="{FF2B5EF4-FFF2-40B4-BE49-F238E27FC236}">
                <a16:creationId xmlns:a16="http://schemas.microsoft.com/office/drawing/2014/main" id="{353CC01B-7F4B-4BDC-9E09-14B1AAA3CC5C}"/>
              </a:ext>
            </a:extLst>
          </p:cNvPr>
          <p:cNvSpPr txBox="1"/>
          <p:nvPr/>
        </p:nvSpPr>
        <p:spPr>
          <a:xfrm>
            <a:off x="447675" y="466725"/>
            <a:ext cx="46863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Banner Text Identifying this as an official website of the US government</a:t>
            </a:r>
          </a:p>
        </p:txBody>
      </p:sp>
      <p:sp>
        <p:nvSpPr>
          <p:cNvPr id="46" name="Minus Sign 45">
            <a:extLst>
              <a:ext uri="{FF2B5EF4-FFF2-40B4-BE49-F238E27FC236}">
                <a16:creationId xmlns:a16="http://schemas.microsoft.com/office/drawing/2014/main" id="{AD3CDAEE-3314-4146-88FD-6BD41F65AA94}"/>
              </a:ext>
            </a:extLst>
          </p:cNvPr>
          <p:cNvSpPr/>
          <p:nvPr/>
        </p:nvSpPr>
        <p:spPr>
          <a:xfrm>
            <a:off x="11372850" y="2152650"/>
            <a:ext cx="390525" cy="419100"/>
          </a:xfrm>
          <a:prstGeom prst="mathMin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4BAFA8A9-95D8-4935-BEFA-C992A516BDE5}"/>
              </a:ext>
            </a:extLst>
          </p:cNvPr>
          <p:cNvSpPr/>
          <p:nvPr/>
        </p:nvSpPr>
        <p:spPr>
          <a:xfrm>
            <a:off x="11372850" y="3714750"/>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lus Sign 47">
            <a:extLst>
              <a:ext uri="{FF2B5EF4-FFF2-40B4-BE49-F238E27FC236}">
                <a16:creationId xmlns:a16="http://schemas.microsoft.com/office/drawing/2014/main" id="{19A10D10-0B0B-4D39-9CE6-F776AFE5A7B6}"/>
              </a:ext>
            </a:extLst>
          </p:cNvPr>
          <p:cNvSpPr/>
          <p:nvPr/>
        </p:nvSpPr>
        <p:spPr>
          <a:xfrm>
            <a:off x="11372850" y="4105275"/>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lus Sign 48">
            <a:extLst>
              <a:ext uri="{FF2B5EF4-FFF2-40B4-BE49-F238E27FC236}">
                <a16:creationId xmlns:a16="http://schemas.microsoft.com/office/drawing/2014/main" id="{A1A932AB-522F-4939-B840-945D0581FB32}"/>
              </a:ext>
            </a:extLst>
          </p:cNvPr>
          <p:cNvSpPr/>
          <p:nvPr/>
        </p:nvSpPr>
        <p:spPr>
          <a:xfrm>
            <a:off x="11372850" y="4505325"/>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lus Sign 49">
            <a:extLst>
              <a:ext uri="{FF2B5EF4-FFF2-40B4-BE49-F238E27FC236}">
                <a16:creationId xmlns:a16="http://schemas.microsoft.com/office/drawing/2014/main" id="{F62CD9C2-5BA9-42BE-9E87-8061840767A5}"/>
              </a:ext>
            </a:extLst>
          </p:cNvPr>
          <p:cNvSpPr/>
          <p:nvPr/>
        </p:nvSpPr>
        <p:spPr>
          <a:xfrm>
            <a:off x="11372850" y="4914900"/>
            <a:ext cx="400050" cy="4000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82265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819EA105161447A50F0657B89EB09A" ma:contentTypeVersion="10" ma:contentTypeDescription="Create a new document." ma:contentTypeScope="" ma:versionID="5ec132ba2e079a196fca4892d0b498aa">
  <xsd:schema xmlns:xsd="http://www.w3.org/2001/XMLSchema" xmlns:xs="http://www.w3.org/2001/XMLSchema" xmlns:p="http://schemas.microsoft.com/office/2006/metadata/properties" xmlns:ns2="dc580985-2ac0-4b83-9782-36bcf4b44f14" xmlns:ns3="1aa0ef25-282a-4de6-84c9-62d8e9dff098" targetNamespace="http://schemas.microsoft.com/office/2006/metadata/properties" ma:root="true" ma:fieldsID="8213a8756cbd5da738cdb58af6aa9547" ns2:_="" ns3:_="">
    <xsd:import namespace="dc580985-2ac0-4b83-9782-36bcf4b44f14"/>
    <xsd:import namespace="1aa0ef25-282a-4de6-84c9-62d8e9dff09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580985-2ac0-4b83-9782-36bcf4b44f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0ef25-282a-4de6-84c9-62d8e9dff09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E12FB3-4DD7-42AB-A66C-E0CA1B860BDC}">
  <ds:schemaRefs>
    <ds:schemaRef ds:uri="http://schemas.microsoft.com/sharepoint/v3/contenttype/forms"/>
  </ds:schemaRefs>
</ds:datastoreItem>
</file>

<file path=customXml/itemProps2.xml><?xml version="1.0" encoding="utf-8"?>
<ds:datastoreItem xmlns:ds="http://schemas.openxmlformats.org/officeDocument/2006/customXml" ds:itemID="{7CA7766F-9392-44F2-9291-2E11C52761E4}">
  <ds:schemaRefs>
    <ds:schemaRef ds:uri="http://schemas.microsoft.com/office/2006/documentManagement/types"/>
    <ds:schemaRef ds:uri="http://schemas.openxmlformats.org/package/2006/metadata/core-properties"/>
    <ds:schemaRef ds:uri="http://www.w3.org/XML/1998/namespace"/>
    <ds:schemaRef ds:uri="dc580985-2ac0-4b83-9782-36bcf4b44f14"/>
    <ds:schemaRef ds:uri="http://schemas.microsoft.com/office/infopath/2007/PartnerControls"/>
    <ds:schemaRef ds:uri="http://purl.org/dc/terms/"/>
    <ds:schemaRef ds:uri="http://purl.org/dc/elements/1.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772F031-7979-4BA9-84EF-7B3949970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580985-2ac0-4b83-9782-36bcf4b44f14"/>
    <ds:schemaRef ds:uri="1aa0ef25-282a-4de6-84c9-62d8e9dff0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3299</Words>
  <Application>Microsoft Office PowerPoint</Application>
  <PresentationFormat>Widescreen</PresentationFormat>
  <Paragraphs>766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Pages for New GCN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Lorek, Ryan J. (GSFC-661.0)[UNIVERSITY OF MARYLAND BALTIMORE CO]</dc:creator>
  <cp:lastModifiedBy>Lorek, Ryan J. (GSFC-661.0)[UNIVERSITY OF MARYLAND BALTIMORE CO]</cp:lastModifiedBy>
  <cp:revision>781</cp:revision>
  <dcterms:created xsi:type="dcterms:W3CDTF">2021-09-23T18:36:17Z</dcterms:created>
  <dcterms:modified xsi:type="dcterms:W3CDTF">2022-02-17T14:38:11Z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0x010100DE819EA105161447A50F0657B89EB09A</vt:lpwstr>
  </property>
</Properties>
</file>