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78" r:id="rId2"/>
    <p:sldId id="272" r:id="rId3"/>
    <p:sldId id="277" r:id="rId4"/>
    <p:sldId id="273" r:id="rId5"/>
    <p:sldId id="279" r:id="rId6"/>
  </p:sldIdLst>
  <p:sldSz cx="9144000" cy="6858000" type="screen4x3"/>
  <p:notesSz cx="6797675" cy="9926638"/>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新データ" id="{0B4E2081-B475-455F-9A3D-D7B58CEC029F}">
          <p14:sldIdLst>
            <p14:sldId id="278"/>
            <p14:sldId id="272"/>
            <p14:sldId id="277"/>
            <p14:sldId id="273"/>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E1DCD2"/>
    <a:srgbClr val="20B01B"/>
    <a:srgbClr val="547659"/>
    <a:srgbClr val="D8FFD7"/>
    <a:srgbClr val="D9FFCF"/>
    <a:srgbClr val="CDEFC0"/>
    <a:srgbClr val="7DCE0E"/>
    <a:srgbClr val="77F60D"/>
    <a:srgbClr val="65D10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55" autoAdjust="0"/>
    <p:restoredTop sz="86017" autoAdjust="0"/>
  </p:normalViewPr>
  <p:slideViewPr>
    <p:cSldViewPr snapToGrid="0" snapToObjects="1" showGuides="1">
      <p:cViewPr>
        <p:scale>
          <a:sx n="50" d="100"/>
          <a:sy n="50" d="100"/>
        </p:scale>
        <p:origin x="2726" y="56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CDC5394A-4D4B-FD48-B4D8-1E8894A3DBDA}" type="datetimeFigureOut">
              <a:rPr kumimoji="1" lang="ja-JP" altLang="en-US" smtClean="0"/>
              <a:t>2017/12/8</a:t>
            </a:fld>
            <a:endParaRPr kumimoji="1" lang="ja-JP" altLang="en-US"/>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47670BE9-0ED6-A741-95F2-861745C41B2B}" type="slidenum">
              <a:rPr kumimoji="1" lang="ja-JP" altLang="en-US" smtClean="0"/>
              <a:t>‹#›</a:t>
            </a:fld>
            <a:endParaRPr kumimoji="1" lang="ja-JP" altLang="en-US"/>
          </a:p>
        </p:txBody>
      </p:sp>
    </p:spTree>
    <p:extLst>
      <p:ext uri="{BB962C8B-B14F-4D97-AF65-F5344CB8AC3E}">
        <p14:creationId xmlns:p14="http://schemas.microsoft.com/office/powerpoint/2010/main" val="11816403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4958581E-0219-5640-BF68-E3D235CE3B97}" type="datetimeFigureOut">
              <a:rPr kumimoji="1" lang="ja-JP" altLang="en-US" smtClean="0"/>
              <a:t>2017/12/8</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6FBCB44-F5C6-3544-8AF9-9959685CE757}" type="slidenum">
              <a:rPr kumimoji="1" lang="ja-JP" altLang="en-US" smtClean="0"/>
              <a:t>‹#›</a:t>
            </a:fld>
            <a:endParaRPr kumimoji="1" lang="ja-JP" altLang="en-US"/>
          </a:p>
        </p:txBody>
      </p:sp>
    </p:spTree>
    <p:extLst>
      <p:ext uri="{BB962C8B-B14F-4D97-AF65-F5344CB8AC3E}">
        <p14:creationId xmlns:p14="http://schemas.microsoft.com/office/powerpoint/2010/main" val="172850269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6FBCB44-F5C6-3544-8AF9-9959685CE757}" type="slidenum">
              <a:rPr kumimoji="1" lang="ja-JP" altLang="en-US" smtClean="0"/>
              <a:t>1</a:t>
            </a:fld>
            <a:endParaRPr kumimoji="1" lang="ja-JP" altLang="en-US"/>
          </a:p>
        </p:txBody>
      </p:sp>
    </p:spTree>
    <p:extLst>
      <p:ext uri="{BB962C8B-B14F-4D97-AF65-F5344CB8AC3E}">
        <p14:creationId xmlns:p14="http://schemas.microsoft.com/office/powerpoint/2010/main" val="1534631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8C1832DB-5694-2C49-B61D-C60E0C8F12E7}" type="slidenum">
              <a:rPr kumimoji="1" lang="ja-JP" altLang="en-US" smtClean="0"/>
              <a:t>‹#›</a:t>
            </a:fld>
            <a:endParaRPr kumimoji="1" lang="ja-JP" altLang="en-US"/>
          </a:p>
        </p:txBody>
      </p:sp>
    </p:spTree>
    <p:extLst>
      <p:ext uri="{BB962C8B-B14F-4D97-AF65-F5344CB8AC3E}">
        <p14:creationId xmlns:p14="http://schemas.microsoft.com/office/powerpoint/2010/main" val="331251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8C1832DB-5694-2C49-B61D-C60E0C8F12E7}" type="slidenum">
              <a:rPr kumimoji="1" lang="ja-JP" altLang="en-US" smtClean="0"/>
              <a:t>‹#›</a:t>
            </a:fld>
            <a:endParaRPr kumimoji="1" lang="ja-JP" altLang="en-US"/>
          </a:p>
        </p:txBody>
      </p:sp>
    </p:spTree>
    <p:extLst>
      <p:ext uri="{BB962C8B-B14F-4D97-AF65-F5344CB8AC3E}">
        <p14:creationId xmlns:p14="http://schemas.microsoft.com/office/powerpoint/2010/main" val="106732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正方形/長方形 9"/>
          <p:cNvSpPr/>
          <p:nvPr userDrawn="1"/>
        </p:nvSpPr>
        <p:spPr>
          <a:xfrm>
            <a:off x="3175" y="6524625"/>
            <a:ext cx="9144000" cy="3444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latin typeface="メイリオ"/>
              <a:ea typeface="メイリオ"/>
              <a:cs typeface="メイリオ"/>
            </a:endParaRPr>
          </a:p>
        </p:txBody>
      </p:sp>
      <p:sp>
        <p:nvSpPr>
          <p:cNvPr id="12" name="Rectangle 6"/>
          <p:cNvSpPr txBox="1">
            <a:spLocks noChangeArrowheads="1"/>
          </p:cNvSpPr>
          <p:nvPr userDrawn="1"/>
        </p:nvSpPr>
        <p:spPr bwMode="auto">
          <a:xfrm>
            <a:off x="101600" y="6597650"/>
            <a:ext cx="1157288" cy="195263"/>
          </a:xfrm>
          <a:prstGeom prst="rect">
            <a:avLst/>
          </a:prstGeom>
          <a:solidFill>
            <a:srgbClr val="FF0000"/>
          </a:solidFill>
          <a:ln>
            <a:noFill/>
          </a:ln>
          <a:extLst/>
        </p:spPr>
        <p:txBody>
          <a:bodyPr anchor="ct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algn="ctr" eaLnBrk="1" hangingPunct="1"/>
            <a:r>
              <a:rPr lang="ja-JP" sz="1000" dirty="0">
                <a:solidFill>
                  <a:schemeClr val="bg1"/>
                </a:solidFill>
                <a:latin typeface="メイリオ"/>
                <a:ea typeface="メイリオ"/>
                <a:cs typeface="メイリオ"/>
              </a:rPr>
              <a:t>Confidential</a:t>
            </a:r>
            <a:endParaRPr lang="ja-JP" altLang="en-US" sz="1000" dirty="0">
              <a:solidFill>
                <a:schemeClr val="bg1"/>
              </a:solidFill>
              <a:latin typeface="メイリオ"/>
              <a:ea typeface="メイリオ"/>
              <a:cs typeface="メイリオ"/>
            </a:endParaRPr>
          </a:p>
        </p:txBody>
      </p:sp>
      <p:sp>
        <p:nvSpPr>
          <p:cNvPr id="13" name="テキスト ボックス 7"/>
          <p:cNvSpPr txBox="1">
            <a:spLocks noChangeArrowheads="1"/>
          </p:cNvSpPr>
          <p:nvPr userDrawn="1"/>
        </p:nvSpPr>
        <p:spPr bwMode="auto">
          <a:xfrm>
            <a:off x="0" y="6560265"/>
            <a:ext cx="9144000" cy="246062"/>
          </a:xfrm>
          <a:prstGeom prst="rect">
            <a:avLst/>
          </a:prstGeom>
          <a:noFill/>
          <a:ln w="9525">
            <a:noFill/>
            <a:miter lim="800000"/>
            <a:headEnd/>
            <a:tailEnd/>
          </a:ln>
        </p:spPr>
        <p:txBody>
          <a:bodyPr wrap="square" anchor="ct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algn="ctr" eaLnBrk="1" hangingPunct="1"/>
            <a:r>
              <a:rPr lang="en-US" altLang="ja-JP" sz="1000" dirty="0">
                <a:solidFill>
                  <a:schemeClr val="bg1"/>
                </a:solidFill>
                <a:latin typeface="メイリオ"/>
                <a:ea typeface="メイリオ"/>
                <a:cs typeface="メイリオ"/>
              </a:rPr>
              <a:t>Copyright ©OO All Rights Reserved.</a:t>
            </a:r>
            <a:endParaRPr lang="ja-JP" altLang="en-US" sz="1000" dirty="0">
              <a:solidFill>
                <a:schemeClr val="bg1"/>
              </a:solidFill>
              <a:latin typeface="メイリオ"/>
              <a:ea typeface="メイリオ"/>
              <a:cs typeface="メイリオ"/>
            </a:endParaRPr>
          </a:p>
        </p:txBody>
      </p:sp>
      <p:sp>
        <p:nvSpPr>
          <p:cNvPr id="6" name="スライド番号プレースホルダー 5"/>
          <p:cNvSpPr>
            <a:spLocks noGrp="1"/>
          </p:cNvSpPr>
          <p:nvPr>
            <p:ph type="sldNum" sz="quarter" idx="4"/>
          </p:nvPr>
        </p:nvSpPr>
        <p:spPr>
          <a:xfrm>
            <a:off x="7010400" y="6524625"/>
            <a:ext cx="2133600" cy="365125"/>
          </a:xfrm>
          <a:prstGeom prst="rect">
            <a:avLst/>
          </a:prstGeom>
        </p:spPr>
        <p:txBody>
          <a:bodyPr vert="horz" lIns="91440" tIns="45720" rIns="91440" bIns="45720" rtlCol="0" anchor="ctr"/>
          <a:lstStyle>
            <a:lvl1pPr algn="r">
              <a:defRPr sz="1200">
                <a:solidFill>
                  <a:schemeClr val="bg1"/>
                </a:solidFill>
                <a:latin typeface="メイリオ"/>
                <a:ea typeface="メイリオ"/>
                <a:cs typeface="メイリオ"/>
              </a:defRPr>
            </a:lvl1pPr>
          </a:lstStyle>
          <a:p>
            <a:fld id="{8C1832DB-5694-2C49-B61D-C60E0C8F12E7}" type="slidenum">
              <a:rPr lang="ja-JP" altLang="en-US" smtClean="0"/>
              <a:pPr/>
              <a:t>‹#›</a:t>
            </a:fld>
            <a:endParaRPr lang="ja-JP" altLang="en-US" dirty="0"/>
          </a:p>
        </p:txBody>
      </p:sp>
      <p:sp>
        <p:nvSpPr>
          <p:cNvPr id="8" name="正方形/長方形 7"/>
          <p:cNvSpPr/>
          <p:nvPr userDrawn="1"/>
        </p:nvSpPr>
        <p:spPr>
          <a:xfrm flipV="1">
            <a:off x="0" y="607949"/>
            <a:ext cx="9144000" cy="83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00" b="1" dirty="0">
              <a:latin typeface="+mn-ea"/>
            </a:endParaRPr>
          </a:p>
        </p:txBody>
      </p:sp>
    </p:spTree>
    <p:extLst>
      <p:ext uri="{BB962C8B-B14F-4D97-AF65-F5344CB8AC3E}">
        <p14:creationId xmlns:p14="http://schemas.microsoft.com/office/powerpoint/2010/main" val="188483943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dmm.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テキスト ボックス 42">
            <a:extLst>
              <a:ext uri="{FF2B5EF4-FFF2-40B4-BE49-F238E27FC236}">
                <a16:creationId xmlns:a16="http://schemas.microsoft.com/office/drawing/2014/main" id="{080096B4-F1D9-4542-9BD8-45A7398E7BD5}"/>
              </a:ext>
            </a:extLst>
          </p:cNvPr>
          <p:cNvSpPr txBox="1"/>
          <p:nvPr/>
        </p:nvSpPr>
        <p:spPr>
          <a:xfrm>
            <a:off x="31478" y="162281"/>
            <a:ext cx="4431686" cy="307777"/>
          </a:xfrm>
          <a:prstGeom prst="rect">
            <a:avLst/>
          </a:prstGeom>
          <a:noFill/>
        </p:spPr>
        <p:txBody>
          <a:bodyPr wrap="square" rtlCol="0">
            <a:spAutoFit/>
          </a:bodyPr>
          <a:lstStyle/>
          <a:p>
            <a:r>
              <a:rPr lang="ja-JP" altLang="en-US" sz="1400" b="1" dirty="0">
                <a:latin typeface="メイリオ" panose="020B0604030504040204" pitchFamily="50" charset="-128"/>
                <a:ea typeface="メイリオ" panose="020B0604030504040204" pitchFamily="50" charset="-128"/>
              </a:rPr>
              <a:t>概要</a:t>
            </a:r>
            <a:endParaRPr lang="en-US" altLang="ja-JP" sz="1400" b="1" dirty="0">
              <a:latin typeface="メイリオ" panose="020B0604030504040204" pitchFamily="50" charset="-128"/>
              <a:ea typeface="メイリオ" panose="020B0604030504040204" pitchFamily="50" charset="-128"/>
            </a:endParaRPr>
          </a:p>
        </p:txBody>
      </p:sp>
      <p:sp>
        <p:nvSpPr>
          <p:cNvPr id="80" name="テキスト ボックス 79">
            <a:extLst>
              <a:ext uri="{FF2B5EF4-FFF2-40B4-BE49-F238E27FC236}">
                <a16:creationId xmlns:a16="http://schemas.microsoft.com/office/drawing/2014/main" id="{E4D29D7F-6E18-4420-8617-78A648BCC96D}"/>
              </a:ext>
            </a:extLst>
          </p:cNvPr>
          <p:cNvSpPr txBox="1"/>
          <p:nvPr/>
        </p:nvSpPr>
        <p:spPr>
          <a:xfrm>
            <a:off x="31477" y="833612"/>
            <a:ext cx="8996775" cy="461665"/>
          </a:xfrm>
          <a:prstGeom prst="rect">
            <a:avLst/>
          </a:prstGeom>
          <a:noFill/>
        </p:spPr>
        <p:txBody>
          <a:bodyPr wrap="square" rtlCol="0">
            <a:spAutoFit/>
          </a:bodyPr>
          <a:lstStyle/>
          <a:p>
            <a:r>
              <a:rPr lang="ja-JP" altLang="en-US" sz="1200" dirty="0">
                <a:latin typeface="メイリオ" panose="020B0604030504040204" pitchFamily="50" charset="-128"/>
                <a:ea typeface="メイリオ" panose="020B0604030504040204" pitchFamily="50" charset="-128"/>
              </a:rPr>
              <a:t>問題点：何年か前にとあるシステム会社に検索サジェストの改善をしてもらったが、</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肝心の検索サジェスト機能が上手く機能していない。</a:t>
            </a:r>
            <a:endParaRPr lang="en-US" altLang="ja-JP" sz="1200"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AB08891E-771E-4E7E-AF20-63FCE7C4E54C}"/>
              </a:ext>
            </a:extLst>
          </p:cNvPr>
          <p:cNvPicPr>
            <a:picLocks noChangeAspect="1"/>
          </p:cNvPicPr>
          <p:nvPr/>
        </p:nvPicPr>
        <p:blipFill rotWithShape="1">
          <a:blip r:embed="rId3"/>
          <a:srcRect b="88889"/>
          <a:stretch/>
        </p:blipFill>
        <p:spPr>
          <a:xfrm>
            <a:off x="147226" y="2964664"/>
            <a:ext cx="6577760" cy="3059724"/>
          </a:xfrm>
          <a:prstGeom prst="rect">
            <a:avLst/>
          </a:prstGeom>
          <a:ln w="12700">
            <a:solidFill>
              <a:schemeClr val="tx1"/>
            </a:solidFill>
          </a:ln>
        </p:spPr>
      </p:pic>
      <p:sp>
        <p:nvSpPr>
          <p:cNvPr id="6" name="テキスト ボックス 5">
            <a:extLst>
              <a:ext uri="{FF2B5EF4-FFF2-40B4-BE49-F238E27FC236}">
                <a16:creationId xmlns:a16="http://schemas.microsoft.com/office/drawing/2014/main" id="{7F79FB48-2DA3-4B50-98F9-C00CB467C4E0}"/>
              </a:ext>
            </a:extLst>
          </p:cNvPr>
          <p:cNvSpPr txBox="1"/>
          <p:nvPr/>
        </p:nvSpPr>
        <p:spPr>
          <a:xfrm>
            <a:off x="147225" y="6083835"/>
            <a:ext cx="6047835" cy="246221"/>
          </a:xfrm>
          <a:prstGeom prst="rect">
            <a:avLst/>
          </a:prstGeom>
          <a:noFill/>
        </p:spPr>
        <p:txBody>
          <a:bodyPr wrap="square" rtlCol="0">
            <a:spAutoFit/>
          </a:bodyPr>
          <a:lstStyle/>
          <a:p>
            <a:r>
              <a:rPr lang="en-US" altLang="ja-JP" sz="1000" dirty="0">
                <a:latin typeface="メイリオ" panose="020B0604030504040204" pitchFamily="50" charset="-128"/>
                <a:hlinkClick r:id="rId4"/>
              </a:rPr>
              <a:t>https://www.dmm.com/</a:t>
            </a:r>
            <a:r>
              <a:rPr lang="ja-JP" altLang="en-US" sz="1000" dirty="0">
                <a:latin typeface="メイリオ" panose="020B0604030504040204" pitchFamily="50" charset="-128"/>
              </a:rPr>
              <a:t>　</a:t>
            </a:r>
            <a:endParaRPr lang="en-US" altLang="ja-JP" sz="1000" dirty="0">
              <a:latin typeface="メイリオ" panose="020B0604030504040204" pitchFamily="50" charset="-128"/>
              <a:ea typeface="メイリオ" panose="020B0604030504040204" pitchFamily="50" charset="-128"/>
            </a:endParaRPr>
          </a:p>
        </p:txBody>
      </p:sp>
      <p:sp>
        <p:nvSpPr>
          <p:cNvPr id="4" name="フローチャート: 処理 3">
            <a:extLst>
              <a:ext uri="{FF2B5EF4-FFF2-40B4-BE49-F238E27FC236}">
                <a16:creationId xmlns:a16="http://schemas.microsoft.com/office/drawing/2014/main" id="{0A7770B7-63DC-4D12-9822-EBEDA8B24744}"/>
              </a:ext>
            </a:extLst>
          </p:cNvPr>
          <p:cNvSpPr/>
          <p:nvPr/>
        </p:nvSpPr>
        <p:spPr>
          <a:xfrm>
            <a:off x="3962400" y="2964664"/>
            <a:ext cx="1487424" cy="246221"/>
          </a:xfrm>
          <a:prstGeom prst="flowChartProcess">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CABF53D-7D63-4276-95CE-36E240CAF2DF}"/>
              </a:ext>
            </a:extLst>
          </p:cNvPr>
          <p:cNvSpPr txBox="1"/>
          <p:nvPr/>
        </p:nvSpPr>
        <p:spPr>
          <a:xfrm>
            <a:off x="31477" y="1384596"/>
            <a:ext cx="8996775" cy="646331"/>
          </a:xfrm>
          <a:prstGeom prst="rect">
            <a:avLst/>
          </a:prstGeom>
          <a:noFill/>
        </p:spPr>
        <p:txBody>
          <a:bodyPr wrap="square" rtlCol="0">
            <a:spAutoFit/>
          </a:bodyPr>
          <a:lstStyle/>
          <a:p>
            <a:r>
              <a:rPr lang="ja-JP" altLang="en-US" sz="1200" dirty="0">
                <a:latin typeface="メイリオ" panose="020B0604030504040204" pitchFamily="50" charset="-128"/>
                <a:ea typeface="メイリオ" panose="020B0604030504040204" pitchFamily="50" charset="-128"/>
              </a:rPr>
              <a:t>目的　：</a:t>
            </a:r>
            <a:r>
              <a:rPr lang="en-US" altLang="ja-JP" sz="1200" dirty="0">
                <a:latin typeface="メイリオ" panose="020B0604030504040204" pitchFamily="50" charset="-128"/>
                <a:ea typeface="メイリオ" panose="020B0604030504040204" pitchFamily="50" charset="-128"/>
              </a:rPr>
              <a:t>DMM</a:t>
            </a:r>
            <a:r>
              <a:rPr lang="ja-JP" altLang="en-US" sz="1200" dirty="0">
                <a:latin typeface="メイリオ" panose="020B0604030504040204" pitchFamily="50" charset="-128"/>
                <a:ea typeface="メイリオ" panose="020B0604030504040204" pitchFamily="50" charset="-128"/>
              </a:rPr>
              <a:t>社内で改善チームを作り、サジェストの改善を実行。</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最初は現在売上の見込みのない「オンラインサロン」や「</a:t>
            </a:r>
            <a:r>
              <a:rPr lang="en-US" altLang="ja-JP" sz="1200" dirty="0" err="1">
                <a:latin typeface="メイリオ" panose="020B0604030504040204" pitchFamily="50" charset="-128"/>
                <a:ea typeface="メイリオ" panose="020B0604030504040204" pitchFamily="50" charset="-128"/>
              </a:rPr>
              <a:t>DMM.make</a:t>
            </a:r>
            <a:r>
              <a:rPr lang="ja-JP" altLang="en-US" sz="1200" dirty="0">
                <a:latin typeface="メイリオ" panose="020B0604030504040204" pitchFamily="50" charset="-128"/>
                <a:ea typeface="メイリオ" panose="020B0604030504040204" pitchFamily="50" charset="-128"/>
              </a:rPr>
              <a:t>」等から改善してゆき、</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ゆくゆくは全ページに改善を施したい。</a:t>
            </a:r>
            <a:endParaRPr lang="en-US" altLang="ja-JP" sz="12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BA577AD8-18EB-464E-B639-907B2FFFA40A}"/>
              </a:ext>
            </a:extLst>
          </p:cNvPr>
          <p:cNvPicPr>
            <a:picLocks noChangeAspect="1"/>
          </p:cNvPicPr>
          <p:nvPr/>
        </p:nvPicPr>
        <p:blipFill>
          <a:blip r:embed="rId5"/>
          <a:stretch>
            <a:fillRect/>
          </a:stretch>
        </p:blipFill>
        <p:spPr>
          <a:xfrm>
            <a:off x="4930816" y="3087774"/>
            <a:ext cx="3310480" cy="1746858"/>
          </a:xfrm>
          <a:prstGeom prst="rect">
            <a:avLst/>
          </a:prstGeom>
          <a:ln>
            <a:solidFill>
              <a:srgbClr val="FF0000"/>
            </a:solidFill>
          </a:ln>
        </p:spPr>
      </p:pic>
    </p:spTree>
    <p:extLst>
      <p:ext uri="{BB962C8B-B14F-4D97-AF65-F5344CB8AC3E}">
        <p14:creationId xmlns:p14="http://schemas.microsoft.com/office/powerpoint/2010/main" val="423042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四角形: 角を丸くする 247">
            <a:extLst>
              <a:ext uri="{FF2B5EF4-FFF2-40B4-BE49-F238E27FC236}">
                <a16:creationId xmlns:a16="http://schemas.microsoft.com/office/drawing/2014/main" id="{FE8D4E37-8792-46C9-8B85-71564215EBB6}"/>
              </a:ext>
            </a:extLst>
          </p:cNvPr>
          <p:cNvSpPr/>
          <p:nvPr/>
        </p:nvSpPr>
        <p:spPr>
          <a:xfrm>
            <a:off x="-16" y="758195"/>
            <a:ext cx="9144016" cy="5723628"/>
          </a:xfrm>
          <a:prstGeom prst="roundRect">
            <a:avLst>
              <a:gd name="adj" fmla="val 0"/>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23" name="四角形: 角を丸くする 122">
            <a:extLst>
              <a:ext uri="{FF2B5EF4-FFF2-40B4-BE49-F238E27FC236}">
                <a16:creationId xmlns:a16="http://schemas.microsoft.com/office/drawing/2014/main" id="{A3C7D715-0A2F-4401-ACA6-7A07B7D01ED1}"/>
              </a:ext>
            </a:extLst>
          </p:cNvPr>
          <p:cNvSpPr/>
          <p:nvPr/>
        </p:nvSpPr>
        <p:spPr>
          <a:xfrm>
            <a:off x="140677" y="2565288"/>
            <a:ext cx="4785470" cy="2159819"/>
          </a:xfrm>
          <a:prstGeom prst="roundRect">
            <a:avLst>
              <a:gd name="adj" fmla="val 6789"/>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34" name="四角形: 角を丸くする 233">
            <a:extLst>
              <a:ext uri="{FF2B5EF4-FFF2-40B4-BE49-F238E27FC236}">
                <a16:creationId xmlns:a16="http://schemas.microsoft.com/office/drawing/2014/main" id="{130D4D3D-2DC8-45B3-9B03-7EE4060107F0}"/>
              </a:ext>
            </a:extLst>
          </p:cNvPr>
          <p:cNvSpPr/>
          <p:nvPr/>
        </p:nvSpPr>
        <p:spPr>
          <a:xfrm>
            <a:off x="3147060" y="2633391"/>
            <a:ext cx="1638300" cy="958394"/>
          </a:xfrm>
          <a:prstGeom prst="roundRect">
            <a:avLst>
              <a:gd name="adj" fmla="val 6789"/>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35" name="テキスト ボックス 234">
            <a:extLst>
              <a:ext uri="{FF2B5EF4-FFF2-40B4-BE49-F238E27FC236}">
                <a16:creationId xmlns:a16="http://schemas.microsoft.com/office/drawing/2014/main" id="{3A6E520D-E0E4-4D59-88B7-2EFFF75491E7}"/>
              </a:ext>
            </a:extLst>
          </p:cNvPr>
          <p:cNvSpPr txBox="1"/>
          <p:nvPr/>
        </p:nvSpPr>
        <p:spPr>
          <a:xfrm>
            <a:off x="3152710" y="2653619"/>
            <a:ext cx="1547854" cy="400110"/>
          </a:xfrm>
          <a:prstGeom prst="rect">
            <a:avLst/>
          </a:prstGeom>
          <a:noFill/>
          <a:ln>
            <a:noFill/>
          </a:ln>
        </p:spPr>
        <p:txBody>
          <a:bodyPr wrap="square" rtlCol="0">
            <a:spAutoFit/>
          </a:bodyPr>
          <a:lstStyle/>
          <a:p>
            <a:r>
              <a:rPr lang="ja-JP" altLang="en-US" sz="1000" dirty="0">
                <a:latin typeface="メイリオ" panose="020B0604030504040204" pitchFamily="50" charset="-128"/>
                <a:ea typeface="メイリオ" panose="020B0604030504040204" pitchFamily="50" charset="-128"/>
              </a:rPr>
              <a:t>検索改善チーム</a:t>
            </a:r>
            <a:r>
              <a:rPr lang="en-US" altLang="ja-JP" sz="1000" dirty="0">
                <a:latin typeface="メイリオ" panose="020B0604030504040204" pitchFamily="50" charset="-128"/>
                <a:ea typeface="メイリオ" panose="020B0604030504040204" pitchFamily="50" charset="-128"/>
              </a:rPr>
              <a:t>(</a:t>
            </a:r>
            <a:r>
              <a:rPr lang="ja-JP" altLang="en-US" sz="1000" dirty="0">
                <a:latin typeface="メイリオ" panose="020B0604030504040204" pitchFamily="50" charset="-128"/>
                <a:ea typeface="メイリオ" panose="020B0604030504040204" pitchFamily="50" charset="-128"/>
              </a:rPr>
              <a:t>省略</a:t>
            </a:r>
            <a:r>
              <a:rPr lang="en-US" altLang="ja-JP" sz="1000" dirty="0">
                <a:latin typeface="メイリオ" panose="020B0604030504040204" pitchFamily="50" charset="-128"/>
                <a:ea typeface="メイリオ" panose="020B0604030504040204" pitchFamily="50" charset="-128"/>
              </a:rPr>
              <a:t>)</a:t>
            </a:r>
          </a:p>
          <a:p>
            <a:endParaRPr lang="en-US" altLang="ja-JP" sz="1000" dirty="0">
              <a:latin typeface="メイリオ" panose="020B0604030504040204" pitchFamily="50" charset="-128"/>
              <a:ea typeface="メイリオ" panose="020B0604030504040204" pitchFamily="50" charset="-128"/>
            </a:endParaRPr>
          </a:p>
        </p:txBody>
      </p:sp>
      <p:sp>
        <p:nvSpPr>
          <p:cNvPr id="204" name="四角形: 角を丸くする 203">
            <a:extLst>
              <a:ext uri="{FF2B5EF4-FFF2-40B4-BE49-F238E27FC236}">
                <a16:creationId xmlns:a16="http://schemas.microsoft.com/office/drawing/2014/main" id="{7EDEAADD-4015-472C-A99F-EE67FEA7B936}"/>
              </a:ext>
            </a:extLst>
          </p:cNvPr>
          <p:cNvSpPr/>
          <p:nvPr/>
        </p:nvSpPr>
        <p:spPr>
          <a:xfrm>
            <a:off x="3147060" y="3694095"/>
            <a:ext cx="1638300" cy="958394"/>
          </a:xfrm>
          <a:prstGeom prst="roundRect">
            <a:avLst>
              <a:gd name="adj" fmla="val 6789"/>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43" name="テキスト ボックス 42">
            <a:extLst>
              <a:ext uri="{FF2B5EF4-FFF2-40B4-BE49-F238E27FC236}">
                <a16:creationId xmlns:a16="http://schemas.microsoft.com/office/drawing/2014/main" id="{080096B4-F1D9-4542-9BD8-45A7398E7BD5}"/>
              </a:ext>
            </a:extLst>
          </p:cNvPr>
          <p:cNvSpPr txBox="1"/>
          <p:nvPr/>
        </p:nvSpPr>
        <p:spPr>
          <a:xfrm>
            <a:off x="31478" y="162281"/>
            <a:ext cx="4431686" cy="307777"/>
          </a:xfrm>
          <a:prstGeom prst="rect">
            <a:avLst/>
          </a:prstGeom>
          <a:noFill/>
        </p:spPr>
        <p:txBody>
          <a:bodyPr wrap="square" rtlCol="0">
            <a:spAutoFit/>
          </a:bodyPr>
          <a:lstStyle/>
          <a:p>
            <a:r>
              <a:rPr lang="ja-JP" altLang="en-US" sz="1400" b="1" dirty="0">
                <a:latin typeface="メイリオ" panose="020B0604030504040204" pitchFamily="50" charset="-128"/>
                <a:ea typeface="メイリオ" panose="020B0604030504040204" pitchFamily="50" charset="-128"/>
              </a:rPr>
              <a:t>検索改善ステークホルダー</a:t>
            </a:r>
            <a:endParaRPr lang="en-US" altLang="ja-JP" sz="1400" b="1" dirty="0">
              <a:latin typeface="メイリオ" panose="020B0604030504040204" pitchFamily="50" charset="-128"/>
              <a:ea typeface="メイリオ" panose="020B0604030504040204" pitchFamily="50" charset="-128"/>
            </a:endParaRPr>
          </a:p>
        </p:txBody>
      </p:sp>
      <p:sp>
        <p:nvSpPr>
          <p:cNvPr id="2" name="四角形: 角を丸くする 1">
            <a:extLst>
              <a:ext uri="{FF2B5EF4-FFF2-40B4-BE49-F238E27FC236}">
                <a16:creationId xmlns:a16="http://schemas.microsoft.com/office/drawing/2014/main" id="{E92B2544-37A3-4C2C-9E90-828B25A675A6}"/>
              </a:ext>
            </a:extLst>
          </p:cNvPr>
          <p:cNvSpPr/>
          <p:nvPr/>
        </p:nvSpPr>
        <p:spPr>
          <a:xfrm>
            <a:off x="140677" y="864195"/>
            <a:ext cx="2672861" cy="1406176"/>
          </a:xfrm>
          <a:prstGeom prst="roundRect">
            <a:avLst>
              <a:gd name="adj" fmla="val 6789"/>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72" name="テキスト ボックス 71">
            <a:extLst>
              <a:ext uri="{FF2B5EF4-FFF2-40B4-BE49-F238E27FC236}">
                <a16:creationId xmlns:a16="http://schemas.microsoft.com/office/drawing/2014/main" id="{D6B887D5-945F-469D-911A-90C68BD0351D}"/>
              </a:ext>
            </a:extLst>
          </p:cNvPr>
          <p:cNvSpPr txBox="1"/>
          <p:nvPr/>
        </p:nvSpPr>
        <p:spPr>
          <a:xfrm>
            <a:off x="156292" y="865209"/>
            <a:ext cx="565487" cy="246221"/>
          </a:xfrm>
          <a:prstGeom prst="rect">
            <a:avLst/>
          </a:prstGeom>
          <a:noFill/>
          <a:ln>
            <a:noFill/>
          </a:ln>
        </p:spPr>
        <p:txBody>
          <a:bodyPr wrap="square" rtlCol="0">
            <a:spAutoFit/>
          </a:bodyPr>
          <a:lstStyle/>
          <a:p>
            <a:r>
              <a:rPr lang="ja-JP" altLang="en-US" sz="1000" dirty="0">
                <a:latin typeface="メイリオ" panose="020B0604030504040204" pitchFamily="50" charset="-128"/>
                <a:ea typeface="メイリオ" panose="020B0604030504040204" pitchFamily="50" charset="-128"/>
              </a:rPr>
              <a:t>役員</a:t>
            </a:r>
            <a:endParaRPr lang="en-US" altLang="ja-JP" sz="1000" dirty="0">
              <a:latin typeface="メイリオ" panose="020B0604030504040204" pitchFamily="50" charset="-128"/>
              <a:ea typeface="メイリオ" panose="020B0604030504040204" pitchFamily="50" charset="-128"/>
            </a:endParaRPr>
          </a:p>
        </p:txBody>
      </p:sp>
      <p:sp>
        <p:nvSpPr>
          <p:cNvPr id="73" name="四角形: 角を丸くする 72">
            <a:extLst>
              <a:ext uri="{FF2B5EF4-FFF2-40B4-BE49-F238E27FC236}">
                <a16:creationId xmlns:a16="http://schemas.microsoft.com/office/drawing/2014/main" id="{A66E4673-CBF9-4CB4-92ED-DD26BFE7B7AC}"/>
              </a:ext>
            </a:extLst>
          </p:cNvPr>
          <p:cNvSpPr/>
          <p:nvPr/>
        </p:nvSpPr>
        <p:spPr>
          <a:xfrm>
            <a:off x="140677" y="4940414"/>
            <a:ext cx="2672861" cy="1406176"/>
          </a:xfrm>
          <a:prstGeom prst="roundRect">
            <a:avLst>
              <a:gd name="adj" fmla="val 6789"/>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74" name="テキスト ボックス 73">
            <a:extLst>
              <a:ext uri="{FF2B5EF4-FFF2-40B4-BE49-F238E27FC236}">
                <a16:creationId xmlns:a16="http://schemas.microsoft.com/office/drawing/2014/main" id="{D2A8D60B-A94E-4CEA-BCCE-39CF335C3F6B}"/>
              </a:ext>
            </a:extLst>
          </p:cNvPr>
          <p:cNvSpPr txBox="1"/>
          <p:nvPr/>
        </p:nvSpPr>
        <p:spPr>
          <a:xfrm>
            <a:off x="156292" y="4941427"/>
            <a:ext cx="1180123" cy="246221"/>
          </a:xfrm>
          <a:prstGeom prst="rect">
            <a:avLst/>
          </a:prstGeom>
          <a:noFill/>
          <a:ln>
            <a:noFill/>
          </a:ln>
        </p:spPr>
        <p:txBody>
          <a:bodyPr wrap="square" rtlCol="0">
            <a:spAutoFit/>
          </a:bodyPr>
          <a:lstStyle/>
          <a:p>
            <a:r>
              <a:rPr lang="ja-JP" altLang="en-US" sz="1000" dirty="0">
                <a:latin typeface="メイリオ" panose="020B0604030504040204" pitchFamily="50" charset="-128"/>
                <a:ea typeface="メイリオ" panose="020B0604030504040204" pitchFamily="50" charset="-128"/>
              </a:rPr>
              <a:t>改善チーム</a:t>
            </a:r>
            <a:endParaRPr lang="en-US" altLang="ja-JP" sz="1000" dirty="0">
              <a:latin typeface="メイリオ" panose="020B0604030504040204" pitchFamily="50" charset="-128"/>
              <a:ea typeface="メイリオ" panose="020B0604030504040204" pitchFamily="50" charset="-128"/>
            </a:endParaRPr>
          </a:p>
        </p:txBody>
      </p:sp>
      <p:grpSp>
        <p:nvGrpSpPr>
          <p:cNvPr id="4" name="グループ化 3">
            <a:extLst>
              <a:ext uri="{FF2B5EF4-FFF2-40B4-BE49-F238E27FC236}">
                <a16:creationId xmlns:a16="http://schemas.microsoft.com/office/drawing/2014/main" id="{59DB7BAC-3B53-4252-8E42-E1A4C604D808}"/>
              </a:ext>
            </a:extLst>
          </p:cNvPr>
          <p:cNvGrpSpPr/>
          <p:nvPr/>
        </p:nvGrpSpPr>
        <p:grpSpPr>
          <a:xfrm>
            <a:off x="664317" y="1302239"/>
            <a:ext cx="565487" cy="752825"/>
            <a:chOff x="641057" y="1496579"/>
            <a:chExt cx="565487" cy="752825"/>
          </a:xfrm>
        </p:grpSpPr>
        <p:pic>
          <p:nvPicPr>
            <p:cNvPr id="3" name="Picture 2" descr="http://icooon-mono.com/i/icon_14440/icon_144401_64.png">
              <a:extLst>
                <a:ext uri="{FF2B5EF4-FFF2-40B4-BE49-F238E27FC236}">
                  <a16:creationId xmlns:a16="http://schemas.microsoft.com/office/drawing/2014/main" id="{32B44E05-62B6-4188-BCDA-602E09E99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76" name="テキスト ボックス 75">
              <a:extLst>
                <a:ext uri="{FF2B5EF4-FFF2-40B4-BE49-F238E27FC236}">
                  <a16:creationId xmlns:a16="http://schemas.microsoft.com/office/drawing/2014/main" id="{A2080B2C-F8CA-4B09-80FF-BF7B320321BE}"/>
                </a:ext>
              </a:extLst>
            </p:cNvPr>
            <p:cNvSpPr txBox="1"/>
            <p:nvPr/>
          </p:nvSpPr>
          <p:spPr>
            <a:xfrm>
              <a:off x="641057" y="2033960"/>
              <a:ext cx="565487" cy="215444"/>
            </a:xfrm>
            <a:prstGeom prst="rect">
              <a:avLst/>
            </a:prstGeom>
            <a:solidFill>
              <a:schemeClr val="bg1"/>
            </a:solidFill>
          </p:spPr>
          <p:txBody>
            <a:bodyPr wrap="square" rtlCol="0">
              <a:spAutoFit/>
            </a:bodyPr>
            <a:lstStyle/>
            <a:p>
              <a:pPr algn="ctr"/>
              <a:r>
                <a:rPr lang="en-US" altLang="ja-JP" sz="800" b="1" dirty="0">
                  <a:latin typeface="メイリオ" panose="020B0604030504040204" pitchFamily="50" charset="-128"/>
                  <a:ea typeface="メイリオ" panose="020B0604030504040204" pitchFamily="50" charset="-128"/>
                </a:rPr>
                <a:t>CTO</a:t>
              </a:r>
            </a:p>
          </p:txBody>
        </p:sp>
      </p:grpSp>
      <p:grpSp>
        <p:nvGrpSpPr>
          <p:cNvPr id="78" name="グループ化 77">
            <a:extLst>
              <a:ext uri="{FF2B5EF4-FFF2-40B4-BE49-F238E27FC236}">
                <a16:creationId xmlns:a16="http://schemas.microsoft.com/office/drawing/2014/main" id="{9557859B-7505-4ECC-84C0-F1A6653510CB}"/>
              </a:ext>
            </a:extLst>
          </p:cNvPr>
          <p:cNvGrpSpPr/>
          <p:nvPr/>
        </p:nvGrpSpPr>
        <p:grpSpPr>
          <a:xfrm>
            <a:off x="1625961" y="1302239"/>
            <a:ext cx="565487" cy="752825"/>
            <a:chOff x="641057" y="1496579"/>
            <a:chExt cx="565487" cy="752825"/>
          </a:xfrm>
        </p:grpSpPr>
        <p:pic>
          <p:nvPicPr>
            <p:cNvPr id="83" name="Picture 2" descr="http://icooon-mono.com/i/icon_14440/icon_144401_64.png">
              <a:extLst>
                <a:ext uri="{FF2B5EF4-FFF2-40B4-BE49-F238E27FC236}">
                  <a16:creationId xmlns:a16="http://schemas.microsoft.com/office/drawing/2014/main" id="{80EF00D3-5959-4FCF-86A5-F89B2A0FC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84" name="テキスト ボックス 83">
              <a:extLst>
                <a:ext uri="{FF2B5EF4-FFF2-40B4-BE49-F238E27FC236}">
                  <a16:creationId xmlns:a16="http://schemas.microsoft.com/office/drawing/2014/main" id="{4045B333-8208-4608-915E-AEF3B7D9BEA1}"/>
                </a:ext>
              </a:extLst>
            </p:cNvPr>
            <p:cNvSpPr txBox="1"/>
            <p:nvPr/>
          </p:nvSpPr>
          <p:spPr>
            <a:xfrm>
              <a:off x="641057" y="2033960"/>
              <a:ext cx="565487" cy="215444"/>
            </a:xfrm>
            <a:prstGeom prst="rect">
              <a:avLst/>
            </a:prstGeom>
            <a:solidFill>
              <a:schemeClr val="bg1"/>
            </a:solidFill>
          </p:spPr>
          <p:txBody>
            <a:bodyPr wrap="square" rtlCol="0">
              <a:spAutoFit/>
            </a:bodyPr>
            <a:lstStyle/>
            <a:p>
              <a:pPr algn="ctr"/>
              <a:r>
                <a:rPr lang="en-US" altLang="ja-JP" sz="800" b="1" dirty="0">
                  <a:latin typeface="メイリオ" panose="020B0604030504040204" pitchFamily="50" charset="-128"/>
                  <a:ea typeface="メイリオ" panose="020B0604030504040204" pitchFamily="50" charset="-128"/>
                </a:rPr>
                <a:t>CXO</a:t>
              </a:r>
            </a:p>
          </p:txBody>
        </p:sp>
      </p:grpSp>
      <p:grpSp>
        <p:nvGrpSpPr>
          <p:cNvPr id="85" name="グループ化 84">
            <a:extLst>
              <a:ext uri="{FF2B5EF4-FFF2-40B4-BE49-F238E27FC236}">
                <a16:creationId xmlns:a16="http://schemas.microsoft.com/office/drawing/2014/main" id="{B287735A-7B94-47F8-8BC1-11357799C4D9}"/>
              </a:ext>
            </a:extLst>
          </p:cNvPr>
          <p:cNvGrpSpPr/>
          <p:nvPr/>
        </p:nvGrpSpPr>
        <p:grpSpPr>
          <a:xfrm>
            <a:off x="546480" y="5450638"/>
            <a:ext cx="1757140" cy="752825"/>
            <a:chOff x="37721" y="1496579"/>
            <a:chExt cx="1757140" cy="752825"/>
          </a:xfrm>
        </p:grpSpPr>
        <p:pic>
          <p:nvPicPr>
            <p:cNvPr id="86" name="Picture 2" descr="http://icooon-mono.com/i/icon_14440/icon_144401_64.png">
              <a:extLst>
                <a:ext uri="{FF2B5EF4-FFF2-40B4-BE49-F238E27FC236}">
                  <a16:creationId xmlns:a16="http://schemas.microsoft.com/office/drawing/2014/main" id="{A59C28CD-F920-4EE4-9FA8-646C07ECC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87" name="テキスト ボックス 86">
              <a:extLst>
                <a:ext uri="{FF2B5EF4-FFF2-40B4-BE49-F238E27FC236}">
                  <a16:creationId xmlns:a16="http://schemas.microsoft.com/office/drawing/2014/main" id="{426E5936-44B9-4739-AE66-4EF2ECBED13A}"/>
                </a:ext>
              </a:extLst>
            </p:cNvPr>
            <p:cNvSpPr txBox="1"/>
            <p:nvPr/>
          </p:nvSpPr>
          <p:spPr>
            <a:xfrm>
              <a:off x="641057" y="2033960"/>
              <a:ext cx="565487" cy="215444"/>
            </a:xfrm>
            <a:prstGeom prst="rect">
              <a:avLst/>
            </a:prstGeom>
            <a:solidFill>
              <a:schemeClr val="bg1"/>
            </a:solidFill>
          </p:spPr>
          <p:txBody>
            <a:bodyPr wrap="square" rtlCol="0">
              <a:spAutoFit/>
            </a:bodyPr>
            <a:lstStyle/>
            <a:p>
              <a:pPr algn="ctr"/>
              <a:r>
                <a:rPr lang="en-US" altLang="ja-JP" sz="800" b="1" dirty="0">
                  <a:latin typeface="メイリオ" panose="020B0604030504040204" pitchFamily="50" charset="-128"/>
                  <a:ea typeface="メイリオ" panose="020B0604030504040204" pitchFamily="50" charset="-128"/>
                </a:rPr>
                <a:t>BD</a:t>
              </a:r>
            </a:p>
          </p:txBody>
        </p:sp>
        <p:pic>
          <p:nvPicPr>
            <p:cNvPr id="96" name="Picture 2" descr="http://icooon-mono.com/i/icon_14440/icon_144401_64.png">
              <a:extLst>
                <a:ext uri="{FF2B5EF4-FFF2-40B4-BE49-F238E27FC236}">
                  <a16:creationId xmlns:a16="http://schemas.microsoft.com/office/drawing/2014/main" id="{CEB03FEF-C91C-4624-A82F-EF05139B6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377" y="1496579"/>
              <a:ext cx="488484" cy="488484"/>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http://icooon-mono.com/i/icon_14440/icon_144401_64.png">
              <a:extLst>
                <a:ext uri="{FF2B5EF4-FFF2-40B4-BE49-F238E27FC236}">
                  <a16:creationId xmlns:a16="http://schemas.microsoft.com/office/drawing/2014/main" id="{A312111E-D3C2-4BAB-A23F-9880CF2BD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21" y="1496579"/>
              <a:ext cx="488484" cy="488484"/>
            </a:xfrm>
            <a:prstGeom prst="rect">
              <a:avLst/>
            </a:prstGeom>
            <a:noFill/>
            <a:extLst>
              <a:ext uri="{909E8E84-426E-40DD-AFC4-6F175D3DCCD1}">
                <a14:hiddenFill xmlns:a14="http://schemas.microsoft.com/office/drawing/2010/main">
                  <a:solidFill>
                    <a:srgbClr val="FFFFFF"/>
                  </a:solidFill>
                </a14:hiddenFill>
              </a:ext>
            </a:extLst>
          </p:spPr>
        </p:pic>
      </p:grpSp>
      <p:sp>
        <p:nvSpPr>
          <p:cNvPr id="88" name="四角形: 角を丸くする 87">
            <a:extLst>
              <a:ext uri="{FF2B5EF4-FFF2-40B4-BE49-F238E27FC236}">
                <a16:creationId xmlns:a16="http://schemas.microsoft.com/office/drawing/2014/main" id="{2E1B1152-CBD6-4FDD-A01A-924BB794CB7C}"/>
              </a:ext>
            </a:extLst>
          </p:cNvPr>
          <p:cNvSpPr/>
          <p:nvPr/>
        </p:nvSpPr>
        <p:spPr>
          <a:xfrm>
            <a:off x="6236677" y="864195"/>
            <a:ext cx="2672861" cy="1406176"/>
          </a:xfrm>
          <a:prstGeom prst="roundRect">
            <a:avLst>
              <a:gd name="adj" fmla="val 6789"/>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89" name="テキスト ボックス 88">
            <a:extLst>
              <a:ext uri="{FF2B5EF4-FFF2-40B4-BE49-F238E27FC236}">
                <a16:creationId xmlns:a16="http://schemas.microsoft.com/office/drawing/2014/main" id="{F90544C3-E517-44D9-9C90-362CA95DC4AE}"/>
              </a:ext>
            </a:extLst>
          </p:cNvPr>
          <p:cNvSpPr txBox="1"/>
          <p:nvPr/>
        </p:nvSpPr>
        <p:spPr>
          <a:xfrm>
            <a:off x="6252292" y="865209"/>
            <a:ext cx="2092745" cy="246221"/>
          </a:xfrm>
          <a:prstGeom prst="rect">
            <a:avLst/>
          </a:prstGeom>
          <a:noFill/>
          <a:ln>
            <a:noFill/>
          </a:ln>
        </p:spPr>
        <p:txBody>
          <a:bodyPr wrap="square" rtlCol="0">
            <a:spAutoFit/>
          </a:bodyPr>
          <a:lstStyle/>
          <a:p>
            <a:r>
              <a:rPr lang="ja-JP" altLang="en-US" sz="1000" dirty="0">
                <a:latin typeface="メイリオ" panose="020B0604030504040204" pitchFamily="50" charset="-128"/>
                <a:ea typeface="メイリオ" panose="020B0604030504040204" pitchFamily="50" charset="-128"/>
              </a:rPr>
              <a:t>プログラミングチーム</a:t>
            </a:r>
            <a:endParaRPr lang="en-US" altLang="ja-JP" sz="1000" dirty="0">
              <a:latin typeface="メイリオ" panose="020B0604030504040204" pitchFamily="50" charset="-128"/>
              <a:ea typeface="メイリオ" panose="020B0604030504040204" pitchFamily="50" charset="-128"/>
            </a:endParaRPr>
          </a:p>
        </p:txBody>
      </p:sp>
      <p:grpSp>
        <p:nvGrpSpPr>
          <p:cNvPr id="99" name="グループ化 98">
            <a:extLst>
              <a:ext uri="{FF2B5EF4-FFF2-40B4-BE49-F238E27FC236}">
                <a16:creationId xmlns:a16="http://schemas.microsoft.com/office/drawing/2014/main" id="{5161A415-8065-4EEB-89A4-E23896A3C5B9}"/>
              </a:ext>
            </a:extLst>
          </p:cNvPr>
          <p:cNvGrpSpPr/>
          <p:nvPr/>
        </p:nvGrpSpPr>
        <p:grpSpPr>
          <a:xfrm>
            <a:off x="6772605" y="1302239"/>
            <a:ext cx="1601004" cy="752825"/>
            <a:chOff x="123298" y="1496579"/>
            <a:chExt cx="1601004" cy="752825"/>
          </a:xfrm>
        </p:grpSpPr>
        <p:pic>
          <p:nvPicPr>
            <p:cNvPr id="100" name="Picture 2" descr="http://icooon-mono.com/i/icon_14440/icon_144401_64.png">
              <a:extLst>
                <a:ext uri="{FF2B5EF4-FFF2-40B4-BE49-F238E27FC236}">
                  <a16:creationId xmlns:a16="http://schemas.microsoft.com/office/drawing/2014/main" id="{0E413E2F-2C14-46EF-8595-419CA49B0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101" name="テキスト ボックス 100">
              <a:extLst>
                <a:ext uri="{FF2B5EF4-FFF2-40B4-BE49-F238E27FC236}">
                  <a16:creationId xmlns:a16="http://schemas.microsoft.com/office/drawing/2014/main" id="{47E37ABA-0CA9-4800-B506-6762005DE156}"/>
                </a:ext>
              </a:extLst>
            </p:cNvPr>
            <p:cNvSpPr txBox="1"/>
            <p:nvPr/>
          </p:nvSpPr>
          <p:spPr>
            <a:xfrm>
              <a:off x="641057" y="2033960"/>
              <a:ext cx="565487" cy="215444"/>
            </a:xfrm>
            <a:prstGeom prst="rect">
              <a:avLst/>
            </a:prstGeom>
            <a:solidFill>
              <a:schemeClr val="bg1"/>
            </a:solidFill>
          </p:spPr>
          <p:txBody>
            <a:bodyPr wrap="square" rtlCol="0">
              <a:spAutoFit/>
            </a:bodyPr>
            <a:lstStyle/>
            <a:p>
              <a:pPr algn="ctr"/>
              <a:r>
                <a:rPr lang="en-US" altLang="ja-JP" sz="800" b="1" dirty="0">
                  <a:latin typeface="メイリオ" panose="020B0604030504040204" pitchFamily="50" charset="-128"/>
                  <a:ea typeface="メイリオ" panose="020B0604030504040204" pitchFamily="50" charset="-128"/>
                </a:rPr>
                <a:t>MK</a:t>
              </a:r>
            </a:p>
          </p:txBody>
        </p:sp>
        <p:pic>
          <p:nvPicPr>
            <p:cNvPr id="102" name="Picture 2" descr="http://icooon-mono.com/i/icon_14440/icon_144401_64.png">
              <a:extLst>
                <a:ext uri="{FF2B5EF4-FFF2-40B4-BE49-F238E27FC236}">
                  <a16:creationId xmlns:a16="http://schemas.microsoft.com/office/drawing/2014/main" id="{C332F8DA-9770-4514-A735-F632DC585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81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ttp://icooon-mono.com/i/icon_14440/icon_144401_64.png">
              <a:extLst>
                <a:ext uri="{FF2B5EF4-FFF2-40B4-BE49-F238E27FC236}">
                  <a16:creationId xmlns:a16="http://schemas.microsoft.com/office/drawing/2014/main" id="{95CAB207-7BD0-4C90-AB75-9056A5452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9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grpSp>
      <p:sp>
        <p:nvSpPr>
          <p:cNvPr id="109" name="四角形: 角を丸くする 108">
            <a:extLst>
              <a:ext uri="{FF2B5EF4-FFF2-40B4-BE49-F238E27FC236}">
                <a16:creationId xmlns:a16="http://schemas.microsoft.com/office/drawing/2014/main" id="{731C667E-FD60-4304-88A7-FDE13009A6DD}"/>
              </a:ext>
            </a:extLst>
          </p:cNvPr>
          <p:cNvSpPr/>
          <p:nvPr/>
        </p:nvSpPr>
        <p:spPr>
          <a:xfrm>
            <a:off x="6236677" y="4940414"/>
            <a:ext cx="2672861" cy="1406176"/>
          </a:xfrm>
          <a:prstGeom prst="roundRect">
            <a:avLst>
              <a:gd name="adj" fmla="val 6789"/>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10" name="テキスト ボックス 109">
            <a:extLst>
              <a:ext uri="{FF2B5EF4-FFF2-40B4-BE49-F238E27FC236}">
                <a16:creationId xmlns:a16="http://schemas.microsoft.com/office/drawing/2014/main" id="{BB0B7B14-9AB7-4FF9-A6AE-AEB341361D7C}"/>
              </a:ext>
            </a:extLst>
          </p:cNvPr>
          <p:cNvSpPr txBox="1"/>
          <p:nvPr/>
        </p:nvSpPr>
        <p:spPr>
          <a:xfrm>
            <a:off x="6201330" y="4941427"/>
            <a:ext cx="2795564" cy="246221"/>
          </a:xfrm>
          <a:prstGeom prst="rect">
            <a:avLst/>
          </a:prstGeom>
          <a:noFill/>
          <a:ln>
            <a:noFill/>
          </a:ln>
        </p:spPr>
        <p:txBody>
          <a:bodyPr wrap="square" rtlCol="0">
            <a:spAutoFit/>
          </a:bodyPr>
          <a:lstStyle/>
          <a:p>
            <a:r>
              <a:rPr lang="ja-JP" altLang="en-US" sz="1000" dirty="0">
                <a:latin typeface="メイリオ" panose="020B0604030504040204" pitchFamily="50" charset="-128"/>
                <a:ea typeface="メイリオ" panose="020B0604030504040204" pitchFamily="50" charset="-128"/>
              </a:rPr>
              <a:t>各事業サービス（ブラックボックス）</a:t>
            </a:r>
            <a:endParaRPr lang="en-US" altLang="ja-JP" sz="1000" dirty="0">
              <a:latin typeface="メイリオ" panose="020B0604030504040204" pitchFamily="50" charset="-128"/>
              <a:ea typeface="メイリオ" panose="020B0604030504040204" pitchFamily="50" charset="-128"/>
            </a:endParaRPr>
          </a:p>
        </p:txBody>
      </p:sp>
      <p:pic>
        <p:nvPicPr>
          <p:cNvPr id="1028" name="Picture 4" descr="http://icooon-mono.com/i/icon_14724/icon_147241_64.png">
            <a:extLst>
              <a:ext uri="{FF2B5EF4-FFF2-40B4-BE49-F238E27FC236}">
                <a16:creationId xmlns:a16="http://schemas.microsoft.com/office/drawing/2014/main" id="{F5B4897A-76B0-465A-81A8-D7F5BAE0A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9264" y="5316156"/>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8" name="テキスト ボックス 117">
            <a:extLst>
              <a:ext uri="{FF2B5EF4-FFF2-40B4-BE49-F238E27FC236}">
                <a16:creationId xmlns:a16="http://schemas.microsoft.com/office/drawing/2014/main" id="{3D462EED-00B7-4B11-9D72-7FB309C42C7D}"/>
              </a:ext>
            </a:extLst>
          </p:cNvPr>
          <p:cNvSpPr txBox="1"/>
          <p:nvPr/>
        </p:nvSpPr>
        <p:spPr>
          <a:xfrm>
            <a:off x="6719265" y="5988019"/>
            <a:ext cx="609600" cy="215444"/>
          </a:xfrm>
          <a:prstGeom prst="rect">
            <a:avLst/>
          </a:prstGeom>
          <a:solidFill>
            <a:schemeClr val="bg1"/>
          </a:solidFill>
        </p:spPr>
        <p:txBody>
          <a:bodyPr wrap="square" rtlCol="0">
            <a:spAutoFit/>
          </a:bodyPr>
          <a:lstStyle/>
          <a:p>
            <a:pPr algn="ctr"/>
            <a:r>
              <a:rPr lang="ja-JP" altLang="en-US" sz="800" b="1" dirty="0">
                <a:latin typeface="メイリオ" panose="020B0604030504040204" pitchFamily="50" charset="-128"/>
                <a:ea typeface="メイリオ" panose="020B0604030504040204" pitchFamily="50" charset="-128"/>
              </a:rPr>
              <a:t>東京支部</a:t>
            </a:r>
            <a:endParaRPr lang="en-US" altLang="ja-JP" sz="800" b="1" dirty="0">
              <a:latin typeface="メイリオ" panose="020B0604030504040204" pitchFamily="50" charset="-128"/>
              <a:ea typeface="メイリオ" panose="020B0604030504040204" pitchFamily="50" charset="-128"/>
            </a:endParaRPr>
          </a:p>
        </p:txBody>
      </p:sp>
      <p:pic>
        <p:nvPicPr>
          <p:cNvPr id="121" name="Picture 4" descr="http://icooon-mono.com/i/icon_14724/icon_147241_64.png">
            <a:extLst>
              <a:ext uri="{FF2B5EF4-FFF2-40B4-BE49-F238E27FC236}">
                <a16:creationId xmlns:a16="http://schemas.microsoft.com/office/drawing/2014/main" id="{C8DB6DF5-151C-4444-85BE-055C4C296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343" y="5316156"/>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22" name="テキスト ボックス 121">
            <a:extLst>
              <a:ext uri="{FF2B5EF4-FFF2-40B4-BE49-F238E27FC236}">
                <a16:creationId xmlns:a16="http://schemas.microsoft.com/office/drawing/2014/main" id="{503848DA-ED5B-4DF6-9619-4AD5463ECD8B}"/>
              </a:ext>
            </a:extLst>
          </p:cNvPr>
          <p:cNvSpPr txBox="1"/>
          <p:nvPr/>
        </p:nvSpPr>
        <p:spPr>
          <a:xfrm>
            <a:off x="7902344" y="5988019"/>
            <a:ext cx="609600" cy="215444"/>
          </a:xfrm>
          <a:prstGeom prst="rect">
            <a:avLst/>
          </a:prstGeom>
          <a:solidFill>
            <a:schemeClr val="bg1"/>
          </a:solidFill>
        </p:spPr>
        <p:txBody>
          <a:bodyPr wrap="square" rtlCol="0">
            <a:spAutoFit/>
          </a:bodyPr>
          <a:lstStyle/>
          <a:p>
            <a:pPr algn="ctr"/>
            <a:r>
              <a:rPr lang="ja-JP" altLang="en-US" sz="800" b="1" dirty="0">
                <a:latin typeface="メイリオ" panose="020B0604030504040204" pitchFamily="50" charset="-128"/>
                <a:ea typeface="メイリオ" panose="020B0604030504040204" pitchFamily="50" charset="-128"/>
              </a:rPr>
              <a:t>金沢支部</a:t>
            </a:r>
            <a:endParaRPr lang="en-US" altLang="ja-JP" sz="800" b="1" dirty="0">
              <a:latin typeface="メイリオ" panose="020B0604030504040204" pitchFamily="50" charset="-128"/>
              <a:ea typeface="メイリオ" panose="020B0604030504040204" pitchFamily="50" charset="-128"/>
            </a:endParaRPr>
          </a:p>
        </p:txBody>
      </p:sp>
      <p:sp>
        <p:nvSpPr>
          <p:cNvPr id="124" name="テキスト ボックス 123">
            <a:extLst>
              <a:ext uri="{FF2B5EF4-FFF2-40B4-BE49-F238E27FC236}">
                <a16:creationId xmlns:a16="http://schemas.microsoft.com/office/drawing/2014/main" id="{10BAD3D7-264D-4419-9D66-13C8A0A1B0B7}"/>
              </a:ext>
            </a:extLst>
          </p:cNvPr>
          <p:cNvSpPr txBox="1"/>
          <p:nvPr/>
        </p:nvSpPr>
        <p:spPr>
          <a:xfrm>
            <a:off x="135190" y="2646369"/>
            <a:ext cx="1201225" cy="246221"/>
          </a:xfrm>
          <a:prstGeom prst="rect">
            <a:avLst/>
          </a:prstGeom>
          <a:noFill/>
          <a:ln>
            <a:noFill/>
          </a:ln>
        </p:spPr>
        <p:txBody>
          <a:bodyPr wrap="square" rtlCol="0">
            <a:spAutoFit/>
          </a:bodyPr>
          <a:lstStyle/>
          <a:p>
            <a:r>
              <a:rPr lang="ja-JP" altLang="en-US" sz="1000" dirty="0">
                <a:latin typeface="メイリオ" panose="020B0604030504040204" pitchFamily="50" charset="-128"/>
                <a:ea typeface="メイリオ" panose="020B0604030504040204" pitchFamily="50" charset="-128"/>
              </a:rPr>
              <a:t>第</a:t>
            </a:r>
            <a:r>
              <a:rPr lang="en-US" altLang="ja-JP" sz="1000" dirty="0">
                <a:latin typeface="メイリオ" panose="020B0604030504040204" pitchFamily="50" charset="-128"/>
                <a:ea typeface="メイリオ" panose="020B0604030504040204" pitchFamily="50" charset="-128"/>
              </a:rPr>
              <a:t>3</a:t>
            </a:r>
            <a:r>
              <a:rPr lang="ja-JP" altLang="en-US" sz="1000" dirty="0">
                <a:latin typeface="メイリオ" panose="020B0604030504040204" pitchFamily="50" charset="-128"/>
                <a:ea typeface="メイリオ" panose="020B0604030504040204" pitchFamily="50" charset="-128"/>
              </a:rPr>
              <a:t>グループ</a:t>
            </a:r>
            <a:r>
              <a:rPr lang="en-US" altLang="ja-JP" sz="1000" dirty="0">
                <a:latin typeface="メイリオ" panose="020B0604030504040204" pitchFamily="50" charset="-128"/>
                <a:ea typeface="メイリオ" panose="020B0604030504040204" pitchFamily="50" charset="-128"/>
              </a:rPr>
              <a:t>(PF)</a:t>
            </a:r>
          </a:p>
        </p:txBody>
      </p:sp>
      <p:grpSp>
        <p:nvGrpSpPr>
          <p:cNvPr id="125" name="グループ化 124">
            <a:extLst>
              <a:ext uri="{FF2B5EF4-FFF2-40B4-BE49-F238E27FC236}">
                <a16:creationId xmlns:a16="http://schemas.microsoft.com/office/drawing/2014/main" id="{3FD6972F-C09C-4D10-BB82-79FEB39697AC}"/>
              </a:ext>
            </a:extLst>
          </p:cNvPr>
          <p:cNvGrpSpPr/>
          <p:nvPr/>
        </p:nvGrpSpPr>
        <p:grpSpPr>
          <a:xfrm>
            <a:off x="614318" y="3045729"/>
            <a:ext cx="692044" cy="752825"/>
            <a:chOff x="577778" y="1496579"/>
            <a:chExt cx="692044" cy="752825"/>
          </a:xfrm>
        </p:grpSpPr>
        <p:pic>
          <p:nvPicPr>
            <p:cNvPr id="126" name="Picture 2" descr="http://icooon-mono.com/i/icon_14440/icon_144401_64.png">
              <a:extLst>
                <a:ext uri="{FF2B5EF4-FFF2-40B4-BE49-F238E27FC236}">
                  <a16:creationId xmlns:a16="http://schemas.microsoft.com/office/drawing/2014/main" id="{16F53354-CA62-4F77-AB6B-7D63A91A2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128" name="テキスト ボックス 127">
              <a:extLst>
                <a:ext uri="{FF2B5EF4-FFF2-40B4-BE49-F238E27FC236}">
                  <a16:creationId xmlns:a16="http://schemas.microsoft.com/office/drawing/2014/main" id="{F6F824C5-885D-4B0E-A7C9-B3ED95EB6E15}"/>
                </a:ext>
              </a:extLst>
            </p:cNvPr>
            <p:cNvSpPr txBox="1"/>
            <p:nvPr/>
          </p:nvSpPr>
          <p:spPr>
            <a:xfrm>
              <a:off x="577778" y="2033960"/>
              <a:ext cx="692044" cy="215444"/>
            </a:xfrm>
            <a:prstGeom prst="rect">
              <a:avLst/>
            </a:prstGeom>
            <a:solidFill>
              <a:schemeClr val="bg1"/>
            </a:solidFill>
          </p:spPr>
          <p:txBody>
            <a:bodyPr wrap="square" rtlCol="0">
              <a:spAutoFit/>
            </a:bodyPr>
            <a:lstStyle/>
            <a:p>
              <a:pPr algn="ctr"/>
              <a:r>
                <a:rPr lang="en-US" altLang="ja-JP" sz="800" b="1" dirty="0">
                  <a:latin typeface="メイリオ" panose="020B0604030504040204" pitchFamily="50" charset="-128"/>
                  <a:ea typeface="メイリオ" panose="020B0604030504040204" pitchFamily="50" charset="-128"/>
                </a:rPr>
                <a:t>PO(SYS)</a:t>
              </a:r>
            </a:p>
          </p:txBody>
        </p:sp>
      </p:grpSp>
      <p:grpSp>
        <p:nvGrpSpPr>
          <p:cNvPr id="129" name="グループ化 128">
            <a:extLst>
              <a:ext uri="{FF2B5EF4-FFF2-40B4-BE49-F238E27FC236}">
                <a16:creationId xmlns:a16="http://schemas.microsoft.com/office/drawing/2014/main" id="{CADA1398-D01B-4D16-9846-581732289111}"/>
              </a:ext>
            </a:extLst>
          </p:cNvPr>
          <p:cNvGrpSpPr/>
          <p:nvPr/>
        </p:nvGrpSpPr>
        <p:grpSpPr>
          <a:xfrm>
            <a:off x="2050790" y="3045729"/>
            <a:ext cx="692044" cy="752825"/>
            <a:chOff x="577778" y="1496579"/>
            <a:chExt cx="692044" cy="752825"/>
          </a:xfrm>
        </p:grpSpPr>
        <p:pic>
          <p:nvPicPr>
            <p:cNvPr id="130" name="Picture 2" descr="http://icooon-mono.com/i/icon_14440/icon_144401_64.png">
              <a:extLst>
                <a:ext uri="{FF2B5EF4-FFF2-40B4-BE49-F238E27FC236}">
                  <a16:creationId xmlns:a16="http://schemas.microsoft.com/office/drawing/2014/main" id="{9DAC7DC7-D32A-48DB-A87F-E77FD9D5E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133" name="テキスト ボックス 132">
              <a:extLst>
                <a:ext uri="{FF2B5EF4-FFF2-40B4-BE49-F238E27FC236}">
                  <a16:creationId xmlns:a16="http://schemas.microsoft.com/office/drawing/2014/main" id="{11B862E0-2D4B-478B-84E0-DE1BEC177E52}"/>
                </a:ext>
              </a:extLst>
            </p:cNvPr>
            <p:cNvSpPr txBox="1"/>
            <p:nvPr/>
          </p:nvSpPr>
          <p:spPr>
            <a:xfrm>
              <a:off x="577778" y="2033960"/>
              <a:ext cx="692044" cy="215444"/>
            </a:xfrm>
            <a:prstGeom prst="rect">
              <a:avLst/>
            </a:prstGeom>
            <a:solidFill>
              <a:schemeClr val="bg1"/>
            </a:solidFill>
          </p:spPr>
          <p:txBody>
            <a:bodyPr wrap="square" rtlCol="0">
              <a:spAutoFit/>
            </a:bodyPr>
            <a:lstStyle/>
            <a:p>
              <a:pPr algn="ctr"/>
              <a:r>
                <a:rPr lang="ja-JP" altLang="en-US" sz="800" b="1" dirty="0">
                  <a:latin typeface="メイリオ" panose="020B0604030504040204" pitchFamily="50" charset="-128"/>
                  <a:ea typeface="メイリオ" panose="020B0604030504040204" pitchFamily="50" charset="-128"/>
                </a:rPr>
                <a:t>統括</a:t>
              </a:r>
              <a:r>
                <a:rPr lang="en-US" altLang="ja-JP" sz="800" b="1" dirty="0">
                  <a:latin typeface="メイリオ" panose="020B0604030504040204" pitchFamily="50" charset="-128"/>
                  <a:ea typeface="メイリオ" panose="020B0604030504040204" pitchFamily="50" charset="-128"/>
                </a:rPr>
                <a:t>DIR</a:t>
              </a:r>
            </a:p>
          </p:txBody>
        </p:sp>
      </p:grpSp>
      <p:sp>
        <p:nvSpPr>
          <p:cNvPr id="134" name="四角形: 角を丸くする 133">
            <a:extLst>
              <a:ext uri="{FF2B5EF4-FFF2-40B4-BE49-F238E27FC236}">
                <a16:creationId xmlns:a16="http://schemas.microsoft.com/office/drawing/2014/main" id="{54FBE643-EBE8-4315-8A9D-ACFEFF32038B}"/>
              </a:ext>
            </a:extLst>
          </p:cNvPr>
          <p:cNvSpPr/>
          <p:nvPr/>
        </p:nvSpPr>
        <p:spPr>
          <a:xfrm>
            <a:off x="5706319" y="2565288"/>
            <a:ext cx="3203220" cy="2159819"/>
          </a:xfrm>
          <a:prstGeom prst="roundRect">
            <a:avLst>
              <a:gd name="adj" fmla="val 6789"/>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35" name="テキスト ボックス 134">
            <a:extLst>
              <a:ext uri="{FF2B5EF4-FFF2-40B4-BE49-F238E27FC236}">
                <a16:creationId xmlns:a16="http://schemas.microsoft.com/office/drawing/2014/main" id="{C11BD2B1-059C-4C43-B12B-B3B79C878363}"/>
              </a:ext>
            </a:extLst>
          </p:cNvPr>
          <p:cNvSpPr txBox="1"/>
          <p:nvPr/>
        </p:nvSpPr>
        <p:spPr>
          <a:xfrm>
            <a:off x="5706319" y="2646369"/>
            <a:ext cx="1487900" cy="246221"/>
          </a:xfrm>
          <a:prstGeom prst="rect">
            <a:avLst/>
          </a:prstGeom>
          <a:noFill/>
          <a:ln>
            <a:noFill/>
          </a:ln>
        </p:spPr>
        <p:txBody>
          <a:bodyPr wrap="square" rtlCol="0">
            <a:spAutoFit/>
          </a:bodyPr>
          <a:lstStyle/>
          <a:p>
            <a:r>
              <a:rPr lang="ja-JP" altLang="en-US" sz="1000" dirty="0">
                <a:latin typeface="メイリオ" panose="020B0604030504040204" pitchFamily="50" charset="-128"/>
                <a:ea typeface="メイリオ" panose="020B0604030504040204" pitchFamily="50" charset="-128"/>
              </a:rPr>
              <a:t>第</a:t>
            </a:r>
            <a:r>
              <a:rPr lang="en-US" altLang="ja-JP" sz="1000" dirty="0">
                <a:latin typeface="メイリオ" panose="020B0604030504040204" pitchFamily="50" charset="-128"/>
                <a:ea typeface="メイリオ" panose="020B0604030504040204" pitchFamily="50" charset="-128"/>
              </a:rPr>
              <a:t>1,</a:t>
            </a:r>
            <a:r>
              <a:rPr lang="ja-JP" altLang="en-US" sz="1000" dirty="0">
                <a:latin typeface="メイリオ" panose="020B0604030504040204" pitchFamily="50" charset="-128"/>
                <a:ea typeface="メイリオ" panose="020B0604030504040204" pitchFamily="50" charset="-128"/>
              </a:rPr>
              <a:t>第</a:t>
            </a:r>
            <a:r>
              <a:rPr lang="en-US" altLang="ja-JP" sz="1000" dirty="0">
                <a:latin typeface="メイリオ" panose="020B0604030504040204" pitchFamily="50" charset="-128"/>
                <a:ea typeface="メイリオ" panose="020B0604030504040204" pitchFamily="50" charset="-128"/>
              </a:rPr>
              <a:t>2</a:t>
            </a:r>
            <a:r>
              <a:rPr lang="ja-JP" altLang="en-US" sz="1000" dirty="0">
                <a:latin typeface="メイリオ" panose="020B0604030504040204" pitchFamily="50" charset="-128"/>
                <a:ea typeface="メイリオ" panose="020B0604030504040204" pitchFamily="50" charset="-128"/>
              </a:rPr>
              <a:t>グループ</a:t>
            </a:r>
            <a:endParaRPr lang="en-US" altLang="ja-JP" sz="1000" dirty="0">
              <a:latin typeface="メイリオ" panose="020B0604030504040204" pitchFamily="50" charset="-128"/>
              <a:ea typeface="メイリオ" panose="020B0604030504040204" pitchFamily="50" charset="-128"/>
            </a:endParaRPr>
          </a:p>
        </p:txBody>
      </p:sp>
      <p:grpSp>
        <p:nvGrpSpPr>
          <p:cNvPr id="136" name="グループ化 135">
            <a:extLst>
              <a:ext uri="{FF2B5EF4-FFF2-40B4-BE49-F238E27FC236}">
                <a16:creationId xmlns:a16="http://schemas.microsoft.com/office/drawing/2014/main" id="{8559EF25-F840-4B9C-A9B0-E7F21CFC0F68}"/>
              </a:ext>
            </a:extLst>
          </p:cNvPr>
          <p:cNvGrpSpPr/>
          <p:nvPr/>
        </p:nvGrpSpPr>
        <p:grpSpPr>
          <a:xfrm>
            <a:off x="6375381" y="3293668"/>
            <a:ext cx="692044" cy="752825"/>
            <a:chOff x="577778" y="1496579"/>
            <a:chExt cx="692044" cy="752825"/>
          </a:xfrm>
        </p:grpSpPr>
        <p:pic>
          <p:nvPicPr>
            <p:cNvPr id="137" name="Picture 2" descr="http://icooon-mono.com/i/icon_14440/icon_144401_64.png">
              <a:extLst>
                <a:ext uri="{FF2B5EF4-FFF2-40B4-BE49-F238E27FC236}">
                  <a16:creationId xmlns:a16="http://schemas.microsoft.com/office/drawing/2014/main" id="{EB660ABC-82F1-4FF9-8F76-EE3614575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138" name="テキスト ボックス 137">
              <a:extLst>
                <a:ext uri="{FF2B5EF4-FFF2-40B4-BE49-F238E27FC236}">
                  <a16:creationId xmlns:a16="http://schemas.microsoft.com/office/drawing/2014/main" id="{CCD3B779-77EC-4443-8956-DB0956CE374C}"/>
                </a:ext>
              </a:extLst>
            </p:cNvPr>
            <p:cNvSpPr txBox="1"/>
            <p:nvPr/>
          </p:nvSpPr>
          <p:spPr>
            <a:xfrm>
              <a:off x="577778" y="2033960"/>
              <a:ext cx="692044" cy="215444"/>
            </a:xfrm>
            <a:prstGeom prst="rect">
              <a:avLst/>
            </a:prstGeom>
            <a:solidFill>
              <a:schemeClr val="bg1"/>
            </a:solidFill>
          </p:spPr>
          <p:txBody>
            <a:bodyPr wrap="square" rtlCol="0">
              <a:spAutoFit/>
            </a:bodyPr>
            <a:lstStyle/>
            <a:p>
              <a:pPr algn="ctr"/>
              <a:r>
                <a:rPr lang="ja-JP" altLang="en-US" sz="800" b="1" dirty="0">
                  <a:latin typeface="メイリオ" panose="020B0604030504040204" pitchFamily="50" charset="-128"/>
                  <a:ea typeface="メイリオ" panose="020B0604030504040204" pitchFamily="50" charset="-128"/>
                </a:rPr>
                <a:t>他社</a:t>
              </a:r>
              <a:r>
                <a:rPr lang="en-US" altLang="ja-JP" sz="800" b="1" dirty="0">
                  <a:latin typeface="メイリオ" panose="020B0604030504040204" pitchFamily="50" charset="-128"/>
                  <a:ea typeface="メイリオ" panose="020B0604030504040204" pitchFamily="50" charset="-128"/>
                </a:rPr>
                <a:t>DIR</a:t>
              </a:r>
            </a:p>
          </p:txBody>
        </p:sp>
      </p:grpSp>
      <p:grpSp>
        <p:nvGrpSpPr>
          <p:cNvPr id="139" name="グループ化 138">
            <a:extLst>
              <a:ext uri="{FF2B5EF4-FFF2-40B4-BE49-F238E27FC236}">
                <a16:creationId xmlns:a16="http://schemas.microsoft.com/office/drawing/2014/main" id="{26BC99A1-509B-4243-AC77-99E28E179651}"/>
              </a:ext>
            </a:extLst>
          </p:cNvPr>
          <p:cNvGrpSpPr/>
          <p:nvPr/>
        </p:nvGrpSpPr>
        <p:grpSpPr>
          <a:xfrm>
            <a:off x="7539103" y="3293668"/>
            <a:ext cx="692044" cy="752825"/>
            <a:chOff x="577778" y="1496579"/>
            <a:chExt cx="692044" cy="752825"/>
          </a:xfrm>
        </p:grpSpPr>
        <p:pic>
          <p:nvPicPr>
            <p:cNvPr id="140" name="Picture 2" descr="http://icooon-mono.com/i/icon_14440/icon_144401_64.png">
              <a:extLst>
                <a:ext uri="{FF2B5EF4-FFF2-40B4-BE49-F238E27FC236}">
                  <a16:creationId xmlns:a16="http://schemas.microsoft.com/office/drawing/2014/main" id="{F5489D54-C0FF-4580-A7FB-99E604397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141" name="テキスト ボックス 140">
              <a:extLst>
                <a:ext uri="{FF2B5EF4-FFF2-40B4-BE49-F238E27FC236}">
                  <a16:creationId xmlns:a16="http://schemas.microsoft.com/office/drawing/2014/main" id="{5733BAC8-2775-4131-88DF-FE5619631ACE}"/>
                </a:ext>
              </a:extLst>
            </p:cNvPr>
            <p:cNvSpPr txBox="1"/>
            <p:nvPr/>
          </p:nvSpPr>
          <p:spPr>
            <a:xfrm>
              <a:off x="577778" y="2033960"/>
              <a:ext cx="692044" cy="215444"/>
            </a:xfrm>
            <a:prstGeom prst="rect">
              <a:avLst/>
            </a:prstGeom>
            <a:solidFill>
              <a:schemeClr val="bg1"/>
            </a:solidFill>
          </p:spPr>
          <p:txBody>
            <a:bodyPr wrap="square" rtlCol="0">
              <a:spAutoFit/>
            </a:bodyPr>
            <a:lstStyle/>
            <a:p>
              <a:pPr algn="ctr"/>
              <a:r>
                <a:rPr lang="ja-JP" altLang="en-US" sz="800" b="1" dirty="0">
                  <a:latin typeface="メイリオ" panose="020B0604030504040204" pitchFamily="50" charset="-128"/>
                  <a:ea typeface="メイリオ" panose="020B0604030504040204" pitchFamily="50" charset="-128"/>
                </a:rPr>
                <a:t>他社</a:t>
              </a:r>
              <a:r>
                <a:rPr lang="en-US" altLang="ja-JP" sz="800" b="1" dirty="0">
                  <a:latin typeface="メイリオ" panose="020B0604030504040204" pitchFamily="50" charset="-128"/>
                  <a:ea typeface="メイリオ" panose="020B0604030504040204" pitchFamily="50" charset="-128"/>
                </a:rPr>
                <a:t>DIR</a:t>
              </a:r>
            </a:p>
          </p:txBody>
        </p:sp>
      </p:grpSp>
      <p:grpSp>
        <p:nvGrpSpPr>
          <p:cNvPr id="153" name="グループ化 152">
            <a:extLst>
              <a:ext uri="{FF2B5EF4-FFF2-40B4-BE49-F238E27FC236}">
                <a16:creationId xmlns:a16="http://schemas.microsoft.com/office/drawing/2014/main" id="{07BA419B-711E-40FB-8909-BF899575B6C7}"/>
              </a:ext>
            </a:extLst>
          </p:cNvPr>
          <p:cNvGrpSpPr/>
          <p:nvPr/>
        </p:nvGrpSpPr>
        <p:grpSpPr>
          <a:xfrm>
            <a:off x="288163" y="4086765"/>
            <a:ext cx="433927" cy="552394"/>
            <a:chOff x="577778" y="1496579"/>
            <a:chExt cx="692044" cy="880979"/>
          </a:xfrm>
        </p:grpSpPr>
        <p:pic>
          <p:nvPicPr>
            <p:cNvPr id="161" name="Picture 2" descr="http://icooon-mono.com/i/icon_14440/icon_144401_64.png">
              <a:extLst>
                <a:ext uri="{FF2B5EF4-FFF2-40B4-BE49-F238E27FC236}">
                  <a16:creationId xmlns:a16="http://schemas.microsoft.com/office/drawing/2014/main" id="{A0E8D9F1-475C-48B7-8D9D-65F4474FB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167" name="テキスト ボックス 166">
              <a:extLst>
                <a:ext uri="{FF2B5EF4-FFF2-40B4-BE49-F238E27FC236}">
                  <a16:creationId xmlns:a16="http://schemas.microsoft.com/office/drawing/2014/main" id="{24490124-ACDD-475A-BF3B-709A26DB6464}"/>
                </a:ext>
              </a:extLst>
            </p:cNvPr>
            <p:cNvSpPr txBox="1"/>
            <p:nvPr/>
          </p:nvSpPr>
          <p:spPr>
            <a:xfrm>
              <a:off x="577778" y="2033960"/>
              <a:ext cx="692044" cy="343598"/>
            </a:xfrm>
            <a:prstGeom prst="rect">
              <a:avLst/>
            </a:prstGeom>
            <a:solidFill>
              <a:schemeClr val="bg1"/>
            </a:solidFill>
          </p:spPr>
          <p:txBody>
            <a:bodyPr wrap="square" rtlCol="0">
              <a:spAutoFit/>
            </a:bodyPr>
            <a:lstStyle/>
            <a:p>
              <a:pPr algn="ctr"/>
              <a:r>
                <a:rPr lang="en-US" altLang="ja-JP" sz="800" b="1" dirty="0">
                  <a:latin typeface="メイリオ" panose="020B0604030504040204" pitchFamily="50" charset="-128"/>
                  <a:ea typeface="メイリオ" panose="020B0604030504040204" pitchFamily="50" charset="-128"/>
                </a:rPr>
                <a:t>SYS</a:t>
              </a:r>
            </a:p>
          </p:txBody>
        </p:sp>
      </p:grpSp>
      <p:grpSp>
        <p:nvGrpSpPr>
          <p:cNvPr id="170" name="グループ化 169">
            <a:extLst>
              <a:ext uri="{FF2B5EF4-FFF2-40B4-BE49-F238E27FC236}">
                <a16:creationId xmlns:a16="http://schemas.microsoft.com/office/drawing/2014/main" id="{3465EDDC-0E0F-40FF-9D6D-408DF1C44247}"/>
              </a:ext>
            </a:extLst>
          </p:cNvPr>
          <p:cNvGrpSpPr/>
          <p:nvPr/>
        </p:nvGrpSpPr>
        <p:grpSpPr>
          <a:xfrm>
            <a:off x="750400" y="4086765"/>
            <a:ext cx="433927" cy="552394"/>
            <a:chOff x="577778" y="1496579"/>
            <a:chExt cx="692044" cy="880979"/>
          </a:xfrm>
        </p:grpSpPr>
        <p:pic>
          <p:nvPicPr>
            <p:cNvPr id="171" name="Picture 2" descr="http://icooon-mono.com/i/icon_14440/icon_144401_64.png">
              <a:extLst>
                <a:ext uri="{FF2B5EF4-FFF2-40B4-BE49-F238E27FC236}">
                  <a16:creationId xmlns:a16="http://schemas.microsoft.com/office/drawing/2014/main" id="{3EBC3D5F-F611-44F5-AA0D-71C54A26B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194" name="テキスト ボックス 193">
              <a:extLst>
                <a:ext uri="{FF2B5EF4-FFF2-40B4-BE49-F238E27FC236}">
                  <a16:creationId xmlns:a16="http://schemas.microsoft.com/office/drawing/2014/main" id="{E1DC439A-3162-42C1-817B-633E99E8AAD8}"/>
                </a:ext>
              </a:extLst>
            </p:cNvPr>
            <p:cNvSpPr txBox="1"/>
            <p:nvPr/>
          </p:nvSpPr>
          <p:spPr>
            <a:xfrm>
              <a:off x="577778" y="2033960"/>
              <a:ext cx="692044" cy="343598"/>
            </a:xfrm>
            <a:prstGeom prst="rect">
              <a:avLst/>
            </a:prstGeom>
            <a:solidFill>
              <a:schemeClr val="bg1"/>
            </a:solidFill>
          </p:spPr>
          <p:txBody>
            <a:bodyPr wrap="square" rtlCol="0">
              <a:spAutoFit/>
            </a:bodyPr>
            <a:lstStyle/>
            <a:p>
              <a:pPr algn="ctr"/>
              <a:r>
                <a:rPr lang="en-US" altLang="ja-JP" sz="800" b="1" dirty="0">
                  <a:latin typeface="メイリオ" panose="020B0604030504040204" pitchFamily="50" charset="-128"/>
                  <a:ea typeface="メイリオ" panose="020B0604030504040204" pitchFamily="50" charset="-128"/>
                </a:rPr>
                <a:t>SYS</a:t>
              </a:r>
            </a:p>
          </p:txBody>
        </p:sp>
      </p:grpSp>
      <p:grpSp>
        <p:nvGrpSpPr>
          <p:cNvPr id="195" name="グループ化 194">
            <a:extLst>
              <a:ext uri="{FF2B5EF4-FFF2-40B4-BE49-F238E27FC236}">
                <a16:creationId xmlns:a16="http://schemas.microsoft.com/office/drawing/2014/main" id="{4794D996-E328-4B0B-83E1-2D0CF6F40864}"/>
              </a:ext>
            </a:extLst>
          </p:cNvPr>
          <p:cNvGrpSpPr/>
          <p:nvPr/>
        </p:nvGrpSpPr>
        <p:grpSpPr>
          <a:xfrm>
            <a:off x="1212637" y="4086765"/>
            <a:ext cx="433927" cy="552394"/>
            <a:chOff x="577778" y="1496579"/>
            <a:chExt cx="692044" cy="880979"/>
          </a:xfrm>
        </p:grpSpPr>
        <p:pic>
          <p:nvPicPr>
            <p:cNvPr id="196" name="Picture 2" descr="http://icooon-mono.com/i/icon_14440/icon_144401_64.png">
              <a:extLst>
                <a:ext uri="{FF2B5EF4-FFF2-40B4-BE49-F238E27FC236}">
                  <a16:creationId xmlns:a16="http://schemas.microsoft.com/office/drawing/2014/main" id="{A4106B5A-6F07-4563-9740-AC5BD5228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197" name="テキスト ボックス 196">
              <a:extLst>
                <a:ext uri="{FF2B5EF4-FFF2-40B4-BE49-F238E27FC236}">
                  <a16:creationId xmlns:a16="http://schemas.microsoft.com/office/drawing/2014/main" id="{299E45CD-7E80-4231-80B4-C93137FBC058}"/>
                </a:ext>
              </a:extLst>
            </p:cNvPr>
            <p:cNvSpPr txBox="1"/>
            <p:nvPr/>
          </p:nvSpPr>
          <p:spPr>
            <a:xfrm>
              <a:off x="577778" y="2033960"/>
              <a:ext cx="692044" cy="343598"/>
            </a:xfrm>
            <a:prstGeom prst="rect">
              <a:avLst/>
            </a:prstGeom>
            <a:solidFill>
              <a:schemeClr val="bg1"/>
            </a:solidFill>
          </p:spPr>
          <p:txBody>
            <a:bodyPr wrap="square" rtlCol="0">
              <a:spAutoFit/>
            </a:bodyPr>
            <a:lstStyle/>
            <a:p>
              <a:pPr algn="ctr"/>
              <a:r>
                <a:rPr lang="en-US" altLang="ja-JP" sz="800" b="1" dirty="0">
                  <a:latin typeface="メイリオ" panose="020B0604030504040204" pitchFamily="50" charset="-128"/>
                  <a:ea typeface="メイリオ" panose="020B0604030504040204" pitchFamily="50" charset="-128"/>
                </a:rPr>
                <a:t>FE</a:t>
              </a:r>
            </a:p>
          </p:txBody>
        </p:sp>
      </p:grpSp>
      <p:grpSp>
        <p:nvGrpSpPr>
          <p:cNvPr id="205" name="グループ化 204">
            <a:extLst>
              <a:ext uri="{FF2B5EF4-FFF2-40B4-BE49-F238E27FC236}">
                <a16:creationId xmlns:a16="http://schemas.microsoft.com/office/drawing/2014/main" id="{F4B299DE-0909-48C5-9700-EAE4BB3B4515}"/>
              </a:ext>
            </a:extLst>
          </p:cNvPr>
          <p:cNvGrpSpPr/>
          <p:nvPr/>
        </p:nvGrpSpPr>
        <p:grpSpPr>
          <a:xfrm>
            <a:off x="3399341" y="3980088"/>
            <a:ext cx="433927" cy="552394"/>
            <a:chOff x="577778" y="1496579"/>
            <a:chExt cx="692044" cy="880979"/>
          </a:xfrm>
        </p:grpSpPr>
        <p:pic>
          <p:nvPicPr>
            <p:cNvPr id="206" name="Picture 2" descr="http://icooon-mono.com/i/icon_14440/icon_144401_64.png">
              <a:extLst>
                <a:ext uri="{FF2B5EF4-FFF2-40B4-BE49-F238E27FC236}">
                  <a16:creationId xmlns:a16="http://schemas.microsoft.com/office/drawing/2014/main" id="{3631ECDE-CDC5-4257-93AC-3C0389668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207" name="テキスト ボックス 206">
              <a:extLst>
                <a:ext uri="{FF2B5EF4-FFF2-40B4-BE49-F238E27FC236}">
                  <a16:creationId xmlns:a16="http://schemas.microsoft.com/office/drawing/2014/main" id="{F355B558-9CEF-48ED-96C6-1C130CE15060}"/>
                </a:ext>
              </a:extLst>
            </p:cNvPr>
            <p:cNvSpPr txBox="1"/>
            <p:nvPr/>
          </p:nvSpPr>
          <p:spPr>
            <a:xfrm>
              <a:off x="577778" y="2033960"/>
              <a:ext cx="692044" cy="343598"/>
            </a:xfrm>
            <a:prstGeom prst="rect">
              <a:avLst/>
            </a:prstGeom>
            <a:solidFill>
              <a:schemeClr val="bg1"/>
            </a:solidFill>
          </p:spPr>
          <p:txBody>
            <a:bodyPr wrap="square" rtlCol="0">
              <a:spAutoFit/>
            </a:bodyPr>
            <a:lstStyle/>
            <a:p>
              <a:pPr algn="ctr"/>
              <a:r>
                <a:rPr lang="en-US" altLang="ja-JP" sz="800" b="1" dirty="0">
                  <a:latin typeface="メイリオ" panose="020B0604030504040204" pitchFamily="50" charset="-128"/>
                  <a:ea typeface="メイリオ" panose="020B0604030504040204" pitchFamily="50" charset="-128"/>
                </a:rPr>
                <a:t>SYS</a:t>
              </a:r>
            </a:p>
          </p:txBody>
        </p:sp>
      </p:grpSp>
      <p:grpSp>
        <p:nvGrpSpPr>
          <p:cNvPr id="208" name="グループ化 207">
            <a:extLst>
              <a:ext uri="{FF2B5EF4-FFF2-40B4-BE49-F238E27FC236}">
                <a16:creationId xmlns:a16="http://schemas.microsoft.com/office/drawing/2014/main" id="{CA4F3D1C-E3A5-4450-93C6-F969479A1359}"/>
              </a:ext>
            </a:extLst>
          </p:cNvPr>
          <p:cNvGrpSpPr/>
          <p:nvPr/>
        </p:nvGrpSpPr>
        <p:grpSpPr>
          <a:xfrm>
            <a:off x="4098163" y="3980088"/>
            <a:ext cx="433927" cy="552394"/>
            <a:chOff x="577778" y="1496579"/>
            <a:chExt cx="692044" cy="880979"/>
          </a:xfrm>
        </p:grpSpPr>
        <p:pic>
          <p:nvPicPr>
            <p:cNvPr id="209" name="Picture 2" descr="http://icooon-mono.com/i/icon_14440/icon_144401_64.png">
              <a:extLst>
                <a:ext uri="{FF2B5EF4-FFF2-40B4-BE49-F238E27FC236}">
                  <a16:creationId xmlns:a16="http://schemas.microsoft.com/office/drawing/2014/main" id="{B15F57B9-0DFD-43B1-89E3-163099CB9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210" name="テキスト ボックス 209">
              <a:extLst>
                <a:ext uri="{FF2B5EF4-FFF2-40B4-BE49-F238E27FC236}">
                  <a16:creationId xmlns:a16="http://schemas.microsoft.com/office/drawing/2014/main" id="{84781813-E214-46D3-A96D-E43FA4D41C26}"/>
                </a:ext>
              </a:extLst>
            </p:cNvPr>
            <p:cNvSpPr txBox="1"/>
            <p:nvPr/>
          </p:nvSpPr>
          <p:spPr>
            <a:xfrm>
              <a:off x="577778" y="2033960"/>
              <a:ext cx="692044" cy="343598"/>
            </a:xfrm>
            <a:prstGeom prst="rect">
              <a:avLst/>
            </a:prstGeom>
            <a:solidFill>
              <a:schemeClr val="bg1"/>
            </a:solidFill>
          </p:spPr>
          <p:txBody>
            <a:bodyPr wrap="square" rtlCol="0">
              <a:spAutoFit/>
            </a:bodyPr>
            <a:lstStyle/>
            <a:p>
              <a:pPr algn="ctr"/>
              <a:r>
                <a:rPr lang="en-US" altLang="ja-JP" sz="800" b="1" dirty="0">
                  <a:latin typeface="メイリオ" panose="020B0604030504040204" pitchFamily="50" charset="-128"/>
                  <a:ea typeface="メイリオ" panose="020B0604030504040204" pitchFamily="50" charset="-128"/>
                </a:rPr>
                <a:t>SYS</a:t>
              </a:r>
            </a:p>
          </p:txBody>
        </p:sp>
      </p:grpSp>
      <p:sp>
        <p:nvSpPr>
          <p:cNvPr id="211" name="テキスト ボックス 210">
            <a:extLst>
              <a:ext uri="{FF2B5EF4-FFF2-40B4-BE49-F238E27FC236}">
                <a16:creationId xmlns:a16="http://schemas.microsoft.com/office/drawing/2014/main" id="{2AF7D8DA-3632-4285-BF04-C3EBFFC5B53A}"/>
              </a:ext>
            </a:extLst>
          </p:cNvPr>
          <p:cNvSpPr txBox="1"/>
          <p:nvPr/>
        </p:nvSpPr>
        <p:spPr>
          <a:xfrm>
            <a:off x="3152710" y="3714323"/>
            <a:ext cx="1310454" cy="246221"/>
          </a:xfrm>
          <a:prstGeom prst="rect">
            <a:avLst/>
          </a:prstGeom>
          <a:noFill/>
          <a:ln>
            <a:noFill/>
          </a:ln>
        </p:spPr>
        <p:txBody>
          <a:bodyPr wrap="square" rtlCol="0">
            <a:spAutoFit/>
          </a:bodyPr>
          <a:lstStyle/>
          <a:p>
            <a:r>
              <a:rPr lang="en-US" altLang="ja-JP" sz="1000" dirty="0">
                <a:latin typeface="メイリオ" panose="020B0604030504040204" pitchFamily="50" charset="-128"/>
                <a:ea typeface="メイリオ" panose="020B0604030504040204" pitchFamily="50" charset="-128"/>
              </a:rPr>
              <a:t>OPENUI</a:t>
            </a:r>
            <a:r>
              <a:rPr lang="ja-JP" altLang="en-US" sz="1000" dirty="0">
                <a:latin typeface="メイリオ" panose="020B0604030504040204" pitchFamily="50" charset="-128"/>
                <a:ea typeface="メイリオ" panose="020B0604030504040204" pitchFamily="50" charset="-128"/>
              </a:rPr>
              <a:t>チーム</a:t>
            </a:r>
            <a:endParaRPr lang="en-US" altLang="ja-JP" sz="1000" dirty="0">
              <a:latin typeface="メイリオ" panose="020B0604030504040204" pitchFamily="50" charset="-128"/>
              <a:ea typeface="メイリオ" panose="020B0604030504040204" pitchFamily="50" charset="-128"/>
            </a:endParaRPr>
          </a:p>
        </p:txBody>
      </p:sp>
      <p:grpSp>
        <p:nvGrpSpPr>
          <p:cNvPr id="212" name="グループ化 211">
            <a:extLst>
              <a:ext uri="{FF2B5EF4-FFF2-40B4-BE49-F238E27FC236}">
                <a16:creationId xmlns:a16="http://schemas.microsoft.com/office/drawing/2014/main" id="{ABC80549-D96F-4C51-9EA5-A8D9237E10AB}"/>
              </a:ext>
            </a:extLst>
          </p:cNvPr>
          <p:cNvGrpSpPr/>
          <p:nvPr/>
        </p:nvGrpSpPr>
        <p:grpSpPr>
          <a:xfrm>
            <a:off x="3753748" y="2905051"/>
            <a:ext cx="474502" cy="516177"/>
            <a:chOff x="577778" y="1496579"/>
            <a:chExt cx="692044" cy="752825"/>
          </a:xfrm>
        </p:grpSpPr>
        <p:pic>
          <p:nvPicPr>
            <p:cNvPr id="213" name="Picture 2" descr="http://icooon-mono.com/i/icon_14440/icon_144401_64.png">
              <a:extLst>
                <a:ext uri="{FF2B5EF4-FFF2-40B4-BE49-F238E27FC236}">
                  <a16:creationId xmlns:a16="http://schemas.microsoft.com/office/drawing/2014/main" id="{309050B6-5F84-49CB-878B-833BFC4EE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214" name="テキスト ボックス 213">
              <a:extLst>
                <a:ext uri="{FF2B5EF4-FFF2-40B4-BE49-F238E27FC236}">
                  <a16:creationId xmlns:a16="http://schemas.microsoft.com/office/drawing/2014/main" id="{A3E9B266-00A6-4710-B4E2-2A53DC08E354}"/>
                </a:ext>
              </a:extLst>
            </p:cNvPr>
            <p:cNvSpPr txBox="1"/>
            <p:nvPr/>
          </p:nvSpPr>
          <p:spPr>
            <a:xfrm>
              <a:off x="577778" y="2033960"/>
              <a:ext cx="692044" cy="215444"/>
            </a:xfrm>
            <a:prstGeom prst="rect">
              <a:avLst/>
            </a:prstGeom>
            <a:solidFill>
              <a:schemeClr val="bg1"/>
            </a:solidFill>
          </p:spPr>
          <p:txBody>
            <a:bodyPr wrap="square" rtlCol="0">
              <a:spAutoFit/>
            </a:bodyPr>
            <a:lstStyle/>
            <a:p>
              <a:pPr algn="ctr"/>
              <a:r>
                <a:rPr lang="ja-JP" altLang="en-US" sz="800" b="1" dirty="0">
                  <a:latin typeface="メイリオ" panose="020B0604030504040204" pitchFamily="50" charset="-128"/>
                  <a:ea typeface="メイリオ" panose="020B0604030504040204" pitchFamily="50" charset="-128"/>
                </a:rPr>
                <a:t>中西</a:t>
              </a:r>
              <a:endParaRPr lang="en-US" altLang="ja-JP" sz="800" b="1" dirty="0">
                <a:latin typeface="メイリオ" panose="020B0604030504040204" pitchFamily="50" charset="-128"/>
                <a:ea typeface="メイリオ" panose="020B0604030504040204" pitchFamily="50" charset="-128"/>
              </a:endParaRPr>
            </a:p>
          </p:txBody>
        </p:sp>
      </p:grpSp>
      <p:cxnSp>
        <p:nvCxnSpPr>
          <p:cNvPr id="6" name="コネクタ: カギ線 5">
            <a:extLst>
              <a:ext uri="{FF2B5EF4-FFF2-40B4-BE49-F238E27FC236}">
                <a16:creationId xmlns:a16="http://schemas.microsoft.com/office/drawing/2014/main" id="{931841A0-38AD-44BC-A454-6161EAAC11C8}"/>
              </a:ext>
            </a:extLst>
          </p:cNvPr>
          <p:cNvCxnSpPr>
            <a:cxnSpLocks/>
            <a:stCxn id="2" idx="2"/>
            <a:endCxn id="126" idx="3"/>
          </p:cNvCxnSpPr>
          <p:nvPr/>
        </p:nvCxnSpPr>
        <p:spPr>
          <a:xfrm rot="5400000">
            <a:off x="831045" y="2643908"/>
            <a:ext cx="1019600" cy="272526"/>
          </a:xfrm>
          <a:prstGeom prst="bentConnector2">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15" name="コネクタ: カギ線 214">
            <a:extLst>
              <a:ext uri="{FF2B5EF4-FFF2-40B4-BE49-F238E27FC236}">
                <a16:creationId xmlns:a16="http://schemas.microsoft.com/office/drawing/2014/main" id="{F6A2AA4E-58A0-4A27-B2E2-4C0BBFC323CC}"/>
              </a:ext>
            </a:extLst>
          </p:cNvPr>
          <p:cNvCxnSpPr>
            <a:cxnSpLocks/>
            <a:stCxn id="128" idx="2"/>
            <a:endCxn id="161" idx="0"/>
          </p:cNvCxnSpPr>
          <p:nvPr/>
        </p:nvCxnSpPr>
        <p:spPr>
          <a:xfrm rot="5400000">
            <a:off x="588628" y="3715052"/>
            <a:ext cx="288211" cy="455214"/>
          </a:xfrm>
          <a:prstGeom prst="bentConnector3">
            <a:avLst>
              <a:gd name="adj1" fmla="val 50000"/>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16" name="コネクタ: カギ線 215">
            <a:extLst>
              <a:ext uri="{FF2B5EF4-FFF2-40B4-BE49-F238E27FC236}">
                <a16:creationId xmlns:a16="http://schemas.microsoft.com/office/drawing/2014/main" id="{8DB18C18-7F53-4E41-A818-4FC537563B5D}"/>
              </a:ext>
            </a:extLst>
          </p:cNvPr>
          <p:cNvCxnSpPr>
            <a:cxnSpLocks/>
            <a:stCxn id="128" idx="2"/>
            <a:endCxn id="196" idx="0"/>
          </p:cNvCxnSpPr>
          <p:nvPr/>
        </p:nvCxnSpPr>
        <p:spPr>
          <a:xfrm rot="16200000" flipH="1">
            <a:off x="1050865" y="3708029"/>
            <a:ext cx="288211" cy="469260"/>
          </a:xfrm>
          <a:prstGeom prst="bentConnector3">
            <a:avLst>
              <a:gd name="adj1" fmla="val 50000"/>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17" name="コネクタ: カギ線 216">
            <a:extLst>
              <a:ext uri="{FF2B5EF4-FFF2-40B4-BE49-F238E27FC236}">
                <a16:creationId xmlns:a16="http://schemas.microsoft.com/office/drawing/2014/main" id="{83FE1F62-911D-4B99-B36A-CA0DCAFA70F6}"/>
              </a:ext>
            </a:extLst>
          </p:cNvPr>
          <p:cNvCxnSpPr>
            <a:cxnSpLocks/>
            <a:stCxn id="128" idx="2"/>
            <a:endCxn id="171" idx="0"/>
          </p:cNvCxnSpPr>
          <p:nvPr/>
        </p:nvCxnSpPr>
        <p:spPr>
          <a:xfrm rot="16200000" flipH="1">
            <a:off x="819746" y="3939147"/>
            <a:ext cx="288211" cy="7023"/>
          </a:xfrm>
          <a:prstGeom prst="bentConnector3">
            <a:avLst>
              <a:gd name="adj1" fmla="val 50000"/>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18" name="コネクタ: カギ線 217">
            <a:extLst>
              <a:ext uri="{FF2B5EF4-FFF2-40B4-BE49-F238E27FC236}">
                <a16:creationId xmlns:a16="http://schemas.microsoft.com/office/drawing/2014/main" id="{5D9F90F8-642D-4470-BA8F-7A086F8109F4}"/>
              </a:ext>
            </a:extLst>
          </p:cNvPr>
          <p:cNvCxnSpPr>
            <a:cxnSpLocks/>
            <a:stCxn id="194" idx="2"/>
            <a:endCxn id="73" idx="0"/>
          </p:cNvCxnSpPr>
          <p:nvPr/>
        </p:nvCxnSpPr>
        <p:spPr>
          <a:xfrm rot="16200000" flipH="1">
            <a:off x="1071609" y="4534914"/>
            <a:ext cx="301255" cy="509744"/>
          </a:xfrm>
          <a:prstGeom prst="bentConnector3">
            <a:avLst>
              <a:gd name="adj1" fmla="val 50000"/>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19" name="コネクタ: カギ線 218">
            <a:extLst>
              <a:ext uri="{FF2B5EF4-FFF2-40B4-BE49-F238E27FC236}">
                <a16:creationId xmlns:a16="http://schemas.microsoft.com/office/drawing/2014/main" id="{7C7674CE-886C-4189-A0C4-782AC484585E}"/>
              </a:ext>
            </a:extLst>
          </p:cNvPr>
          <p:cNvCxnSpPr>
            <a:cxnSpLocks/>
            <a:stCxn id="167" idx="2"/>
            <a:endCxn id="73" idx="0"/>
          </p:cNvCxnSpPr>
          <p:nvPr/>
        </p:nvCxnSpPr>
        <p:spPr>
          <a:xfrm rot="16200000" flipH="1">
            <a:off x="840490" y="4303795"/>
            <a:ext cx="301255" cy="971981"/>
          </a:xfrm>
          <a:prstGeom prst="bentConnector3">
            <a:avLst>
              <a:gd name="adj1" fmla="val 50000"/>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20" name="コネクタ: カギ線 219">
            <a:extLst>
              <a:ext uri="{FF2B5EF4-FFF2-40B4-BE49-F238E27FC236}">
                <a16:creationId xmlns:a16="http://schemas.microsoft.com/office/drawing/2014/main" id="{34CE9E78-75C2-4F6D-8C9C-509EA15EAEF3}"/>
              </a:ext>
            </a:extLst>
          </p:cNvPr>
          <p:cNvCxnSpPr>
            <a:cxnSpLocks/>
            <a:stCxn id="130" idx="1"/>
            <a:endCxn id="126" idx="3"/>
          </p:cNvCxnSpPr>
          <p:nvPr/>
        </p:nvCxnSpPr>
        <p:spPr>
          <a:xfrm rot="10800000">
            <a:off x="1204582" y="3289971"/>
            <a:ext cx="947988" cy="12700"/>
          </a:xfrm>
          <a:prstGeom prst="bentConnector3">
            <a:avLst>
              <a:gd name="adj1" fmla="val 71435"/>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21" name="コネクタ: カギ線 220">
            <a:extLst>
              <a:ext uri="{FF2B5EF4-FFF2-40B4-BE49-F238E27FC236}">
                <a16:creationId xmlns:a16="http://schemas.microsoft.com/office/drawing/2014/main" id="{82354E96-00EC-4701-B4C1-FE18FEAFB14E}"/>
              </a:ext>
            </a:extLst>
          </p:cNvPr>
          <p:cNvCxnSpPr>
            <a:cxnSpLocks/>
            <a:stCxn id="130" idx="3"/>
            <a:endCxn id="204" idx="1"/>
          </p:cNvCxnSpPr>
          <p:nvPr/>
        </p:nvCxnSpPr>
        <p:spPr>
          <a:xfrm>
            <a:off x="2641054" y="3289971"/>
            <a:ext cx="506006" cy="883321"/>
          </a:xfrm>
          <a:prstGeom prst="bentConnector3">
            <a:avLst>
              <a:gd name="adj1" fmla="val 50000"/>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22" name="コネクタ: カギ線 221">
            <a:extLst>
              <a:ext uri="{FF2B5EF4-FFF2-40B4-BE49-F238E27FC236}">
                <a16:creationId xmlns:a16="http://schemas.microsoft.com/office/drawing/2014/main" id="{A8E4A73A-63C3-4956-BA3A-803F6DFB51A9}"/>
              </a:ext>
            </a:extLst>
          </p:cNvPr>
          <p:cNvCxnSpPr>
            <a:cxnSpLocks/>
            <a:stCxn id="130" idx="0"/>
            <a:endCxn id="88" idx="2"/>
          </p:cNvCxnSpPr>
          <p:nvPr/>
        </p:nvCxnSpPr>
        <p:spPr>
          <a:xfrm rot="5400000" flipH="1" flipV="1">
            <a:off x="4597281" y="69902"/>
            <a:ext cx="775358" cy="5176296"/>
          </a:xfrm>
          <a:prstGeom prst="bentConnector3">
            <a:avLst>
              <a:gd name="adj1" fmla="val 77518"/>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23" name="コネクタ: カギ線 222">
            <a:extLst>
              <a:ext uri="{FF2B5EF4-FFF2-40B4-BE49-F238E27FC236}">
                <a16:creationId xmlns:a16="http://schemas.microsoft.com/office/drawing/2014/main" id="{2F4DF772-0340-4DDD-86D8-87760CB83571}"/>
              </a:ext>
            </a:extLst>
          </p:cNvPr>
          <p:cNvCxnSpPr>
            <a:cxnSpLocks/>
            <a:stCxn id="204" idx="3"/>
            <a:endCxn id="134" idx="1"/>
          </p:cNvCxnSpPr>
          <p:nvPr/>
        </p:nvCxnSpPr>
        <p:spPr>
          <a:xfrm flipV="1">
            <a:off x="4785360" y="3645198"/>
            <a:ext cx="920959" cy="528094"/>
          </a:xfrm>
          <a:prstGeom prst="bentConnector3">
            <a:avLst>
              <a:gd name="adj1" fmla="val 50000"/>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24" name="コネクタ: カギ線 223">
            <a:extLst>
              <a:ext uri="{FF2B5EF4-FFF2-40B4-BE49-F238E27FC236}">
                <a16:creationId xmlns:a16="http://schemas.microsoft.com/office/drawing/2014/main" id="{37A7079B-CED2-491D-A27A-B219B0378E06}"/>
              </a:ext>
            </a:extLst>
          </p:cNvPr>
          <p:cNvCxnSpPr>
            <a:cxnSpLocks/>
            <a:stCxn id="213" idx="3"/>
            <a:endCxn id="134" idx="1"/>
          </p:cNvCxnSpPr>
          <p:nvPr/>
        </p:nvCxnSpPr>
        <p:spPr>
          <a:xfrm>
            <a:off x="4158464" y="3072517"/>
            <a:ext cx="1547855" cy="572681"/>
          </a:xfrm>
          <a:prstGeom prst="bentConnector3">
            <a:avLst>
              <a:gd name="adj1" fmla="val 50000"/>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25" name="コネクタ: カギ線 224">
            <a:extLst>
              <a:ext uri="{FF2B5EF4-FFF2-40B4-BE49-F238E27FC236}">
                <a16:creationId xmlns:a16="http://schemas.microsoft.com/office/drawing/2014/main" id="{715FA1AB-1F43-4444-B815-2F48C5974BAC}"/>
              </a:ext>
            </a:extLst>
          </p:cNvPr>
          <p:cNvCxnSpPr>
            <a:cxnSpLocks/>
            <a:stCxn id="130" idx="3"/>
            <a:endCxn id="213" idx="1"/>
          </p:cNvCxnSpPr>
          <p:nvPr/>
        </p:nvCxnSpPr>
        <p:spPr>
          <a:xfrm flipV="1">
            <a:off x="2641054" y="3072517"/>
            <a:ext cx="1182480" cy="217454"/>
          </a:xfrm>
          <a:prstGeom prst="bentConnector3">
            <a:avLst>
              <a:gd name="adj1" fmla="val 21131"/>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26" name="コネクタ: カギ線 225">
            <a:extLst>
              <a:ext uri="{FF2B5EF4-FFF2-40B4-BE49-F238E27FC236}">
                <a16:creationId xmlns:a16="http://schemas.microsoft.com/office/drawing/2014/main" id="{54E1A51F-E5C1-4608-9195-B86B70A21A10}"/>
              </a:ext>
            </a:extLst>
          </p:cNvPr>
          <p:cNvCxnSpPr>
            <a:cxnSpLocks/>
            <a:stCxn id="134" idx="2"/>
            <a:endCxn id="110" idx="0"/>
          </p:cNvCxnSpPr>
          <p:nvPr/>
        </p:nvCxnSpPr>
        <p:spPr>
          <a:xfrm rot="16200000" flipH="1">
            <a:off x="7345360" y="4687675"/>
            <a:ext cx="216320" cy="291183"/>
          </a:xfrm>
          <a:prstGeom prst="bentConnector3">
            <a:avLst>
              <a:gd name="adj1" fmla="val 50000"/>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27" name="コネクタ: カギ線 226">
            <a:extLst>
              <a:ext uri="{FF2B5EF4-FFF2-40B4-BE49-F238E27FC236}">
                <a16:creationId xmlns:a16="http://schemas.microsoft.com/office/drawing/2014/main" id="{8A292C8E-DED2-42E6-B6F3-E08A7950F989}"/>
              </a:ext>
            </a:extLst>
          </p:cNvPr>
          <p:cNvCxnSpPr>
            <a:cxnSpLocks/>
            <a:stCxn id="126" idx="1"/>
            <a:endCxn id="73" idx="0"/>
          </p:cNvCxnSpPr>
          <p:nvPr/>
        </p:nvCxnSpPr>
        <p:spPr>
          <a:xfrm rot="10800000" flipH="1" flipV="1">
            <a:off x="716098" y="3289970"/>
            <a:ext cx="761010" cy="1650443"/>
          </a:xfrm>
          <a:prstGeom prst="bentConnector4">
            <a:avLst>
              <a:gd name="adj1" fmla="val -61079"/>
              <a:gd name="adj2" fmla="val 90756"/>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36" name="コネクタ: カギ線 235">
            <a:extLst>
              <a:ext uri="{FF2B5EF4-FFF2-40B4-BE49-F238E27FC236}">
                <a16:creationId xmlns:a16="http://schemas.microsoft.com/office/drawing/2014/main" id="{38535179-5A20-4F1A-8607-679CABD5117E}"/>
              </a:ext>
            </a:extLst>
          </p:cNvPr>
          <p:cNvCxnSpPr>
            <a:cxnSpLocks/>
            <a:stCxn id="133" idx="2"/>
            <a:endCxn id="171" idx="0"/>
          </p:cNvCxnSpPr>
          <p:nvPr/>
        </p:nvCxnSpPr>
        <p:spPr>
          <a:xfrm rot="5400000">
            <a:off x="1537983" y="3227935"/>
            <a:ext cx="288211" cy="1429449"/>
          </a:xfrm>
          <a:prstGeom prst="bentConnector3">
            <a:avLst>
              <a:gd name="adj1" fmla="val 50000"/>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sp>
        <p:nvSpPr>
          <p:cNvPr id="243" name="テキスト ボックス 242">
            <a:extLst>
              <a:ext uri="{FF2B5EF4-FFF2-40B4-BE49-F238E27FC236}">
                <a16:creationId xmlns:a16="http://schemas.microsoft.com/office/drawing/2014/main" id="{D6A052E2-833C-49C2-B017-EFE92A82C53A}"/>
              </a:ext>
            </a:extLst>
          </p:cNvPr>
          <p:cNvSpPr txBox="1"/>
          <p:nvPr/>
        </p:nvSpPr>
        <p:spPr>
          <a:xfrm>
            <a:off x="2927078" y="5571813"/>
            <a:ext cx="3200639" cy="707886"/>
          </a:xfrm>
          <a:prstGeom prst="rect">
            <a:avLst/>
          </a:prstGeom>
          <a:solidFill>
            <a:schemeClr val="accent2">
              <a:lumMod val="20000"/>
              <a:lumOff val="80000"/>
            </a:schemeClr>
          </a:solidFill>
        </p:spPr>
        <p:txBody>
          <a:bodyPr wrap="square" rtlCol="0">
            <a:spAutoFit/>
          </a:bodyPr>
          <a:lstStyle/>
          <a:p>
            <a:r>
              <a:rPr lang="ja-JP" altLang="en-US" sz="1000" dirty="0">
                <a:solidFill>
                  <a:schemeClr val="accent2">
                    <a:lumMod val="75000"/>
                  </a:schemeClr>
                </a:solidFill>
                <a:latin typeface="メイリオ" panose="020B0604030504040204" pitchFamily="50" charset="-128"/>
                <a:ea typeface="メイリオ" panose="020B0604030504040204" pitchFamily="50" charset="-128"/>
              </a:rPr>
              <a:t>やり取りが可能なチーム同士を</a:t>
            </a:r>
            <a:endParaRPr lang="en-US" altLang="ja-JP" sz="1000" dirty="0">
              <a:solidFill>
                <a:schemeClr val="accent2">
                  <a:lumMod val="75000"/>
                </a:schemeClr>
              </a:solidFill>
              <a:latin typeface="メイリオ" panose="020B0604030504040204" pitchFamily="50" charset="-128"/>
              <a:ea typeface="メイリオ" panose="020B0604030504040204" pitchFamily="50" charset="-128"/>
            </a:endParaRPr>
          </a:p>
          <a:p>
            <a:r>
              <a:rPr lang="ja-JP" altLang="en-US" sz="1000" dirty="0">
                <a:solidFill>
                  <a:schemeClr val="accent2">
                    <a:lumMod val="75000"/>
                  </a:schemeClr>
                </a:solidFill>
                <a:latin typeface="メイリオ" panose="020B0604030504040204" pitchFamily="50" charset="-128"/>
                <a:ea typeface="メイリオ" panose="020B0604030504040204" pitchFamily="50" charset="-128"/>
              </a:rPr>
              <a:t>矢印でつなげています。</a:t>
            </a:r>
            <a:endParaRPr lang="en-US" altLang="ja-JP" sz="1000" dirty="0">
              <a:solidFill>
                <a:schemeClr val="accent2">
                  <a:lumMod val="75000"/>
                </a:schemeClr>
              </a:solidFill>
              <a:latin typeface="メイリオ" panose="020B0604030504040204" pitchFamily="50" charset="-128"/>
              <a:ea typeface="メイリオ" panose="020B0604030504040204" pitchFamily="50" charset="-128"/>
            </a:endParaRPr>
          </a:p>
          <a:p>
            <a:r>
              <a:rPr lang="ja-JP" altLang="en-US" sz="1000" dirty="0">
                <a:solidFill>
                  <a:schemeClr val="accent2">
                    <a:lumMod val="75000"/>
                  </a:schemeClr>
                </a:solidFill>
                <a:latin typeface="メイリオ" panose="020B0604030504040204" pitchFamily="50" charset="-128"/>
                <a:ea typeface="メイリオ" panose="020B0604030504040204" pitchFamily="50" charset="-128"/>
              </a:rPr>
              <a:t>基本的に、矢印がつながっていないものは</a:t>
            </a:r>
            <a:endParaRPr lang="en-US" altLang="ja-JP" sz="1000" dirty="0">
              <a:solidFill>
                <a:schemeClr val="accent2">
                  <a:lumMod val="75000"/>
                </a:schemeClr>
              </a:solidFill>
              <a:latin typeface="メイリオ" panose="020B0604030504040204" pitchFamily="50" charset="-128"/>
              <a:ea typeface="メイリオ" panose="020B0604030504040204" pitchFamily="50" charset="-128"/>
            </a:endParaRPr>
          </a:p>
          <a:p>
            <a:r>
              <a:rPr lang="ja-JP" altLang="en-US" sz="1000" dirty="0">
                <a:solidFill>
                  <a:schemeClr val="accent2">
                    <a:lumMod val="75000"/>
                  </a:schemeClr>
                </a:solidFill>
                <a:latin typeface="メイリオ" panose="020B0604030504040204" pitchFamily="50" charset="-128"/>
                <a:ea typeface="メイリオ" panose="020B0604030504040204" pitchFamily="50" charset="-128"/>
              </a:rPr>
              <a:t>やり取りができません。</a:t>
            </a:r>
            <a:endParaRPr lang="en-US" altLang="ja-JP" sz="1000" dirty="0">
              <a:solidFill>
                <a:schemeClr val="accent2">
                  <a:lumMod val="7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9978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四角形: 角を丸くする 105">
            <a:extLst>
              <a:ext uri="{FF2B5EF4-FFF2-40B4-BE49-F238E27FC236}">
                <a16:creationId xmlns:a16="http://schemas.microsoft.com/office/drawing/2014/main" id="{CFE0B37D-C7A8-4521-AEFD-D20D27DB23AD}"/>
              </a:ext>
            </a:extLst>
          </p:cNvPr>
          <p:cNvSpPr/>
          <p:nvPr/>
        </p:nvSpPr>
        <p:spPr>
          <a:xfrm>
            <a:off x="-16" y="758195"/>
            <a:ext cx="9144016" cy="5723628"/>
          </a:xfrm>
          <a:prstGeom prst="roundRect">
            <a:avLst>
              <a:gd name="adj" fmla="val 0"/>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05" name="テキスト ボックス 104">
            <a:extLst>
              <a:ext uri="{FF2B5EF4-FFF2-40B4-BE49-F238E27FC236}">
                <a16:creationId xmlns:a16="http://schemas.microsoft.com/office/drawing/2014/main" id="{29C627F5-087D-40E6-97FF-AF3288AEC3A2}"/>
              </a:ext>
            </a:extLst>
          </p:cNvPr>
          <p:cNvSpPr txBox="1"/>
          <p:nvPr/>
        </p:nvSpPr>
        <p:spPr>
          <a:xfrm>
            <a:off x="2927078" y="5571813"/>
            <a:ext cx="3200639" cy="707886"/>
          </a:xfrm>
          <a:prstGeom prst="rect">
            <a:avLst/>
          </a:prstGeom>
          <a:solidFill>
            <a:schemeClr val="accent2">
              <a:lumMod val="20000"/>
              <a:lumOff val="80000"/>
            </a:schemeClr>
          </a:solidFill>
        </p:spPr>
        <p:txBody>
          <a:bodyPr wrap="square" rtlCol="0">
            <a:spAutoFit/>
          </a:bodyPr>
          <a:lstStyle/>
          <a:p>
            <a:r>
              <a:rPr lang="ja-JP" altLang="en-US" sz="1000" dirty="0">
                <a:solidFill>
                  <a:schemeClr val="accent2">
                    <a:lumMod val="75000"/>
                  </a:schemeClr>
                </a:solidFill>
                <a:latin typeface="メイリオ" panose="020B0604030504040204" pitchFamily="50" charset="-128"/>
                <a:ea typeface="メイリオ" panose="020B0604030504040204" pitchFamily="50" charset="-128"/>
              </a:rPr>
              <a:t>やり取りが可能なチーム同士を</a:t>
            </a:r>
            <a:endParaRPr lang="en-US" altLang="ja-JP" sz="1000" dirty="0">
              <a:solidFill>
                <a:schemeClr val="accent2">
                  <a:lumMod val="75000"/>
                </a:schemeClr>
              </a:solidFill>
              <a:latin typeface="メイリオ" panose="020B0604030504040204" pitchFamily="50" charset="-128"/>
              <a:ea typeface="メイリオ" panose="020B0604030504040204" pitchFamily="50" charset="-128"/>
            </a:endParaRPr>
          </a:p>
          <a:p>
            <a:r>
              <a:rPr lang="ja-JP" altLang="en-US" sz="1000" dirty="0">
                <a:solidFill>
                  <a:schemeClr val="accent2">
                    <a:lumMod val="75000"/>
                  </a:schemeClr>
                </a:solidFill>
                <a:latin typeface="メイリオ" panose="020B0604030504040204" pitchFamily="50" charset="-128"/>
                <a:ea typeface="メイリオ" panose="020B0604030504040204" pitchFamily="50" charset="-128"/>
              </a:rPr>
              <a:t>矢印でつなげています。</a:t>
            </a:r>
            <a:endParaRPr lang="en-US" altLang="ja-JP" sz="1000" dirty="0">
              <a:solidFill>
                <a:schemeClr val="accent2">
                  <a:lumMod val="75000"/>
                </a:schemeClr>
              </a:solidFill>
              <a:latin typeface="メイリオ" panose="020B0604030504040204" pitchFamily="50" charset="-128"/>
              <a:ea typeface="メイリオ" panose="020B0604030504040204" pitchFamily="50" charset="-128"/>
            </a:endParaRPr>
          </a:p>
          <a:p>
            <a:r>
              <a:rPr lang="ja-JP" altLang="en-US" sz="1000" dirty="0">
                <a:solidFill>
                  <a:schemeClr val="accent2">
                    <a:lumMod val="75000"/>
                  </a:schemeClr>
                </a:solidFill>
                <a:latin typeface="メイリオ" panose="020B0604030504040204" pitchFamily="50" charset="-128"/>
                <a:ea typeface="メイリオ" panose="020B0604030504040204" pitchFamily="50" charset="-128"/>
              </a:rPr>
              <a:t>基本的に、矢印がつながっていないものは</a:t>
            </a:r>
            <a:endParaRPr lang="en-US" altLang="ja-JP" sz="1000" dirty="0">
              <a:solidFill>
                <a:schemeClr val="accent2">
                  <a:lumMod val="75000"/>
                </a:schemeClr>
              </a:solidFill>
              <a:latin typeface="メイリオ" panose="020B0604030504040204" pitchFamily="50" charset="-128"/>
              <a:ea typeface="メイリオ" panose="020B0604030504040204" pitchFamily="50" charset="-128"/>
            </a:endParaRPr>
          </a:p>
          <a:p>
            <a:r>
              <a:rPr lang="ja-JP" altLang="en-US" sz="1000" dirty="0">
                <a:solidFill>
                  <a:schemeClr val="accent2">
                    <a:lumMod val="75000"/>
                  </a:schemeClr>
                </a:solidFill>
                <a:latin typeface="メイリオ" panose="020B0604030504040204" pitchFamily="50" charset="-128"/>
                <a:ea typeface="メイリオ" panose="020B0604030504040204" pitchFamily="50" charset="-128"/>
              </a:rPr>
              <a:t>やり取りができません。</a:t>
            </a:r>
            <a:endParaRPr lang="en-US" altLang="ja-JP" sz="1000" dirty="0">
              <a:solidFill>
                <a:schemeClr val="accent2">
                  <a:lumMod val="75000"/>
                </a:schemeClr>
              </a:solidFill>
              <a:latin typeface="メイリオ" panose="020B0604030504040204" pitchFamily="50" charset="-128"/>
              <a:ea typeface="メイリオ" panose="020B0604030504040204" pitchFamily="50" charset="-128"/>
            </a:endParaRPr>
          </a:p>
        </p:txBody>
      </p:sp>
      <p:sp>
        <p:nvSpPr>
          <p:cNvPr id="123" name="四角形: 角を丸くする 122">
            <a:extLst>
              <a:ext uri="{FF2B5EF4-FFF2-40B4-BE49-F238E27FC236}">
                <a16:creationId xmlns:a16="http://schemas.microsoft.com/office/drawing/2014/main" id="{A3C7D715-0A2F-4401-ACA6-7A07B7D01ED1}"/>
              </a:ext>
            </a:extLst>
          </p:cNvPr>
          <p:cNvSpPr/>
          <p:nvPr/>
        </p:nvSpPr>
        <p:spPr>
          <a:xfrm>
            <a:off x="140677" y="2565288"/>
            <a:ext cx="4785470" cy="2159819"/>
          </a:xfrm>
          <a:prstGeom prst="roundRect">
            <a:avLst>
              <a:gd name="adj" fmla="val 6789"/>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34" name="四角形: 角を丸くする 233">
            <a:extLst>
              <a:ext uri="{FF2B5EF4-FFF2-40B4-BE49-F238E27FC236}">
                <a16:creationId xmlns:a16="http://schemas.microsoft.com/office/drawing/2014/main" id="{130D4D3D-2DC8-45B3-9B03-7EE4060107F0}"/>
              </a:ext>
            </a:extLst>
          </p:cNvPr>
          <p:cNvSpPr/>
          <p:nvPr/>
        </p:nvSpPr>
        <p:spPr>
          <a:xfrm>
            <a:off x="3147060" y="2633391"/>
            <a:ext cx="1638300" cy="958394"/>
          </a:xfrm>
          <a:prstGeom prst="roundRect">
            <a:avLst>
              <a:gd name="adj" fmla="val 6789"/>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35" name="テキスト ボックス 234">
            <a:extLst>
              <a:ext uri="{FF2B5EF4-FFF2-40B4-BE49-F238E27FC236}">
                <a16:creationId xmlns:a16="http://schemas.microsoft.com/office/drawing/2014/main" id="{3A6E520D-E0E4-4D59-88B7-2EFFF75491E7}"/>
              </a:ext>
            </a:extLst>
          </p:cNvPr>
          <p:cNvSpPr txBox="1"/>
          <p:nvPr/>
        </p:nvSpPr>
        <p:spPr>
          <a:xfrm>
            <a:off x="3152710" y="2653619"/>
            <a:ext cx="1547854" cy="400110"/>
          </a:xfrm>
          <a:prstGeom prst="rect">
            <a:avLst/>
          </a:prstGeom>
          <a:noFill/>
          <a:ln>
            <a:noFill/>
          </a:ln>
        </p:spPr>
        <p:txBody>
          <a:bodyPr wrap="square" rtlCol="0">
            <a:spAutoFit/>
          </a:bodyPr>
          <a:lstStyle/>
          <a:p>
            <a:r>
              <a:rPr lang="ja-JP" altLang="en-US" sz="1000" dirty="0">
                <a:latin typeface="メイリオ" panose="020B0604030504040204" pitchFamily="50" charset="-128"/>
                <a:ea typeface="メイリオ" panose="020B0604030504040204" pitchFamily="50" charset="-128"/>
              </a:rPr>
              <a:t>検索改善チーム</a:t>
            </a:r>
            <a:r>
              <a:rPr lang="en-US" altLang="ja-JP" sz="1000" dirty="0">
                <a:latin typeface="メイリオ" panose="020B0604030504040204" pitchFamily="50" charset="-128"/>
                <a:ea typeface="メイリオ" panose="020B0604030504040204" pitchFamily="50" charset="-128"/>
              </a:rPr>
              <a:t>(</a:t>
            </a:r>
            <a:r>
              <a:rPr lang="ja-JP" altLang="en-US" sz="1000" dirty="0">
                <a:latin typeface="メイリオ" panose="020B0604030504040204" pitchFamily="50" charset="-128"/>
                <a:ea typeface="メイリオ" panose="020B0604030504040204" pitchFamily="50" charset="-128"/>
              </a:rPr>
              <a:t>略詳</a:t>
            </a:r>
            <a:r>
              <a:rPr lang="en-US" altLang="ja-JP" sz="1000" dirty="0">
                <a:latin typeface="メイリオ" panose="020B0604030504040204" pitchFamily="50" charset="-128"/>
                <a:ea typeface="メイリオ" panose="020B0604030504040204" pitchFamily="50" charset="-128"/>
              </a:rPr>
              <a:t>)</a:t>
            </a:r>
          </a:p>
          <a:p>
            <a:endParaRPr lang="en-US" altLang="ja-JP" sz="1000" dirty="0">
              <a:latin typeface="メイリオ" panose="020B0604030504040204" pitchFamily="50" charset="-128"/>
              <a:ea typeface="メイリオ" panose="020B0604030504040204" pitchFamily="50" charset="-128"/>
            </a:endParaRPr>
          </a:p>
        </p:txBody>
      </p:sp>
      <p:sp>
        <p:nvSpPr>
          <p:cNvPr id="204" name="四角形: 角を丸くする 203">
            <a:extLst>
              <a:ext uri="{FF2B5EF4-FFF2-40B4-BE49-F238E27FC236}">
                <a16:creationId xmlns:a16="http://schemas.microsoft.com/office/drawing/2014/main" id="{7EDEAADD-4015-472C-A99F-EE67FEA7B936}"/>
              </a:ext>
            </a:extLst>
          </p:cNvPr>
          <p:cNvSpPr/>
          <p:nvPr/>
        </p:nvSpPr>
        <p:spPr>
          <a:xfrm>
            <a:off x="3147060" y="3694095"/>
            <a:ext cx="1638300" cy="958394"/>
          </a:xfrm>
          <a:prstGeom prst="roundRect">
            <a:avLst>
              <a:gd name="adj" fmla="val 6789"/>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43" name="テキスト ボックス 42">
            <a:extLst>
              <a:ext uri="{FF2B5EF4-FFF2-40B4-BE49-F238E27FC236}">
                <a16:creationId xmlns:a16="http://schemas.microsoft.com/office/drawing/2014/main" id="{080096B4-F1D9-4542-9BD8-45A7398E7BD5}"/>
              </a:ext>
            </a:extLst>
          </p:cNvPr>
          <p:cNvSpPr txBox="1"/>
          <p:nvPr/>
        </p:nvSpPr>
        <p:spPr>
          <a:xfrm>
            <a:off x="31478" y="162281"/>
            <a:ext cx="4431686" cy="307777"/>
          </a:xfrm>
          <a:prstGeom prst="rect">
            <a:avLst/>
          </a:prstGeom>
          <a:noFill/>
        </p:spPr>
        <p:txBody>
          <a:bodyPr wrap="square" rtlCol="0">
            <a:spAutoFit/>
          </a:bodyPr>
          <a:lstStyle/>
          <a:p>
            <a:r>
              <a:rPr lang="ja-JP" altLang="en-US" sz="1400" b="1" dirty="0">
                <a:latin typeface="メイリオ" panose="020B0604030504040204" pitchFamily="50" charset="-128"/>
                <a:ea typeface="メイリオ" panose="020B0604030504040204" pitchFamily="50" charset="-128"/>
              </a:rPr>
              <a:t>検索改善ステークホルダー</a:t>
            </a:r>
            <a:endParaRPr lang="en-US" altLang="ja-JP" sz="1400" b="1" dirty="0">
              <a:latin typeface="メイリオ" panose="020B0604030504040204" pitchFamily="50" charset="-128"/>
              <a:ea typeface="メイリオ" panose="020B0604030504040204" pitchFamily="50" charset="-128"/>
            </a:endParaRPr>
          </a:p>
        </p:txBody>
      </p:sp>
      <p:sp>
        <p:nvSpPr>
          <p:cNvPr id="2" name="四角形: 角を丸くする 1">
            <a:extLst>
              <a:ext uri="{FF2B5EF4-FFF2-40B4-BE49-F238E27FC236}">
                <a16:creationId xmlns:a16="http://schemas.microsoft.com/office/drawing/2014/main" id="{E92B2544-37A3-4C2C-9E90-828B25A675A6}"/>
              </a:ext>
            </a:extLst>
          </p:cNvPr>
          <p:cNvSpPr/>
          <p:nvPr/>
        </p:nvSpPr>
        <p:spPr>
          <a:xfrm>
            <a:off x="140677" y="864195"/>
            <a:ext cx="2672861" cy="1406176"/>
          </a:xfrm>
          <a:prstGeom prst="roundRect">
            <a:avLst>
              <a:gd name="adj" fmla="val 6789"/>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72" name="テキスト ボックス 71">
            <a:extLst>
              <a:ext uri="{FF2B5EF4-FFF2-40B4-BE49-F238E27FC236}">
                <a16:creationId xmlns:a16="http://schemas.microsoft.com/office/drawing/2014/main" id="{D6B887D5-945F-469D-911A-90C68BD0351D}"/>
              </a:ext>
            </a:extLst>
          </p:cNvPr>
          <p:cNvSpPr txBox="1"/>
          <p:nvPr/>
        </p:nvSpPr>
        <p:spPr>
          <a:xfrm>
            <a:off x="156292" y="865209"/>
            <a:ext cx="565487" cy="246221"/>
          </a:xfrm>
          <a:prstGeom prst="rect">
            <a:avLst/>
          </a:prstGeom>
          <a:noFill/>
          <a:ln>
            <a:noFill/>
          </a:ln>
        </p:spPr>
        <p:txBody>
          <a:bodyPr wrap="square" rtlCol="0">
            <a:spAutoFit/>
          </a:bodyPr>
          <a:lstStyle/>
          <a:p>
            <a:r>
              <a:rPr lang="ja-JP" altLang="en-US" sz="1000" dirty="0">
                <a:latin typeface="メイリオ" panose="020B0604030504040204" pitchFamily="50" charset="-128"/>
                <a:ea typeface="メイリオ" panose="020B0604030504040204" pitchFamily="50" charset="-128"/>
              </a:rPr>
              <a:t>役員</a:t>
            </a:r>
            <a:endParaRPr lang="en-US" altLang="ja-JP" sz="1000" dirty="0">
              <a:latin typeface="メイリオ" panose="020B0604030504040204" pitchFamily="50" charset="-128"/>
              <a:ea typeface="メイリオ" panose="020B0604030504040204" pitchFamily="50" charset="-128"/>
            </a:endParaRPr>
          </a:p>
        </p:txBody>
      </p:sp>
      <p:sp>
        <p:nvSpPr>
          <p:cNvPr id="73" name="四角形: 角を丸くする 72">
            <a:extLst>
              <a:ext uri="{FF2B5EF4-FFF2-40B4-BE49-F238E27FC236}">
                <a16:creationId xmlns:a16="http://schemas.microsoft.com/office/drawing/2014/main" id="{A66E4673-CBF9-4CB4-92ED-DD26BFE7B7AC}"/>
              </a:ext>
            </a:extLst>
          </p:cNvPr>
          <p:cNvSpPr/>
          <p:nvPr/>
        </p:nvSpPr>
        <p:spPr>
          <a:xfrm>
            <a:off x="140677" y="4940414"/>
            <a:ext cx="2672861" cy="1406176"/>
          </a:xfrm>
          <a:prstGeom prst="roundRect">
            <a:avLst>
              <a:gd name="adj" fmla="val 6789"/>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74" name="テキスト ボックス 73">
            <a:extLst>
              <a:ext uri="{FF2B5EF4-FFF2-40B4-BE49-F238E27FC236}">
                <a16:creationId xmlns:a16="http://schemas.microsoft.com/office/drawing/2014/main" id="{D2A8D60B-A94E-4CEA-BCCE-39CF335C3F6B}"/>
              </a:ext>
            </a:extLst>
          </p:cNvPr>
          <p:cNvSpPr txBox="1"/>
          <p:nvPr/>
        </p:nvSpPr>
        <p:spPr>
          <a:xfrm>
            <a:off x="156292" y="4941427"/>
            <a:ext cx="1180123" cy="246221"/>
          </a:xfrm>
          <a:prstGeom prst="rect">
            <a:avLst/>
          </a:prstGeom>
          <a:noFill/>
          <a:ln>
            <a:noFill/>
          </a:ln>
        </p:spPr>
        <p:txBody>
          <a:bodyPr wrap="square" rtlCol="0">
            <a:spAutoFit/>
          </a:bodyPr>
          <a:lstStyle/>
          <a:p>
            <a:r>
              <a:rPr lang="ja-JP" altLang="en-US" sz="1000" dirty="0">
                <a:latin typeface="メイリオ" panose="020B0604030504040204" pitchFamily="50" charset="-128"/>
                <a:ea typeface="メイリオ" panose="020B0604030504040204" pitchFamily="50" charset="-128"/>
              </a:rPr>
              <a:t>改善チーム</a:t>
            </a:r>
            <a:endParaRPr lang="en-US" altLang="ja-JP" sz="1000" dirty="0">
              <a:latin typeface="メイリオ" panose="020B0604030504040204" pitchFamily="50" charset="-128"/>
              <a:ea typeface="メイリオ" panose="020B0604030504040204" pitchFamily="50" charset="-128"/>
            </a:endParaRPr>
          </a:p>
        </p:txBody>
      </p:sp>
      <p:grpSp>
        <p:nvGrpSpPr>
          <p:cNvPr id="4" name="グループ化 3">
            <a:extLst>
              <a:ext uri="{FF2B5EF4-FFF2-40B4-BE49-F238E27FC236}">
                <a16:creationId xmlns:a16="http://schemas.microsoft.com/office/drawing/2014/main" id="{59DB7BAC-3B53-4252-8E42-E1A4C604D808}"/>
              </a:ext>
            </a:extLst>
          </p:cNvPr>
          <p:cNvGrpSpPr/>
          <p:nvPr/>
        </p:nvGrpSpPr>
        <p:grpSpPr>
          <a:xfrm>
            <a:off x="664317" y="1302239"/>
            <a:ext cx="565487" cy="752825"/>
            <a:chOff x="641057" y="1496579"/>
            <a:chExt cx="565487" cy="752825"/>
          </a:xfrm>
        </p:grpSpPr>
        <p:pic>
          <p:nvPicPr>
            <p:cNvPr id="3" name="Picture 2" descr="http://icooon-mono.com/i/icon_14440/icon_144401_64.png">
              <a:extLst>
                <a:ext uri="{FF2B5EF4-FFF2-40B4-BE49-F238E27FC236}">
                  <a16:creationId xmlns:a16="http://schemas.microsoft.com/office/drawing/2014/main" id="{32B44E05-62B6-4188-BCDA-602E09E99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76" name="テキスト ボックス 75">
              <a:extLst>
                <a:ext uri="{FF2B5EF4-FFF2-40B4-BE49-F238E27FC236}">
                  <a16:creationId xmlns:a16="http://schemas.microsoft.com/office/drawing/2014/main" id="{A2080B2C-F8CA-4B09-80FF-BF7B320321BE}"/>
                </a:ext>
              </a:extLst>
            </p:cNvPr>
            <p:cNvSpPr txBox="1"/>
            <p:nvPr/>
          </p:nvSpPr>
          <p:spPr>
            <a:xfrm>
              <a:off x="641057" y="2033960"/>
              <a:ext cx="565487" cy="215444"/>
            </a:xfrm>
            <a:prstGeom prst="rect">
              <a:avLst/>
            </a:prstGeom>
            <a:solidFill>
              <a:schemeClr val="bg1"/>
            </a:solidFill>
          </p:spPr>
          <p:txBody>
            <a:bodyPr wrap="square" rtlCol="0">
              <a:spAutoFit/>
            </a:bodyPr>
            <a:lstStyle/>
            <a:p>
              <a:pPr algn="ctr"/>
              <a:r>
                <a:rPr lang="en-US" altLang="ja-JP" sz="800" b="1" dirty="0">
                  <a:latin typeface="メイリオ" panose="020B0604030504040204" pitchFamily="50" charset="-128"/>
                  <a:ea typeface="メイリオ" panose="020B0604030504040204" pitchFamily="50" charset="-128"/>
                </a:rPr>
                <a:t>CTO</a:t>
              </a:r>
            </a:p>
          </p:txBody>
        </p:sp>
      </p:grpSp>
      <p:grpSp>
        <p:nvGrpSpPr>
          <p:cNvPr id="78" name="グループ化 77">
            <a:extLst>
              <a:ext uri="{FF2B5EF4-FFF2-40B4-BE49-F238E27FC236}">
                <a16:creationId xmlns:a16="http://schemas.microsoft.com/office/drawing/2014/main" id="{9557859B-7505-4ECC-84C0-F1A6653510CB}"/>
              </a:ext>
            </a:extLst>
          </p:cNvPr>
          <p:cNvGrpSpPr/>
          <p:nvPr/>
        </p:nvGrpSpPr>
        <p:grpSpPr>
          <a:xfrm>
            <a:off x="1625961" y="1302239"/>
            <a:ext cx="565487" cy="752825"/>
            <a:chOff x="641057" y="1496579"/>
            <a:chExt cx="565487" cy="752825"/>
          </a:xfrm>
        </p:grpSpPr>
        <p:pic>
          <p:nvPicPr>
            <p:cNvPr id="83" name="Picture 2" descr="http://icooon-mono.com/i/icon_14440/icon_144401_64.png">
              <a:extLst>
                <a:ext uri="{FF2B5EF4-FFF2-40B4-BE49-F238E27FC236}">
                  <a16:creationId xmlns:a16="http://schemas.microsoft.com/office/drawing/2014/main" id="{80EF00D3-5959-4FCF-86A5-F89B2A0FC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84" name="テキスト ボックス 83">
              <a:extLst>
                <a:ext uri="{FF2B5EF4-FFF2-40B4-BE49-F238E27FC236}">
                  <a16:creationId xmlns:a16="http://schemas.microsoft.com/office/drawing/2014/main" id="{4045B333-8208-4608-915E-AEF3B7D9BEA1}"/>
                </a:ext>
              </a:extLst>
            </p:cNvPr>
            <p:cNvSpPr txBox="1"/>
            <p:nvPr/>
          </p:nvSpPr>
          <p:spPr>
            <a:xfrm>
              <a:off x="641057" y="2033960"/>
              <a:ext cx="565487" cy="215444"/>
            </a:xfrm>
            <a:prstGeom prst="rect">
              <a:avLst/>
            </a:prstGeom>
            <a:solidFill>
              <a:schemeClr val="bg1"/>
            </a:solidFill>
          </p:spPr>
          <p:txBody>
            <a:bodyPr wrap="square" rtlCol="0">
              <a:spAutoFit/>
            </a:bodyPr>
            <a:lstStyle/>
            <a:p>
              <a:pPr algn="ctr"/>
              <a:r>
                <a:rPr lang="en-US" altLang="ja-JP" sz="800" b="1" dirty="0">
                  <a:latin typeface="メイリオ" panose="020B0604030504040204" pitchFamily="50" charset="-128"/>
                  <a:ea typeface="メイリオ" panose="020B0604030504040204" pitchFamily="50" charset="-128"/>
                </a:rPr>
                <a:t>CXO</a:t>
              </a:r>
            </a:p>
          </p:txBody>
        </p:sp>
      </p:grpSp>
      <p:grpSp>
        <p:nvGrpSpPr>
          <p:cNvPr id="85" name="グループ化 84">
            <a:extLst>
              <a:ext uri="{FF2B5EF4-FFF2-40B4-BE49-F238E27FC236}">
                <a16:creationId xmlns:a16="http://schemas.microsoft.com/office/drawing/2014/main" id="{B287735A-7B94-47F8-8BC1-11357799C4D9}"/>
              </a:ext>
            </a:extLst>
          </p:cNvPr>
          <p:cNvGrpSpPr/>
          <p:nvPr/>
        </p:nvGrpSpPr>
        <p:grpSpPr>
          <a:xfrm>
            <a:off x="546480" y="5450638"/>
            <a:ext cx="1757140" cy="752825"/>
            <a:chOff x="37721" y="1496579"/>
            <a:chExt cx="1757140" cy="752825"/>
          </a:xfrm>
        </p:grpSpPr>
        <p:pic>
          <p:nvPicPr>
            <p:cNvPr id="86" name="Picture 2" descr="http://icooon-mono.com/i/icon_14440/icon_144401_64.png">
              <a:extLst>
                <a:ext uri="{FF2B5EF4-FFF2-40B4-BE49-F238E27FC236}">
                  <a16:creationId xmlns:a16="http://schemas.microsoft.com/office/drawing/2014/main" id="{A59C28CD-F920-4EE4-9FA8-646C07ECC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87" name="テキスト ボックス 86">
              <a:extLst>
                <a:ext uri="{FF2B5EF4-FFF2-40B4-BE49-F238E27FC236}">
                  <a16:creationId xmlns:a16="http://schemas.microsoft.com/office/drawing/2014/main" id="{426E5936-44B9-4739-AE66-4EF2ECBED13A}"/>
                </a:ext>
              </a:extLst>
            </p:cNvPr>
            <p:cNvSpPr txBox="1"/>
            <p:nvPr/>
          </p:nvSpPr>
          <p:spPr>
            <a:xfrm>
              <a:off x="641057" y="2033960"/>
              <a:ext cx="565487" cy="215444"/>
            </a:xfrm>
            <a:prstGeom prst="rect">
              <a:avLst/>
            </a:prstGeom>
            <a:solidFill>
              <a:schemeClr val="bg1"/>
            </a:solidFill>
          </p:spPr>
          <p:txBody>
            <a:bodyPr wrap="square" rtlCol="0">
              <a:spAutoFit/>
            </a:bodyPr>
            <a:lstStyle/>
            <a:p>
              <a:pPr algn="ctr"/>
              <a:r>
                <a:rPr lang="en-US" altLang="ja-JP" sz="800" b="1" dirty="0">
                  <a:latin typeface="メイリオ" panose="020B0604030504040204" pitchFamily="50" charset="-128"/>
                  <a:ea typeface="メイリオ" panose="020B0604030504040204" pitchFamily="50" charset="-128"/>
                </a:rPr>
                <a:t>BD</a:t>
              </a:r>
            </a:p>
          </p:txBody>
        </p:sp>
        <p:pic>
          <p:nvPicPr>
            <p:cNvPr id="96" name="Picture 2" descr="http://icooon-mono.com/i/icon_14440/icon_144401_64.png">
              <a:extLst>
                <a:ext uri="{FF2B5EF4-FFF2-40B4-BE49-F238E27FC236}">
                  <a16:creationId xmlns:a16="http://schemas.microsoft.com/office/drawing/2014/main" id="{CEB03FEF-C91C-4624-A82F-EF05139B6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377" y="1496579"/>
              <a:ext cx="488484" cy="488484"/>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http://icooon-mono.com/i/icon_14440/icon_144401_64.png">
              <a:extLst>
                <a:ext uri="{FF2B5EF4-FFF2-40B4-BE49-F238E27FC236}">
                  <a16:creationId xmlns:a16="http://schemas.microsoft.com/office/drawing/2014/main" id="{A312111E-D3C2-4BAB-A23F-9880CF2BD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21" y="1496579"/>
              <a:ext cx="488484" cy="488484"/>
            </a:xfrm>
            <a:prstGeom prst="rect">
              <a:avLst/>
            </a:prstGeom>
            <a:noFill/>
            <a:extLst>
              <a:ext uri="{909E8E84-426E-40DD-AFC4-6F175D3DCCD1}">
                <a14:hiddenFill xmlns:a14="http://schemas.microsoft.com/office/drawing/2010/main">
                  <a:solidFill>
                    <a:srgbClr val="FFFFFF"/>
                  </a:solidFill>
                </a14:hiddenFill>
              </a:ext>
            </a:extLst>
          </p:spPr>
        </p:pic>
      </p:grpSp>
      <p:sp>
        <p:nvSpPr>
          <p:cNvPr id="88" name="四角形: 角を丸くする 87">
            <a:extLst>
              <a:ext uri="{FF2B5EF4-FFF2-40B4-BE49-F238E27FC236}">
                <a16:creationId xmlns:a16="http://schemas.microsoft.com/office/drawing/2014/main" id="{2E1B1152-CBD6-4FDD-A01A-924BB794CB7C}"/>
              </a:ext>
            </a:extLst>
          </p:cNvPr>
          <p:cNvSpPr/>
          <p:nvPr/>
        </p:nvSpPr>
        <p:spPr>
          <a:xfrm>
            <a:off x="6236677" y="864195"/>
            <a:ext cx="2672861" cy="1406176"/>
          </a:xfrm>
          <a:prstGeom prst="roundRect">
            <a:avLst>
              <a:gd name="adj" fmla="val 6789"/>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89" name="テキスト ボックス 88">
            <a:extLst>
              <a:ext uri="{FF2B5EF4-FFF2-40B4-BE49-F238E27FC236}">
                <a16:creationId xmlns:a16="http://schemas.microsoft.com/office/drawing/2014/main" id="{F90544C3-E517-44D9-9C90-362CA95DC4AE}"/>
              </a:ext>
            </a:extLst>
          </p:cNvPr>
          <p:cNvSpPr txBox="1"/>
          <p:nvPr/>
        </p:nvSpPr>
        <p:spPr>
          <a:xfrm>
            <a:off x="6252292" y="865209"/>
            <a:ext cx="2092745" cy="246221"/>
          </a:xfrm>
          <a:prstGeom prst="rect">
            <a:avLst/>
          </a:prstGeom>
          <a:noFill/>
          <a:ln>
            <a:noFill/>
          </a:ln>
        </p:spPr>
        <p:txBody>
          <a:bodyPr wrap="square" rtlCol="0">
            <a:spAutoFit/>
          </a:bodyPr>
          <a:lstStyle/>
          <a:p>
            <a:r>
              <a:rPr lang="ja-JP" altLang="en-US" sz="1000" dirty="0">
                <a:latin typeface="メイリオ" panose="020B0604030504040204" pitchFamily="50" charset="-128"/>
                <a:ea typeface="メイリオ" panose="020B0604030504040204" pitchFamily="50" charset="-128"/>
              </a:rPr>
              <a:t>プログラミングチーム</a:t>
            </a:r>
            <a:endParaRPr lang="en-US" altLang="ja-JP" sz="1000" dirty="0">
              <a:latin typeface="メイリオ" panose="020B0604030504040204" pitchFamily="50" charset="-128"/>
              <a:ea typeface="メイリオ" panose="020B0604030504040204" pitchFamily="50" charset="-128"/>
            </a:endParaRPr>
          </a:p>
        </p:txBody>
      </p:sp>
      <p:grpSp>
        <p:nvGrpSpPr>
          <p:cNvPr id="99" name="グループ化 98">
            <a:extLst>
              <a:ext uri="{FF2B5EF4-FFF2-40B4-BE49-F238E27FC236}">
                <a16:creationId xmlns:a16="http://schemas.microsoft.com/office/drawing/2014/main" id="{5161A415-8065-4EEB-89A4-E23896A3C5B9}"/>
              </a:ext>
            </a:extLst>
          </p:cNvPr>
          <p:cNvGrpSpPr/>
          <p:nvPr/>
        </p:nvGrpSpPr>
        <p:grpSpPr>
          <a:xfrm>
            <a:off x="6772605" y="1302239"/>
            <a:ext cx="1601004" cy="752825"/>
            <a:chOff x="123298" y="1496579"/>
            <a:chExt cx="1601004" cy="752825"/>
          </a:xfrm>
        </p:grpSpPr>
        <p:pic>
          <p:nvPicPr>
            <p:cNvPr id="100" name="Picture 2" descr="http://icooon-mono.com/i/icon_14440/icon_144401_64.png">
              <a:extLst>
                <a:ext uri="{FF2B5EF4-FFF2-40B4-BE49-F238E27FC236}">
                  <a16:creationId xmlns:a16="http://schemas.microsoft.com/office/drawing/2014/main" id="{0E413E2F-2C14-46EF-8595-419CA49B0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101" name="テキスト ボックス 100">
              <a:extLst>
                <a:ext uri="{FF2B5EF4-FFF2-40B4-BE49-F238E27FC236}">
                  <a16:creationId xmlns:a16="http://schemas.microsoft.com/office/drawing/2014/main" id="{47E37ABA-0CA9-4800-B506-6762005DE156}"/>
                </a:ext>
              </a:extLst>
            </p:cNvPr>
            <p:cNvSpPr txBox="1"/>
            <p:nvPr/>
          </p:nvSpPr>
          <p:spPr>
            <a:xfrm>
              <a:off x="641057" y="2033960"/>
              <a:ext cx="565487" cy="215444"/>
            </a:xfrm>
            <a:prstGeom prst="rect">
              <a:avLst/>
            </a:prstGeom>
            <a:solidFill>
              <a:schemeClr val="bg1"/>
            </a:solidFill>
          </p:spPr>
          <p:txBody>
            <a:bodyPr wrap="square" rtlCol="0">
              <a:spAutoFit/>
            </a:bodyPr>
            <a:lstStyle/>
            <a:p>
              <a:pPr algn="ctr"/>
              <a:r>
                <a:rPr lang="en-US" altLang="ja-JP" sz="800" b="1" dirty="0">
                  <a:latin typeface="メイリオ" panose="020B0604030504040204" pitchFamily="50" charset="-128"/>
                  <a:ea typeface="メイリオ" panose="020B0604030504040204" pitchFamily="50" charset="-128"/>
                </a:rPr>
                <a:t>MK</a:t>
              </a:r>
            </a:p>
          </p:txBody>
        </p:sp>
        <p:pic>
          <p:nvPicPr>
            <p:cNvPr id="102" name="Picture 2" descr="http://icooon-mono.com/i/icon_14440/icon_144401_64.png">
              <a:extLst>
                <a:ext uri="{FF2B5EF4-FFF2-40B4-BE49-F238E27FC236}">
                  <a16:creationId xmlns:a16="http://schemas.microsoft.com/office/drawing/2014/main" id="{C332F8DA-9770-4514-A735-F632DC585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81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ttp://icooon-mono.com/i/icon_14440/icon_144401_64.png">
              <a:extLst>
                <a:ext uri="{FF2B5EF4-FFF2-40B4-BE49-F238E27FC236}">
                  <a16:creationId xmlns:a16="http://schemas.microsoft.com/office/drawing/2014/main" id="{95CAB207-7BD0-4C90-AB75-9056A5452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9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grpSp>
      <p:sp>
        <p:nvSpPr>
          <p:cNvPr id="109" name="四角形: 角を丸くする 108">
            <a:extLst>
              <a:ext uri="{FF2B5EF4-FFF2-40B4-BE49-F238E27FC236}">
                <a16:creationId xmlns:a16="http://schemas.microsoft.com/office/drawing/2014/main" id="{731C667E-FD60-4304-88A7-FDE13009A6DD}"/>
              </a:ext>
            </a:extLst>
          </p:cNvPr>
          <p:cNvSpPr/>
          <p:nvPr/>
        </p:nvSpPr>
        <p:spPr>
          <a:xfrm>
            <a:off x="6236677" y="4940414"/>
            <a:ext cx="2672861" cy="1406176"/>
          </a:xfrm>
          <a:prstGeom prst="roundRect">
            <a:avLst>
              <a:gd name="adj" fmla="val 6789"/>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10" name="テキスト ボックス 109">
            <a:extLst>
              <a:ext uri="{FF2B5EF4-FFF2-40B4-BE49-F238E27FC236}">
                <a16:creationId xmlns:a16="http://schemas.microsoft.com/office/drawing/2014/main" id="{BB0B7B14-9AB7-4FF9-A6AE-AEB341361D7C}"/>
              </a:ext>
            </a:extLst>
          </p:cNvPr>
          <p:cNvSpPr txBox="1"/>
          <p:nvPr/>
        </p:nvSpPr>
        <p:spPr>
          <a:xfrm>
            <a:off x="6201330" y="4941427"/>
            <a:ext cx="2795564" cy="246221"/>
          </a:xfrm>
          <a:prstGeom prst="rect">
            <a:avLst/>
          </a:prstGeom>
          <a:noFill/>
          <a:ln>
            <a:noFill/>
          </a:ln>
        </p:spPr>
        <p:txBody>
          <a:bodyPr wrap="square" rtlCol="0">
            <a:spAutoFit/>
          </a:bodyPr>
          <a:lstStyle/>
          <a:p>
            <a:r>
              <a:rPr lang="ja-JP" altLang="en-US" sz="1000" dirty="0">
                <a:latin typeface="メイリオ" panose="020B0604030504040204" pitchFamily="50" charset="-128"/>
                <a:ea typeface="メイリオ" panose="020B0604030504040204" pitchFamily="50" charset="-128"/>
              </a:rPr>
              <a:t>各事業サービス（ブラックボックス）</a:t>
            </a:r>
            <a:endParaRPr lang="en-US" altLang="ja-JP" sz="1000" dirty="0">
              <a:latin typeface="メイリオ" panose="020B0604030504040204" pitchFamily="50" charset="-128"/>
              <a:ea typeface="メイリオ" panose="020B0604030504040204" pitchFamily="50" charset="-128"/>
            </a:endParaRPr>
          </a:p>
        </p:txBody>
      </p:sp>
      <p:pic>
        <p:nvPicPr>
          <p:cNvPr id="1028" name="Picture 4" descr="http://icooon-mono.com/i/icon_14724/icon_147241_64.png">
            <a:extLst>
              <a:ext uri="{FF2B5EF4-FFF2-40B4-BE49-F238E27FC236}">
                <a16:creationId xmlns:a16="http://schemas.microsoft.com/office/drawing/2014/main" id="{F5B4897A-76B0-465A-81A8-D7F5BAE0A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9264" y="5316156"/>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8" name="テキスト ボックス 117">
            <a:extLst>
              <a:ext uri="{FF2B5EF4-FFF2-40B4-BE49-F238E27FC236}">
                <a16:creationId xmlns:a16="http://schemas.microsoft.com/office/drawing/2014/main" id="{3D462EED-00B7-4B11-9D72-7FB309C42C7D}"/>
              </a:ext>
            </a:extLst>
          </p:cNvPr>
          <p:cNvSpPr txBox="1"/>
          <p:nvPr/>
        </p:nvSpPr>
        <p:spPr>
          <a:xfrm>
            <a:off x="6719265" y="5988019"/>
            <a:ext cx="609600" cy="215444"/>
          </a:xfrm>
          <a:prstGeom prst="rect">
            <a:avLst/>
          </a:prstGeom>
          <a:solidFill>
            <a:schemeClr val="bg1"/>
          </a:solidFill>
        </p:spPr>
        <p:txBody>
          <a:bodyPr wrap="square" rtlCol="0">
            <a:spAutoFit/>
          </a:bodyPr>
          <a:lstStyle/>
          <a:p>
            <a:pPr algn="ctr"/>
            <a:r>
              <a:rPr lang="ja-JP" altLang="en-US" sz="800" b="1" dirty="0">
                <a:latin typeface="メイリオ" panose="020B0604030504040204" pitchFamily="50" charset="-128"/>
                <a:ea typeface="メイリオ" panose="020B0604030504040204" pitchFamily="50" charset="-128"/>
              </a:rPr>
              <a:t>東京支部</a:t>
            </a:r>
            <a:endParaRPr lang="en-US" altLang="ja-JP" sz="800" b="1" dirty="0">
              <a:latin typeface="メイリオ" panose="020B0604030504040204" pitchFamily="50" charset="-128"/>
              <a:ea typeface="メイリオ" panose="020B0604030504040204" pitchFamily="50" charset="-128"/>
            </a:endParaRPr>
          </a:p>
        </p:txBody>
      </p:sp>
      <p:pic>
        <p:nvPicPr>
          <p:cNvPr id="121" name="Picture 4" descr="http://icooon-mono.com/i/icon_14724/icon_147241_64.png">
            <a:extLst>
              <a:ext uri="{FF2B5EF4-FFF2-40B4-BE49-F238E27FC236}">
                <a16:creationId xmlns:a16="http://schemas.microsoft.com/office/drawing/2014/main" id="{C8DB6DF5-151C-4444-85BE-055C4C296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343" y="5316156"/>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22" name="テキスト ボックス 121">
            <a:extLst>
              <a:ext uri="{FF2B5EF4-FFF2-40B4-BE49-F238E27FC236}">
                <a16:creationId xmlns:a16="http://schemas.microsoft.com/office/drawing/2014/main" id="{503848DA-ED5B-4DF6-9619-4AD5463ECD8B}"/>
              </a:ext>
            </a:extLst>
          </p:cNvPr>
          <p:cNvSpPr txBox="1"/>
          <p:nvPr/>
        </p:nvSpPr>
        <p:spPr>
          <a:xfrm>
            <a:off x="7902344" y="5988019"/>
            <a:ext cx="609600" cy="215444"/>
          </a:xfrm>
          <a:prstGeom prst="rect">
            <a:avLst/>
          </a:prstGeom>
          <a:solidFill>
            <a:schemeClr val="bg1"/>
          </a:solidFill>
        </p:spPr>
        <p:txBody>
          <a:bodyPr wrap="square" rtlCol="0">
            <a:spAutoFit/>
          </a:bodyPr>
          <a:lstStyle/>
          <a:p>
            <a:pPr algn="ctr"/>
            <a:r>
              <a:rPr lang="ja-JP" altLang="en-US" sz="800" b="1" dirty="0">
                <a:latin typeface="メイリオ" panose="020B0604030504040204" pitchFamily="50" charset="-128"/>
                <a:ea typeface="メイリオ" panose="020B0604030504040204" pitchFamily="50" charset="-128"/>
              </a:rPr>
              <a:t>金沢支部</a:t>
            </a:r>
            <a:endParaRPr lang="en-US" altLang="ja-JP" sz="800" b="1" dirty="0">
              <a:latin typeface="メイリオ" panose="020B0604030504040204" pitchFamily="50" charset="-128"/>
              <a:ea typeface="メイリオ" panose="020B0604030504040204" pitchFamily="50" charset="-128"/>
            </a:endParaRPr>
          </a:p>
        </p:txBody>
      </p:sp>
      <p:sp>
        <p:nvSpPr>
          <p:cNvPr id="124" name="テキスト ボックス 123">
            <a:extLst>
              <a:ext uri="{FF2B5EF4-FFF2-40B4-BE49-F238E27FC236}">
                <a16:creationId xmlns:a16="http://schemas.microsoft.com/office/drawing/2014/main" id="{10BAD3D7-264D-4419-9D66-13C8A0A1B0B7}"/>
              </a:ext>
            </a:extLst>
          </p:cNvPr>
          <p:cNvSpPr txBox="1"/>
          <p:nvPr/>
        </p:nvSpPr>
        <p:spPr>
          <a:xfrm>
            <a:off x="135190" y="2646369"/>
            <a:ext cx="1201225" cy="246221"/>
          </a:xfrm>
          <a:prstGeom prst="rect">
            <a:avLst/>
          </a:prstGeom>
          <a:noFill/>
          <a:ln>
            <a:noFill/>
          </a:ln>
        </p:spPr>
        <p:txBody>
          <a:bodyPr wrap="square" rtlCol="0">
            <a:spAutoFit/>
          </a:bodyPr>
          <a:lstStyle/>
          <a:p>
            <a:r>
              <a:rPr lang="ja-JP" altLang="en-US" sz="1000" dirty="0">
                <a:latin typeface="メイリオ" panose="020B0604030504040204" pitchFamily="50" charset="-128"/>
                <a:ea typeface="メイリオ" panose="020B0604030504040204" pitchFamily="50" charset="-128"/>
              </a:rPr>
              <a:t>第</a:t>
            </a:r>
            <a:r>
              <a:rPr lang="en-US" altLang="ja-JP" sz="1000" dirty="0">
                <a:latin typeface="メイリオ" panose="020B0604030504040204" pitchFamily="50" charset="-128"/>
                <a:ea typeface="メイリオ" panose="020B0604030504040204" pitchFamily="50" charset="-128"/>
              </a:rPr>
              <a:t>3</a:t>
            </a:r>
            <a:r>
              <a:rPr lang="ja-JP" altLang="en-US" sz="1000" dirty="0">
                <a:latin typeface="メイリオ" panose="020B0604030504040204" pitchFamily="50" charset="-128"/>
                <a:ea typeface="メイリオ" panose="020B0604030504040204" pitchFamily="50" charset="-128"/>
              </a:rPr>
              <a:t>グループ</a:t>
            </a:r>
            <a:r>
              <a:rPr lang="en-US" altLang="ja-JP" sz="1000" dirty="0">
                <a:latin typeface="メイリオ" panose="020B0604030504040204" pitchFamily="50" charset="-128"/>
                <a:ea typeface="メイリオ" panose="020B0604030504040204" pitchFamily="50" charset="-128"/>
              </a:rPr>
              <a:t>(PF)</a:t>
            </a:r>
          </a:p>
        </p:txBody>
      </p:sp>
      <p:grpSp>
        <p:nvGrpSpPr>
          <p:cNvPr id="125" name="グループ化 124">
            <a:extLst>
              <a:ext uri="{FF2B5EF4-FFF2-40B4-BE49-F238E27FC236}">
                <a16:creationId xmlns:a16="http://schemas.microsoft.com/office/drawing/2014/main" id="{3FD6972F-C09C-4D10-BB82-79FEB39697AC}"/>
              </a:ext>
            </a:extLst>
          </p:cNvPr>
          <p:cNvGrpSpPr/>
          <p:nvPr/>
        </p:nvGrpSpPr>
        <p:grpSpPr>
          <a:xfrm>
            <a:off x="614318" y="3045729"/>
            <a:ext cx="692044" cy="752825"/>
            <a:chOff x="577778" y="1496579"/>
            <a:chExt cx="692044" cy="752825"/>
          </a:xfrm>
        </p:grpSpPr>
        <p:pic>
          <p:nvPicPr>
            <p:cNvPr id="126" name="Picture 2" descr="http://icooon-mono.com/i/icon_14440/icon_144401_64.png">
              <a:extLst>
                <a:ext uri="{FF2B5EF4-FFF2-40B4-BE49-F238E27FC236}">
                  <a16:creationId xmlns:a16="http://schemas.microsoft.com/office/drawing/2014/main" id="{16F53354-CA62-4F77-AB6B-7D63A91A2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128" name="テキスト ボックス 127">
              <a:extLst>
                <a:ext uri="{FF2B5EF4-FFF2-40B4-BE49-F238E27FC236}">
                  <a16:creationId xmlns:a16="http://schemas.microsoft.com/office/drawing/2014/main" id="{F6F824C5-885D-4B0E-A7C9-B3ED95EB6E15}"/>
                </a:ext>
              </a:extLst>
            </p:cNvPr>
            <p:cNvSpPr txBox="1"/>
            <p:nvPr/>
          </p:nvSpPr>
          <p:spPr>
            <a:xfrm>
              <a:off x="577778" y="2033960"/>
              <a:ext cx="692044" cy="215444"/>
            </a:xfrm>
            <a:prstGeom prst="rect">
              <a:avLst/>
            </a:prstGeom>
            <a:solidFill>
              <a:schemeClr val="bg1"/>
            </a:solidFill>
          </p:spPr>
          <p:txBody>
            <a:bodyPr wrap="square" rtlCol="0">
              <a:spAutoFit/>
            </a:bodyPr>
            <a:lstStyle/>
            <a:p>
              <a:pPr algn="ctr"/>
              <a:r>
                <a:rPr lang="en-US" altLang="ja-JP" sz="800" b="1" dirty="0">
                  <a:latin typeface="メイリオ" panose="020B0604030504040204" pitchFamily="50" charset="-128"/>
                  <a:ea typeface="メイリオ" panose="020B0604030504040204" pitchFamily="50" charset="-128"/>
                </a:rPr>
                <a:t>PO(SYS)</a:t>
              </a:r>
            </a:p>
          </p:txBody>
        </p:sp>
      </p:grpSp>
      <p:grpSp>
        <p:nvGrpSpPr>
          <p:cNvPr id="129" name="グループ化 128">
            <a:extLst>
              <a:ext uri="{FF2B5EF4-FFF2-40B4-BE49-F238E27FC236}">
                <a16:creationId xmlns:a16="http://schemas.microsoft.com/office/drawing/2014/main" id="{CADA1398-D01B-4D16-9846-581732289111}"/>
              </a:ext>
            </a:extLst>
          </p:cNvPr>
          <p:cNvGrpSpPr/>
          <p:nvPr/>
        </p:nvGrpSpPr>
        <p:grpSpPr>
          <a:xfrm>
            <a:off x="2050790" y="3045729"/>
            <a:ext cx="692044" cy="752825"/>
            <a:chOff x="577778" y="1496579"/>
            <a:chExt cx="692044" cy="752825"/>
          </a:xfrm>
        </p:grpSpPr>
        <p:pic>
          <p:nvPicPr>
            <p:cNvPr id="130" name="Picture 2" descr="http://icooon-mono.com/i/icon_14440/icon_144401_64.png">
              <a:extLst>
                <a:ext uri="{FF2B5EF4-FFF2-40B4-BE49-F238E27FC236}">
                  <a16:creationId xmlns:a16="http://schemas.microsoft.com/office/drawing/2014/main" id="{9DAC7DC7-D32A-48DB-A87F-E77FD9D5E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133" name="テキスト ボックス 132">
              <a:extLst>
                <a:ext uri="{FF2B5EF4-FFF2-40B4-BE49-F238E27FC236}">
                  <a16:creationId xmlns:a16="http://schemas.microsoft.com/office/drawing/2014/main" id="{11B862E0-2D4B-478B-84E0-DE1BEC177E52}"/>
                </a:ext>
              </a:extLst>
            </p:cNvPr>
            <p:cNvSpPr txBox="1"/>
            <p:nvPr/>
          </p:nvSpPr>
          <p:spPr>
            <a:xfrm>
              <a:off x="577778" y="2033960"/>
              <a:ext cx="692044" cy="215444"/>
            </a:xfrm>
            <a:prstGeom prst="rect">
              <a:avLst/>
            </a:prstGeom>
            <a:solidFill>
              <a:schemeClr val="bg1"/>
            </a:solidFill>
          </p:spPr>
          <p:txBody>
            <a:bodyPr wrap="square" rtlCol="0">
              <a:spAutoFit/>
            </a:bodyPr>
            <a:lstStyle/>
            <a:p>
              <a:pPr algn="ctr"/>
              <a:r>
                <a:rPr lang="ja-JP" altLang="en-US" sz="800" b="1" dirty="0">
                  <a:latin typeface="メイリオ" panose="020B0604030504040204" pitchFamily="50" charset="-128"/>
                  <a:ea typeface="メイリオ" panose="020B0604030504040204" pitchFamily="50" charset="-128"/>
                </a:rPr>
                <a:t>統括</a:t>
              </a:r>
              <a:r>
                <a:rPr lang="en-US" altLang="ja-JP" sz="800" b="1" dirty="0">
                  <a:latin typeface="メイリオ" panose="020B0604030504040204" pitchFamily="50" charset="-128"/>
                  <a:ea typeface="メイリオ" panose="020B0604030504040204" pitchFamily="50" charset="-128"/>
                </a:rPr>
                <a:t>DIR</a:t>
              </a:r>
            </a:p>
          </p:txBody>
        </p:sp>
      </p:grpSp>
      <p:sp>
        <p:nvSpPr>
          <p:cNvPr id="134" name="四角形: 角を丸くする 133">
            <a:extLst>
              <a:ext uri="{FF2B5EF4-FFF2-40B4-BE49-F238E27FC236}">
                <a16:creationId xmlns:a16="http://schemas.microsoft.com/office/drawing/2014/main" id="{54FBE643-EBE8-4315-8A9D-ACFEFF32038B}"/>
              </a:ext>
            </a:extLst>
          </p:cNvPr>
          <p:cNvSpPr/>
          <p:nvPr/>
        </p:nvSpPr>
        <p:spPr>
          <a:xfrm>
            <a:off x="5706319" y="2565288"/>
            <a:ext cx="3203220" cy="2159819"/>
          </a:xfrm>
          <a:prstGeom prst="roundRect">
            <a:avLst>
              <a:gd name="adj" fmla="val 6789"/>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35" name="テキスト ボックス 134">
            <a:extLst>
              <a:ext uri="{FF2B5EF4-FFF2-40B4-BE49-F238E27FC236}">
                <a16:creationId xmlns:a16="http://schemas.microsoft.com/office/drawing/2014/main" id="{C11BD2B1-059C-4C43-B12B-B3B79C878363}"/>
              </a:ext>
            </a:extLst>
          </p:cNvPr>
          <p:cNvSpPr txBox="1"/>
          <p:nvPr/>
        </p:nvSpPr>
        <p:spPr>
          <a:xfrm>
            <a:off x="5706319" y="2646369"/>
            <a:ext cx="1487900" cy="246221"/>
          </a:xfrm>
          <a:prstGeom prst="rect">
            <a:avLst/>
          </a:prstGeom>
          <a:noFill/>
          <a:ln>
            <a:noFill/>
          </a:ln>
        </p:spPr>
        <p:txBody>
          <a:bodyPr wrap="square" rtlCol="0">
            <a:spAutoFit/>
          </a:bodyPr>
          <a:lstStyle/>
          <a:p>
            <a:r>
              <a:rPr lang="ja-JP" altLang="en-US" sz="1000" dirty="0">
                <a:latin typeface="メイリオ" panose="020B0604030504040204" pitchFamily="50" charset="-128"/>
                <a:ea typeface="メイリオ" panose="020B0604030504040204" pitchFamily="50" charset="-128"/>
              </a:rPr>
              <a:t>第</a:t>
            </a:r>
            <a:r>
              <a:rPr lang="en-US" altLang="ja-JP" sz="1000" dirty="0">
                <a:latin typeface="メイリオ" panose="020B0604030504040204" pitchFamily="50" charset="-128"/>
                <a:ea typeface="メイリオ" panose="020B0604030504040204" pitchFamily="50" charset="-128"/>
              </a:rPr>
              <a:t>1,</a:t>
            </a:r>
            <a:r>
              <a:rPr lang="ja-JP" altLang="en-US" sz="1000" dirty="0">
                <a:latin typeface="メイリオ" panose="020B0604030504040204" pitchFamily="50" charset="-128"/>
                <a:ea typeface="メイリオ" panose="020B0604030504040204" pitchFamily="50" charset="-128"/>
              </a:rPr>
              <a:t>第</a:t>
            </a:r>
            <a:r>
              <a:rPr lang="en-US" altLang="ja-JP" sz="1000" dirty="0">
                <a:latin typeface="メイリオ" panose="020B0604030504040204" pitchFamily="50" charset="-128"/>
                <a:ea typeface="メイリオ" panose="020B0604030504040204" pitchFamily="50" charset="-128"/>
              </a:rPr>
              <a:t>2</a:t>
            </a:r>
            <a:r>
              <a:rPr lang="ja-JP" altLang="en-US" sz="1000" dirty="0">
                <a:latin typeface="メイリオ" panose="020B0604030504040204" pitchFamily="50" charset="-128"/>
                <a:ea typeface="メイリオ" panose="020B0604030504040204" pitchFamily="50" charset="-128"/>
              </a:rPr>
              <a:t>グループ</a:t>
            </a:r>
            <a:endParaRPr lang="en-US" altLang="ja-JP" sz="1000" dirty="0">
              <a:latin typeface="メイリオ" panose="020B0604030504040204" pitchFamily="50" charset="-128"/>
              <a:ea typeface="メイリオ" panose="020B0604030504040204" pitchFamily="50" charset="-128"/>
            </a:endParaRPr>
          </a:p>
        </p:txBody>
      </p:sp>
      <p:grpSp>
        <p:nvGrpSpPr>
          <p:cNvPr id="136" name="グループ化 135">
            <a:extLst>
              <a:ext uri="{FF2B5EF4-FFF2-40B4-BE49-F238E27FC236}">
                <a16:creationId xmlns:a16="http://schemas.microsoft.com/office/drawing/2014/main" id="{8559EF25-F840-4B9C-A9B0-E7F21CFC0F68}"/>
              </a:ext>
            </a:extLst>
          </p:cNvPr>
          <p:cNvGrpSpPr/>
          <p:nvPr/>
        </p:nvGrpSpPr>
        <p:grpSpPr>
          <a:xfrm>
            <a:off x="6375381" y="3293668"/>
            <a:ext cx="692044" cy="752825"/>
            <a:chOff x="577778" y="1496579"/>
            <a:chExt cx="692044" cy="752825"/>
          </a:xfrm>
        </p:grpSpPr>
        <p:pic>
          <p:nvPicPr>
            <p:cNvPr id="137" name="Picture 2" descr="http://icooon-mono.com/i/icon_14440/icon_144401_64.png">
              <a:extLst>
                <a:ext uri="{FF2B5EF4-FFF2-40B4-BE49-F238E27FC236}">
                  <a16:creationId xmlns:a16="http://schemas.microsoft.com/office/drawing/2014/main" id="{EB660ABC-82F1-4FF9-8F76-EE3614575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138" name="テキスト ボックス 137">
              <a:extLst>
                <a:ext uri="{FF2B5EF4-FFF2-40B4-BE49-F238E27FC236}">
                  <a16:creationId xmlns:a16="http://schemas.microsoft.com/office/drawing/2014/main" id="{CCD3B779-77EC-4443-8956-DB0956CE374C}"/>
                </a:ext>
              </a:extLst>
            </p:cNvPr>
            <p:cNvSpPr txBox="1"/>
            <p:nvPr/>
          </p:nvSpPr>
          <p:spPr>
            <a:xfrm>
              <a:off x="577778" y="2033960"/>
              <a:ext cx="692044" cy="215444"/>
            </a:xfrm>
            <a:prstGeom prst="rect">
              <a:avLst/>
            </a:prstGeom>
            <a:solidFill>
              <a:schemeClr val="bg1"/>
            </a:solidFill>
          </p:spPr>
          <p:txBody>
            <a:bodyPr wrap="square" rtlCol="0">
              <a:spAutoFit/>
            </a:bodyPr>
            <a:lstStyle/>
            <a:p>
              <a:pPr algn="ctr"/>
              <a:r>
                <a:rPr lang="ja-JP" altLang="en-US" sz="800" b="1" dirty="0">
                  <a:latin typeface="メイリオ" panose="020B0604030504040204" pitchFamily="50" charset="-128"/>
                  <a:ea typeface="メイリオ" panose="020B0604030504040204" pitchFamily="50" charset="-128"/>
                </a:rPr>
                <a:t>他社</a:t>
              </a:r>
              <a:r>
                <a:rPr lang="en-US" altLang="ja-JP" sz="800" b="1" dirty="0">
                  <a:latin typeface="メイリオ" panose="020B0604030504040204" pitchFamily="50" charset="-128"/>
                  <a:ea typeface="メイリオ" panose="020B0604030504040204" pitchFamily="50" charset="-128"/>
                </a:rPr>
                <a:t>DIR</a:t>
              </a:r>
            </a:p>
          </p:txBody>
        </p:sp>
      </p:grpSp>
      <p:grpSp>
        <p:nvGrpSpPr>
          <p:cNvPr id="139" name="グループ化 138">
            <a:extLst>
              <a:ext uri="{FF2B5EF4-FFF2-40B4-BE49-F238E27FC236}">
                <a16:creationId xmlns:a16="http://schemas.microsoft.com/office/drawing/2014/main" id="{26BC99A1-509B-4243-AC77-99E28E179651}"/>
              </a:ext>
            </a:extLst>
          </p:cNvPr>
          <p:cNvGrpSpPr/>
          <p:nvPr/>
        </p:nvGrpSpPr>
        <p:grpSpPr>
          <a:xfrm>
            <a:off x="7539103" y="3293668"/>
            <a:ext cx="692044" cy="752825"/>
            <a:chOff x="577778" y="1496579"/>
            <a:chExt cx="692044" cy="752825"/>
          </a:xfrm>
        </p:grpSpPr>
        <p:pic>
          <p:nvPicPr>
            <p:cNvPr id="140" name="Picture 2" descr="http://icooon-mono.com/i/icon_14440/icon_144401_64.png">
              <a:extLst>
                <a:ext uri="{FF2B5EF4-FFF2-40B4-BE49-F238E27FC236}">
                  <a16:creationId xmlns:a16="http://schemas.microsoft.com/office/drawing/2014/main" id="{F5489D54-C0FF-4580-A7FB-99E604397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141" name="テキスト ボックス 140">
              <a:extLst>
                <a:ext uri="{FF2B5EF4-FFF2-40B4-BE49-F238E27FC236}">
                  <a16:creationId xmlns:a16="http://schemas.microsoft.com/office/drawing/2014/main" id="{5733BAC8-2775-4131-88DF-FE5619631ACE}"/>
                </a:ext>
              </a:extLst>
            </p:cNvPr>
            <p:cNvSpPr txBox="1"/>
            <p:nvPr/>
          </p:nvSpPr>
          <p:spPr>
            <a:xfrm>
              <a:off x="577778" y="2033960"/>
              <a:ext cx="692044" cy="215444"/>
            </a:xfrm>
            <a:prstGeom prst="rect">
              <a:avLst/>
            </a:prstGeom>
            <a:solidFill>
              <a:schemeClr val="bg1"/>
            </a:solidFill>
          </p:spPr>
          <p:txBody>
            <a:bodyPr wrap="square" rtlCol="0">
              <a:spAutoFit/>
            </a:bodyPr>
            <a:lstStyle/>
            <a:p>
              <a:pPr algn="ctr"/>
              <a:r>
                <a:rPr lang="ja-JP" altLang="en-US" sz="800" b="1" dirty="0">
                  <a:latin typeface="メイリオ" panose="020B0604030504040204" pitchFamily="50" charset="-128"/>
                  <a:ea typeface="メイリオ" panose="020B0604030504040204" pitchFamily="50" charset="-128"/>
                </a:rPr>
                <a:t>他社</a:t>
              </a:r>
              <a:r>
                <a:rPr lang="en-US" altLang="ja-JP" sz="800" b="1" dirty="0">
                  <a:latin typeface="メイリオ" panose="020B0604030504040204" pitchFamily="50" charset="-128"/>
                  <a:ea typeface="メイリオ" panose="020B0604030504040204" pitchFamily="50" charset="-128"/>
                </a:rPr>
                <a:t>DIR</a:t>
              </a:r>
            </a:p>
          </p:txBody>
        </p:sp>
      </p:grpSp>
      <p:grpSp>
        <p:nvGrpSpPr>
          <p:cNvPr id="153" name="グループ化 152">
            <a:extLst>
              <a:ext uri="{FF2B5EF4-FFF2-40B4-BE49-F238E27FC236}">
                <a16:creationId xmlns:a16="http://schemas.microsoft.com/office/drawing/2014/main" id="{07BA419B-711E-40FB-8909-BF899575B6C7}"/>
              </a:ext>
            </a:extLst>
          </p:cNvPr>
          <p:cNvGrpSpPr/>
          <p:nvPr/>
        </p:nvGrpSpPr>
        <p:grpSpPr>
          <a:xfrm>
            <a:off x="288163" y="4086765"/>
            <a:ext cx="433927" cy="552394"/>
            <a:chOff x="577778" y="1496579"/>
            <a:chExt cx="692044" cy="880979"/>
          </a:xfrm>
        </p:grpSpPr>
        <p:pic>
          <p:nvPicPr>
            <p:cNvPr id="161" name="Picture 2" descr="http://icooon-mono.com/i/icon_14440/icon_144401_64.png">
              <a:extLst>
                <a:ext uri="{FF2B5EF4-FFF2-40B4-BE49-F238E27FC236}">
                  <a16:creationId xmlns:a16="http://schemas.microsoft.com/office/drawing/2014/main" id="{A0E8D9F1-475C-48B7-8D9D-65F4474FB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167" name="テキスト ボックス 166">
              <a:extLst>
                <a:ext uri="{FF2B5EF4-FFF2-40B4-BE49-F238E27FC236}">
                  <a16:creationId xmlns:a16="http://schemas.microsoft.com/office/drawing/2014/main" id="{24490124-ACDD-475A-BF3B-709A26DB6464}"/>
                </a:ext>
              </a:extLst>
            </p:cNvPr>
            <p:cNvSpPr txBox="1"/>
            <p:nvPr/>
          </p:nvSpPr>
          <p:spPr>
            <a:xfrm>
              <a:off x="577778" y="2033960"/>
              <a:ext cx="692044" cy="343598"/>
            </a:xfrm>
            <a:prstGeom prst="rect">
              <a:avLst/>
            </a:prstGeom>
            <a:solidFill>
              <a:schemeClr val="bg1"/>
            </a:solidFill>
          </p:spPr>
          <p:txBody>
            <a:bodyPr wrap="square" rtlCol="0">
              <a:spAutoFit/>
            </a:bodyPr>
            <a:lstStyle/>
            <a:p>
              <a:pPr algn="ctr"/>
              <a:r>
                <a:rPr lang="en-US" altLang="ja-JP" sz="800" b="1" dirty="0">
                  <a:latin typeface="メイリオ" panose="020B0604030504040204" pitchFamily="50" charset="-128"/>
                  <a:ea typeface="メイリオ" panose="020B0604030504040204" pitchFamily="50" charset="-128"/>
                </a:rPr>
                <a:t>SYS</a:t>
              </a:r>
            </a:p>
          </p:txBody>
        </p:sp>
      </p:grpSp>
      <p:grpSp>
        <p:nvGrpSpPr>
          <p:cNvPr id="170" name="グループ化 169">
            <a:extLst>
              <a:ext uri="{FF2B5EF4-FFF2-40B4-BE49-F238E27FC236}">
                <a16:creationId xmlns:a16="http://schemas.microsoft.com/office/drawing/2014/main" id="{3465EDDC-0E0F-40FF-9D6D-408DF1C44247}"/>
              </a:ext>
            </a:extLst>
          </p:cNvPr>
          <p:cNvGrpSpPr/>
          <p:nvPr/>
        </p:nvGrpSpPr>
        <p:grpSpPr>
          <a:xfrm>
            <a:off x="750400" y="4086765"/>
            <a:ext cx="433927" cy="552394"/>
            <a:chOff x="577778" y="1496579"/>
            <a:chExt cx="692044" cy="880979"/>
          </a:xfrm>
        </p:grpSpPr>
        <p:pic>
          <p:nvPicPr>
            <p:cNvPr id="171" name="Picture 2" descr="http://icooon-mono.com/i/icon_14440/icon_144401_64.png">
              <a:extLst>
                <a:ext uri="{FF2B5EF4-FFF2-40B4-BE49-F238E27FC236}">
                  <a16:creationId xmlns:a16="http://schemas.microsoft.com/office/drawing/2014/main" id="{3EBC3D5F-F611-44F5-AA0D-71C54A26B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194" name="テキスト ボックス 193">
              <a:extLst>
                <a:ext uri="{FF2B5EF4-FFF2-40B4-BE49-F238E27FC236}">
                  <a16:creationId xmlns:a16="http://schemas.microsoft.com/office/drawing/2014/main" id="{E1DC439A-3162-42C1-817B-633E99E8AAD8}"/>
                </a:ext>
              </a:extLst>
            </p:cNvPr>
            <p:cNvSpPr txBox="1"/>
            <p:nvPr/>
          </p:nvSpPr>
          <p:spPr>
            <a:xfrm>
              <a:off x="577778" y="2033960"/>
              <a:ext cx="692044" cy="343598"/>
            </a:xfrm>
            <a:prstGeom prst="rect">
              <a:avLst/>
            </a:prstGeom>
            <a:solidFill>
              <a:schemeClr val="bg1"/>
            </a:solidFill>
          </p:spPr>
          <p:txBody>
            <a:bodyPr wrap="square" rtlCol="0">
              <a:spAutoFit/>
            </a:bodyPr>
            <a:lstStyle/>
            <a:p>
              <a:pPr algn="ctr"/>
              <a:r>
                <a:rPr lang="en-US" altLang="ja-JP" sz="800" b="1" dirty="0">
                  <a:latin typeface="メイリオ" panose="020B0604030504040204" pitchFamily="50" charset="-128"/>
                  <a:ea typeface="メイリオ" panose="020B0604030504040204" pitchFamily="50" charset="-128"/>
                </a:rPr>
                <a:t>SYS</a:t>
              </a:r>
            </a:p>
          </p:txBody>
        </p:sp>
      </p:grpSp>
      <p:grpSp>
        <p:nvGrpSpPr>
          <p:cNvPr id="195" name="グループ化 194">
            <a:extLst>
              <a:ext uri="{FF2B5EF4-FFF2-40B4-BE49-F238E27FC236}">
                <a16:creationId xmlns:a16="http://schemas.microsoft.com/office/drawing/2014/main" id="{4794D996-E328-4B0B-83E1-2D0CF6F40864}"/>
              </a:ext>
            </a:extLst>
          </p:cNvPr>
          <p:cNvGrpSpPr/>
          <p:nvPr/>
        </p:nvGrpSpPr>
        <p:grpSpPr>
          <a:xfrm>
            <a:off x="1212637" y="4086765"/>
            <a:ext cx="433927" cy="552394"/>
            <a:chOff x="577778" y="1496579"/>
            <a:chExt cx="692044" cy="880979"/>
          </a:xfrm>
        </p:grpSpPr>
        <p:pic>
          <p:nvPicPr>
            <p:cNvPr id="196" name="Picture 2" descr="http://icooon-mono.com/i/icon_14440/icon_144401_64.png">
              <a:extLst>
                <a:ext uri="{FF2B5EF4-FFF2-40B4-BE49-F238E27FC236}">
                  <a16:creationId xmlns:a16="http://schemas.microsoft.com/office/drawing/2014/main" id="{A4106B5A-6F07-4563-9740-AC5BD5228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197" name="テキスト ボックス 196">
              <a:extLst>
                <a:ext uri="{FF2B5EF4-FFF2-40B4-BE49-F238E27FC236}">
                  <a16:creationId xmlns:a16="http://schemas.microsoft.com/office/drawing/2014/main" id="{299E45CD-7E80-4231-80B4-C93137FBC058}"/>
                </a:ext>
              </a:extLst>
            </p:cNvPr>
            <p:cNvSpPr txBox="1"/>
            <p:nvPr/>
          </p:nvSpPr>
          <p:spPr>
            <a:xfrm>
              <a:off x="577778" y="2033960"/>
              <a:ext cx="692044" cy="343598"/>
            </a:xfrm>
            <a:prstGeom prst="rect">
              <a:avLst/>
            </a:prstGeom>
            <a:solidFill>
              <a:schemeClr val="bg1"/>
            </a:solidFill>
          </p:spPr>
          <p:txBody>
            <a:bodyPr wrap="square" rtlCol="0">
              <a:spAutoFit/>
            </a:bodyPr>
            <a:lstStyle/>
            <a:p>
              <a:pPr algn="ctr"/>
              <a:r>
                <a:rPr lang="en-US" altLang="ja-JP" sz="800" b="1" dirty="0">
                  <a:latin typeface="メイリオ" panose="020B0604030504040204" pitchFamily="50" charset="-128"/>
                  <a:ea typeface="メイリオ" panose="020B0604030504040204" pitchFamily="50" charset="-128"/>
                </a:rPr>
                <a:t>FE</a:t>
              </a:r>
            </a:p>
          </p:txBody>
        </p:sp>
      </p:grpSp>
      <p:grpSp>
        <p:nvGrpSpPr>
          <p:cNvPr id="205" name="グループ化 204">
            <a:extLst>
              <a:ext uri="{FF2B5EF4-FFF2-40B4-BE49-F238E27FC236}">
                <a16:creationId xmlns:a16="http://schemas.microsoft.com/office/drawing/2014/main" id="{F4B299DE-0909-48C5-9700-EAE4BB3B4515}"/>
              </a:ext>
            </a:extLst>
          </p:cNvPr>
          <p:cNvGrpSpPr/>
          <p:nvPr/>
        </p:nvGrpSpPr>
        <p:grpSpPr>
          <a:xfrm>
            <a:off x="3399341" y="3980088"/>
            <a:ext cx="433927" cy="552394"/>
            <a:chOff x="577778" y="1496579"/>
            <a:chExt cx="692044" cy="880979"/>
          </a:xfrm>
        </p:grpSpPr>
        <p:pic>
          <p:nvPicPr>
            <p:cNvPr id="206" name="Picture 2" descr="http://icooon-mono.com/i/icon_14440/icon_144401_64.png">
              <a:extLst>
                <a:ext uri="{FF2B5EF4-FFF2-40B4-BE49-F238E27FC236}">
                  <a16:creationId xmlns:a16="http://schemas.microsoft.com/office/drawing/2014/main" id="{3631ECDE-CDC5-4257-93AC-3C0389668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207" name="テキスト ボックス 206">
              <a:extLst>
                <a:ext uri="{FF2B5EF4-FFF2-40B4-BE49-F238E27FC236}">
                  <a16:creationId xmlns:a16="http://schemas.microsoft.com/office/drawing/2014/main" id="{F355B558-9CEF-48ED-96C6-1C130CE15060}"/>
                </a:ext>
              </a:extLst>
            </p:cNvPr>
            <p:cNvSpPr txBox="1"/>
            <p:nvPr/>
          </p:nvSpPr>
          <p:spPr>
            <a:xfrm>
              <a:off x="577778" y="2033960"/>
              <a:ext cx="692044" cy="343598"/>
            </a:xfrm>
            <a:prstGeom prst="rect">
              <a:avLst/>
            </a:prstGeom>
            <a:solidFill>
              <a:schemeClr val="bg1"/>
            </a:solidFill>
          </p:spPr>
          <p:txBody>
            <a:bodyPr wrap="square" rtlCol="0">
              <a:spAutoFit/>
            </a:bodyPr>
            <a:lstStyle/>
            <a:p>
              <a:pPr algn="ctr"/>
              <a:r>
                <a:rPr lang="en-US" altLang="ja-JP" sz="800" b="1" dirty="0">
                  <a:latin typeface="メイリオ" panose="020B0604030504040204" pitchFamily="50" charset="-128"/>
                  <a:ea typeface="メイリオ" panose="020B0604030504040204" pitchFamily="50" charset="-128"/>
                </a:rPr>
                <a:t>SYS</a:t>
              </a:r>
            </a:p>
          </p:txBody>
        </p:sp>
      </p:grpSp>
      <p:grpSp>
        <p:nvGrpSpPr>
          <p:cNvPr id="208" name="グループ化 207">
            <a:extLst>
              <a:ext uri="{FF2B5EF4-FFF2-40B4-BE49-F238E27FC236}">
                <a16:creationId xmlns:a16="http://schemas.microsoft.com/office/drawing/2014/main" id="{CA4F3D1C-E3A5-4450-93C6-F969479A1359}"/>
              </a:ext>
            </a:extLst>
          </p:cNvPr>
          <p:cNvGrpSpPr/>
          <p:nvPr/>
        </p:nvGrpSpPr>
        <p:grpSpPr>
          <a:xfrm>
            <a:off x="4098163" y="3980088"/>
            <a:ext cx="433927" cy="552394"/>
            <a:chOff x="577778" y="1496579"/>
            <a:chExt cx="692044" cy="880979"/>
          </a:xfrm>
        </p:grpSpPr>
        <p:pic>
          <p:nvPicPr>
            <p:cNvPr id="209" name="Picture 2" descr="http://icooon-mono.com/i/icon_14440/icon_144401_64.png">
              <a:extLst>
                <a:ext uri="{FF2B5EF4-FFF2-40B4-BE49-F238E27FC236}">
                  <a16:creationId xmlns:a16="http://schemas.microsoft.com/office/drawing/2014/main" id="{B15F57B9-0DFD-43B1-89E3-163099CB9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210" name="テキスト ボックス 209">
              <a:extLst>
                <a:ext uri="{FF2B5EF4-FFF2-40B4-BE49-F238E27FC236}">
                  <a16:creationId xmlns:a16="http://schemas.microsoft.com/office/drawing/2014/main" id="{84781813-E214-46D3-A96D-E43FA4D41C26}"/>
                </a:ext>
              </a:extLst>
            </p:cNvPr>
            <p:cNvSpPr txBox="1"/>
            <p:nvPr/>
          </p:nvSpPr>
          <p:spPr>
            <a:xfrm>
              <a:off x="577778" y="2033960"/>
              <a:ext cx="692044" cy="343598"/>
            </a:xfrm>
            <a:prstGeom prst="rect">
              <a:avLst/>
            </a:prstGeom>
            <a:solidFill>
              <a:schemeClr val="bg1"/>
            </a:solidFill>
          </p:spPr>
          <p:txBody>
            <a:bodyPr wrap="square" rtlCol="0">
              <a:spAutoFit/>
            </a:bodyPr>
            <a:lstStyle/>
            <a:p>
              <a:pPr algn="ctr"/>
              <a:r>
                <a:rPr lang="en-US" altLang="ja-JP" sz="800" b="1" dirty="0">
                  <a:latin typeface="メイリオ" panose="020B0604030504040204" pitchFamily="50" charset="-128"/>
                  <a:ea typeface="メイリオ" panose="020B0604030504040204" pitchFamily="50" charset="-128"/>
                </a:rPr>
                <a:t>SYS</a:t>
              </a:r>
            </a:p>
          </p:txBody>
        </p:sp>
      </p:grpSp>
      <p:sp>
        <p:nvSpPr>
          <p:cNvPr id="211" name="テキスト ボックス 210">
            <a:extLst>
              <a:ext uri="{FF2B5EF4-FFF2-40B4-BE49-F238E27FC236}">
                <a16:creationId xmlns:a16="http://schemas.microsoft.com/office/drawing/2014/main" id="{2AF7D8DA-3632-4285-BF04-C3EBFFC5B53A}"/>
              </a:ext>
            </a:extLst>
          </p:cNvPr>
          <p:cNvSpPr txBox="1"/>
          <p:nvPr/>
        </p:nvSpPr>
        <p:spPr>
          <a:xfrm>
            <a:off x="3152710" y="3714323"/>
            <a:ext cx="1310454" cy="246221"/>
          </a:xfrm>
          <a:prstGeom prst="rect">
            <a:avLst/>
          </a:prstGeom>
          <a:noFill/>
          <a:ln>
            <a:noFill/>
          </a:ln>
        </p:spPr>
        <p:txBody>
          <a:bodyPr wrap="square" rtlCol="0">
            <a:spAutoFit/>
          </a:bodyPr>
          <a:lstStyle/>
          <a:p>
            <a:r>
              <a:rPr lang="en-US" altLang="ja-JP" sz="1000" dirty="0">
                <a:latin typeface="メイリオ" panose="020B0604030504040204" pitchFamily="50" charset="-128"/>
                <a:ea typeface="メイリオ" panose="020B0604030504040204" pitchFamily="50" charset="-128"/>
              </a:rPr>
              <a:t>OPENUI</a:t>
            </a:r>
            <a:r>
              <a:rPr lang="ja-JP" altLang="en-US" sz="1000" dirty="0">
                <a:latin typeface="メイリオ" panose="020B0604030504040204" pitchFamily="50" charset="-128"/>
                <a:ea typeface="メイリオ" panose="020B0604030504040204" pitchFamily="50" charset="-128"/>
              </a:rPr>
              <a:t>チーム</a:t>
            </a:r>
            <a:endParaRPr lang="en-US" altLang="ja-JP" sz="1000" dirty="0">
              <a:latin typeface="メイリオ" panose="020B0604030504040204" pitchFamily="50" charset="-128"/>
              <a:ea typeface="メイリオ" panose="020B0604030504040204" pitchFamily="50" charset="-128"/>
            </a:endParaRPr>
          </a:p>
        </p:txBody>
      </p:sp>
      <p:grpSp>
        <p:nvGrpSpPr>
          <p:cNvPr id="212" name="グループ化 211">
            <a:extLst>
              <a:ext uri="{FF2B5EF4-FFF2-40B4-BE49-F238E27FC236}">
                <a16:creationId xmlns:a16="http://schemas.microsoft.com/office/drawing/2014/main" id="{ABC80549-D96F-4C51-9EA5-A8D9237E10AB}"/>
              </a:ext>
            </a:extLst>
          </p:cNvPr>
          <p:cNvGrpSpPr/>
          <p:nvPr/>
        </p:nvGrpSpPr>
        <p:grpSpPr>
          <a:xfrm>
            <a:off x="3753748" y="2905051"/>
            <a:ext cx="474502" cy="583901"/>
            <a:chOff x="577778" y="1496579"/>
            <a:chExt cx="692044" cy="851598"/>
          </a:xfrm>
        </p:grpSpPr>
        <p:pic>
          <p:nvPicPr>
            <p:cNvPr id="213" name="Picture 2" descr="http://icooon-mono.com/i/icon_14440/icon_144401_64.png">
              <a:extLst>
                <a:ext uri="{FF2B5EF4-FFF2-40B4-BE49-F238E27FC236}">
                  <a16:creationId xmlns:a16="http://schemas.microsoft.com/office/drawing/2014/main" id="{309050B6-5F84-49CB-878B-833BFC4EE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58" y="1496579"/>
              <a:ext cx="488484" cy="488484"/>
            </a:xfrm>
            <a:prstGeom prst="rect">
              <a:avLst/>
            </a:prstGeom>
            <a:noFill/>
            <a:extLst>
              <a:ext uri="{909E8E84-426E-40DD-AFC4-6F175D3DCCD1}">
                <a14:hiddenFill xmlns:a14="http://schemas.microsoft.com/office/drawing/2010/main">
                  <a:solidFill>
                    <a:srgbClr val="FFFFFF"/>
                  </a:solidFill>
                </a14:hiddenFill>
              </a:ext>
            </a:extLst>
          </p:spPr>
        </p:pic>
        <p:sp>
          <p:nvSpPr>
            <p:cNvPr id="214" name="テキスト ボックス 213">
              <a:extLst>
                <a:ext uri="{FF2B5EF4-FFF2-40B4-BE49-F238E27FC236}">
                  <a16:creationId xmlns:a16="http://schemas.microsoft.com/office/drawing/2014/main" id="{A3E9B266-00A6-4710-B4E2-2A53DC08E354}"/>
                </a:ext>
              </a:extLst>
            </p:cNvPr>
            <p:cNvSpPr txBox="1"/>
            <p:nvPr/>
          </p:nvSpPr>
          <p:spPr>
            <a:xfrm>
              <a:off x="577778" y="2033960"/>
              <a:ext cx="692044" cy="314217"/>
            </a:xfrm>
            <a:prstGeom prst="rect">
              <a:avLst/>
            </a:prstGeom>
            <a:solidFill>
              <a:schemeClr val="bg1"/>
            </a:solidFill>
          </p:spPr>
          <p:txBody>
            <a:bodyPr wrap="square" rtlCol="0">
              <a:spAutoFit/>
            </a:bodyPr>
            <a:lstStyle/>
            <a:p>
              <a:pPr algn="ctr"/>
              <a:r>
                <a:rPr lang="ja-JP" altLang="en-US" sz="800" b="1" dirty="0">
                  <a:latin typeface="メイリオ" panose="020B0604030504040204" pitchFamily="50" charset="-128"/>
                  <a:ea typeface="メイリオ" panose="020B0604030504040204" pitchFamily="50" charset="-128"/>
                </a:rPr>
                <a:t>中西</a:t>
              </a:r>
              <a:endParaRPr lang="en-US" altLang="ja-JP" sz="800" b="1" dirty="0">
                <a:latin typeface="メイリオ" panose="020B0604030504040204" pitchFamily="50" charset="-128"/>
                <a:ea typeface="メイリオ" panose="020B0604030504040204" pitchFamily="50" charset="-128"/>
              </a:endParaRPr>
            </a:p>
          </p:txBody>
        </p:sp>
      </p:grpSp>
      <p:cxnSp>
        <p:nvCxnSpPr>
          <p:cNvPr id="6" name="コネクタ: カギ線 5">
            <a:extLst>
              <a:ext uri="{FF2B5EF4-FFF2-40B4-BE49-F238E27FC236}">
                <a16:creationId xmlns:a16="http://schemas.microsoft.com/office/drawing/2014/main" id="{931841A0-38AD-44BC-A454-6161EAAC11C8}"/>
              </a:ext>
            </a:extLst>
          </p:cNvPr>
          <p:cNvCxnSpPr>
            <a:cxnSpLocks/>
            <a:stCxn id="2" idx="2"/>
            <a:endCxn id="126" idx="3"/>
          </p:cNvCxnSpPr>
          <p:nvPr/>
        </p:nvCxnSpPr>
        <p:spPr>
          <a:xfrm rot="5400000">
            <a:off x="831045" y="2643908"/>
            <a:ext cx="1019600" cy="272526"/>
          </a:xfrm>
          <a:prstGeom prst="bentConnector2">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15" name="コネクタ: カギ線 214">
            <a:extLst>
              <a:ext uri="{FF2B5EF4-FFF2-40B4-BE49-F238E27FC236}">
                <a16:creationId xmlns:a16="http://schemas.microsoft.com/office/drawing/2014/main" id="{F6A2AA4E-58A0-4A27-B2E2-4C0BBFC323CC}"/>
              </a:ext>
            </a:extLst>
          </p:cNvPr>
          <p:cNvCxnSpPr>
            <a:cxnSpLocks/>
            <a:stCxn id="128" idx="2"/>
            <a:endCxn id="161" idx="0"/>
          </p:cNvCxnSpPr>
          <p:nvPr/>
        </p:nvCxnSpPr>
        <p:spPr>
          <a:xfrm rot="5400000">
            <a:off x="588628" y="3715052"/>
            <a:ext cx="288211" cy="455214"/>
          </a:xfrm>
          <a:prstGeom prst="bentConnector3">
            <a:avLst>
              <a:gd name="adj1" fmla="val 50000"/>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16" name="コネクタ: カギ線 215">
            <a:extLst>
              <a:ext uri="{FF2B5EF4-FFF2-40B4-BE49-F238E27FC236}">
                <a16:creationId xmlns:a16="http://schemas.microsoft.com/office/drawing/2014/main" id="{8DB18C18-7F53-4E41-A818-4FC537563B5D}"/>
              </a:ext>
            </a:extLst>
          </p:cNvPr>
          <p:cNvCxnSpPr>
            <a:cxnSpLocks/>
            <a:stCxn id="128" idx="2"/>
            <a:endCxn id="196" idx="0"/>
          </p:cNvCxnSpPr>
          <p:nvPr/>
        </p:nvCxnSpPr>
        <p:spPr>
          <a:xfrm rot="16200000" flipH="1">
            <a:off x="1050865" y="3708029"/>
            <a:ext cx="288211" cy="469260"/>
          </a:xfrm>
          <a:prstGeom prst="bentConnector3">
            <a:avLst>
              <a:gd name="adj1" fmla="val 50000"/>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17" name="コネクタ: カギ線 216">
            <a:extLst>
              <a:ext uri="{FF2B5EF4-FFF2-40B4-BE49-F238E27FC236}">
                <a16:creationId xmlns:a16="http://schemas.microsoft.com/office/drawing/2014/main" id="{83FE1F62-911D-4B99-B36A-CA0DCAFA70F6}"/>
              </a:ext>
            </a:extLst>
          </p:cNvPr>
          <p:cNvCxnSpPr>
            <a:cxnSpLocks/>
            <a:stCxn id="128" idx="2"/>
            <a:endCxn id="171" idx="0"/>
          </p:cNvCxnSpPr>
          <p:nvPr/>
        </p:nvCxnSpPr>
        <p:spPr>
          <a:xfrm rot="16200000" flipH="1">
            <a:off x="819746" y="3939147"/>
            <a:ext cx="288211" cy="7023"/>
          </a:xfrm>
          <a:prstGeom prst="bentConnector3">
            <a:avLst>
              <a:gd name="adj1" fmla="val 50000"/>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18" name="コネクタ: カギ線 217">
            <a:extLst>
              <a:ext uri="{FF2B5EF4-FFF2-40B4-BE49-F238E27FC236}">
                <a16:creationId xmlns:a16="http://schemas.microsoft.com/office/drawing/2014/main" id="{5D9F90F8-642D-4470-BA8F-7A086F8109F4}"/>
              </a:ext>
            </a:extLst>
          </p:cNvPr>
          <p:cNvCxnSpPr>
            <a:cxnSpLocks/>
            <a:stCxn id="194" idx="2"/>
            <a:endCxn id="73" idx="0"/>
          </p:cNvCxnSpPr>
          <p:nvPr/>
        </p:nvCxnSpPr>
        <p:spPr>
          <a:xfrm rot="16200000" flipH="1">
            <a:off x="1071609" y="4534914"/>
            <a:ext cx="301255" cy="509744"/>
          </a:xfrm>
          <a:prstGeom prst="bentConnector3">
            <a:avLst>
              <a:gd name="adj1" fmla="val 50000"/>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19" name="コネクタ: カギ線 218">
            <a:extLst>
              <a:ext uri="{FF2B5EF4-FFF2-40B4-BE49-F238E27FC236}">
                <a16:creationId xmlns:a16="http://schemas.microsoft.com/office/drawing/2014/main" id="{7C7674CE-886C-4189-A0C4-782AC484585E}"/>
              </a:ext>
            </a:extLst>
          </p:cNvPr>
          <p:cNvCxnSpPr>
            <a:cxnSpLocks/>
            <a:stCxn id="167" idx="2"/>
            <a:endCxn id="73" idx="0"/>
          </p:cNvCxnSpPr>
          <p:nvPr/>
        </p:nvCxnSpPr>
        <p:spPr>
          <a:xfrm rot="16200000" flipH="1">
            <a:off x="840490" y="4303795"/>
            <a:ext cx="301255" cy="971981"/>
          </a:xfrm>
          <a:prstGeom prst="bentConnector3">
            <a:avLst>
              <a:gd name="adj1" fmla="val 50000"/>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20" name="コネクタ: カギ線 219">
            <a:extLst>
              <a:ext uri="{FF2B5EF4-FFF2-40B4-BE49-F238E27FC236}">
                <a16:creationId xmlns:a16="http://schemas.microsoft.com/office/drawing/2014/main" id="{34CE9E78-75C2-4F6D-8C9C-509EA15EAEF3}"/>
              </a:ext>
            </a:extLst>
          </p:cNvPr>
          <p:cNvCxnSpPr>
            <a:cxnSpLocks/>
            <a:stCxn id="130" idx="1"/>
            <a:endCxn id="126" idx="3"/>
          </p:cNvCxnSpPr>
          <p:nvPr/>
        </p:nvCxnSpPr>
        <p:spPr>
          <a:xfrm rot="10800000">
            <a:off x="1204582" y="3289971"/>
            <a:ext cx="947988" cy="12700"/>
          </a:xfrm>
          <a:prstGeom prst="bentConnector3">
            <a:avLst>
              <a:gd name="adj1" fmla="val 71435"/>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21" name="コネクタ: カギ線 220">
            <a:extLst>
              <a:ext uri="{FF2B5EF4-FFF2-40B4-BE49-F238E27FC236}">
                <a16:creationId xmlns:a16="http://schemas.microsoft.com/office/drawing/2014/main" id="{82354E96-00EC-4701-B4C1-FE18FEAFB14E}"/>
              </a:ext>
            </a:extLst>
          </p:cNvPr>
          <p:cNvCxnSpPr>
            <a:cxnSpLocks/>
            <a:stCxn id="130" idx="3"/>
            <a:endCxn id="204" idx="1"/>
          </p:cNvCxnSpPr>
          <p:nvPr/>
        </p:nvCxnSpPr>
        <p:spPr>
          <a:xfrm>
            <a:off x="2641054" y="3289971"/>
            <a:ext cx="506006" cy="883321"/>
          </a:xfrm>
          <a:prstGeom prst="bentConnector3">
            <a:avLst>
              <a:gd name="adj1" fmla="val 50000"/>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22" name="コネクタ: カギ線 221">
            <a:extLst>
              <a:ext uri="{FF2B5EF4-FFF2-40B4-BE49-F238E27FC236}">
                <a16:creationId xmlns:a16="http://schemas.microsoft.com/office/drawing/2014/main" id="{A8E4A73A-63C3-4956-BA3A-803F6DFB51A9}"/>
              </a:ext>
            </a:extLst>
          </p:cNvPr>
          <p:cNvCxnSpPr>
            <a:cxnSpLocks/>
            <a:stCxn id="130" idx="0"/>
            <a:endCxn id="88" idx="2"/>
          </p:cNvCxnSpPr>
          <p:nvPr/>
        </p:nvCxnSpPr>
        <p:spPr>
          <a:xfrm rot="5400000" flipH="1" flipV="1">
            <a:off x="4597281" y="69902"/>
            <a:ext cx="775358" cy="5176296"/>
          </a:xfrm>
          <a:prstGeom prst="bentConnector3">
            <a:avLst>
              <a:gd name="adj1" fmla="val 77518"/>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23" name="コネクタ: カギ線 222">
            <a:extLst>
              <a:ext uri="{FF2B5EF4-FFF2-40B4-BE49-F238E27FC236}">
                <a16:creationId xmlns:a16="http://schemas.microsoft.com/office/drawing/2014/main" id="{2F4DF772-0340-4DDD-86D8-87760CB83571}"/>
              </a:ext>
            </a:extLst>
          </p:cNvPr>
          <p:cNvCxnSpPr>
            <a:cxnSpLocks/>
            <a:stCxn id="204" idx="3"/>
            <a:endCxn id="134" idx="1"/>
          </p:cNvCxnSpPr>
          <p:nvPr/>
        </p:nvCxnSpPr>
        <p:spPr>
          <a:xfrm flipV="1">
            <a:off x="4785360" y="3645198"/>
            <a:ext cx="920959" cy="528094"/>
          </a:xfrm>
          <a:prstGeom prst="bentConnector3">
            <a:avLst>
              <a:gd name="adj1" fmla="val 50000"/>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24" name="コネクタ: カギ線 223">
            <a:extLst>
              <a:ext uri="{FF2B5EF4-FFF2-40B4-BE49-F238E27FC236}">
                <a16:creationId xmlns:a16="http://schemas.microsoft.com/office/drawing/2014/main" id="{37A7079B-CED2-491D-A27A-B219B0378E06}"/>
              </a:ext>
            </a:extLst>
          </p:cNvPr>
          <p:cNvCxnSpPr>
            <a:cxnSpLocks/>
            <a:stCxn id="213" idx="3"/>
            <a:endCxn id="134" idx="1"/>
          </p:cNvCxnSpPr>
          <p:nvPr/>
        </p:nvCxnSpPr>
        <p:spPr>
          <a:xfrm>
            <a:off x="4158464" y="3072517"/>
            <a:ext cx="1547855" cy="572681"/>
          </a:xfrm>
          <a:prstGeom prst="bentConnector3">
            <a:avLst>
              <a:gd name="adj1" fmla="val 50000"/>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25" name="コネクタ: カギ線 224">
            <a:extLst>
              <a:ext uri="{FF2B5EF4-FFF2-40B4-BE49-F238E27FC236}">
                <a16:creationId xmlns:a16="http://schemas.microsoft.com/office/drawing/2014/main" id="{715FA1AB-1F43-4444-B815-2F48C5974BAC}"/>
              </a:ext>
            </a:extLst>
          </p:cNvPr>
          <p:cNvCxnSpPr>
            <a:cxnSpLocks/>
            <a:stCxn id="130" idx="3"/>
            <a:endCxn id="213" idx="1"/>
          </p:cNvCxnSpPr>
          <p:nvPr/>
        </p:nvCxnSpPr>
        <p:spPr>
          <a:xfrm flipV="1">
            <a:off x="2641054" y="3072517"/>
            <a:ext cx="1182480" cy="217454"/>
          </a:xfrm>
          <a:prstGeom prst="bentConnector3">
            <a:avLst>
              <a:gd name="adj1" fmla="val 21131"/>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26" name="コネクタ: カギ線 225">
            <a:extLst>
              <a:ext uri="{FF2B5EF4-FFF2-40B4-BE49-F238E27FC236}">
                <a16:creationId xmlns:a16="http://schemas.microsoft.com/office/drawing/2014/main" id="{54E1A51F-E5C1-4608-9195-B86B70A21A10}"/>
              </a:ext>
            </a:extLst>
          </p:cNvPr>
          <p:cNvCxnSpPr>
            <a:cxnSpLocks/>
            <a:stCxn id="134" idx="2"/>
            <a:endCxn id="110" idx="0"/>
          </p:cNvCxnSpPr>
          <p:nvPr/>
        </p:nvCxnSpPr>
        <p:spPr>
          <a:xfrm rot="16200000" flipH="1">
            <a:off x="7345360" y="4687675"/>
            <a:ext cx="216320" cy="291183"/>
          </a:xfrm>
          <a:prstGeom prst="bentConnector3">
            <a:avLst>
              <a:gd name="adj1" fmla="val 50000"/>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27" name="コネクタ: カギ線 226">
            <a:extLst>
              <a:ext uri="{FF2B5EF4-FFF2-40B4-BE49-F238E27FC236}">
                <a16:creationId xmlns:a16="http://schemas.microsoft.com/office/drawing/2014/main" id="{8A292C8E-DED2-42E6-B6F3-E08A7950F989}"/>
              </a:ext>
            </a:extLst>
          </p:cNvPr>
          <p:cNvCxnSpPr>
            <a:cxnSpLocks/>
            <a:stCxn id="126" idx="1"/>
            <a:endCxn id="73" idx="0"/>
          </p:cNvCxnSpPr>
          <p:nvPr/>
        </p:nvCxnSpPr>
        <p:spPr>
          <a:xfrm rot="10800000" flipH="1" flipV="1">
            <a:off x="716098" y="3289970"/>
            <a:ext cx="761010" cy="1650443"/>
          </a:xfrm>
          <a:prstGeom prst="bentConnector4">
            <a:avLst>
              <a:gd name="adj1" fmla="val -61079"/>
              <a:gd name="adj2" fmla="val 90756"/>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36" name="コネクタ: カギ線 235">
            <a:extLst>
              <a:ext uri="{FF2B5EF4-FFF2-40B4-BE49-F238E27FC236}">
                <a16:creationId xmlns:a16="http://schemas.microsoft.com/office/drawing/2014/main" id="{38535179-5A20-4F1A-8607-679CABD5117E}"/>
              </a:ext>
            </a:extLst>
          </p:cNvPr>
          <p:cNvCxnSpPr>
            <a:cxnSpLocks/>
            <a:stCxn id="133" idx="2"/>
            <a:endCxn id="171" idx="0"/>
          </p:cNvCxnSpPr>
          <p:nvPr/>
        </p:nvCxnSpPr>
        <p:spPr>
          <a:xfrm rot="5400000">
            <a:off x="1537983" y="3227935"/>
            <a:ext cx="288211" cy="1429449"/>
          </a:xfrm>
          <a:prstGeom prst="bentConnector3">
            <a:avLst>
              <a:gd name="adj1" fmla="val 50000"/>
            </a:avLst>
          </a:prstGeom>
          <a:ln>
            <a:solidFill>
              <a:srgbClr val="C00000"/>
            </a:solidFill>
            <a:headEnd type="triangle"/>
            <a:tailEnd type="triangle"/>
          </a:ln>
        </p:spPr>
        <p:style>
          <a:lnRef idx="1">
            <a:schemeClr val="accent6"/>
          </a:lnRef>
          <a:fillRef idx="0">
            <a:schemeClr val="accent6"/>
          </a:fillRef>
          <a:effectRef idx="0">
            <a:schemeClr val="accent6"/>
          </a:effectRef>
          <a:fontRef idx="minor">
            <a:schemeClr val="tx1"/>
          </a:fontRef>
        </p:style>
      </p:cxnSp>
      <p:sp>
        <p:nvSpPr>
          <p:cNvPr id="90" name="吹き出し: 四角形 89">
            <a:extLst>
              <a:ext uri="{FF2B5EF4-FFF2-40B4-BE49-F238E27FC236}">
                <a16:creationId xmlns:a16="http://schemas.microsoft.com/office/drawing/2014/main" id="{DB73B1F3-3F3C-40D1-BAFE-F27C599DEF4C}"/>
              </a:ext>
            </a:extLst>
          </p:cNvPr>
          <p:cNvSpPr/>
          <p:nvPr/>
        </p:nvSpPr>
        <p:spPr>
          <a:xfrm>
            <a:off x="4158464" y="2038323"/>
            <a:ext cx="1382800" cy="532370"/>
          </a:xfrm>
          <a:prstGeom prst="wedgeRectCallout">
            <a:avLst>
              <a:gd name="adj1" fmla="val -28561"/>
              <a:gd name="adj2" fmla="val 95421"/>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91" name="テキスト ボックス 90">
            <a:extLst>
              <a:ext uri="{FF2B5EF4-FFF2-40B4-BE49-F238E27FC236}">
                <a16:creationId xmlns:a16="http://schemas.microsoft.com/office/drawing/2014/main" id="{E7E25BD2-276B-4EA9-AB7A-88A8B5D66791}"/>
              </a:ext>
            </a:extLst>
          </p:cNvPr>
          <p:cNvSpPr txBox="1"/>
          <p:nvPr/>
        </p:nvSpPr>
        <p:spPr>
          <a:xfrm>
            <a:off x="4158464" y="2069720"/>
            <a:ext cx="1310454" cy="338554"/>
          </a:xfrm>
          <a:prstGeom prst="rect">
            <a:avLst/>
          </a:prstGeom>
          <a:noFill/>
          <a:ln>
            <a:noFill/>
          </a:ln>
        </p:spPr>
        <p:txBody>
          <a:bodyPr wrap="square" rtlCol="0">
            <a:spAutoFit/>
          </a:bodyPr>
          <a:lstStyle/>
          <a:p>
            <a:r>
              <a:rPr lang="en-US" altLang="ja-JP" sz="800" dirty="0">
                <a:solidFill>
                  <a:schemeClr val="bg1"/>
                </a:solidFill>
                <a:latin typeface="メイリオ" panose="020B0604030504040204" pitchFamily="50" charset="-128"/>
                <a:ea typeface="メイリオ" panose="020B0604030504040204" pitchFamily="50" charset="-128"/>
              </a:rPr>
              <a:t>DIR</a:t>
            </a:r>
            <a:r>
              <a:rPr lang="ja-JP" altLang="en-US" sz="800" dirty="0">
                <a:solidFill>
                  <a:schemeClr val="bg1"/>
                </a:solidFill>
                <a:latin typeface="メイリオ" panose="020B0604030504040204" pitchFamily="50" charset="-128"/>
                <a:ea typeface="メイリオ" panose="020B0604030504040204" pitchFamily="50" charset="-128"/>
              </a:rPr>
              <a:t>不在、中西が</a:t>
            </a:r>
            <a:r>
              <a:rPr lang="en-US" altLang="ja-JP" sz="800" dirty="0">
                <a:solidFill>
                  <a:schemeClr val="bg1"/>
                </a:solidFill>
                <a:latin typeface="メイリオ" panose="020B0604030504040204" pitchFamily="50" charset="-128"/>
                <a:ea typeface="メイリオ" panose="020B0604030504040204" pitchFamily="50" charset="-128"/>
              </a:rPr>
              <a:t>DIR</a:t>
            </a:r>
            <a:r>
              <a:rPr lang="ja-JP" altLang="en-US" sz="800" dirty="0">
                <a:solidFill>
                  <a:schemeClr val="bg1"/>
                </a:solidFill>
                <a:latin typeface="メイリオ" panose="020B0604030504040204" pitchFamily="50" charset="-128"/>
                <a:ea typeface="メイリオ" panose="020B0604030504040204" pitchFamily="50" charset="-128"/>
              </a:rPr>
              <a:t>の</a:t>
            </a:r>
            <a:endParaRPr lang="en-US" altLang="ja-JP" sz="800" dirty="0">
              <a:solidFill>
                <a:schemeClr val="bg1"/>
              </a:solidFill>
              <a:latin typeface="メイリオ" panose="020B0604030504040204" pitchFamily="50" charset="-128"/>
              <a:ea typeface="メイリオ" panose="020B0604030504040204" pitchFamily="50" charset="-128"/>
            </a:endParaRPr>
          </a:p>
          <a:p>
            <a:r>
              <a:rPr lang="ja-JP" altLang="en-US" sz="800" dirty="0">
                <a:solidFill>
                  <a:schemeClr val="bg1"/>
                </a:solidFill>
                <a:latin typeface="メイリオ" panose="020B0604030504040204" pitchFamily="50" charset="-128"/>
                <a:ea typeface="メイリオ" panose="020B0604030504040204" pitchFamily="50" charset="-128"/>
              </a:rPr>
              <a:t>役割を現状している状態。</a:t>
            </a:r>
            <a:endParaRPr lang="en-US" altLang="ja-JP" sz="800" dirty="0">
              <a:solidFill>
                <a:schemeClr val="bg1"/>
              </a:solidFill>
              <a:latin typeface="メイリオ" panose="020B0604030504040204" pitchFamily="50" charset="-128"/>
              <a:ea typeface="メイリオ" panose="020B0604030504040204" pitchFamily="50" charset="-128"/>
            </a:endParaRPr>
          </a:p>
        </p:txBody>
      </p:sp>
      <p:sp>
        <p:nvSpPr>
          <p:cNvPr id="92" name="吹き出し: 四角形 91">
            <a:extLst>
              <a:ext uri="{FF2B5EF4-FFF2-40B4-BE49-F238E27FC236}">
                <a16:creationId xmlns:a16="http://schemas.microsoft.com/office/drawing/2014/main" id="{3B031405-55BB-4DCE-9A10-DE9F16E6C341}"/>
              </a:ext>
            </a:extLst>
          </p:cNvPr>
          <p:cNvSpPr/>
          <p:nvPr/>
        </p:nvSpPr>
        <p:spPr>
          <a:xfrm>
            <a:off x="2903989" y="5326802"/>
            <a:ext cx="1744211" cy="532370"/>
          </a:xfrm>
          <a:prstGeom prst="wedgeRectCallout">
            <a:avLst>
              <a:gd name="adj1" fmla="val -77247"/>
              <a:gd name="adj2" fmla="val 5247"/>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93" name="テキスト ボックス 92">
            <a:extLst>
              <a:ext uri="{FF2B5EF4-FFF2-40B4-BE49-F238E27FC236}">
                <a16:creationId xmlns:a16="http://schemas.microsoft.com/office/drawing/2014/main" id="{4C1B115F-BF79-4ED6-B6BF-7E60A66D55E3}"/>
              </a:ext>
            </a:extLst>
          </p:cNvPr>
          <p:cNvSpPr txBox="1"/>
          <p:nvPr/>
        </p:nvSpPr>
        <p:spPr>
          <a:xfrm>
            <a:off x="2890841" y="5382632"/>
            <a:ext cx="1744211" cy="461665"/>
          </a:xfrm>
          <a:prstGeom prst="rect">
            <a:avLst/>
          </a:prstGeom>
          <a:noFill/>
          <a:ln>
            <a:noFill/>
          </a:ln>
        </p:spPr>
        <p:txBody>
          <a:bodyPr wrap="square" rtlCol="0">
            <a:spAutoFit/>
          </a:bodyPr>
          <a:lstStyle/>
          <a:p>
            <a:r>
              <a:rPr lang="ja-JP" altLang="en-US" sz="800" dirty="0">
                <a:solidFill>
                  <a:schemeClr val="bg1"/>
                </a:solidFill>
                <a:latin typeface="メイリオ" panose="020B0604030504040204" pitchFamily="50" charset="-128"/>
                <a:ea typeface="メイリオ" panose="020B0604030504040204" pitchFamily="50" charset="-128"/>
              </a:rPr>
              <a:t>開発後にしか動かず、あくまでも改善・アップグレードのタスクのみ使用可能</a:t>
            </a:r>
            <a:endParaRPr lang="en-US" altLang="ja-JP" sz="800" dirty="0">
              <a:solidFill>
                <a:schemeClr val="bg1"/>
              </a:solidFill>
              <a:latin typeface="メイリオ" panose="020B0604030504040204" pitchFamily="50" charset="-128"/>
              <a:ea typeface="メイリオ" panose="020B0604030504040204" pitchFamily="50" charset="-128"/>
            </a:endParaRPr>
          </a:p>
        </p:txBody>
      </p:sp>
      <p:sp>
        <p:nvSpPr>
          <p:cNvPr id="94" name="吹き出し: 四角形 93">
            <a:extLst>
              <a:ext uri="{FF2B5EF4-FFF2-40B4-BE49-F238E27FC236}">
                <a16:creationId xmlns:a16="http://schemas.microsoft.com/office/drawing/2014/main" id="{1A70F31C-F9A3-414E-AAF7-367CE9A4F37E}"/>
              </a:ext>
            </a:extLst>
          </p:cNvPr>
          <p:cNvSpPr/>
          <p:nvPr/>
        </p:nvSpPr>
        <p:spPr>
          <a:xfrm>
            <a:off x="7236944" y="2404083"/>
            <a:ext cx="1382800" cy="532370"/>
          </a:xfrm>
          <a:prstGeom prst="wedgeRectCallout">
            <a:avLst>
              <a:gd name="adj1" fmla="val -28561"/>
              <a:gd name="adj2" fmla="val 95421"/>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95" name="テキスト ボックス 94">
            <a:extLst>
              <a:ext uri="{FF2B5EF4-FFF2-40B4-BE49-F238E27FC236}">
                <a16:creationId xmlns:a16="http://schemas.microsoft.com/office/drawing/2014/main" id="{D3ADD6DC-B53B-4921-8A76-01D4494C4ED9}"/>
              </a:ext>
            </a:extLst>
          </p:cNvPr>
          <p:cNvSpPr txBox="1"/>
          <p:nvPr/>
        </p:nvSpPr>
        <p:spPr>
          <a:xfrm>
            <a:off x="7236944" y="2435480"/>
            <a:ext cx="1310454" cy="461665"/>
          </a:xfrm>
          <a:prstGeom prst="rect">
            <a:avLst/>
          </a:prstGeom>
          <a:noFill/>
          <a:ln>
            <a:noFill/>
          </a:ln>
        </p:spPr>
        <p:txBody>
          <a:bodyPr wrap="square" rtlCol="0">
            <a:spAutoFit/>
          </a:bodyPr>
          <a:lstStyle/>
          <a:p>
            <a:r>
              <a:rPr lang="ja-JP" altLang="en-US" sz="800" dirty="0">
                <a:solidFill>
                  <a:schemeClr val="bg1"/>
                </a:solidFill>
                <a:latin typeface="メイリオ" panose="020B0604030504040204" pitchFamily="50" charset="-128"/>
                <a:ea typeface="メイリオ" panose="020B0604030504040204" pitchFamily="50" charset="-128"/>
              </a:rPr>
              <a:t>ブラックボックスの仕様を書けない。そもそも中身を理解していない。</a:t>
            </a:r>
            <a:endParaRPr lang="en-US" altLang="ja-JP" sz="800" dirty="0">
              <a:solidFill>
                <a:schemeClr val="bg1"/>
              </a:solidFill>
              <a:latin typeface="メイリオ" panose="020B0604030504040204" pitchFamily="50" charset="-128"/>
              <a:ea typeface="メイリオ" panose="020B0604030504040204" pitchFamily="50" charset="-128"/>
            </a:endParaRPr>
          </a:p>
        </p:txBody>
      </p:sp>
      <p:sp>
        <p:nvSpPr>
          <p:cNvPr id="97" name="吹き出し: 四角形 96">
            <a:extLst>
              <a:ext uri="{FF2B5EF4-FFF2-40B4-BE49-F238E27FC236}">
                <a16:creationId xmlns:a16="http://schemas.microsoft.com/office/drawing/2014/main" id="{2769A780-C5E1-4FEF-B065-3BD44DA5A4A3}"/>
              </a:ext>
            </a:extLst>
          </p:cNvPr>
          <p:cNvSpPr/>
          <p:nvPr/>
        </p:nvSpPr>
        <p:spPr>
          <a:xfrm>
            <a:off x="4810139" y="4468644"/>
            <a:ext cx="1382800" cy="532370"/>
          </a:xfrm>
          <a:prstGeom prst="wedgeRectCallout">
            <a:avLst>
              <a:gd name="adj1" fmla="val 127388"/>
              <a:gd name="adj2" fmla="val 13835"/>
            </a:avLst>
          </a:prstGeom>
          <a:solidFill>
            <a:srgbClr val="FF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4" name="テキスト ボックス 103">
            <a:extLst>
              <a:ext uri="{FF2B5EF4-FFF2-40B4-BE49-F238E27FC236}">
                <a16:creationId xmlns:a16="http://schemas.microsoft.com/office/drawing/2014/main" id="{8D073839-A081-44FA-8D3A-5C8ABA2CD8B3}"/>
              </a:ext>
            </a:extLst>
          </p:cNvPr>
          <p:cNvSpPr txBox="1"/>
          <p:nvPr/>
        </p:nvSpPr>
        <p:spPr>
          <a:xfrm>
            <a:off x="4810139" y="4500041"/>
            <a:ext cx="1310454" cy="338554"/>
          </a:xfrm>
          <a:prstGeom prst="rect">
            <a:avLst/>
          </a:prstGeom>
          <a:noFill/>
          <a:ln>
            <a:noFill/>
          </a:ln>
        </p:spPr>
        <p:txBody>
          <a:bodyPr wrap="square" rtlCol="0">
            <a:spAutoFit/>
          </a:bodyPr>
          <a:lstStyle/>
          <a:p>
            <a:r>
              <a:rPr lang="ja-JP" altLang="en-US" sz="800" dirty="0">
                <a:solidFill>
                  <a:schemeClr val="bg1"/>
                </a:solidFill>
                <a:latin typeface="メイリオ" panose="020B0604030504040204" pitchFamily="50" charset="-128"/>
                <a:ea typeface="メイリオ" panose="020B0604030504040204" pitchFamily="50" charset="-128"/>
              </a:rPr>
              <a:t>コミュニケーションがうまくいっていない。</a:t>
            </a:r>
            <a:endParaRPr lang="en-US" altLang="ja-JP" sz="8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7864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テキスト ボックス 42">
            <a:extLst>
              <a:ext uri="{FF2B5EF4-FFF2-40B4-BE49-F238E27FC236}">
                <a16:creationId xmlns:a16="http://schemas.microsoft.com/office/drawing/2014/main" id="{080096B4-F1D9-4542-9BD8-45A7398E7BD5}"/>
              </a:ext>
            </a:extLst>
          </p:cNvPr>
          <p:cNvSpPr txBox="1"/>
          <p:nvPr/>
        </p:nvSpPr>
        <p:spPr>
          <a:xfrm>
            <a:off x="31478" y="162281"/>
            <a:ext cx="4431686" cy="307777"/>
          </a:xfrm>
          <a:prstGeom prst="rect">
            <a:avLst/>
          </a:prstGeom>
          <a:noFill/>
        </p:spPr>
        <p:txBody>
          <a:bodyPr wrap="square" rtlCol="0">
            <a:spAutoFit/>
          </a:bodyPr>
          <a:lstStyle/>
          <a:p>
            <a:r>
              <a:rPr lang="ja-JP" altLang="en-US" sz="1400" b="1" dirty="0">
                <a:latin typeface="メイリオ" panose="020B0604030504040204" pitchFamily="50" charset="-128"/>
                <a:ea typeface="メイリオ" panose="020B0604030504040204" pitchFamily="50" charset="-128"/>
              </a:rPr>
              <a:t>現状の問題点</a:t>
            </a:r>
            <a:endParaRPr lang="en-US" altLang="ja-JP" sz="1400" b="1" dirty="0">
              <a:latin typeface="メイリオ" panose="020B0604030504040204" pitchFamily="50" charset="-128"/>
              <a:ea typeface="メイリオ" panose="020B0604030504040204" pitchFamily="50" charset="-128"/>
            </a:endParaRPr>
          </a:p>
        </p:txBody>
      </p:sp>
      <p:sp>
        <p:nvSpPr>
          <p:cNvPr id="80" name="テキスト ボックス 79">
            <a:extLst>
              <a:ext uri="{FF2B5EF4-FFF2-40B4-BE49-F238E27FC236}">
                <a16:creationId xmlns:a16="http://schemas.microsoft.com/office/drawing/2014/main" id="{E4D29D7F-6E18-4420-8617-78A648BCC96D}"/>
              </a:ext>
            </a:extLst>
          </p:cNvPr>
          <p:cNvSpPr txBox="1"/>
          <p:nvPr/>
        </p:nvSpPr>
        <p:spPr>
          <a:xfrm>
            <a:off x="31477" y="833612"/>
            <a:ext cx="8996775" cy="3970318"/>
          </a:xfrm>
          <a:prstGeom prst="rect">
            <a:avLst/>
          </a:prstGeom>
          <a:noFill/>
        </p:spPr>
        <p:txBody>
          <a:bodyPr wrap="square" rtlCol="0">
            <a:spAutoFit/>
          </a:bodyPr>
          <a:lstStyle/>
          <a:p>
            <a:r>
              <a:rPr lang="ja-JP" altLang="en-US" sz="1200" dirty="0">
                <a:latin typeface="メイリオ" panose="020B0604030504040204" pitchFamily="50" charset="-128"/>
              </a:rPr>
              <a:t>・各事業サービス（ブラックボックス）</a:t>
            </a:r>
            <a:r>
              <a:rPr lang="ja-JP" altLang="en-US" sz="1200" dirty="0">
                <a:latin typeface="メイリオ" panose="020B0604030504040204" pitchFamily="50" charset="-128"/>
                <a:ea typeface="メイリオ" panose="020B0604030504040204" pitchFamily="50" charset="-128"/>
              </a:rPr>
              <a:t>の仕様が一切わからない。</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（わかっているのは使用言語等のみ）</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・各事業サービスとコンタクトが取れる第</a:t>
            </a:r>
            <a:r>
              <a:rPr lang="en-US" altLang="ja-JP" sz="1200" dirty="0">
                <a:latin typeface="メイリオ" panose="020B0604030504040204" pitchFamily="50" charset="-128"/>
                <a:ea typeface="メイリオ" panose="020B0604030504040204" pitchFamily="50" charset="-128"/>
              </a:rPr>
              <a:t>1,</a:t>
            </a:r>
            <a:r>
              <a:rPr lang="ja-JP" altLang="en-US" sz="1200" dirty="0">
                <a:latin typeface="メイリオ" panose="020B0604030504040204" pitchFamily="50" charset="-128"/>
                <a:ea typeface="メイリオ" panose="020B0604030504040204" pitchFamily="50" charset="-128"/>
              </a:rPr>
              <a:t>第</a:t>
            </a:r>
            <a:r>
              <a:rPr lang="en-US" altLang="ja-JP" sz="1200" dirty="0">
                <a:latin typeface="メイリオ" panose="020B0604030504040204" pitchFamily="50" charset="-128"/>
                <a:ea typeface="メイリオ" panose="020B0604030504040204" pitchFamily="50" charset="-128"/>
              </a:rPr>
              <a:t>2</a:t>
            </a:r>
            <a:r>
              <a:rPr lang="ja-JP" altLang="en-US" sz="1200" dirty="0">
                <a:latin typeface="メイリオ" panose="020B0604030504040204" pitchFamily="50" charset="-128"/>
                <a:ea typeface="メイリオ" panose="020B0604030504040204" pitchFamily="50" charset="-128"/>
              </a:rPr>
              <a:t>ディレクターがブラックボックスのシステム内容の仕様を</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まとめていない、または理解していない。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・検索改善チームにディレクターがおらず、現状まとめ上げる人が中西以外一人もいない。</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（今度新しく一人入ることになっているが、内容の把握に時間がかかる）</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・そもそもプログラマーの中西が現状ディレクターみたいなことをやっているのがおかしい。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solidFill>
                  <a:srgbClr val="FF0000"/>
                </a:solidFill>
                <a:latin typeface="メイリオ" panose="020B0604030504040204" pitchFamily="50" charset="-128"/>
                <a:ea typeface="メイリオ" panose="020B0604030504040204" pitchFamily="50" charset="-128"/>
              </a:rPr>
              <a:t>・検索改善を他部署に提案するにあたって何をすべきなのかまだまとまっていない。</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solidFill>
                  <a:srgbClr val="FF0000"/>
                </a:solidFill>
                <a:latin typeface="メイリオ" panose="020B0604030504040204" pitchFamily="50" charset="-128"/>
                <a:ea typeface="メイリオ" panose="020B0604030504040204" pitchFamily="50" charset="-128"/>
              </a:rPr>
              <a:t>　（中西が現在使用等をまとめ中）</a:t>
            </a:r>
            <a:endParaRPr lang="en-US" altLang="ja-JP" sz="1200" dirty="0">
              <a:solidFill>
                <a:srgbClr val="FF0000"/>
              </a:solidFill>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・現在別部署のナビゲーションチームがナビゲーション改善にあたっていて、</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こちらが終わらないと検索改善に移れない。いつ終わるのかも未定。</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また、改善自体に</a:t>
            </a:r>
            <a:r>
              <a:rPr lang="en-US" altLang="ja-JP" sz="1200" dirty="0">
                <a:latin typeface="メイリオ" panose="020B0604030504040204" pitchFamily="50" charset="-128"/>
                <a:ea typeface="メイリオ" panose="020B0604030504040204" pitchFamily="50" charset="-128"/>
              </a:rPr>
              <a:t>3</a:t>
            </a:r>
            <a:r>
              <a:rPr lang="ja-JP" altLang="en-US" sz="1200" dirty="0">
                <a:latin typeface="メイリオ" panose="020B0604030504040204" pitchFamily="50" charset="-128"/>
                <a:ea typeface="メイリオ" panose="020B0604030504040204" pitchFamily="50" charset="-128"/>
              </a:rPr>
              <a:t>か月ほど遅れている。</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0599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テキスト ボックス 42">
            <a:extLst>
              <a:ext uri="{FF2B5EF4-FFF2-40B4-BE49-F238E27FC236}">
                <a16:creationId xmlns:a16="http://schemas.microsoft.com/office/drawing/2014/main" id="{080096B4-F1D9-4542-9BD8-45A7398E7BD5}"/>
              </a:ext>
            </a:extLst>
          </p:cNvPr>
          <p:cNvSpPr txBox="1"/>
          <p:nvPr/>
        </p:nvSpPr>
        <p:spPr>
          <a:xfrm>
            <a:off x="31478" y="162281"/>
            <a:ext cx="4431686" cy="307777"/>
          </a:xfrm>
          <a:prstGeom prst="rect">
            <a:avLst/>
          </a:prstGeom>
          <a:noFill/>
        </p:spPr>
        <p:txBody>
          <a:bodyPr wrap="square" rtlCol="0">
            <a:spAutoFit/>
          </a:bodyPr>
          <a:lstStyle/>
          <a:p>
            <a:r>
              <a:rPr lang="ja-JP" altLang="en-US" sz="1400" b="1" dirty="0">
                <a:latin typeface="メイリオ" panose="020B0604030504040204" pitchFamily="50" charset="-128"/>
                <a:ea typeface="メイリオ" panose="020B0604030504040204" pitchFamily="50" charset="-128"/>
              </a:rPr>
              <a:t>アドバイス</a:t>
            </a:r>
            <a:endParaRPr lang="en-US" altLang="ja-JP" sz="1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15042204"/>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インスピレーション">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24390</TotalTime>
  <Words>252</Words>
  <Application>Microsoft Office PowerPoint</Application>
  <PresentationFormat>画面に合わせる (4:3)</PresentationFormat>
  <Paragraphs>94</Paragraphs>
  <Slides>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ＭＳ Ｐゴシック</vt:lpstr>
      <vt:lpstr>メイリオ</vt:lpstr>
      <vt:lpstr>Arial</vt:lpstr>
      <vt:lpstr>Calibri</vt:lpstr>
      <vt:lpstr>News Gothic MT</vt: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平川 雄一</dc:creator>
  <cp:lastModifiedBy>橘勇大</cp:lastModifiedBy>
  <cp:revision>998</cp:revision>
  <cp:lastPrinted>2017-04-12T01:55:24Z</cp:lastPrinted>
  <dcterms:created xsi:type="dcterms:W3CDTF">2014-12-22T07:25:59Z</dcterms:created>
  <dcterms:modified xsi:type="dcterms:W3CDTF">2017-12-08T11:45:13Z</dcterms:modified>
</cp:coreProperties>
</file>