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56" r:id="rId3"/>
    <p:sldId id="279" r:id="rId4"/>
    <p:sldId id="301" r:id="rId6"/>
    <p:sldId id="302" r:id="rId7"/>
    <p:sldId id="303" r:id="rId8"/>
    <p:sldId id="304" r:id="rId9"/>
    <p:sldId id="361" r:id="rId10"/>
    <p:sldId id="374" r:id="rId11"/>
    <p:sldId id="382" r:id="rId12"/>
    <p:sldId id="383" r:id="rId13"/>
    <p:sldId id="384" r:id="rId14"/>
    <p:sldId id="385" r:id="rId15"/>
    <p:sldId id="395" r:id="rId16"/>
    <p:sldId id="386" r:id="rId17"/>
    <p:sldId id="387" r:id="rId18"/>
    <p:sldId id="388" r:id="rId19"/>
    <p:sldId id="389" r:id="rId20"/>
    <p:sldId id="390" r:id="rId21"/>
    <p:sldId id="391" r:id="rId22"/>
    <p:sldId id="392" r:id="rId23"/>
    <p:sldId id="367" r:id="rId24"/>
    <p:sldId id="393" r:id="rId25"/>
    <p:sldId id="394" r:id="rId26"/>
    <p:sldId id="307" r:id="rId27"/>
  </p:sldIdLst>
  <p:sldSz cx="9144000" cy="6858000" type="screen4x3"/>
  <p:notesSz cx="6735445" cy="986917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ter"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CFCC"/>
    <a:srgbClr val="D34817"/>
    <a:srgbClr val="F7E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79371" autoAdjust="0"/>
  </p:normalViewPr>
  <p:slideViewPr>
    <p:cSldViewPr snapToGrid="0" showGuides="1">
      <p:cViewPr varScale="1">
        <p:scale>
          <a:sx n="61" d="100"/>
          <a:sy n="61" d="100"/>
        </p:scale>
        <p:origin x="126" y="54"/>
      </p:cViewPr>
      <p:guideLst>
        <p:guide orient="horz" pos="2239"/>
        <p:guide pos="29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596715B0-B5F1-4F21-95D2-337B03E05E47}"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374188"/>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5300"/>
          </a:xfrm>
          <a:prstGeom prst="rect">
            <a:avLst/>
          </a:prstGeom>
        </p:spPr>
        <p:txBody>
          <a:bodyPr vert="horz" lIns="91440" tIns="45720" rIns="91440" bIns="45720" rtlCol="0" anchor="b"/>
          <a:lstStyle>
            <a:lvl1pPr algn="r">
              <a:defRPr sz="1200"/>
            </a:lvl1pPr>
          </a:lstStyle>
          <a:p>
            <a:fld id="{3F150CBA-DAA3-4FD3-BCD2-C466598D78E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6F1F3B67-C18E-44BA-B663-B21910410914}"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EB660998-DC40-411B-A1DA-66DB35C2DFDB}"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ブロックチェーンは分散型台帳技術ともよばれ、ビットコインなどに使用されておちり、取引履歴のようなデータを高い信頼性で管理できるシステムです。</a:t>
            </a:r>
            <a:endParaRPr kumimoji="1" lang="en-US" altLang="ja-JP" dirty="0"/>
          </a:p>
          <a:p>
            <a:r>
              <a:rPr kumimoji="1" lang="ja-JP" altLang="en-US" dirty="0"/>
              <a:t>暗号やＰ２Ｐなどの技術を複合した技術で、「ブロック」と呼ばれるデータを時系列順に連結することで、データを管理しています。</a:t>
            </a:r>
            <a:endParaRPr kumimoji="1" lang="en-US" altLang="ja-JP" dirty="0"/>
          </a:p>
          <a:p>
            <a:r>
              <a:rPr kumimoji="1" lang="ja-JP" altLang="en-US" dirty="0"/>
              <a:t>他にも、改ざんされにくい、データロスしにくい、管理者が不要などの特徴があります。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5E0B3BD-E0D1-4FF4-A805-9DAA75704F4A}" type="slidenum">
              <a:rPr kumimoji="1" lang="ja-JP" altLang="en-US" sz="1200" b="0" i="0" u="none" strike="noStrike" kern="1200" cap="none" spc="0" normalizeH="0" baseline="0" noProof="0" smtClean="0">
                <a:ln>
                  <a:noFill/>
                </a:ln>
                <a:solidFill>
                  <a:prstClr val="black"/>
                </a:solidFill>
                <a:effectLst/>
                <a:uLnTx/>
                <a:uFillTx/>
                <a:latin typeface="游ゴシック" panose="020B0400000000000000" charset="-128"/>
                <a:ea typeface="游ゴシック" panose="020B0400000000000000" charset="-128"/>
                <a:cs typeface="+mn-cs"/>
              </a:rPr>
            </a:fld>
            <a:endParaRPr kumimoji="1" lang="ja-JP" altLang="en-US" sz="1200" b="0" i="0" u="none" strike="noStrike" kern="1200" cap="none" spc="0" normalizeH="0" baseline="0" noProof="0">
              <a:ln>
                <a:noFill/>
              </a:ln>
              <a:solidFill>
                <a:prstClr val="black"/>
              </a:solidFill>
              <a:effectLst/>
              <a:uLnTx/>
              <a:uFillTx/>
              <a:latin typeface="游ゴシック" panose="020B0400000000000000" charset="-128"/>
              <a:ea typeface="游ゴシック" panose="020B0400000000000000"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ブロックは、前のブロックのハッシュ値、ナンス、複数の取引データから構築されます。</a:t>
            </a:r>
            <a:endParaRPr kumimoji="1" lang="en-US" altLang="ja-JP" dirty="0"/>
          </a:p>
          <a:p>
            <a:r>
              <a:rPr kumimoji="1" lang="ja-JP" altLang="en-US" dirty="0"/>
              <a:t>ハッシュ値というのはブロックごと固有の値で、前のブロックのハッシュ値とナンスを足し合わせてハッシュ関数と呼ばれる関数にかけることで得られます（図を使って）</a:t>
            </a:r>
            <a:endParaRPr kumimoji="1" lang="en-US" altLang="ja-JP" dirty="0"/>
          </a:p>
          <a:p>
            <a:r>
              <a:rPr kumimoji="1" lang="ja-JP" altLang="en-US" dirty="0"/>
              <a:t>ブロックを連結することでデータを管理すると申し上げましたが、ブロックを連結するためには、マイニングという作業が必要です。</a:t>
            </a:r>
            <a:endParaRPr kumimoji="1" lang="en-US" altLang="ja-JP" dirty="0"/>
          </a:p>
          <a:p>
            <a:r>
              <a:rPr kumimoji="1" lang="ja-JP" altLang="en-US" dirty="0"/>
              <a:t>これは、新しく作るハッシュ値の先頭数桁が０となるようなナンスを総当たりによる手法で算出する作業で、適切な値が見つかるとブロックを連結することができます。</a:t>
            </a:r>
            <a:endParaRPr kumimoji="1" lang="en-US" altLang="ja-JP" dirty="0"/>
          </a:p>
          <a:p>
            <a:r>
              <a:rPr kumimoji="1" lang="ja-JP" altLang="en-US" dirty="0"/>
              <a:t>このマイニングは、総当たりなので大きな計算コストがかかりますが、一番早くマイニングに成功したピアには報酬が支払われるので、全ピアはコストをかけてでも精力的に参加しています。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チェーンでは分散環境で各ピアが独立してブロックを連結しようとしています。その上先ほど申し上げた通り管理者がいません。そのため、全ピアが同一のデータを保有する必要があります。すなわち、一つのデータに対して全ピアが合意する必要があるわけです。ここでどのようにして一つのデータに合意をするのかというのが今回の合意問題と呼ばれるものになります。</a:t>
            </a:r>
            <a:endParaRPr kumimoji="1" lang="en-US" altLang="ja-JP" dirty="0"/>
          </a:p>
          <a:p>
            <a:r>
              <a:rPr kumimoji="1" lang="ja-JP" altLang="en-US" dirty="0"/>
              <a:t>これの解決策の一つとしましては、先ほどのマイニングにはコストがかかるということを加味しまして、最も計算コストがかかっている最も長いチェーンに合意するという方法があります。このスキームのことをプルーフオブワークといいます。</a:t>
            </a:r>
            <a:endParaRPr kumimoji="1" lang="en-US" altLang="ja-JP" dirty="0"/>
          </a:p>
          <a:p>
            <a:r>
              <a:rPr kumimoji="1" lang="ja-JP" altLang="en-US" dirty="0"/>
              <a:t>プルーフオブワークはいわゆる確率的な合意とよばれるものです。というのも分散環境下で動くブロックチェーンは、分岐する可能性があり、一度合意されたチェーンであっても分岐した別のチェーンによって破棄される可能性があるからです。</a:t>
            </a:r>
            <a:endParaRPr kumimoji="1" lang="en-US" altLang="ja-JP" dirty="0"/>
          </a:p>
          <a:p>
            <a:r>
              <a:rPr kumimoji="1" lang="ja-JP" altLang="en-US" dirty="0"/>
              <a:t>実際の取引ではブロックが合意されている必要がありますが、今申し上げたように破棄される可能性があるので、その確率をなるべく下げるために、チェーンに後続のブロックが数個連結するまで、そのブロックを合意とみなさない方法がとられています。しかし、そうするとどんな小さな取引でも時間がかかってしまうというデメリットが発生します。</a:t>
            </a:r>
            <a:endParaRPr kumimoji="1" lang="en-US" altLang="ja-JP"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t>従来研究では、</a:t>
            </a:r>
            <a:r>
              <a:rPr lang="ja-JP" altLang="en-US" sz="1200" dirty="0"/>
              <a:t>ランダムウォークを用いた改ざんに対する安全性の評価などがされていました。</a:t>
            </a:r>
            <a:endParaRPr lang="en-US" altLang="ja-JP" sz="1200"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lang="ja-JP" altLang="en-US" sz="1200" dirty="0"/>
              <a:t>２つのピア間の通信遅延ならびにブロック生成能力がブロックの破棄に与える影響の分析を行います。</a:t>
            </a:r>
            <a:r>
              <a:rPr lang="ja-JP" altLang="en-US" dirty="0"/>
              <a:t>特に一方のピアの生成したブロックが破棄される確率に着目し、連続時間マルコフ連鎖の無限小生成行列を用いて解析を進めます。</a:t>
            </a:r>
            <a:endParaRPr kumimoji="1" lang="en-US" altLang="ja-JP"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合意問題について詳しく</a:t>
            </a:r>
            <a:endParaRPr kumimoji="1" lang="en-US" altLang="ja-JP" dirty="0"/>
          </a:p>
          <a:p>
            <a:r>
              <a:rPr kumimoji="1" lang="ja-JP" altLang="en-US" dirty="0"/>
              <a:t>インセンティブのお話し等々</a:t>
            </a:r>
            <a:endParaRPr kumimoji="1" lang="en-US" altLang="ja-JP" dirty="0"/>
          </a:p>
          <a:p>
            <a:r>
              <a:rPr kumimoji="1" lang="en-US" altLang="ja-JP" dirty="0"/>
              <a:t>ABQ</a:t>
            </a:r>
            <a:r>
              <a:rPr kumimoji="1" lang="ja-JP" altLang="en-US" dirty="0"/>
              <a:t>の状態推移の説明（丁寧に丁寧に丁寧に説明しろ）</a:t>
            </a:r>
            <a:endParaRPr kumimoji="1" lang="ja-JP" altLang="en-US" dirty="0"/>
          </a:p>
        </p:txBody>
      </p:sp>
      <p:sp>
        <p:nvSpPr>
          <p:cNvPr id="4" name="スライド番号プレースホルダー 3"/>
          <p:cNvSpPr>
            <a:spLocks noGrp="1"/>
          </p:cNvSpPr>
          <p:nvPr>
            <p:ph type="sldNum" sz="quarter" idx="5"/>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11"/>
          </p:nvPr>
        </p:nvSpPr>
        <p:spPr>
          <a:xfrm>
            <a:off x="812805" y="6272785"/>
            <a:ext cx="4745736" cy="365125"/>
          </a:xfrm>
        </p:spPr>
        <p:txBody>
          <a:bodyPr/>
          <a:lstStyle/>
          <a:p>
            <a:endParaRPr kumimoji="1" lang="ja-JP"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kumimoji="1" lang="ja-JP"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kumimoji="1" lang="ja-JP" altLang="en-US"/>
          </a:p>
        </p:txBody>
      </p:sp>
      <p:sp>
        <p:nvSpPr>
          <p:cNvPr id="5" name="Slide Number Placeholder 4"/>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タイトル付きの&#10;コンテンツ">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ja-JP" altLang="en-US"/>
              <a:t>マスター タイトルの書式設定</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10" name="Footer Placeholder 9"/>
          <p:cNvSpPr>
            <a:spLocks noGrp="1"/>
          </p:cNvSpPr>
          <p:nvPr>
            <p:ph type="ftr" sz="quarter" idx="11"/>
          </p:nvPr>
        </p:nvSpPr>
        <p:spPr/>
        <p:txBody>
          <a:bodyPr/>
          <a:lstStyle/>
          <a:p>
            <a:endParaRPr kumimoji="1" lang="ja-JP" altLang="en-US"/>
          </a:p>
        </p:txBody>
      </p:sp>
      <p:sp>
        <p:nvSpPr>
          <p:cNvPr id="11" name="Slide Number Placeholder 10"/>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タイトル付きの図">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10" name="Slide Number Placeholder 9"/>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microsoft.com/office/2007/relationships/hdphoto" Target="../media/hdphoto2.wdp"/><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6AFB4780-F5AF-48BA-AA32-045D18ED6B5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p:cNvSpPr>
            <a:spLocks noGrp="1"/>
          </p:cNvSpPr>
          <p:nvPr>
            <p:ph type="subTitle" idx="1"/>
          </p:nvPr>
        </p:nvSpPr>
        <p:spPr>
          <a:xfrm>
            <a:off x="1581912" y="5037881"/>
            <a:ext cx="6858000" cy="1655762"/>
          </a:xfrm>
        </p:spPr>
        <p:txBody>
          <a:bodyPr/>
          <a:lstStyle/>
          <a:p>
            <a:pPr algn="r"/>
            <a:r>
              <a:rPr lang="ja-JP" altLang="en-US" dirty="0"/>
              <a:t>広島大学　大学院工学研究科　</a:t>
            </a:r>
            <a:endParaRPr lang="en-US" altLang="ja-JP" dirty="0"/>
          </a:p>
          <a:p>
            <a:pPr algn="r"/>
            <a:r>
              <a:rPr lang="en-US" altLang="ja-JP" dirty="0"/>
              <a:t>*</a:t>
            </a:r>
            <a:r>
              <a:rPr lang="ja-JP" altLang="en-US" dirty="0"/>
              <a:t>中田祐介</a:t>
            </a:r>
            <a:endParaRPr lang="en-US" altLang="ja-JP" dirty="0"/>
          </a:p>
          <a:p>
            <a:pPr algn="r"/>
            <a:r>
              <a:rPr lang="ja-JP" altLang="en-US" dirty="0"/>
              <a:t>　岡村寛之</a:t>
            </a:r>
            <a:endParaRPr lang="en-US" altLang="ja-JP" dirty="0"/>
          </a:p>
          <a:p>
            <a:pPr algn="r"/>
            <a:r>
              <a:rPr lang="ja-JP" altLang="en-US" dirty="0"/>
              <a:t>　　土肥正</a:t>
            </a:r>
            <a:endParaRPr lang="en-US" altLang="ja-JP" dirty="0"/>
          </a:p>
        </p:txBody>
      </p:sp>
      <p:sp>
        <p:nvSpPr>
          <p:cNvPr id="6" name="タイトル 1"/>
          <p:cNvSpPr txBox="1"/>
          <p:nvPr/>
        </p:nvSpPr>
        <p:spPr>
          <a:xfrm>
            <a:off x="622300" y="1905000"/>
            <a:ext cx="8521700" cy="25923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6400" b="0" kern="1200" cap="all" baseline="0">
                <a:blipFill dpi="0" rotWithShape="1">
                  <a:blip r:embed="rId1"/>
                  <a:srcRect/>
                  <a:tile tx="6350" ty="-127000" sx="65000" sy="64000" flip="none" algn="tl"/>
                </a:blipFill>
                <a:latin typeface="+mj-lt"/>
                <a:ea typeface="+mj-ea"/>
                <a:cs typeface="+mj-cs"/>
              </a:defRPr>
            </a:lvl1pPr>
          </a:lstStyle>
          <a:p>
            <a:r>
              <a:rPr lang="ja-JP" altLang="en-US" sz="4800" b="1" dirty="0">
                <a:latin typeface="+mj-ea"/>
              </a:rPr>
              <a:t>A Study on Stale Block Probability in Blockchain</a:t>
            </a:r>
            <a:endParaRPr lang="ja-JP" altLang="en-US" sz="4800" b="1"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126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minor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右矢印 9"/>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2" name="右矢印 11"/>
          <p:cNvSpPr/>
          <p:nvPr/>
        </p:nvSpPr>
        <p:spPr>
          <a:xfrm rot="10800000">
            <a:off x="2009140" y="167259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右矢印 25"/>
          <p:cNvSpPr/>
          <p:nvPr/>
        </p:nvSpPr>
        <p:spPr>
          <a:xfrm rot="18300000">
            <a:off x="3592830" y="358521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右矢印 35"/>
          <p:cNvSpPr/>
          <p:nvPr/>
        </p:nvSpPr>
        <p:spPr>
          <a:xfrm rot="14100000">
            <a:off x="586105" y="385762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右矢印 36"/>
          <p:cNvSpPr/>
          <p:nvPr/>
        </p:nvSpPr>
        <p:spPr>
          <a:xfrm rot="3300000">
            <a:off x="861695" y="367030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右矢印 10"/>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t>A succeeded in mining.</a:t>
            </a:r>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minor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3604895" y="128778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3075305" cy="368300"/>
          </a:xfrm>
          <a:prstGeom prst="rect">
            <a:avLst/>
          </a:prstGeom>
          <a:noFill/>
          <a:ln>
            <a:solidFill>
              <a:schemeClr val="accent1"/>
            </a:solidFill>
          </a:ln>
        </p:spPr>
        <p:txBody>
          <a:bodyPr wrap="square" rtlCol="0" anchor="t">
            <a:spAutoFit/>
          </a:bodyPr>
          <a:p>
            <a:r>
              <a:rPr lang="ja-JP" altLang="en-US"/>
              <a:t>Send a notice to B </a:t>
            </a:r>
            <a:r>
              <a:rPr lang="en-US" altLang="ja-JP"/>
              <a:t>and C</a:t>
            </a:r>
            <a:r>
              <a:rPr lang="ja-JP" altLang="en-US"/>
              <a:t>.</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minor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t>B gets the notice.</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13</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t>B consents to A.</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6728460" y="141859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ja-JP" altLang="en-US"/>
              <a:t>The situation of being </a:t>
            </a:r>
            <a:r>
              <a:rPr lang="en-US" altLang="ja-JP"/>
              <a:t>stale</a:t>
            </a:r>
            <a:endParaRPr lang="en-US" altLang="ja-JP"/>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5488305" y="36017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6717665" y="14185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1" name="楕円 40"/>
          <p:cNvSpPr/>
          <p:nvPr/>
        </p:nvSpPr>
        <p:spPr>
          <a:xfrm>
            <a:off x="74041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ja-JP" altLang="en-US">
                <a:sym typeface="+mn-ea"/>
              </a:rPr>
              <a:t>The situation of being </a:t>
            </a:r>
            <a:r>
              <a:rPr lang="en-US" altLang="ja-JP">
                <a:sym typeface="+mn-ea"/>
              </a:rPr>
              <a:t>stale</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5488305" y="36017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2" name="楕円 11"/>
          <p:cNvSpPr/>
          <p:nvPr/>
        </p:nvSpPr>
        <p:spPr>
          <a:xfrm>
            <a:off x="7916545" y="181991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1" name="直線矢印コネクタ 40"/>
          <p:cNvCxnSpPr/>
          <p:nvPr/>
        </p:nvCxnSpPr>
        <p:spPr>
          <a:xfrm>
            <a:off x="7158355" y="1576705"/>
            <a:ext cx="66548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t>A</a:t>
            </a:r>
            <a:r>
              <a:rPr lang="ja-JP" altLang="en-US"/>
              <a:t>nother minor picks up </a:t>
            </a:r>
            <a:r>
              <a:rPr lang="en-US" altLang="ja-JP"/>
              <a:t>stale block</a:t>
            </a:r>
            <a:endParaRPr lang="en-US" altLang="ja-JP"/>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59175" y="56959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3148965" y="499808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944495" y="518731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1670685" y="101727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30600" y="54698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7" name="楕円 46"/>
          <p:cNvSpPr/>
          <p:nvPr/>
        </p:nvSpPr>
        <p:spPr>
          <a:xfrm>
            <a:off x="3381375" y="58197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楕円 47"/>
          <p:cNvSpPr/>
          <p:nvPr/>
        </p:nvSpPr>
        <p:spPr>
          <a:xfrm>
            <a:off x="3743960" y="587756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9" name="楕円 48"/>
          <p:cNvSpPr/>
          <p:nvPr/>
        </p:nvSpPr>
        <p:spPr>
          <a:xfrm>
            <a:off x="1537335" y="33845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0" name="楕円 49"/>
          <p:cNvSpPr/>
          <p:nvPr/>
        </p:nvSpPr>
        <p:spPr>
          <a:xfrm>
            <a:off x="1804670" y="370522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1" name="楕円 50"/>
          <p:cNvSpPr/>
          <p:nvPr/>
        </p:nvSpPr>
        <p:spPr>
          <a:xfrm>
            <a:off x="2009140" y="40259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3148965" y="499808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944495" y="518731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1670685" y="101727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30600" y="54698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7" name="楕円 46"/>
          <p:cNvSpPr/>
          <p:nvPr/>
        </p:nvSpPr>
        <p:spPr>
          <a:xfrm>
            <a:off x="3381375" y="58197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楕円 47"/>
          <p:cNvSpPr/>
          <p:nvPr/>
        </p:nvSpPr>
        <p:spPr>
          <a:xfrm>
            <a:off x="3743960" y="587756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9" name="楕円 48"/>
          <p:cNvSpPr/>
          <p:nvPr/>
        </p:nvSpPr>
        <p:spPr>
          <a:xfrm>
            <a:off x="35687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0" name="楕円 49"/>
          <p:cNvSpPr/>
          <p:nvPr/>
        </p:nvSpPr>
        <p:spPr>
          <a:xfrm>
            <a:off x="654685"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1" name="楕円 50"/>
          <p:cNvSpPr/>
          <p:nvPr/>
        </p:nvSpPr>
        <p:spPr>
          <a:xfrm>
            <a:off x="94742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p:txBody>
          <a:bodyPr>
            <a:normAutofit/>
          </a:bodyPr>
          <a:lstStyle/>
          <a:p>
            <a:r>
              <a:rPr lang="ja-JP" altLang="en-US" sz="4400" dirty="0">
                <a:latin typeface="+mj-ea"/>
              </a:rPr>
              <a:t>ブロックチェーン</a:t>
            </a:r>
            <a:endParaRPr kumimoji="1" lang="ja-JP" altLang="en-US" sz="4400" dirty="0">
              <a:latin typeface="+mj-ea"/>
            </a:endParaRPr>
          </a:p>
        </p:txBody>
      </p:sp>
      <p:sp>
        <p:nvSpPr>
          <p:cNvPr id="6" name="コンテンツ プレースホルダー 5"/>
          <p:cNvSpPr>
            <a:spLocks noGrp="1"/>
          </p:cNvSpPr>
          <p:nvPr>
            <p:ph idx="1"/>
          </p:nvPr>
        </p:nvSpPr>
        <p:spPr/>
        <p:txBody>
          <a:bodyPr>
            <a:normAutofit/>
          </a:bodyPr>
          <a:lstStyle/>
          <a:p>
            <a:r>
              <a:rPr lang="ja-JP" altLang="en-US" sz="2400" dirty="0"/>
              <a:t>分散型台帳技術</a:t>
            </a:r>
            <a:endParaRPr lang="en-US" altLang="ja-JP" sz="2400" dirty="0"/>
          </a:p>
          <a:p>
            <a:pPr lvl="1"/>
            <a:r>
              <a:rPr lang="ja-JP" altLang="en-US" sz="2000"/>
              <a:t>ビットコインで使用</a:t>
            </a:r>
            <a:endParaRPr lang="en-US" altLang="ja-JP" sz="2000" dirty="0"/>
          </a:p>
          <a:p>
            <a:pPr lvl="1"/>
            <a:r>
              <a:rPr lang="ja-JP" altLang="en-US" sz="2000" dirty="0"/>
              <a:t>取引履歴のようなデータを高い信頼性で管理</a:t>
            </a:r>
            <a:endParaRPr lang="en-US" altLang="ja-JP" sz="2000" dirty="0"/>
          </a:p>
          <a:p>
            <a:pPr lvl="1"/>
            <a:r>
              <a:rPr lang="ja-JP" altLang="en-US" sz="2000" dirty="0"/>
              <a:t>暗号やＰ２Ｐなどの技術を複合した技術</a:t>
            </a:r>
            <a:endParaRPr lang="en-US" altLang="ja-JP" sz="2000" dirty="0"/>
          </a:p>
          <a:p>
            <a:pPr lvl="1"/>
            <a:r>
              <a:rPr lang="ja-JP" altLang="en-US" sz="2000" dirty="0"/>
              <a:t>「ブロック」と呼ばれるデータを時系列順に連結</a:t>
            </a:r>
            <a:endParaRPr lang="en-US" altLang="ja-JP" sz="2000" dirty="0"/>
          </a:p>
          <a:p>
            <a:r>
              <a:rPr lang="ja-JP" altLang="en-US" sz="2400" dirty="0"/>
              <a:t>特徴</a:t>
            </a:r>
            <a:endParaRPr lang="en-US" altLang="ja-JP" sz="2400" dirty="0"/>
          </a:p>
          <a:p>
            <a:pPr lvl="1"/>
            <a:r>
              <a:rPr lang="ja-JP" altLang="en-US" sz="2000" dirty="0"/>
              <a:t>改ざんされにくい</a:t>
            </a:r>
            <a:endParaRPr lang="en-US" altLang="ja-JP" sz="2000" dirty="0"/>
          </a:p>
          <a:p>
            <a:pPr lvl="1"/>
            <a:r>
              <a:rPr lang="ja-JP" altLang="en-US" sz="2000" dirty="0"/>
              <a:t>データロスしにくい</a:t>
            </a:r>
            <a:endParaRPr lang="en-US" altLang="ja-JP" sz="2000" dirty="0"/>
          </a:p>
          <a:p>
            <a:pPr lvl="1"/>
            <a:r>
              <a:rPr lang="ja-JP" altLang="en-US" sz="2000" dirty="0"/>
              <a:t>管理者が不要</a:t>
            </a:r>
            <a:endParaRPr lang="ja-JP" altLang="en-US" sz="2000" dirty="0"/>
          </a:p>
        </p:txBody>
      </p:sp>
      <p:sp>
        <p:nvSpPr>
          <p:cNvPr id="10" name="テキスト ボックス 9"/>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noProof="0" dirty="0">
                <a:solidFill>
                  <a:prstClr val="black"/>
                </a:solidFill>
                <a:latin typeface="Calibri" panose="020F0502020204030204"/>
                <a:ea typeface="ＭＳ Ｐゴシック" panose="020B0600070205080204" pitchFamily="50" charset="-128"/>
              </a:rPr>
              <a:t>2</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3148965" y="499808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944495" y="518731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1670685" y="101727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30600" y="54698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7" name="楕円 46"/>
          <p:cNvSpPr/>
          <p:nvPr/>
        </p:nvSpPr>
        <p:spPr>
          <a:xfrm>
            <a:off x="3381375" y="58197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楕円 47"/>
          <p:cNvSpPr/>
          <p:nvPr/>
        </p:nvSpPr>
        <p:spPr>
          <a:xfrm>
            <a:off x="3743960" y="587756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9" name="楕円 48"/>
          <p:cNvSpPr/>
          <p:nvPr/>
        </p:nvSpPr>
        <p:spPr>
          <a:xfrm>
            <a:off x="35687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0" name="楕円 49"/>
          <p:cNvSpPr/>
          <p:nvPr/>
        </p:nvSpPr>
        <p:spPr>
          <a:xfrm>
            <a:off x="654685"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1" name="楕円 50"/>
          <p:cNvSpPr/>
          <p:nvPr/>
        </p:nvSpPr>
        <p:spPr>
          <a:xfrm>
            <a:off x="94742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5" name="楕円 54"/>
          <p:cNvSpPr/>
          <p:nvPr/>
        </p:nvSpPr>
        <p:spPr>
          <a:xfrm>
            <a:off x="970280" y="121158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6" name="楕円 55"/>
          <p:cNvSpPr/>
          <p:nvPr/>
        </p:nvSpPr>
        <p:spPr>
          <a:xfrm>
            <a:off x="821055" y="156146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7" name="楕円 56"/>
          <p:cNvSpPr/>
          <p:nvPr/>
        </p:nvSpPr>
        <p:spPr>
          <a:xfrm>
            <a:off x="1183640" y="16192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8" name="楕円 57"/>
          <p:cNvSpPr/>
          <p:nvPr/>
        </p:nvSpPr>
        <p:spPr>
          <a:xfrm>
            <a:off x="245745" y="5746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9" name="楕円 58"/>
          <p:cNvSpPr/>
          <p:nvPr/>
        </p:nvSpPr>
        <p:spPr>
          <a:xfrm>
            <a:off x="450215" y="2527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60" name="直線矢印コネクタ 59"/>
          <p:cNvCxnSpPr/>
          <p:nvPr/>
        </p:nvCxnSpPr>
        <p:spPr>
          <a:xfrm flipH="1" flipV="1">
            <a:off x="571500" y="714375"/>
            <a:ext cx="246380" cy="525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コンテンツプレースホルダ 2"/>
          <p:cNvSpPr>
            <a:spLocks noGrp="1"/>
          </p:cNvSpPr>
          <p:nvPr>
            <p:ph sz="half" idx="1"/>
          </p:nvPr>
        </p:nvSpPr>
        <p:spPr>
          <a:xfrm>
            <a:off x="685800" y="2194560"/>
            <a:ext cx="7754620" cy="3977640"/>
          </a:xfrm>
        </p:spPr>
        <p:txBody>
          <a:bodyPr/>
          <a:p>
            <a:r>
              <a:rPr lang="ja-JP" altLang="en-US"/>
              <a:t>マイナー</a:t>
            </a:r>
            <a:r>
              <a:rPr lang="en-US" altLang="ja-JP"/>
              <a:t>A,B,C</a:t>
            </a:r>
            <a:r>
              <a:rPr lang="ja-JP" altLang="en-US"/>
              <a:t>それぞれの平均ブロック連結時間：　　　分</a:t>
            </a:r>
            <a:endParaRPr lang="ja-JP" altLang="en-US"/>
          </a:p>
          <a:p>
            <a:r>
              <a:rPr lang="ja-JP" altLang="en-US"/>
              <a:t>マイナー</a:t>
            </a:r>
            <a:r>
              <a:rPr lang="en-US" altLang="ja-JP"/>
              <a:t>A,B,C</a:t>
            </a:r>
            <a:r>
              <a:rPr lang="ja-JP" altLang="en-US"/>
              <a:t>それぞれへの平均伝播遅延時間：　　　分</a:t>
            </a:r>
            <a:endParaRPr lang="ja-JP" altLang="en-US"/>
          </a:p>
          <a:p>
            <a:r>
              <a:rPr lang="en-US" altLang="ja-JP"/>
              <a:t>1</a:t>
            </a:r>
            <a:r>
              <a:rPr lang="ja-JP" altLang="en-US"/>
              <a:t>か月</a:t>
            </a:r>
            <a:r>
              <a:rPr lang="ja-JP" altLang="en-US"/>
              <a:t>でシミュレーションを</a:t>
            </a:r>
            <a:r>
              <a:rPr lang="en-US" altLang="ja-JP"/>
              <a:t>100</a:t>
            </a:r>
            <a:r>
              <a:rPr lang="ja-JP" altLang="en-US"/>
              <a:t>回行い、破棄されるブロックの確率を信頼区間９５％で</a:t>
            </a:r>
            <a:r>
              <a:rPr lang="ja-JP" altLang="en-US"/>
              <a:t>求めた</a:t>
            </a:r>
            <a:endParaRPr lang="ja-JP" altLang="en-US"/>
          </a:p>
        </p:txBody>
      </p:sp>
      <p:sp>
        <p:nvSpPr>
          <p:cNvPr id="4" name="タイトル 1"/>
          <p:cNvSpPr>
            <a:spLocks noGrp="1"/>
          </p:cNvSpPr>
          <p:nvPr/>
        </p:nvSpPr>
        <p:spPr>
          <a:xfrm>
            <a:off x="668020" y="45161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200" b="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ja-JP" altLang="en-US" dirty="0"/>
              <a:t>数値例（</a:t>
            </a:r>
            <a:r>
              <a:rPr kumimoji="1" lang="en-US" altLang="ja-JP" dirty="0"/>
              <a:t>Ⅰ</a:t>
            </a:r>
            <a:r>
              <a:rPr kumimoji="1" lang="ja-JP" altLang="en-US" dirty="0"/>
              <a:t>）</a:t>
            </a:r>
            <a:endParaRPr kumimoji="1" lang="ja-JP" altLang="en-US" dirty="0"/>
          </a:p>
        </p:txBody>
      </p:sp>
      <p:graphicFrame>
        <p:nvGraphicFramePr>
          <p:cNvPr id="8" name="コンテンツプレースホルダ 7"/>
          <p:cNvGraphicFramePr/>
          <p:nvPr>
            <p:ph sz="half" idx="2"/>
          </p:nvPr>
        </p:nvGraphicFramePr>
        <p:xfrm>
          <a:off x="6644640" y="2194560"/>
          <a:ext cx="781685" cy="433070"/>
        </p:xfrm>
        <a:graphic>
          <a:graphicData uri="http://schemas.openxmlformats.org/presentationml/2006/ole">
            <mc:AlternateContent xmlns:mc="http://schemas.openxmlformats.org/markup-compatibility/2006">
              <mc:Choice xmlns:v="urn:schemas-microsoft-com:vml" Requires="v">
                <p:oleObj spid="_x0000_s9" name="" r:id="rId2" imgW="699135" imgH="403225" progId="Equation.KSEE3">
                  <p:embed/>
                </p:oleObj>
              </mc:Choice>
              <mc:Fallback>
                <p:oleObj name="" r:id="rId2" imgW="699135" imgH="403225" progId="Equation.KSEE3">
                  <p:embed/>
                  <p:pic>
                    <p:nvPicPr>
                      <p:cNvPr id="0" name="図形 8"/>
                      <p:cNvPicPr/>
                      <p:nvPr/>
                    </p:nvPicPr>
                    <p:blipFill>
                      <a:blip r:embed="rId3"/>
                      <a:stretch>
                        <a:fillRect/>
                      </a:stretch>
                    </p:blipFill>
                    <p:spPr>
                      <a:xfrm>
                        <a:off x="6644640" y="2194560"/>
                        <a:ext cx="781685" cy="433070"/>
                      </a:xfrm>
                      <a:prstGeom prst="rect">
                        <a:avLst/>
                      </a:prstGeom>
                    </p:spPr>
                  </p:pic>
                </p:oleObj>
              </mc:Fallback>
            </mc:AlternateContent>
          </a:graphicData>
        </a:graphic>
      </p:graphicFrame>
      <p:graphicFrame>
        <p:nvGraphicFramePr>
          <p:cNvPr id="12" name="オブジェクト(&amp;O) 11"/>
          <p:cNvGraphicFramePr/>
          <p:nvPr/>
        </p:nvGraphicFramePr>
        <p:xfrm>
          <a:off x="6351270" y="2611755"/>
          <a:ext cx="792480" cy="492760"/>
        </p:xfrm>
        <a:graphic>
          <a:graphicData uri="http://schemas.openxmlformats.org/presentationml/2006/ole">
            <mc:AlternateContent xmlns:mc="http://schemas.openxmlformats.org/markup-compatibility/2006">
              <mc:Choice xmlns:v="urn:schemas-microsoft-com:vml" Requires="v">
                <p:oleObj spid="_x0000_s13" name="" r:id="rId4" imgW="730250" imgH="461010" progId="Equation.KSEE3">
                  <p:embed/>
                </p:oleObj>
              </mc:Choice>
              <mc:Fallback>
                <p:oleObj name="" r:id="rId4" imgW="730250" imgH="461010" progId="Equation.KSEE3">
                  <p:embed/>
                  <p:pic>
                    <p:nvPicPr>
                      <p:cNvPr id="0" name="図形 12"/>
                      <p:cNvPicPr/>
                      <p:nvPr/>
                    </p:nvPicPr>
                    <p:blipFill>
                      <a:blip r:embed="rId5"/>
                      <a:stretch>
                        <a:fillRect/>
                      </a:stretch>
                    </p:blipFill>
                    <p:spPr>
                      <a:xfrm>
                        <a:off x="6351270" y="2611755"/>
                        <a:ext cx="792480" cy="492760"/>
                      </a:xfrm>
                      <a:prstGeom prst="rect">
                        <a:avLst/>
                      </a:prstGeom>
                    </p:spPr>
                  </p:pic>
                </p:oleObj>
              </mc:Fallback>
            </mc:AlternateContent>
          </a:graphicData>
        </a:graphic>
      </p:graphicFrame>
      <p:sp>
        <p:nvSpPr>
          <p:cNvPr id="14"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13</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タイトル 1"/>
          <p:cNvSpPr>
            <a:spLocks noGrp="1"/>
          </p:cNvSpPr>
          <p:nvPr/>
        </p:nvSpPr>
        <p:spPr>
          <a:xfrm>
            <a:off x="668020" y="45161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200" b="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ja-JP" altLang="en-US" dirty="0">
                <a:sym typeface="+mn-ea"/>
              </a:rPr>
              <a:t>数値例（</a:t>
            </a:r>
            <a:r>
              <a:rPr lang="en-US" altLang="ja-JP" dirty="0">
                <a:sym typeface="+mn-ea"/>
              </a:rPr>
              <a:t>Ⅱ</a:t>
            </a:r>
            <a:r>
              <a:rPr lang="ja-JP" altLang="en-US" dirty="0">
                <a:sym typeface="+mn-ea"/>
              </a:rPr>
              <a:t>）</a:t>
            </a:r>
            <a:endParaRPr lang="ja-JP" altLang="en-US" dirty="0">
              <a:sym typeface="+mn-ea"/>
            </a:endParaRPr>
          </a:p>
        </p:txBody>
      </p:sp>
      <p:sp>
        <p:nvSpPr>
          <p:cNvPr id="14" name="テキスト ボックス 3"/>
          <p:cNvSpPr txBox="1"/>
          <p:nvPr/>
        </p:nvSpPr>
        <p:spPr>
          <a:xfrm>
            <a:off x="117475" y="6488430"/>
            <a:ext cx="770890" cy="368300"/>
          </a:xfrm>
          <a:prstGeom prst="rect">
            <a:avLst/>
          </a:prstGeom>
          <a:noFill/>
        </p:spPr>
        <p:txBody>
          <a:bodyPr wrap="square" rtlCol="0">
            <a:spAutoFit/>
          </a:bodyPr>
          <a:p>
            <a:pPr marR="0" indent="0" defTabSz="457200" fontAlgn="auto">
              <a:lnSpc>
                <a:spcPct val="100000"/>
              </a:lnSpc>
              <a:spcBef>
                <a:spcPts val="0"/>
              </a:spcBef>
              <a:spcAft>
                <a:spcPts val="0"/>
              </a:spcAft>
              <a:buClrTx/>
              <a:buSzTx/>
              <a:buFontTx/>
              <a:buNone/>
              <a:defRPr/>
            </a:pPr>
            <a:r>
              <a:rPr kumimoji="1" lang="en-US" b="0" i="0" kern="1200" cap="none" spc="0" normalizeH="0" baseline="0" noProof="0" dirty="0">
                <a:solidFill>
                  <a:prstClr val="black"/>
                </a:solidFill>
                <a:latin typeface="Calibri" panose="020F0502020204030204"/>
                <a:ea typeface="ＭＳ Ｐゴシック" panose="020B0600070205080204" pitchFamily="50" charset="-128"/>
                <a:cs typeface="+mn-cs"/>
              </a:rPr>
              <a:t>13</a:t>
            </a:r>
            <a:endParaRPr kumimoji="1" lang="en-US" b="0" i="0" kern="1200" cap="none" spc="0" normalizeH="0" baseline="0" noProof="0" dirty="0">
              <a:solidFill>
                <a:prstClr val="black"/>
              </a:solidFill>
              <a:latin typeface="Calibri" panose="020F0502020204030204"/>
              <a:ea typeface="ＭＳ Ｐゴシック" panose="020B0600070205080204" pitchFamily="50" charset="-128"/>
              <a:cs typeface="+mn-cs"/>
            </a:endParaRPr>
          </a:p>
        </p:txBody>
      </p:sp>
      <p:graphicFrame>
        <p:nvGraphicFramePr>
          <p:cNvPr id="16" name="コンテンツプレースホルダ 15"/>
          <p:cNvGraphicFramePr>
            <a:graphicFrameLocks noGrp="1"/>
          </p:cNvGraphicFramePr>
          <p:nvPr>
            <p:ph idx="1"/>
          </p:nvPr>
        </p:nvGraphicFramePr>
        <p:xfrm>
          <a:off x="447675" y="1809115"/>
          <a:ext cx="8180705" cy="4495192"/>
        </p:xfrm>
        <a:graphic>
          <a:graphicData uri="http://schemas.openxmlformats.org/drawingml/2006/table">
            <a:tbl>
              <a:tblPr firstRow="1" bandRow="1">
                <a:tableStyleId>{5C22544A-7EE6-4342-B048-85BDC9FD1C3A}</a:tableStyleId>
              </a:tblPr>
              <a:tblGrid>
                <a:gridCol w="688340"/>
                <a:gridCol w="689610"/>
                <a:gridCol w="688340"/>
                <a:gridCol w="689610"/>
                <a:gridCol w="2712402"/>
                <a:gridCol w="2712402"/>
              </a:tblGrid>
              <a:tr h="537452">
                <a:tc rowSpan="2">
                  <a:txBody>
                    <a:bodyPr/>
                    <a:p>
                      <a:endParaRPr lang="ja-JP"/>
                    </a:p>
                  </a:txBody>
                  <a:tcPr anchor="ctr">
                    <a:blipFill>
                      <a:blip r:embed="rId2"/>
                      <a:stretch>
                        <a:fillRect l="-1053" t="-568" r="-1434737" b="-320455"/>
                      </a:stretch>
                    </a:blipFill>
                  </a:tcPr>
                </a:tc>
                <a:tc rowSpan="2">
                  <a:txBody>
                    <a:bodyPr/>
                    <a:p>
                      <a:endParaRPr lang="ja-JP"/>
                    </a:p>
                  </a:txBody>
                  <a:tcPr anchor="ctr">
                    <a:blipFill>
                      <a:blip r:embed="rId2"/>
                      <a:stretch>
                        <a:fillRect l="-102128" t="-568" r="-1350000" b="-320455"/>
                      </a:stretch>
                    </a:blipFill>
                  </a:tcPr>
                </a:tc>
                <a:tc rowSpan="2">
                  <a:txBody>
                    <a:bodyPr/>
                    <a:p>
                      <a:endParaRPr lang="ja-JP"/>
                    </a:p>
                  </a:txBody>
                  <a:tcPr anchor="ctr">
                    <a:blipFill>
                      <a:blip r:embed="rId2"/>
                      <a:stretch>
                        <a:fillRect l="-200000" t="-568" r="-1235789" b="-320455"/>
                      </a:stretch>
                    </a:blipFill>
                  </a:tcPr>
                </a:tc>
                <a:tc rowSpan="2">
                  <a:txBody>
                    <a:bodyPr/>
                    <a:p>
                      <a:endParaRPr lang="ja-JP"/>
                    </a:p>
                  </a:txBody>
                  <a:tcPr anchor="ctr">
                    <a:blipFill>
                      <a:blip r:embed="rId2"/>
                      <a:stretch>
                        <a:fillRect l="-303191" t="-568" r="-1148936" b="-320455"/>
                      </a:stretch>
                    </a:blipFill>
                  </a:tcPr>
                </a:tc>
                <a:tc gridSpan="2">
                  <a:txBody>
                    <a:bodyPr/>
                    <a:p>
                      <a:pPr algn="ctr">
                        <a:lnSpc>
                          <a:spcPct val="100000"/>
                        </a:lnSpc>
                      </a:pPr>
                      <a:r>
                        <a:rPr kumimoji="1" lang="ja-JP" altLang="en-US" sz="1800" dirty="0"/>
                        <a:t>The probability of the chain being </a:t>
                      </a:r>
                      <a:r>
                        <a:rPr kumimoji="1" lang="en-US" altLang="ja-JP" sz="1800" dirty="0"/>
                        <a:t>stale</a:t>
                      </a:r>
                      <a:endParaRPr kumimoji="1" lang="en-US" altLang="ja-JP" sz="1800" dirty="0"/>
                    </a:p>
                  </a:txBody>
                  <a:tcPr anchor="ctr"/>
                </a:tc>
                <a:tc hMerge="1">
                  <a:tcPr/>
                </a:tc>
              </a:tr>
              <a:tr h="537845">
                <a:tc vMerge="1">
                  <a:tcPr/>
                </a:tc>
                <a:tc vMerge="1">
                  <a:tcPr/>
                </a:tc>
                <a:tc vMerge="1">
                  <a:tcPr/>
                </a:tc>
                <a:tc vMerge="1">
                  <a:tcPr/>
                </a:tc>
                <a:tc>
                  <a:txBody>
                    <a:bodyPr/>
                    <a:p>
                      <a:pPr algn="ctr">
                        <a:lnSpc>
                          <a:spcPct val="100000"/>
                        </a:lnSpc>
                      </a:pPr>
                      <a:r>
                        <a:rPr kumimoji="1" sz="1800" dirty="0"/>
                        <a:t>One subsequent block</a:t>
                      </a:r>
                      <a:endParaRPr kumimoji="1" sz="1800" dirty="0"/>
                    </a:p>
                  </a:txBody>
                  <a:tcPr anchor="ctr"/>
                </a:tc>
                <a:tc>
                  <a:txBody>
                    <a:bodyPr/>
                    <a:p>
                      <a:pPr algn="ctr">
                        <a:lnSpc>
                          <a:spcPct val="100000"/>
                        </a:lnSpc>
                        <a:buNone/>
                      </a:pPr>
                      <a:r>
                        <a:rPr kumimoji="1" lang="en-US" altLang="ja-JP" sz="1800" dirty="0"/>
                        <a:t>Two subsequent blocks</a:t>
                      </a:r>
                      <a:endParaRPr kumimoji="1" lang="en-US" altLang="ja-JP" sz="1800" dirty="0"/>
                    </a:p>
                  </a:txBody>
                  <a:tcPr anchor="ctr"/>
                </a:tc>
              </a:tr>
              <a:tr h="684000">
                <a:tc>
                  <a:txBody>
                    <a:bodyPr/>
                    <a:p>
                      <a:endParaRPr lang="ja-JP"/>
                    </a:p>
                  </a:txBody>
                  <a:tcPr>
                    <a:blipFill>
                      <a:blip r:embed="rId2"/>
                      <a:stretch>
                        <a:fillRect l="-1053" t="-156637" r="-1434737" b="-399115"/>
                      </a:stretch>
                    </a:blipFill>
                  </a:tcPr>
                </a:tc>
                <a:tc>
                  <a:txBody>
                    <a:bodyPr/>
                    <a:p>
                      <a:endParaRPr lang="ja-JP"/>
                    </a:p>
                  </a:txBody>
                  <a:tcPr>
                    <a:blipFill>
                      <a:blip r:embed="rId2"/>
                      <a:stretch>
                        <a:fillRect l="-102128" t="-156637" r="-1350000" b="-399115"/>
                      </a:stretch>
                    </a:blipFill>
                  </a:tcPr>
                </a:tc>
                <a:tc>
                  <a:txBody>
                    <a:bodyPr/>
                    <a:p>
                      <a:pPr algn="ctr"/>
                      <a:r>
                        <a:rPr kumimoji="1" lang="en-US" altLang="ja-JP" sz="1800" dirty="0"/>
                        <a:t>0.1</a:t>
                      </a:r>
                      <a:endParaRPr kumimoji="1" lang="ja-JP" altLang="en-US" sz="1800" dirty="0"/>
                    </a:p>
                  </a:txBody>
                  <a:tcPr/>
                </a:tc>
                <a:tc>
                  <a:txBody>
                    <a:bodyPr/>
                    <a:p>
                      <a:pPr algn="ctr"/>
                      <a:r>
                        <a:rPr kumimoji="1" lang="en-US" altLang="ja-JP" sz="1800" dirty="0"/>
                        <a:t>0.1</a:t>
                      </a:r>
                      <a:endParaRPr kumimoji="1" lang="ja-JP" altLang="en-US" sz="1800" dirty="0"/>
                    </a:p>
                  </a:txBody>
                  <a:tcPr/>
                </a:tc>
                <a:tc>
                  <a:txBody>
                    <a:bodyPr/>
                    <a:p>
                      <a:pPr indent="0">
                        <a:buNone/>
                      </a:pPr>
                      <a:r>
                        <a:rPr lang="en-US" sz="1400" b="0">
                          <a:solidFill>
                            <a:srgbClr val="000000"/>
                          </a:solidFill>
                          <a:cs typeface="+mn-lt"/>
                        </a:rPr>
                        <a:t>[0.009408447797245586,</a:t>
                      </a:r>
                      <a:endParaRPr lang="en-US" sz="1400" b="0">
                        <a:solidFill>
                          <a:srgbClr val="000000"/>
                        </a:solidFill>
                        <a:cs typeface="+mn-lt"/>
                      </a:endParaRPr>
                    </a:p>
                    <a:p>
                      <a:pPr indent="0">
                        <a:buNone/>
                      </a:pPr>
                      <a:r>
                        <a:rPr lang="en-US" sz="1400" b="0">
                          <a:solidFill>
                            <a:srgbClr val="000000"/>
                          </a:solidFill>
                          <a:cs typeface="+mn-lt"/>
                        </a:rPr>
                        <a:t>0.010012724620328924]</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ea typeface="+mj-ea"/>
                          <a:cs typeface="+mn-lt"/>
                        </a:rPr>
                        <a:t>[0.0022954440264448127,</a:t>
                      </a:r>
                      <a:endParaRPr lang="en-US" sz="1400" b="0">
                        <a:solidFill>
                          <a:srgbClr val="000000"/>
                        </a:solidFill>
                        <a:ea typeface="+mj-ea"/>
                        <a:cs typeface="+mn-lt"/>
                      </a:endParaRPr>
                    </a:p>
                    <a:p>
                      <a:pPr indent="0">
                        <a:buNone/>
                      </a:pPr>
                      <a:r>
                        <a:rPr lang="en-US" sz="1400" b="0">
                          <a:solidFill>
                            <a:srgbClr val="000000"/>
                          </a:solidFill>
                          <a:ea typeface="+mj-ea"/>
                          <a:cs typeface="+mn-lt"/>
                        </a:rPr>
                        <a:t>0.0025992003009353555]</a:t>
                      </a:r>
                      <a:endParaRPr lang="en-US" altLang="en-US" sz="1400" b="0">
                        <a:solidFill>
                          <a:srgbClr val="000000"/>
                        </a:solidFill>
                        <a:ea typeface="+mj-ea"/>
                        <a:cs typeface="+mn-lt"/>
                      </a:endParaRPr>
                    </a:p>
                  </a:txBody>
                  <a:tcPr marL="12700" marR="12700" marT="12700" vert="horz" anchor="ctr"/>
                </a:tc>
              </a:tr>
              <a:tr h="683895">
                <a:tc>
                  <a:txBody>
                    <a:bodyPr/>
                    <a:p>
                      <a:endParaRPr lang="ja-JP"/>
                    </a:p>
                  </a:txBody>
                  <a:tcPr>
                    <a:blipFill>
                      <a:blip r:embed="rId2"/>
                      <a:stretch>
                        <a:fillRect l="-1053" t="-258929" r="-1434737" b="-302679"/>
                      </a:stretch>
                    </a:blipFill>
                  </a:tcPr>
                </a:tc>
                <a:tc>
                  <a:txBody>
                    <a:bodyPr/>
                    <a:p>
                      <a:endParaRPr lang="ja-JP"/>
                    </a:p>
                  </a:txBody>
                  <a:tcPr>
                    <a:blipFill>
                      <a:blip r:embed="rId2"/>
                      <a:stretch>
                        <a:fillRect l="-102128" t="-258929" r="-1350000" b="-302679"/>
                      </a:stretch>
                    </a:blipFill>
                  </a:tcPr>
                </a:tc>
                <a:tc>
                  <a:txBody>
                    <a:bodyPr/>
                    <a:p>
                      <a:pPr algn="ctr"/>
                      <a:r>
                        <a:rPr kumimoji="1" lang="en-US" altLang="ja-JP" sz="1800" dirty="0"/>
                        <a:t>1</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indent="0">
                        <a:buNone/>
                      </a:pPr>
                      <a:r>
                        <a:rPr lang="en-US" sz="1400" b="0">
                          <a:solidFill>
                            <a:srgbClr val="000000"/>
                          </a:solidFill>
                          <a:cs typeface="+mn-lt"/>
                        </a:rPr>
                        <a:t>[0.07578692071244984,</a:t>
                      </a:r>
                      <a:endParaRPr lang="en-US" sz="1400" b="0">
                        <a:solidFill>
                          <a:srgbClr val="000000"/>
                        </a:solidFill>
                        <a:cs typeface="+mn-lt"/>
                      </a:endParaRPr>
                    </a:p>
                    <a:p>
                      <a:pPr indent="0">
                        <a:buNone/>
                      </a:pPr>
                      <a:r>
                        <a:rPr lang="en-US" sz="1400" b="0">
                          <a:solidFill>
                            <a:srgbClr val="000000"/>
                          </a:solidFill>
                          <a:cs typeface="+mn-lt"/>
                        </a:rPr>
                        <a:t>0.07750152125832262]</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cs typeface="+mn-lt"/>
                        </a:rPr>
                        <a:t>[7.299019029083458e-5,</a:t>
                      </a:r>
                      <a:endParaRPr lang="en-US" sz="1400" b="0">
                        <a:solidFill>
                          <a:srgbClr val="000000"/>
                        </a:solidFill>
                        <a:cs typeface="+mn-lt"/>
                      </a:endParaRPr>
                    </a:p>
                    <a:p>
                      <a:pPr indent="0">
                        <a:buNone/>
                      </a:pPr>
                      <a:r>
                        <a:rPr lang="en-US" sz="1400" b="0">
                          <a:solidFill>
                            <a:srgbClr val="000000"/>
                          </a:solidFill>
                          <a:cs typeface="+mn-lt"/>
                        </a:rPr>
                        <a:t>9.697302161492542e-5]</a:t>
                      </a:r>
                      <a:endParaRPr lang="en-US" altLang="en-US" sz="1400" b="0">
                        <a:solidFill>
                          <a:srgbClr val="000000"/>
                        </a:solidFill>
                        <a:cs typeface="+mn-lt"/>
                      </a:endParaRPr>
                    </a:p>
                  </a:txBody>
                  <a:tcPr marL="12700" marR="12700" marT="12700" vert="horz" anchor="ctr"/>
                </a:tc>
              </a:tr>
              <a:tr h="684000">
                <a:tc>
                  <a:txBody>
                    <a:bodyPr/>
                    <a:p>
                      <a:endParaRPr lang="ja-JP"/>
                    </a:p>
                  </a:txBody>
                  <a:tcPr>
                    <a:blipFill>
                      <a:blip r:embed="rId2"/>
                      <a:stretch>
                        <a:fillRect l="-1053" t="-358929" r="-1434737" b="-202679"/>
                      </a:stretch>
                    </a:blipFill>
                  </a:tcPr>
                </a:tc>
                <a:tc>
                  <a:txBody>
                    <a:bodyPr/>
                    <a:p>
                      <a:endParaRPr lang="ja-JP"/>
                    </a:p>
                  </a:txBody>
                  <a:tcPr>
                    <a:blipFill>
                      <a:blip r:embed="rId2"/>
                      <a:stretch>
                        <a:fillRect l="-102128" t="-358929" r="-1350000" b="-202679"/>
                      </a:stretch>
                    </a:blipFill>
                  </a:tcPr>
                </a:tc>
                <a:tc>
                  <a:txBody>
                    <a:bodyPr/>
                    <a:p>
                      <a:pPr algn="ctr"/>
                      <a:r>
                        <a:rPr kumimoji="1" lang="en-US" altLang="ja-JP" sz="1800" dirty="0"/>
                        <a:t>0.1</a:t>
                      </a:r>
                      <a:endParaRPr kumimoji="1" lang="en-US" altLang="ja-JP" sz="1800" dirty="0"/>
                    </a:p>
                  </a:txBody>
                  <a:tcPr/>
                </a:tc>
                <a:tc>
                  <a:txBody>
                    <a:bodyPr/>
                    <a:p>
                      <a:pPr algn="ctr"/>
                      <a:r>
                        <a:rPr kumimoji="1" lang="en-US" altLang="ja-JP" sz="1800" dirty="0"/>
                        <a:t>0.1</a:t>
                      </a:r>
                      <a:endParaRPr kumimoji="1" lang="ja-JP" altLang="en-US" sz="1800" dirty="0"/>
                    </a:p>
                  </a:txBody>
                  <a:tcPr/>
                </a:tc>
                <a:tc>
                  <a:txBody>
                    <a:bodyPr/>
                    <a:p>
                      <a:pPr indent="0">
                        <a:buNone/>
                      </a:pPr>
                      <a:r>
                        <a:rPr lang="en-US" sz="1400" b="0">
                          <a:solidFill>
                            <a:srgbClr val="000000"/>
                          </a:solidFill>
                          <a:cs typeface="+mn-lt"/>
                        </a:rPr>
                        <a:t>[0.006223023446748869,</a:t>
                      </a:r>
                      <a:endParaRPr lang="en-US" sz="1400" b="0">
                        <a:solidFill>
                          <a:srgbClr val="000000"/>
                        </a:solidFill>
                        <a:cs typeface="+mn-lt"/>
                      </a:endParaRPr>
                    </a:p>
                    <a:p>
                      <a:pPr indent="0">
                        <a:buNone/>
                      </a:pPr>
                      <a:r>
                        <a:rPr lang="en-US" sz="1400" b="0">
                          <a:solidFill>
                            <a:srgbClr val="000000"/>
                          </a:solidFill>
                          <a:cs typeface="+mn-lt"/>
                        </a:rPr>
                        <a:t>0.006561870040189666]</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ea typeface="+mj-ea"/>
                          <a:cs typeface="+mn-lt"/>
                        </a:rPr>
                        <a:t>[0.00980527025442845,</a:t>
                      </a:r>
                      <a:endParaRPr lang="en-US" sz="1400" b="0">
                        <a:solidFill>
                          <a:srgbClr val="000000"/>
                        </a:solidFill>
                        <a:ea typeface="+mj-ea"/>
                        <a:cs typeface="+mn-lt"/>
                      </a:endParaRPr>
                    </a:p>
                    <a:p>
                      <a:pPr indent="0">
                        <a:buNone/>
                      </a:pPr>
                      <a:r>
                        <a:rPr lang="en-US" sz="1400" b="0">
                          <a:solidFill>
                            <a:srgbClr val="000000"/>
                          </a:solidFill>
                          <a:ea typeface="+mj-ea"/>
                          <a:cs typeface="+mn-lt"/>
                        </a:rPr>
                        <a:t>0.010227556404437425]</a:t>
                      </a:r>
                      <a:endParaRPr lang="en-US" altLang="en-US" sz="1400" b="0">
                        <a:solidFill>
                          <a:srgbClr val="000000"/>
                        </a:solidFill>
                        <a:ea typeface="+mj-ea"/>
                        <a:cs typeface="+mn-lt"/>
                      </a:endParaRPr>
                    </a:p>
                  </a:txBody>
                  <a:tcPr marL="12700" marR="12700" marT="12700" vert="horz" anchor="ctr"/>
                </a:tc>
              </a:tr>
              <a:tr h="684000">
                <a:tc>
                  <a:txBody>
                    <a:bodyPr/>
                    <a:p>
                      <a:pPr algn="ctr"/>
                      <a:r>
                        <a:rPr kumimoji="1" lang="en-US" altLang="ja-JP" sz="1800" dirty="0"/>
                        <a:t>5</a:t>
                      </a:r>
                      <a:endParaRPr kumimoji="1" lang="ja-JP" altLang="en-US" sz="1800" dirty="0"/>
                    </a:p>
                  </a:txBody>
                  <a:tcPr/>
                </a:tc>
                <a:tc>
                  <a:txBody>
                    <a:bodyPr/>
                    <a:p>
                      <a:pPr algn="ctr"/>
                      <a:r>
                        <a:rPr kumimoji="1" lang="en-US" altLang="ja-JP" sz="1800" dirty="0"/>
                        <a:t>10</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algn="ctr"/>
                      <a:r>
                        <a:rPr kumimoji="1" lang="en-US" altLang="ja-JP" sz="1800" dirty="0"/>
                        <a:t>0.1</a:t>
                      </a:r>
                      <a:endParaRPr kumimoji="1" lang="ja-JP" altLang="en-US" sz="1800" dirty="0"/>
                    </a:p>
                  </a:txBody>
                  <a:tcPr/>
                </a:tc>
                <a:tc>
                  <a:txBody>
                    <a:bodyPr/>
                    <a:p>
                      <a:pPr indent="0">
                        <a:buNone/>
                      </a:pPr>
                      <a:r>
                        <a:rPr lang="en-US" sz="1400" b="0">
                          <a:solidFill>
                            <a:srgbClr val="000000"/>
                          </a:solidFill>
                          <a:cs typeface="+mn-lt"/>
                        </a:rPr>
                        <a:t>[0.026992732524619877,</a:t>
                      </a:r>
                      <a:endParaRPr lang="en-US" sz="1400" b="0">
                        <a:solidFill>
                          <a:srgbClr val="000000"/>
                        </a:solidFill>
                        <a:cs typeface="+mn-lt"/>
                      </a:endParaRPr>
                    </a:p>
                    <a:p>
                      <a:pPr indent="0">
                        <a:buNone/>
                      </a:pPr>
                      <a:r>
                        <a:rPr lang="en-US" sz="1400" b="0">
                          <a:solidFill>
                            <a:srgbClr val="000000"/>
                          </a:solidFill>
                          <a:cs typeface="+mn-lt"/>
                        </a:rPr>
                        <a:t>0.02773640737730596]</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cs typeface="+mn-lt"/>
                        </a:rPr>
                        <a:t>[0.0013471447541360472,</a:t>
                      </a:r>
                      <a:endParaRPr lang="en-US" sz="1400" b="0">
                        <a:solidFill>
                          <a:srgbClr val="000000"/>
                        </a:solidFill>
                        <a:cs typeface="+mn-lt"/>
                      </a:endParaRPr>
                    </a:p>
                    <a:p>
                      <a:pPr indent="0">
                        <a:buNone/>
                      </a:pPr>
                      <a:r>
                        <a:rPr lang="en-US" sz="1400" b="0">
                          <a:solidFill>
                            <a:srgbClr val="000000"/>
                          </a:solidFill>
                          <a:cs typeface="+mn-lt"/>
                        </a:rPr>
                        <a:t>0.00152886563521937]</a:t>
                      </a:r>
                      <a:endParaRPr lang="en-US" altLang="en-US" sz="1400" b="0">
                        <a:solidFill>
                          <a:srgbClr val="000000"/>
                        </a:solidFill>
                        <a:cs typeface="+mn-lt"/>
                      </a:endParaRPr>
                    </a:p>
                  </a:txBody>
                  <a:tcPr marL="12700" marR="12700" marT="12700" vert="horz" anchor="ctr"/>
                </a:tc>
              </a:tr>
              <a:tr h="684000">
                <a:tc>
                  <a:txBody>
                    <a:bodyPr/>
                    <a:p>
                      <a:pPr algn="ctr"/>
                      <a:r>
                        <a:rPr kumimoji="1" lang="en-US" altLang="ja-JP" sz="1800" dirty="0"/>
                        <a:t>5</a:t>
                      </a:r>
                      <a:endParaRPr kumimoji="1" lang="ja-JP" altLang="en-US" sz="1800" dirty="0"/>
                    </a:p>
                  </a:txBody>
                  <a:tcPr/>
                </a:tc>
                <a:tc>
                  <a:txBody>
                    <a:bodyPr/>
                    <a:p>
                      <a:pPr algn="ctr"/>
                      <a:r>
                        <a:rPr kumimoji="1" lang="en-US" altLang="ja-JP" sz="1800" dirty="0"/>
                        <a:t>10</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indent="0">
                        <a:buNone/>
                      </a:pPr>
                      <a:r>
                        <a:rPr lang="en-US" sz="1400" b="0">
                          <a:solidFill>
                            <a:srgbClr val="000000"/>
                          </a:solidFill>
                          <a:cs typeface="+mn-lt"/>
                        </a:rPr>
                        <a:t>[0.04328902466471808,</a:t>
                      </a:r>
                      <a:endParaRPr lang="en-US" sz="1400" b="0">
                        <a:solidFill>
                          <a:srgbClr val="000000"/>
                        </a:solidFill>
                        <a:cs typeface="+mn-lt"/>
                      </a:endParaRPr>
                    </a:p>
                    <a:p>
                      <a:pPr indent="0">
                        <a:buNone/>
                      </a:pPr>
                      <a:r>
                        <a:rPr lang="en-US" sz="1400" b="0">
                          <a:solidFill>
                            <a:srgbClr val="000000"/>
                          </a:solidFill>
                          <a:cs typeface="+mn-lt"/>
                        </a:rPr>
                        <a:t>0.044047092998161314]</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cs typeface="+mn-lt"/>
                        </a:rPr>
                        <a:t>[0.005123603277095277,</a:t>
                      </a:r>
                      <a:endParaRPr lang="en-US" sz="1400" b="0">
                        <a:solidFill>
                          <a:srgbClr val="000000"/>
                        </a:solidFill>
                        <a:cs typeface="+mn-lt"/>
                      </a:endParaRPr>
                    </a:p>
                    <a:p>
                      <a:pPr indent="0">
                        <a:buNone/>
                      </a:pPr>
                      <a:r>
                        <a:rPr lang="en-US" sz="1400" b="0">
                          <a:solidFill>
                            <a:srgbClr val="000000"/>
                          </a:solidFill>
                          <a:cs typeface="+mn-lt"/>
                        </a:rPr>
                        <a:t>0.005278610877047222]</a:t>
                      </a:r>
                      <a:endParaRPr lang="en-US" altLang="en-US" sz="1400" b="0">
                        <a:solidFill>
                          <a:srgbClr val="000000"/>
                        </a:solidFill>
                        <a:cs typeface="+mn-lt"/>
                      </a:endParaRPr>
                    </a:p>
                  </a:txBody>
                  <a:tcPr marL="12700" marR="12700" marT="12700" vert="horz"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コンテンツプレースホルダ 3"/>
          <p:cNvGraphicFramePr/>
          <p:nvPr>
            <p:ph idx="1"/>
          </p:nvPr>
        </p:nvGraphicFramePr>
        <p:xfrm>
          <a:off x="110490" y="2121535"/>
          <a:ext cx="8347710" cy="4300220"/>
        </p:xfrm>
        <a:graphic>
          <a:graphicData uri="http://schemas.openxmlformats.org/drawingml/2006/table">
            <a:tbl>
              <a:tblPr firstRow="1" bandRow="1">
                <a:tableStyleId>{5C22544A-7EE6-4342-B048-85BDC9FD1C3A}</a:tableStyleId>
              </a:tblPr>
              <a:tblGrid>
                <a:gridCol w="555625"/>
                <a:gridCol w="558800"/>
                <a:gridCol w="555625"/>
                <a:gridCol w="555625"/>
                <a:gridCol w="557530"/>
                <a:gridCol w="554990"/>
                <a:gridCol w="5009515"/>
              </a:tblGrid>
              <a:tr h="356870">
                <a:tc rowSpan="2">
                  <a:txBody>
                    <a:bodyPr/>
                    <a:p>
                      <a:pPr>
                        <a:buNone/>
                      </a:pPr>
                      <a:endParaRPr lang="en-US" altLang="ja-JP" sz="2800" baseline="-25000"/>
                    </a:p>
                  </a:txBody>
                  <a:tcPr/>
                </a:tc>
                <a:tc rowSpan="2">
                  <a:txBody>
                    <a:bodyPr/>
                    <a:p>
                      <a:pPr>
                        <a:buNone/>
                      </a:pPr>
                      <a:endParaRPr lang="ja-JP" altLang="en-US"/>
                    </a:p>
                  </a:txBody>
                  <a:tcPr/>
                </a:tc>
                <a:tc rowSpan="2">
                  <a:txBody>
                    <a:bodyPr/>
                    <a:p>
                      <a:pPr>
                        <a:buNone/>
                      </a:pPr>
                      <a:endParaRPr lang="ja-JP" altLang="en-US"/>
                    </a:p>
                  </a:txBody>
                  <a:tcPr/>
                </a:tc>
                <a:tc rowSpan="2">
                  <a:txBody>
                    <a:bodyPr/>
                    <a:p>
                      <a:pPr>
                        <a:buNone/>
                      </a:pPr>
                      <a:endParaRPr lang="ja-JP" altLang="en-US"/>
                    </a:p>
                  </a:txBody>
                  <a:tcPr/>
                </a:tc>
                <a:tc rowSpan="2">
                  <a:txBody>
                    <a:bodyPr/>
                    <a:p>
                      <a:pPr>
                        <a:buNone/>
                      </a:pPr>
                      <a:endParaRPr lang="ja-JP" altLang="en-US"/>
                    </a:p>
                  </a:txBody>
                  <a:tcPr/>
                </a:tc>
                <a:tc rowSpan="2">
                  <a:txBody>
                    <a:bodyPr/>
                    <a:p>
                      <a:pPr>
                        <a:buNone/>
                      </a:pPr>
                      <a:endParaRPr lang="ja-JP" altLang="en-US"/>
                    </a:p>
                  </a:txBody>
                  <a:tcPr/>
                </a:tc>
                <a:tc>
                  <a:txBody>
                    <a:bodyPr/>
                    <a:p>
                      <a:pPr algn="ctr">
                        <a:buNone/>
                      </a:pPr>
                      <a:r>
                        <a:rPr lang="ja-JP" altLang="en-US" sz="1800" dirty="0">
                          <a:sym typeface="+mn-ea"/>
                        </a:rPr>
                        <a:t>The probability of the chain being </a:t>
                      </a:r>
                      <a:r>
                        <a:rPr lang="en-US" altLang="ja-JP" sz="1800" dirty="0">
                          <a:sym typeface="+mn-ea"/>
                        </a:rPr>
                        <a:t>stale</a:t>
                      </a:r>
                      <a:endParaRPr lang="en-US" altLang="ja-JP" sz="1800" dirty="0">
                        <a:sym typeface="+mn-ea"/>
                      </a:endParaRPr>
                    </a:p>
                  </a:txBody>
                  <a:tcPr/>
                </a:tc>
              </a:tr>
              <a:tr h="356870">
                <a:tc vMerge="1">
                  <a:tcPr/>
                </a:tc>
                <a:tc vMerge="1">
                  <a:tcPr/>
                </a:tc>
                <a:tc vMerge="1">
                  <a:tcPr/>
                </a:tc>
                <a:tc vMerge="1">
                  <a:tcPr/>
                </a:tc>
                <a:tc vMerge="1">
                  <a:tcPr/>
                </a:tc>
                <a:tc vMerge="1">
                  <a:tcPr/>
                </a:tc>
                <a:tc>
                  <a:txBody>
                    <a:bodyPr/>
                    <a:p>
                      <a:pPr algn="ctr">
                        <a:buNone/>
                      </a:pPr>
                      <a:r>
                        <a:rPr sz="1800" dirty="0">
                          <a:sym typeface="+mn-ea"/>
                        </a:rPr>
                        <a:t>One subsequent block</a:t>
                      </a:r>
                      <a:endParaRPr lang="ja-JP" altLang="en-US"/>
                    </a:p>
                  </a:txBody>
                  <a:tcPr/>
                </a:tc>
              </a:tr>
              <a:tr h="713740">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[0.018734396737466547,0.019538873238497692]</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[0.006834212266201314,0.007215637289390526]</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[0.03627058736529163,0.03714596396483904]</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a:t>
                      </a:r>
                      <a:endParaRPr lang="en-US" altLang="ja-JP" sz="1600"/>
                    </a:p>
                  </a:txBody>
                  <a:tcPr/>
                </a:tc>
                <a:tc>
                  <a:txBody>
                    <a:bodyPr/>
                    <a:p>
                      <a:pPr>
                        <a:buNone/>
                      </a:pPr>
                      <a:r>
                        <a:rPr lang="en-US" altLang="ja-JP" sz="1600"/>
                        <a:t>1</a:t>
                      </a:r>
                      <a:endParaRPr lang="en-US" altLang="ja-JP" sz="1600"/>
                    </a:p>
                  </a:txBody>
                  <a:tcPr/>
                </a:tc>
                <a:tc>
                  <a:txBody>
                    <a:bodyPr/>
                    <a:p>
                      <a:pPr>
                        <a:buNone/>
                      </a:pPr>
                      <a:r>
                        <a:rPr lang="en-US" altLang="ja-JP" sz="1600"/>
                        <a:t>1</a:t>
                      </a:r>
                      <a:endParaRPr lang="en-US" altLang="ja-JP" sz="1600"/>
                    </a:p>
                  </a:txBody>
                  <a:tcPr/>
                </a:tc>
                <a:tc>
                  <a:txBody>
                    <a:bodyPr/>
                    <a:p>
                      <a:pPr indent="0">
                        <a:buNone/>
                      </a:pPr>
                      <a:r>
                        <a:rPr lang="en-US" sz="1400" b="0">
                          <a:solidFill>
                            <a:srgbClr val="000000"/>
                          </a:solidFill>
                          <a:cs typeface="+mn-lt"/>
                        </a:rPr>
                        <a:t>[0.08738014959649786,0.08892454768452392]</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[0.025556299964983833,0.02618590313435147]</a:t>
                      </a:r>
                      <a:endParaRPr lang="en-US" altLang="en-US" sz="1400" b="0">
                        <a:solidFill>
                          <a:srgbClr val="000000"/>
                        </a:solidFill>
                        <a:cs typeface="+mn-lt"/>
                      </a:endParaRPr>
                    </a:p>
                  </a:txBody>
                  <a:tcPr marL="12700" marR="12700" marT="12700" vert="horz" anchor="ctr"/>
                </a:tc>
              </a:tr>
            </a:tbl>
          </a:graphicData>
        </a:graphic>
      </p:graphicFrame>
      <p:pic>
        <p:nvPicPr>
          <p:cNvPr id="25" name="図形 24" descr="スクリーンショット (23)"/>
          <p:cNvPicPr>
            <a:picLocks noChangeAspect="1"/>
          </p:cNvPicPr>
          <p:nvPr/>
        </p:nvPicPr>
        <p:blipFill>
          <a:blip r:embed="rId1"/>
          <a:stretch>
            <a:fillRect/>
          </a:stretch>
        </p:blipFill>
        <p:spPr>
          <a:xfrm>
            <a:off x="185420" y="2149475"/>
            <a:ext cx="358140" cy="624840"/>
          </a:xfrm>
          <a:prstGeom prst="rect">
            <a:avLst/>
          </a:prstGeom>
        </p:spPr>
      </p:pic>
      <p:pic>
        <p:nvPicPr>
          <p:cNvPr id="26" name="図形 25" descr="スクリーンショット (23)"/>
          <p:cNvPicPr>
            <a:picLocks noChangeAspect="1"/>
          </p:cNvPicPr>
          <p:nvPr/>
        </p:nvPicPr>
        <p:blipFill>
          <a:blip r:embed="rId1"/>
          <a:stretch>
            <a:fillRect/>
          </a:stretch>
        </p:blipFill>
        <p:spPr>
          <a:xfrm>
            <a:off x="775335" y="2131695"/>
            <a:ext cx="358140" cy="624840"/>
          </a:xfrm>
          <a:prstGeom prst="rect">
            <a:avLst/>
          </a:prstGeom>
        </p:spPr>
      </p:pic>
      <p:pic>
        <p:nvPicPr>
          <p:cNvPr id="27" name="コンテンツプレースホルダ 26" descr="スクリーンショット (23)"/>
          <p:cNvPicPr>
            <a:picLocks noChangeAspect="1"/>
          </p:cNvPicPr>
          <p:nvPr/>
        </p:nvPicPr>
        <p:blipFill>
          <a:blip r:embed="rId1"/>
          <a:stretch>
            <a:fillRect/>
          </a:stretch>
        </p:blipFill>
        <p:spPr>
          <a:xfrm>
            <a:off x="1383030" y="2164080"/>
            <a:ext cx="358140" cy="624840"/>
          </a:xfrm>
          <a:prstGeom prst="rect">
            <a:avLst/>
          </a:prstGeom>
        </p:spPr>
      </p:pic>
      <p:pic>
        <p:nvPicPr>
          <p:cNvPr id="28" name="図形 27" descr="スクリーンショット (23) - コピー"/>
          <p:cNvPicPr>
            <a:picLocks noChangeAspect="1"/>
          </p:cNvPicPr>
          <p:nvPr/>
        </p:nvPicPr>
        <p:blipFill>
          <a:blip r:embed="rId2"/>
          <a:stretch>
            <a:fillRect/>
          </a:stretch>
        </p:blipFill>
        <p:spPr>
          <a:xfrm>
            <a:off x="1887220" y="2166620"/>
            <a:ext cx="358140" cy="594360"/>
          </a:xfrm>
          <a:prstGeom prst="rect">
            <a:avLst/>
          </a:prstGeom>
        </p:spPr>
      </p:pic>
      <p:pic>
        <p:nvPicPr>
          <p:cNvPr id="29" name="図形 28" descr="スクリーンショット (23) - コピー"/>
          <p:cNvPicPr>
            <a:picLocks noChangeAspect="1"/>
          </p:cNvPicPr>
          <p:nvPr/>
        </p:nvPicPr>
        <p:blipFill>
          <a:blip r:embed="rId2"/>
          <a:stretch>
            <a:fillRect/>
          </a:stretch>
        </p:blipFill>
        <p:spPr>
          <a:xfrm>
            <a:off x="2484755" y="2166620"/>
            <a:ext cx="358140" cy="594360"/>
          </a:xfrm>
          <a:prstGeom prst="rect">
            <a:avLst/>
          </a:prstGeom>
        </p:spPr>
      </p:pic>
      <p:pic>
        <p:nvPicPr>
          <p:cNvPr id="30" name="図形 29" descr="スクリーンショット (23) - コピー"/>
          <p:cNvPicPr>
            <a:picLocks noChangeAspect="1"/>
          </p:cNvPicPr>
          <p:nvPr/>
        </p:nvPicPr>
        <p:blipFill>
          <a:blip r:embed="rId2"/>
          <a:stretch>
            <a:fillRect/>
          </a:stretch>
        </p:blipFill>
        <p:spPr>
          <a:xfrm>
            <a:off x="3053080" y="2166620"/>
            <a:ext cx="358140" cy="594360"/>
          </a:xfrm>
          <a:prstGeom prst="rect">
            <a:avLst/>
          </a:prstGeom>
        </p:spPr>
      </p:pic>
      <p:sp>
        <p:nvSpPr>
          <p:cNvPr id="31" name="テキストボックス 30"/>
          <p:cNvSpPr txBox="1"/>
          <p:nvPr/>
        </p:nvSpPr>
        <p:spPr>
          <a:xfrm>
            <a:off x="963930" y="2498725"/>
            <a:ext cx="76200" cy="275590"/>
          </a:xfrm>
          <a:prstGeom prst="rect">
            <a:avLst/>
          </a:prstGeom>
          <a:solidFill>
            <a:schemeClr val="accent1"/>
          </a:solidFill>
        </p:spPr>
        <p:txBody>
          <a:bodyPr wrap="square" rtlCol="0">
            <a:spAutoFit/>
          </a:bodyPr>
          <a:p>
            <a:r>
              <a:rPr lang="en-US" altLang="ja-JP" sz="1200">
                <a:solidFill>
                  <a:schemeClr val="bg1"/>
                </a:solidFill>
              </a:rPr>
              <a:t>2</a:t>
            </a:r>
            <a:endParaRPr lang="en-US" altLang="ja-JP" sz="1200">
              <a:solidFill>
                <a:schemeClr val="bg1"/>
              </a:solidFill>
            </a:endParaRPr>
          </a:p>
        </p:txBody>
      </p:sp>
      <p:sp>
        <p:nvSpPr>
          <p:cNvPr id="32" name="テキストボックス 31"/>
          <p:cNvSpPr txBox="1"/>
          <p:nvPr/>
        </p:nvSpPr>
        <p:spPr>
          <a:xfrm>
            <a:off x="2651760" y="2534920"/>
            <a:ext cx="76200" cy="275590"/>
          </a:xfrm>
          <a:prstGeom prst="rect">
            <a:avLst/>
          </a:prstGeom>
          <a:solidFill>
            <a:schemeClr val="accent1"/>
          </a:solidFill>
        </p:spPr>
        <p:txBody>
          <a:bodyPr wrap="square" rtlCol="0">
            <a:spAutoFit/>
          </a:bodyPr>
          <a:p>
            <a:r>
              <a:rPr lang="en-US" altLang="ja-JP" sz="1200">
                <a:solidFill>
                  <a:schemeClr val="bg1"/>
                </a:solidFill>
              </a:rPr>
              <a:t>2</a:t>
            </a:r>
            <a:endParaRPr lang="en-US" altLang="ja-JP" sz="1200">
              <a:solidFill>
                <a:schemeClr val="bg1"/>
              </a:solidFill>
            </a:endParaRPr>
          </a:p>
        </p:txBody>
      </p:sp>
      <p:sp>
        <p:nvSpPr>
          <p:cNvPr id="33" name="テキストボックス 32"/>
          <p:cNvSpPr txBox="1"/>
          <p:nvPr/>
        </p:nvSpPr>
        <p:spPr>
          <a:xfrm>
            <a:off x="3221355" y="2536190"/>
            <a:ext cx="76200" cy="275590"/>
          </a:xfrm>
          <a:prstGeom prst="rect">
            <a:avLst/>
          </a:prstGeom>
          <a:solidFill>
            <a:schemeClr val="accent1"/>
          </a:solidFill>
        </p:spPr>
        <p:txBody>
          <a:bodyPr wrap="square" rtlCol="0">
            <a:spAutoFit/>
          </a:bodyPr>
          <a:p>
            <a:r>
              <a:rPr lang="en-US" altLang="ja-JP" sz="1200">
                <a:solidFill>
                  <a:schemeClr val="bg1"/>
                </a:solidFill>
              </a:rPr>
              <a:t>3</a:t>
            </a:r>
            <a:endParaRPr lang="en-US" altLang="ja-JP" sz="1200">
              <a:solidFill>
                <a:schemeClr val="bg1"/>
              </a:solidFill>
            </a:endParaRPr>
          </a:p>
        </p:txBody>
      </p:sp>
      <p:sp>
        <p:nvSpPr>
          <p:cNvPr id="34" name="テキストボックス 33"/>
          <p:cNvSpPr txBox="1"/>
          <p:nvPr/>
        </p:nvSpPr>
        <p:spPr>
          <a:xfrm>
            <a:off x="1580515" y="2528570"/>
            <a:ext cx="76200" cy="275590"/>
          </a:xfrm>
          <a:prstGeom prst="rect">
            <a:avLst/>
          </a:prstGeom>
          <a:solidFill>
            <a:schemeClr val="accent1"/>
          </a:solidFill>
        </p:spPr>
        <p:txBody>
          <a:bodyPr wrap="square" rtlCol="0">
            <a:spAutoFit/>
          </a:bodyPr>
          <a:p>
            <a:r>
              <a:rPr lang="en-US" altLang="ja-JP" sz="1200">
                <a:solidFill>
                  <a:schemeClr val="bg1"/>
                </a:solidFill>
              </a:rPr>
              <a:t>3</a:t>
            </a:r>
            <a:endParaRPr lang="en-US" altLang="ja-JP" sz="1200">
              <a:solidFill>
                <a:schemeClr val="bg1"/>
              </a:solidFill>
            </a:endParaRPr>
          </a:p>
        </p:txBody>
      </p:sp>
      <p:sp>
        <p:nvSpPr>
          <p:cNvPr id="5" name="タイトル 1"/>
          <p:cNvSpPr>
            <a:spLocks noGrp="1"/>
          </p:cNvSpPr>
          <p:nvPr/>
        </p:nvSpPr>
        <p:spPr>
          <a:xfrm>
            <a:off x="668020" y="45161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ja-JP" altLang="en-US" dirty="0">
                <a:sym typeface="+mn-ea"/>
              </a:rPr>
              <a:t>数値例（</a:t>
            </a:r>
            <a:r>
              <a:rPr lang="en-US" altLang="ja-JP" dirty="0">
                <a:sym typeface="+mn-ea"/>
              </a:rPr>
              <a:t>Ⅲ</a:t>
            </a:r>
            <a:r>
              <a:rPr lang="ja-JP" altLang="en-US" dirty="0">
                <a:sym typeface="+mn-ea"/>
              </a:rPr>
              <a:t>）</a:t>
            </a:r>
            <a:endParaRPr lang="ja-JP" altLang="en-US"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まとめと課題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今回、三者のマイナーが独立でマイニングしている状況のシミュレーションを考えた</a:t>
            </a:r>
            <a:endParaRPr kumimoji="1" lang="ja-JP" altLang="en-US" dirty="0"/>
          </a:p>
          <a:p>
            <a:endParaRPr lang="en-US" altLang="ja-JP" dirty="0"/>
          </a:p>
          <a:p>
            <a:r>
              <a:rPr kumimoji="1" lang="ja-JP" altLang="en-US" dirty="0"/>
              <a:t>現状だと確率に対してブロックの数が少ないので、今後はもっと長い時間のシミュレートを行いたい</a:t>
            </a:r>
            <a:endParaRPr kumimoji="1" lang="ja-JP" altLang="en-US" dirty="0"/>
          </a:p>
          <a:p>
            <a:r>
              <a:rPr kumimoji="1" lang="ja-JP" altLang="en-US" dirty="0"/>
              <a:t>マイナーが三人の場合の「</a:t>
            </a:r>
            <a:r>
              <a:rPr lang="en-US" altLang="ja-JP" dirty="0">
                <a:sym typeface="+mn-ea"/>
              </a:rPr>
              <a:t>Two subsequent blocks</a:t>
            </a:r>
            <a:r>
              <a:rPr lang="ja-JP" altLang="en-US" dirty="0">
                <a:sym typeface="+mn-ea"/>
              </a:rPr>
              <a:t>」のシミュレートをする</a:t>
            </a:r>
            <a:endParaRPr kumimoji="1" lang="ja-JP" altLang="en-US" dirty="0"/>
          </a:p>
          <a:p>
            <a:endParaRPr kumimoji="1" lang="ja-JP" altLang="en-US" dirty="0"/>
          </a:p>
        </p:txBody>
      </p:sp>
      <p:sp>
        <p:nvSpPr>
          <p:cNvPr id="4" name="テキスト ボックス 3"/>
          <p:cNvSpPr txBox="1"/>
          <p:nvPr/>
        </p:nvSpPr>
        <p:spPr>
          <a:xfrm>
            <a:off x="216073" y="6488668"/>
            <a:ext cx="728869"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14</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4101" y="4157472"/>
            <a:ext cx="5899614" cy="2700528"/>
          </a:xfrm>
          <a:prstGeom prst="rect">
            <a:avLst/>
          </a:prstGeom>
        </p:spPr>
      </p:pic>
      <p:sp>
        <p:nvSpPr>
          <p:cNvPr id="5" name="タイトル 4"/>
          <p:cNvSpPr>
            <a:spLocks noGrp="1"/>
          </p:cNvSpPr>
          <p:nvPr>
            <p:ph type="title"/>
          </p:nvPr>
        </p:nvSpPr>
        <p:spPr/>
        <p:txBody>
          <a:bodyPr/>
          <a:lstStyle/>
          <a:p>
            <a:r>
              <a:rPr kumimoji="1" lang="ja-JP" altLang="en-US"/>
              <a:t>ブロックの連結</a:t>
            </a:r>
            <a:endParaRPr kumimoji="1" lang="ja-JP" altLang="en-US"/>
          </a:p>
        </p:txBody>
      </p:sp>
      <p:sp>
        <p:nvSpPr>
          <p:cNvPr id="6" name="コンテンツ プレースホルダー 5"/>
          <p:cNvSpPr>
            <a:spLocks noGrp="1"/>
          </p:cNvSpPr>
          <p:nvPr>
            <p:ph idx="1"/>
          </p:nvPr>
        </p:nvSpPr>
        <p:spPr>
          <a:xfrm>
            <a:off x="685800" y="1842008"/>
            <a:ext cx="7772400" cy="4050792"/>
          </a:xfrm>
        </p:spPr>
        <p:txBody>
          <a:bodyPr>
            <a:normAutofit/>
          </a:bodyPr>
          <a:lstStyle/>
          <a:p>
            <a:r>
              <a:rPr lang="ja-JP" altLang="en-US" sz="2400" dirty="0"/>
              <a:t>ブロックのデータ構造</a:t>
            </a:r>
            <a:endParaRPr lang="en-US" altLang="ja-JP" sz="2400" dirty="0"/>
          </a:p>
          <a:p>
            <a:pPr lvl="1"/>
            <a:r>
              <a:rPr lang="ja-JP" altLang="en-US" sz="2000" dirty="0"/>
              <a:t>前のブロックのハッシュ値，ナンス（</a:t>
            </a:r>
            <a:r>
              <a:rPr lang="en-US" altLang="ja-JP" sz="2000" dirty="0"/>
              <a:t>nonce</a:t>
            </a:r>
            <a:r>
              <a:rPr lang="ja-JP" altLang="en-US" sz="2000" dirty="0"/>
              <a:t>），取引データ</a:t>
            </a:r>
            <a:endParaRPr lang="en-US" altLang="ja-JP" sz="2000" dirty="0"/>
          </a:p>
          <a:p>
            <a:r>
              <a:rPr lang="ja-JP" altLang="en-US" sz="2400" dirty="0"/>
              <a:t>マイニング</a:t>
            </a:r>
            <a:endParaRPr lang="en-US" altLang="ja-JP" sz="2400" dirty="0"/>
          </a:p>
          <a:p>
            <a:pPr lvl="1"/>
            <a:r>
              <a:rPr lang="ja-JP" altLang="en-US" sz="2000" dirty="0">
                <a:solidFill>
                  <a:srgbClr val="FF0000"/>
                </a:solidFill>
              </a:rPr>
              <a:t>新しく作るブロック</a:t>
            </a:r>
            <a:r>
              <a:rPr lang="ja-JP" altLang="en-US" sz="2000" dirty="0"/>
              <a:t>のハッシュ値の先頭数桁が</a:t>
            </a:r>
            <a:r>
              <a:rPr lang="en-US" altLang="ja-JP" sz="2000" dirty="0"/>
              <a:t>0</a:t>
            </a:r>
            <a:r>
              <a:rPr lang="ja-JP" altLang="en-US" sz="2000" dirty="0"/>
              <a:t>となるようなナンスを総当たりによる手法で算出する</a:t>
            </a:r>
            <a:endParaRPr lang="en-US" altLang="ja-JP" sz="2000" dirty="0"/>
          </a:p>
          <a:p>
            <a:pPr lvl="1"/>
            <a:r>
              <a:rPr lang="ja-JP" altLang="en-US" sz="2000" dirty="0"/>
              <a:t>適切なナンスを見つけることでブロックを連結する</a:t>
            </a:r>
            <a:endParaRPr lang="en-US" altLang="ja-JP" sz="2000" dirty="0"/>
          </a:p>
          <a:p>
            <a:pPr lvl="1"/>
            <a:r>
              <a:rPr lang="ja-JP" altLang="en-US" sz="2000" dirty="0"/>
              <a:t>成功者には報酬が支払われる</a:t>
            </a:r>
            <a:endParaRPr lang="en-US" altLang="ja-JP" sz="2000" dirty="0"/>
          </a:p>
        </p:txBody>
      </p:sp>
      <p:sp>
        <p:nvSpPr>
          <p:cNvPr id="7" name="テキスト ボックス 6"/>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 name="正方形/長方形 1"/>
          <p:cNvSpPr/>
          <p:nvPr/>
        </p:nvSpPr>
        <p:spPr>
          <a:xfrm>
            <a:off x="2128843" y="5389231"/>
            <a:ext cx="206479" cy="114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114790" y="5392902"/>
            <a:ext cx="206479" cy="114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118329" y="5389230"/>
            <a:ext cx="206479" cy="114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合意問題</a:t>
            </a:r>
            <a:endParaRPr kumimoji="1" lang="ja-JP" altLang="en-US" dirty="0"/>
          </a:p>
        </p:txBody>
      </p:sp>
      <p:sp>
        <p:nvSpPr>
          <p:cNvPr id="3" name="コンテンツ プレースホルダー 2"/>
          <p:cNvSpPr>
            <a:spLocks noGrp="1"/>
          </p:cNvSpPr>
          <p:nvPr>
            <p:ph idx="1"/>
          </p:nvPr>
        </p:nvSpPr>
        <p:spPr>
          <a:xfrm>
            <a:off x="685800" y="2121408"/>
            <a:ext cx="8191500" cy="4279392"/>
          </a:xfrm>
        </p:spPr>
        <p:txBody>
          <a:bodyPr>
            <a:noAutofit/>
          </a:bodyPr>
          <a:lstStyle/>
          <a:p>
            <a:r>
              <a:rPr kumimoji="1" lang="ja-JP" altLang="en-US" dirty="0"/>
              <a:t>分散</a:t>
            </a:r>
            <a:r>
              <a:rPr lang="ja-JP" altLang="en-US" dirty="0"/>
              <a:t>環境（</a:t>
            </a:r>
            <a:r>
              <a:rPr kumimoji="1" lang="en-US" altLang="ja-JP" dirty="0"/>
              <a:t>P2P</a:t>
            </a:r>
            <a:r>
              <a:rPr kumimoji="1" lang="ja-JP" altLang="en-US" dirty="0"/>
              <a:t>環境）で各ピアが独立してブロックを連結</a:t>
            </a:r>
            <a:endParaRPr kumimoji="1" lang="en-US" altLang="ja-JP" dirty="0"/>
          </a:p>
          <a:p>
            <a:r>
              <a:rPr lang="ja-JP" altLang="en-US" dirty="0"/>
              <a:t>全てのピアが同一のデータを保有する必要性→合意問題</a:t>
            </a:r>
            <a:endParaRPr lang="en-US" altLang="ja-JP" dirty="0"/>
          </a:p>
          <a:p>
            <a:pPr lvl="1"/>
            <a:r>
              <a:rPr lang="ja-JP" altLang="en-US" sz="2000" dirty="0"/>
              <a:t>全ピアが最長のチェーンに合意</a:t>
            </a:r>
            <a:endParaRPr lang="en-US" altLang="ja-JP" sz="2000" dirty="0"/>
          </a:p>
          <a:p>
            <a:pPr lvl="1"/>
            <a:r>
              <a:rPr lang="ja-JP" altLang="en-US" sz="2000" dirty="0"/>
              <a:t>最長のチェーンにかかるコストは最大（</a:t>
            </a:r>
            <a:r>
              <a:rPr lang="en-US" altLang="ja-JP" sz="2000" dirty="0"/>
              <a:t>Proof of Work</a:t>
            </a:r>
            <a:r>
              <a:rPr lang="ja-JP" altLang="en-US" sz="2000" dirty="0"/>
              <a:t>）</a:t>
            </a:r>
            <a:endParaRPr lang="en-US" altLang="ja-JP" sz="2000" dirty="0"/>
          </a:p>
          <a:p>
            <a:r>
              <a:rPr lang="ja-JP" altLang="en-US" dirty="0"/>
              <a:t>確率的な合意</a:t>
            </a:r>
            <a:endParaRPr lang="en-US" altLang="ja-JP" dirty="0"/>
          </a:p>
          <a:p>
            <a:pPr lvl="1"/>
            <a:r>
              <a:rPr lang="ja-JP" altLang="en-US" dirty="0"/>
              <a:t>チェーンの分岐</a:t>
            </a:r>
            <a:endParaRPr lang="en-US" altLang="ja-JP" dirty="0"/>
          </a:p>
          <a:p>
            <a:pPr lvl="1"/>
            <a:r>
              <a:rPr lang="ja-JP" altLang="en-US" dirty="0"/>
              <a:t>一度合意されたチェーンが破棄される可能性</a:t>
            </a:r>
            <a:endParaRPr lang="en-US" altLang="ja-JP" dirty="0"/>
          </a:p>
          <a:p>
            <a:r>
              <a:rPr lang="ja-JP" altLang="en-US" dirty="0"/>
              <a:t>実際の金と仮想通貨の交換はブロックが合意されている必要がある</a:t>
            </a:r>
            <a:endParaRPr lang="en-US" altLang="ja-JP" dirty="0"/>
          </a:p>
          <a:p>
            <a:r>
              <a:rPr lang="ja-JP" altLang="en-US" dirty="0"/>
              <a:t>チェーンに後続のブロックが数個連結すると合意</a:t>
            </a:r>
            <a:endParaRPr lang="ja-JP" altLang="en-US" dirty="0"/>
          </a:p>
          <a:p>
            <a:r>
              <a:rPr lang="ja-JP" altLang="en-US" dirty="0"/>
              <a:t>少額な取引でも時間がかかる</a:t>
            </a:r>
            <a:endParaRPr kumimoji="1" lang="ja-JP" altLang="en-US"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4</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関連研究</a:t>
            </a:r>
            <a:endParaRPr kumimoji="1" lang="ja-JP" altLang="en-US"/>
          </a:p>
        </p:txBody>
      </p:sp>
      <p:sp>
        <p:nvSpPr>
          <p:cNvPr id="3" name="コンテンツ プレースホルダー 2"/>
          <p:cNvSpPr>
            <a:spLocks noGrp="1"/>
          </p:cNvSpPr>
          <p:nvPr>
            <p:ph idx="1"/>
          </p:nvPr>
        </p:nvSpPr>
        <p:spPr>
          <a:xfrm>
            <a:off x="685800" y="2121408"/>
            <a:ext cx="7772400" cy="4050792"/>
          </a:xfrm>
        </p:spPr>
        <p:txBody>
          <a:bodyPr>
            <a:normAutofit/>
          </a:bodyPr>
          <a:lstStyle/>
          <a:p>
            <a:r>
              <a:rPr lang="ja-JP" altLang="en-US" sz="2400" dirty="0"/>
              <a:t>確率モデルによるブロックチェーンの評価</a:t>
            </a:r>
            <a:endParaRPr lang="en-US" altLang="ja-JP" sz="2400" dirty="0"/>
          </a:p>
          <a:p>
            <a:pPr lvl="1"/>
            <a:r>
              <a:rPr lang="en-US" altLang="ja-JP" sz="2000" dirty="0"/>
              <a:t>S. Nakamoto, Bitcoin: A Peer-to-Peer Electronic Cash System, (2008)</a:t>
            </a:r>
            <a:endParaRPr lang="en-US" altLang="ja-JP" sz="2000" dirty="0"/>
          </a:p>
          <a:p>
            <a:pPr lvl="2"/>
            <a:r>
              <a:rPr lang="ja-JP" altLang="en-US" sz="1800" dirty="0"/>
              <a:t>ランダムウォークを用いた改ざんに対する安全性の評価</a:t>
            </a:r>
            <a:endParaRPr lang="en-US" altLang="ja-JP" sz="1800" dirty="0"/>
          </a:p>
          <a:p>
            <a:pPr lvl="1"/>
            <a:r>
              <a:rPr lang="ja-JP" altLang="en-US" sz="2000" dirty="0"/>
              <a:t>笠原，ビットコインと待ち行列モデル，</a:t>
            </a:r>
            <a:r>
              <a:rPr lang="en-US" altLang="ja-JP" sz="2000" dirty="0"/>
              <a:t>OR</a:t>
            </a:r>
            <a:r>
              <a:rPr lang="ja-JP" altLang="en-US" sz="2000" dirty="0"/>
              <a:t>学会誌（</a:t>
            </a:r>
            <a:r>
              <a:rPr lang="en-US" altLang="ja-JP" sz="2000" dirty="0"/>
              <a:t>2017</a:t>
            </a:r>
            <a:r>
              <a:rPr lang="ja-JP" altLang="en-US" sz="2000" dirty="0"/>
              <a:t>）</a:t>
            </a:r>
            <a:endParaRPr lang="en-US" altLang="ja-JP" sz="2000" dirty="0"/>
          </a:p>
          <a:p>
            <a:pPr lvl="2"/>
            <a:r>
              <a:rPr lang="ja-JP" altLang="en-US" sz="1800" dirty="0"/>
              <a:t>ブロック生成時間分布の導出</a:t>
            </a:r>
            <a:endParaRPr lang="ja-JP" altLang="en-US" sz="1800" dirty="0"/>
          </a:p>
          <a:p>
            <a:pPr lvl="2"/>
            <a:endParaRPr lang="en-US" altLang="ja-JP" sz="1800" dirty="0"/>
          </a:p>
          <a:p>
            <a:pPr lvl="2"/>
            <a:endParaRPr lang="en-US" altLang="ja-JP" sz="1800" dirty="0"/>
          </a:p>
          <a:p>
            <a:pPr lvl="0"/>
            <a:endParaRPr lang="en-US" altLang="ja-JP" sz="2025"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5</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目的</a:t>
            </a:r>
            <a:endParaRPr kumimoji="1" lang="ja-JP" altLang="en-US"/>
          </a:p>
        </p:txBody>
      </p:sp>
      <p:sp>
        <p:nvSpPr>
          <p:cNvPr id="3" name="コンテンツ プレースホルダー 2"/>
          <p:cNvSpPr>
            <a:spLocks noGrp="1"/>
          </p:cNvSpPr>
          <p:nvPr>
            <p:ph idx="1"/>
          </p:nvPr>
        </p:nvSpPr>
        <p:spPr/>
        <p:txBody>
          <a:bodyPr>
            <a:normAutofit lnSpcReduction="10000"/>
          </a:bodyPr>
          <a:lstStyle/>
          <a:p>
            <a:r>
              <a:rPr lang="ja-JP" altLang="en-US" sz="2200" dirty="0"/>
              <a:t>複数のピア間の通信遅延ならびにブロック生成能力がブロックの破棄に与える影響の分析</a:t>
            </a:r>
            <a:endParaRPr lang="ja-JP" altLang="en-US" dirty="0"/>
          </a:p>
          <a:p>
            <a:endParaRPr lang="ja-JP" altLang="en-US" dirty="0"/>
          </a:p>
          <a:p>
            <a:pPr lvl="0"/>
            <a:r>
              <a:rPr lang="ja-JP" altLang="en-US" sz="2000" dirty="0">
                <a:sym typeface="+mn-ea"/>
              </a:rPr>
              <a:t>従来研究では、マイナーが二人の時のブロックが破棄される</a:t>
            </a:r>
            <a:r>
              <a:rPr lang="en-US" altLang="ja-JP" sz="2000" dirty="0">
                <a:sym typeface="+mn-ea"/>
              </a:rPr>
              <a:t>確率を求めた</a:t>
            </a:r>
            <a:endParaRPr lang="en-US" altLang="ja-JP" sz="2000" dirty="0"/>
          </a:p>
          <a:p>
            <a:pPr marL="274320" lvl="1" indent="0">
              <a:buNone/>
            </a:pPr>
            <a:r>
              <a:rPr lang="en-US" altLang="ja-JP" sz="2000" dirty="0">
                <a:sym typeface="+mn-ea"/>
              </a:rPr>
              <a:t>→</a:t>
            </a:r>
            <a:r>
              <a:rPr lang="ja-JP" altLang="en-US" sz="2000" dirty="0">
                <a:sym typeface="+mn-ea"/>
              </a:rPr>
              <a:t>マイナーを</a:t>
            </a:r>
            <a:r>
              <a:rPr lang="en-US" altLang="ja-JP" sz="2000" dirty="0">
                <a:sym typeface="+mn-ea"/>
              </a:rPr>
              <a:t>三人</a:t>
            </a:r>
            <a:r>
              <a:rPr lang="ja-JP" altLang="en-US" sz="2000" dirty="0">
                <a:sym typeface="+mn-ea"/>
              </a:rPr>
              <a:t>に</a:t>
            </a:r>
            <a:r>
              <a:rPr lang="en-US" altLang="ja-JP" sz="2000" dirty="0">
                <a:sym typeface="+mn-ea"/>
              </a:rPr>
              <a:t>拡張</a:t>
            </a:r>
            <a:endParaRPr lang="ja-JP" altLang="en-US" dirty="0"/>
          </a:p>
          <a:p>
            <a:r>
              <a:rPr lang="ja-JP" altLang="en-US" dirty="0"/>
              <a:t>三人の場合だと、二人の時なら破棄されていたブロックが再利用される可能性</a:t>
            </a:r>
            <a:endParaRPr lang="ja-JP" altLang="en-US" dirty="0"/>
          </a:p>
          <a:p>
            <a:pPr marL="274320" lvl="1" indent="0">
              <a:buNone/>
            </a:pPr>
            <a:r>
              <a:rPr lang="en-US" altLang="ja-JP" sz="1800" dirty="0"/>
              <a:t>→</a:t>
            </a:r>
            <a:r>
              <a:rPr lang="ja-JP" altLang="en-US" sz="1800" dirty="0"/>
              <a:t>全員が一つのチェーンに合意するまでの全状態を記録する必要がある</a:t>
            </a:r>
            <a:endParaRPr lang="ja-JP" altLang="en-US" sz="1800" dirty="0"/>
          </a:p>
          <a:p>
            <a:pPr marL="274320" lvl="1" indent="0">
              <a:buNone/>
            </a:pPr>
            <a:endParaRPr lang="ja-JP" altLang="en-US" dirty="0"/>
          </a:p>
          <a:p>
            <a:r>
              <a:rPr lang="ja-JP" altLang="en-US" dirty="0"/>
              <a:t>解析につなげるためのシミュレーションを行う</a:t>
            </a:r>
            <a:endParaRPr lang="en-US" altLang="ja-JP" dirty="0"/>
          </a:p>
          <a:p>
            <a:endParaRPr kumimoji="1" lang="en-US" altLang="ja-JP" dirty="0"/>
          </a:p>
          <a:p>
            <a:endParaRPr kumimoji="1" lang="ja-JP" altLang="en-US"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6</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モデルの記述</a:t>
            </a:r>
            <a:endParaRPr lang="ja-JP" altLang="en-US"/>
          </a:p>
        </p:txBody>
      </p:sp>
      <p:sp>
        <p:nvSpPr>
          <p:cNvPr id="3" name="コンテンツプレースホルダ 2"/>
          <p:cNvSpPr>
            <a:spLocks noGrp="1"/>
          </p:cNvSpPr>
          <p:nvPr>
            <p:ph idx="1"/>
          </p:nvPr>
        </p:nvSpPr>
        <p:spPr/>
        <p:txBody>
          <a:bodyPr/>
          <a:p>
            <a:r>
              <a:rPr lang="ja-JP" altLang="en-US" sz="1800"/>
              <a:t>三人のマイナー（ピア）がそれぞれ独立にブロックを連結（競争）</a:t>
            </a:r>
            <a:endParaRPr lang="ja-JP" altLang="en-US" sz="1800"/>
          </a:p>
          <a:p>
            <a:r>
              <a:rPr lang="ja-JP" altLang="en-US" sz="1800"/>
              <a:t>マイナー</a:t>
            </a:r>
            <a:r>
              <a:rPr lang="en-US" altLang="ja-JP" sz="1800"/>
              <a:t>A,B,C</a:t>
            </a:r>
            <a:r>
              <a:rPr lang="ja-JP" altLang="en-US" sz="1800"/>
              <a:t>はそれぞれ</a:t>
            </a:r>
            <a:r>
              <a:rPr lang="en-US" altLang="ja-JP" sz="1800"/>
              <a:t>μ</a:t>
            </a:r>
            <a:r>
              <a:rPr lang="en-US" altLang="ja-JP" sz="1800" baseline="-25000"/>
              <a:t>1</a:t>
            </a:r>
            <a:r>
              <a:rPr lang="en-US" altLang="ja-JP" sz="1800">
                <a:sym typeface="+mn-ea"/>
              </a:rPr>
              <a:t>,μ</a:t>
            </a:r>
            <a:r>
              <a:rPr lang="en-US" altLang="ja-JP" sz="1800" baseline="-25000">
                <a:sym typeface="+mn-ea"/>
              </a:rPr>
              <a:t>2</a:t>
            </a:r>
            <a:r>
              <a:rPr lang="en-US" altLang="ja-JP" sz="1800">
                <a:sym typeface="+mn-ea"/>
              </a:rPr>
              <a:t>,μ</a:t>
            </a:r>
            <a:r>
              <a:rPr lang="en-US" altLang="ja-JP" sz="1800" baseline="-25000">
                <a:sym typeface="+mn-ea"/>
              </a:rPr>
              <a:t>3</a:t>
            </a:r>
            <a:r>
              <a:rPr lang="ja-JP" altLang="en-US" sz="1800">
                <a:sym typeface="+mn-ea"/>
              </a:rPr>
              <a:t>の指数分布に従って新しいブロックを連結</a:t>
            </a:r>
            <a:endParaRPr lang="ja-JP" altLang="en-US" sz="1800">
              <a:sym typeface="+mn-ea"/>
            </a:endParaRPr>
          </a:p>
          <a:p>
            <a:r>
              <a:rPr lang="ja-JP" altLang="en-US" sz="1800">
                <a:sym typeface="+mn-ea"/>
              </a:rPr>
              <a:t>連結後に他方へ伝播</a:t>
            </a:r>
            <a:endParaRPr lang="ja-JP" altLang="en-US" sz="1800">
              <a:sym typeface="+mn-ea"/>
            </a:endParaRPr>
          </a:p>
          <a:p>
            <a:r>
              <a:rPr lang="en-US" altLang="ja-JP" sz="1800">
                <a:sym typeface="+mn-ea"/>
              </a:rPr>
              <a:t>λ</a:t>
            </a:r>
            <a:r>
              <a:rPr lang="en-US" altLang="ja-JP" sz="1800" baseline="-25000">
                <a:sym typeface="+mn-ea"/>
              </a:rPr>
              <a:t>1</a:t>
            </a:r>
            <a:r>
              <a:rPr lang="en-US" altLang="ja-JP" sz="1800">
                <a:sym typeface="+mn-ea"/>
              </a:rPr>
              <a:t>,λ</a:t>
            </a:r>
            <a:r>
              <a:rPr lang="en-US" altLang="ja-JP" sz="1800" baseline="-25000">
                <a:sym typeface="+mn-ea"/>
              </a:rPr>
              <a:t>2</a:t>
            </a:r>
            <a:r>
              <a:rPr lang="en-US" altLang="ja-JP" sz="1800">
                <a:sym typeface="+mn-ea"/>
              </a:rPr>
              <a:t>,λ</a:t>
            </a:r>
            <a:r>
              <a:rPr lang="en-US" altLang="ja-JP" sz="1800" baseline="-25000">
                <a:sym typeface="+mn-ea"/>
              </a:rPr>
              <a:t>3</a:t>
            </a:r>
            <a:r>
              <a:rPr lang="ja-JP" altLang="en-US" sz="1800">
                <a:sym typeface="+mn-ea"/>
              </a:rPr>
              <a:t>の指数分布に従った伝播遅延が発生</a:t>
            </a:r>
            <a:endParaRPr lang="ja-JP" altLang="en-US" sz="1800">
              <a:sym typeface="+mn-ea"/>
            </a:endParaRPr>
          </a:p>
          <a:p>
            <a:r>
              <a:rPr lang="ja-JP" altLang="en-US" sz="1800">
                <a:sym typeface="+mn-ea"/>
              </a:rPr>
              <a:t>競争に負けた場合、相手のチェーンに合意し自分のチェーンを破棄</a:t>
            </a:r>
            <a:endParaRPr lang="ja-JP" altLang="en-US" sz="1800">
              <a:sym typeface="+mn-ea"/>
            </a:endParaRPr>
          </a:p>
          <a:p>
            <a:endParaRPr lang="ja-JP" altLang="en-US" sz="1800">
              <a:sym typeface="+mn-ea"/>
            </a:endParaRPr>
          </a:p>
        </p:txBody>
      </p:sp>
      <p:sp>
        <p:nvSpPr>
          <p:cNvPr id="4" name="テキスト ボックス 3"/>
          <p:cNvSpPr txBox="1"/>
          <p:nvPr/>
        </p:nvSpPr>
        <p:spPr>
          <a:xfrm>
            <a:off x="216073" y="6488668"/>
            <a:ext cx="728869" cy="369332"/>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7</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発生しうるイベント一覧</a:t>
            </a:r>
            <a:endParaRPr lang="ja-JP" altLang="en-US"/>
          </a:p>
        </p:txBody>
      </p:sp>
      <p:sp>
        <p:nvSpPr>
          <p:cNvPr id="3" name="コンテンツプレースホルダ 2"/>
          <p:cNvSpPr>
            <a:spLocks noGrp="1"/>
          </p:cNvSpPr>
          <p:nvPr>
            <p:ph idx="1"/>
          </p:nvPr>
        </p:nvSpPr>
        <p:spPr/>
        <p:txBody>
          <a:bodyPr/>
          <a:p>
            <a:r>
              <a:rPr lang="en-US" altLang="ja-JP"/>
              <a:t>A</a:t>
            </a:r>
            <a:r>
              <a:rPr lang="ja-JP" altLang="en-US"/>
              <a:t>がマイニングに成功</a:t>
            </a:r>
            <a:endParaRPr lang="ja-JP" altLang="en-US"/>
          </a:p>
          <a:p>
            <a:r>
              <a:rPr lang="en-US" altLang="ja-JP">
                <a:sym typeface="+mn-ea"/>
              </a:rPr>
              <a:t>B</a:t>
            </a:r>
            <a:r>
              <a:rPr lang="ja-JP" altLang="en-US">
                <a:sym typeface="+mn-ea"/>
              </a:rPr>
              <a:t>がマイニングに成功</a:t>
            </a:r>
            <a:endParaRPr lang="ja-JP" altLang="en-US">
              <a:sym typeface="+mn-ea"/>
            </a:endParaRPr>
          </a:p>
          <a:p>
            <a:r>
              <a:rPr lang="en-US" altLang="ja-JP">
                <a:sym typeface="+mn-ea"/>
              </a:rPr>
              <a:t>C</a:t>
            </a:r>
            <a:r>
              <a:rPr lang="ja-JP" altLang="en-US">
                <a:sym typeface="+mn-ea"/>
              </a:rPr>
              <a:t>がマイニングに成功</a:t>
            </a:r>
            <a:endParaRPr lang="ja-JP" altLang="en-US">
              <a:sym typeface="+mn-ea"/>
            </a:endParaRPr>
          </a:p>
          <a:p>
            <a:r>
              <a:rPr lang="en-US" altLang="ja-JP"/>
              <a:t>A</a:t>
            </a:r>
            <a:r>
              <a:rPr lang="ja-JP" altLang="en-US"/>
              <a:t>から</a:t>
            </a:r>
            <a:r>
              <a:rPr lang="en-US" altLang="ja-JP"/>
              <a:t>B</a:t>
            </a:r>
            <a:r>
              <a:rPr lang="ja-JP" altLang="en-US"/>
              <a:t>への通知が到達</a:t>
            </a:r>
            <a:endParaRPr lang="ja-JP" altLang="en-US"/>
          </a:p>
          <a:p>
            <a:r>
              <a:rPr lang="en-US" altLang="ja-JP">
                <a:sym typeface="+mn-ea"/>
              </a:rPr>
              <a:t>A</a:t>
            </a:r>
            <a:r>
              <a:rPr lang="ja-JP" altLang="en-US">
                <a:sym typeface="+mn-ea"/>
              </a:rPr>
              <a:t>から</a:t>
            </a:r>
            <a:r>
              <a:rPr lang="en-US" altLang="ja-JP">
                <a:sym typeface="+mn-ea"/>
              </a:rPr>
              <a:t>C</a:t>
            </a:r>
            <a:r>
              <a:rPr lang="ja-JP" altLang="en-US">
                <a:sym typeface="+mn-ea"/>
              </a:rPr>
              <a:t>への通知が到達</a:t>
            </a:r>
            <a:endParaRPr lang="ja-JP" altLang="en-US">
              <a:sym typeface="+mn-ea"/>
            </a:endParaRPr>
          </a:p>
          <a:p>
            <a:r>
              <a:rPr lang="en-US" altLang="ja-JP">
                <a:sym typeface="+mn-ea"/>
              </a:rPr>
              <a:t>B</a:t>
            </a:r>
            <a:r>
              <a:rPr lang="ja-JP" altLang="en-US">
                <a:sym typeface="+mn-ea"/>
              </a:rPr>
              <a:t>から</a:t>
            </a:r>
            <a:r>
              <a:rPr lang="en-US" altLang="ja-JP">
                <a:sym typeface="+mn-ea"/>
              </a:rPr>
              <a:t>A</a:t>
            </a:r>
            <a:r>
              <a:rPr lang="ja-JP" altLang="en-US">
                <a:sym typeface="+mn-ea"/>
              </a:rPr>
              <a:t>への通知が到達</a:t>
            </a:r>
            <a:endParaRPr lang="ja-JP" altLang="en-US">
              <a:sym typeface="+mn-ea"/>
            </a:endParaRPr>
          </a:p>
          <a:p>
            <a:r>
              <a:rPr lang="en-US" altLang="ja-JP">
                <a:sym typeface="+mn-ea"/>
              </a:rPr>
              <a:t>B</a:t>
            </a:r>
            <a:r>
              <a:rPr lang="ja-JP" altLang="en-US">
                <a:sym typeface="+mn-ea"/>
              </a:rPr>
              <a:t>から</a:t>
            </a:r>
            <a:r>
              <a:rPr lang="en-US" altLang="ja-JP">
                <a:sym typeface="+mn-ea"/>
              </a:rPr>
              <a:t>C</a:t>
            </a:r>
            <a:r>
              <a:rPr lang="ja-JP" altLang="en-US">
                <a:sym typeface="+mn-ea"/>
              </a:rPr>
              <a:t>への通知が到達</a:t>
            </a:r>
            <a:endParaRPr lang="ja-JP" altLang="en-US">
              <a:sym typeface="+mn-ea"/>
            </a:endParaRPr>
          </a:p>
          <a:p>
            <a:r>
              <a:rPr lang="en-US" altLang="ja-JP">
                <a:sym typeface="+mn-ea"/>
              </a:rPr>
              <a:t>C</a:t>
            </a:r>
            <a:r>
              <a:rPr lang="ja-JP" altLang="en-US">
                <a:sym typeface="+mn-ea"/>
              </a:rPr>
              <a:t>から</a:t>
            </a:r>
            <a:r>
              <a:rPr lang="en-US" altLang="ja-JP">
                <a:sym typeface="+mn-ea"/>
              </a:rPr>
              <a:t>A</a:t>
            </a:r>
            <a:r>
              <a:rPr lang="ja-JP" altLang="en-US">
                <a:sym typeface="+mn-ea"/>
              </a:rPr>
              <a:t>への通知が到達</a:t>
            </a:r>
            <a:endParaRPr lang="ja-JP" altLang="en-US">
              <a:sym typeface="+mn-ea"/>
            </a:endParaRPr>
          </a:p>
          <a:p>
            <a:r>
              <a:rPr lang="en-US" altLang="ja-JP">
                <a:sym typeface="+mn-ea"/>
              </a:rPr>
              <a:t>C</a:t>
            </a:r>
            <a:r>
              <a:rPr lang="ja-JP" altLang="en-US">
                <a:sym typeface="+mn-ea"/>
              </a:rPr>
              <a:t>から</a:t>
            </a:r>
            <a:r>
              <a:rPr lang="en-US" altLang="ja-JP">
                <a:sym typeface="+mn-ea"/>
              </a:rPr>
              <a:t>B</a:t>
            </a:r>
            <a:r>
              <a:rPr lang="ja-JP" altLang="en-US">
                <a:sym typeface="+mn-ea"/>
              </a:rPr>
              <a:t>への通知が到達</a:t>
            </a:r>
            <a:endParaRPr lang="ja-JP" altLang="en-US"/>
          </a:p>
        </p:txBody>
      </p:sp>
      <p:sp>
        <p:nvSpPr>
          <p:cNvPr id="4"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8</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126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4"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minor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右矢印 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右矢印 9"/>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2" name="右矢印 11"/>
          <p:cNvSpPr/>
          <p:nvPr/>
        </p:nvSpPr>
        <p:spPr>
          <a:xfrm rot="10800000">
            <a:off x="2009140" y="167259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右矢印 25"/>
          <p:cNvSpPr/>
          <p:nvPr/>
        </p:nvSpPr>
        <p:spPr>
          <a:xfrm rot="18300000">
            <a:off x="3592830" y="358521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右矢印 35"/>
          <p:cNvSpPr/>
          <p:nvPr/>
        </p:nvSpPr>
        <p:spPr>
          <a:xfrm rot="14100000">
            <a:off x="586105" y="385762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右矢印 36"/>
          <p:cNvSpPr/>
          <p:nvPr/>
        </p:nvSpPr>
        <p:spPr>
          <a:xfrm rot="3300000">
            <a:off x="861695" y="367030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3468</Words>
  <Application>WPS Presentation</Application>
  <PresentationFormat>画面に合わせる (4:3)</PresentationFormat>
  <Paragraphs>486</Paragraphs>
  <Slides>24</Slides>
  <Notes>15</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40" baseType="lpstr">
      <vt:lpstr>Arial</vt:lpstr>
      <vt:lpstr>ＭＳ Ｐゴシック</vt:lpstr>
      <vt:lpstr>Wingdings</vt:lpstr>
      <vt:lpstr>Calibri</vt:lpstr>
      <vt:lpstr>ＭＳ Ｐゴシック</vt:lpstr>
      <vt:lpstr>游ゴシック</vt:lpstr>
      <vt:lpstr>HG明朝B</vt:lpstr>
      <vt:lpstr>Rockwell</vt:lpstr>
      <vt:lpstr>SimSun</vt:lpstr>
      <vt:lpstr>Microsoft YaHei</vt:lpstr>
      <vt:lpstr>Arial Unicode MS</vt:lpstr>
      <vt:lpstr>Rockwell Condensed</vt:lpstr>
      <vt:lpstr>Segoe Print</vt:lpstr>
      <vt:lpstr>木版活字</vt:lpstr>
      <vt:lpstr>Equation.KSEE3</vt:lpstr>
      <vt:lpstr>Equation.KSEE3</vt:lpstr>
      <vt:lpstr>PowerPoint 演示文稿</vt:lpstr>
      <vt:lpstr>ブロックチェーン</vt:lpstr>
      <vt:lpstr>ブロックの連結</vt:lpstr>
      <vt:lpstr>合意問題</vt:lpstr>
      <vt:lpstr>関連研究</vt:lpstr>
      <vt:lpstr>目的</vt:lpstr>
      <vt:lpstr>モデルの記述</vt:lpstr>
      <vt:lpstr>発生しうるイベント一覧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まとめと課題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ブロックチェーンの信頼性（仮）</dc:title>
  <dc:creator>中田 祐介</dc:creator>
  <cp:lastModifiedBy>kapan</cp:lastModifiedBy>
  <cp:revision>473</cp:revision>
  <cp:lastPrinted>2019-01-29T04:51:00Z</cp:lastPrinted>
  <dcterms:created xsi:type="dcterms:W3CDTF">2018-11-01T06:42:00Z</dcterms:created>
  <dcterms:modified xsi:type="dcterms:W3CDTF">2020-09-08T03:27:55Z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