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dp" ContentType="image/vnd.ms-photo"/>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8"/>
  </p:handoutMasterIdLst>
  <p:sldIdLst>
    <p:sldId id="256" r:id="rId3"/>
    <p:sldId id="279" r:id="rId4"/>
    <p:sldId id="301" r:id="rId6"/>
    <p:sldId id="302" r:id="rId7"/>
    <p:sldId id="303" r:id="rId8"/>
    <p:sldId id="304" r:id="rId9"/>
    <p:sldId id="361" r:id="rId10"/>
    <p:sldId id="374" r:id="rId11"/>
    <p:sldId id="362" r:id="rId12"/>
    <p:sldId id="381" r:id="rId13"/>
    <p:sldId id="382" r:id="rId14"/>
    <p:sldId id="383" r:id="rId15"/>
    <p:sldId id="388" r:id="rId16"/>
    <p:sldId id="386" r:id="rId17"/>
    <p:sldId id="387" r:id="rId18"/>
    <p:sldId id="390" r:id="rId19"/>
    <p:sldId id="391" r:id="rId20"/>
    <p:sldId id="392" r:id="rId21"/>
    <p:sldId id="393" r:id="rId22"/>
    <p:sldId id="394" r:id="rId23"/>
    <p:sldId id="367" r:id="rId24"/>
    <p:sldId id="385" r:id="rId25"/>
    <p:sldId id="389" r:id="rId26"/>
    <p:sldId id="307" r:id="rId27"/>
  </p:sldIdLst>
  <p:sldSz cx="9144000" cy="6858000" type="screen4x3"/>
  <p:notesSz cx="6735445" cy="986917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ster" initials="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CFCC"/>
    <a:srgbClr val="D34817"/>
    <a:srgbClr val="F7E9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79371" autoAdjust="0"/>
  </p:normalViewPr>
  <p:slideViewPr>
    <p:cSldViewPr snapToGrid="0" showGuides="1">
      <p:cViewPr varScale="1">
        <p:scale>
          <a:sx n="61" d="100"/>
          <a:sy n="61" d="100"/>
        </p:scale>
        <p:origin x="126" y="54"/>
      </p:cViewPr>
      <p:guideLst>
        <p:guide orient="horz" pos="2267"/>
        <p:guide pos="29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596715B0-B5F1-4F21-95D2-337B03E05E47}"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9374188"/>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4188"/>
            <a:ext cx="2919412" cy="495300"/>
          </a:xfrm>
          <a:prstGeom prst="rect">
            <a:avLst/>
          </a:prstGeom>
        </p:spPr>
        <p:txBody>
          <a:bodyPr vert="horz" lIns="91440" tIns="45720" rIns="91440" bIns="45720" rtlCol="0" anchor="b"/>
          <a:lstStyle>
            <a:lvl1pPr algn="r">
              <a:defRPr sz="1200"/>
            </a:lvl1pPr>
          </a:lstStyle>
          <a:p>
            <a:fld id="{3F150CBA-DAA3-4FD3-BCD2-C466598D78E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6F1F3B67-C18E-44BA-B663-B21910410914}"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EB660998-DC40-411B-A1DA-66DB35C2DFDB}"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ブロックチェーンは分散型台帳技術ともよばれ、ビットコインなどに使用されておちり、取引履歴のようなデータを高い信頼性で管理できるシステムです。</a:t>
            </a:r>
            <a:endParaRPr kumimoji="1" lang="en-US" altLang="ja-JP" dirty="0"/>
          </a:p>
          <a:p>
            <a:r>
              <a:rPr kumimoji="1" lang="ja-JP" altLang="en-US" dirty="0"/>
              <a:t>暗号やＰ２Ｐなどの技術を複合した技術で、「ブロック」と呼ばれるデータを時系列順に連結することで、データを管理しています。</a:t>
            </a:r>
            <a:endParaRPr kumimoji="1" lang="en-US" altLang="ja-JP" dirty="0"/>
          </a:p>
          <a:p>
            <a:r>
              <a:rPr kumimoji="1" lang="ja-JP" altLang="en-US" dirty="0"/>
              <a:t>他にも、改ざんされにくい、データロスしにくい、管理者が不要などの特徴があります。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5E0B3BD-E0D1-4FF4-A805-9DAA75704F4A}" type="slidenum">
              <a:rPr kumimoji="1" lang="ja-JP" altLang="en-US" sz="1200" b="0" i="0" u="none" strike="noStrike" kern="1200" cap="none" spc="0" normalizeH="0" baseline="0" noProof="0" smtClean="0">
                <a:ln>
                  <a:noFill/>
                </a:ln>
                <a:solidFill>
                  <a:prstClr val="black"/>
                </a:solidFill>
                <a:effectLst/>
                <a:uLnTx/>
                <a:uFillTx/>
                <a:latin typeface="游ゴシック" panose="020B0400000000000000" charset="-128"/>
                <a:ea typeface="游ゴシック" panose="020B0400000000000000" charset="-128"/>
                <a:cs typeface="+mn-cs"/>
              </a:rPr>
            </a:fld>
            <a:endParaRPr kumimoji="1" lang="ja-JP" altLang="en-US" sz="1200" b="0" i="0" u="none" strike="noStrike" kern="1200" cap="none" spc="0" normalizeH="0" baseline="0" noProof="0">
              <a:ln>
                <a:noFill/>
              </a:ln>
              <a:solidFill>
                <a:prstClr val="black"/>
              </a:solidFill>
              <a:effectLst/>
              <a:uLnTx/>
              <a:uFillTx/>
              <a:latin typeface="游ゴシック" panose="020B0400000000000000" charset="-128"/>
              <a:ea typeface="游ゴシック" panose="020B0400000000000000" charset="-128"/>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ブロックは、前のブロックのハッシュ値、ナンス、複数の取引データから構築されます。</a:t>
            </a:r>
            <a:endParaRPr kumimoji="1" lang="en-US" altLang="ja-JP" dirty="0"/>
          </a:p>
          <a:p>
            <a:r>
              <a:rPr kumimoji="1" lang="ja-JP" altLang="en-US" dirty="0"/>
              <a:t>ハッシュ値というのはブロックごと固有の値で、前のブロックのハッシュ値とナンスを足し合わせてハッシュ関数と呼ばれる関数にかけることで得られます（図を使って）</a:t>
            </a:r>
            <a:endParaRPr kumimoji="1" lang="en-US" altLang="ja-JP" dirty="0"/>
          </a:p>
          <a:p>
            <a:r>
              <a:rPr kumimoji="1" lang="ja-JP" altLang="en-US" dirty="0"/>
              <a:t>ブロックを連結することでデータを管理すると申し上げましたが、ブロックを連結するためには、マイニングという作業が必要です。</a:t>
            </a:r>
            <a:endParaRPr kumimoji="1" lang="en-US" altLang="ja-JP" dirty="0"/>
          </a:p>
          <a:p>
            <a:r>
              <a:rPr kumimoji="1" lang="ja-JP" altLang="en-US" dirty="0"/>
              <a:t>これは、新しく作るハッシュ値の先頭数桁が０となるようなナンスを総当たりによる手法で算出する作業で、適切な値が見つかるとブロックを連結することができます。</a:t>
            </a:r>
            <a:endParaRPr kumimoji="1" lang="en-US" altLang="ja-JP" dirty="0"/>
          </a:p>
          <a:p>
            <a:r>
              <a:rPr kumimoji="1" lang="ja-JP" altLang="en-US" dirty="0"/>
              <a:t>このマイニングは、総当たりなので大きな計算コストがかかりますが、一番早くマイニングに成功したピアには報酬が支払われるので、全ピアはコストをかけてでも精力的に参加しています。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ックチェーンでは分散環境で各ピアが独立してブロックを連結しようとしています。その上先ほど申し上げた通り管理者がいません。そのため、全ピアが同一のデータを保有する必要があります。すなわち、一つのデータに対して全ピアが合意する必要があるわけです。ここでどのようにして一つのデータに合意をするのかというのが今回の合意問題と呼ばれるものになります。</a:t>
            </a:r>
            <a:endParaRPr kumimoji="1" lang="en-US" altLang="ja-JP" dirty="0"/>
          </a:p>
          <a:p>
            <a:r>
              <a:rPr kumimoji="1" lang="ja-JP" altLang="en-US" dirty="0"/>
              <a:t>これの解決策の一つとしましては、先ほどのマイニングにはコストがかかるということを加味しまして、最も計算コストがかかっている最も長いチェーンに合意するという方法があります。このスキームのことをプルーフオブワークといいます。</a:t>
            </a:r>
            <a:endParaRPr kumimoji="1" lang="en-US" altLang="ja-JP" dirty="0"/>
          </a:p>
          <a:p>
            <a:r>
              <a:rPr kumimoji="1" lang="ja-JP" altLang="en-US" dirty="0"/>
              <a:t>プルーフオブワークはいわゆる確率的な合意とよばれるものです。というのも分散環境下で動くブロックチェーンは、分岐する可能性があり、一度合意されたチェーンであっても分岐した別のチェーンによって破棄される可能性があるからです。</a:t>
            </a:r>
            <a:endParaRPr kumimoji="1" lang="en-US" altLang="ja-JP" dirty="0"/>
          </a:p>
          <a:p>
            <a:r>
              <a:rPr kumimoji="1" lang="ja-JP" altLang="en-US" dirty="0"/>
              <a:t>実際の取引ではブロックが合意されている必要がありますが、今申し上げたように破棄される可能性があるので、その確率をなるべく下げるために、チェーンに後続のブロックが数個連結するまで、そのブロックを合意とみなさない方法がとられています。しかし、そうするとどんな小さな取引でも時間がかかってしまうというデメリットが発生します。</a:t>
            </a:r>
            <a:endParaRPr kumimoji="1" lang="en-US" altLang="ja-JP" dirty="0"/>
          </a:p>
        </p:txBody>
      </p:sp>
      <p:sp>
        <p:nvSpPr>
          <p:cNvPr id="4" name="スライド番号プレースホルダー 3"/>
          <p:cNvSpPr>
            <a:spLocks noGrp="1"/>
          </p:cNvSpPr>
          <p:nvPr>
            <p:ph type="sldNum" sz="quarter" idx="10"/>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t>従来研究では、</a:t>
            </a:r>
            <a:r>
              <a:rPr lang="ja-JP" altLang="en-US" sz="1200" dirty="0"/>
              <a:t>ランダムウォークを用いた改ざんに対する安全性の評価などがされていました。</a:t>
            </a:r>
            <a:endParaRPr lang="en-US" altLang="ja-JP" sz="1200" dirty="0"/>
          </a:p>
        </p:txBody>
      </p:sp>
      <p:sp>
        <p:nvSpPr>
          <p:cNvPr id="4" name="スライド番号プレースホルダー 3"/>
          <p:cNvSpPr>
            <a:spLocks noGrp="1"/>
          </p:cNvSpPr>
          <p:nvPr>
            <p:ph type="sldNum" sz="quarter" idx="10"/>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lang="ja-JP" altLang="en-US" sz="1200" dirty="0"/>
              <a:t>２つのピア間の通信遅延ならびにブロック生成能力がブロックの破棄に与える影響の分析を行います。</a:t>
            </a:r>
            <a:r>
              <a:rPr lang="ja-JP" altLang="en-US" dirty="0"/>
              <a:t>特に一方のピアの生成したブロックが破棄される確率に着目し、連続時間マルコフ連鎖の無限小生成行列を用いて解析を進めます。</a:t>
            </a:r>
            <a:endParaRPr kumimoji="1" lang="en-US" altLang="ja-JP" dirty="0"/>
          </a:p>
        </p:txBody>
      </p:sp>
      <p:sp>
        <p:nvSpPr>
          <p:cNvPr id="4" name="スライド番号プレースホルダー 3"/>
          <p:cNvSpPr>
            <a:spLocks noGrp="1"/>
          </p:cNvSpPr>
          <p:nvPr>
            <p:ph type="sldNum" sz="quarter" idx="10"/>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r>
              <a:rPr lang="ja-JP" altLang="en-US"/>
              <a:t>後続が増えれば確率が下がる</a:t>
            </a:r>
            <a:endParaRPr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r>
              <a:rPr lang="en-US" altLang="ja-JP"/>
              <a:t>10,10,0.1,0.1</a:t>
            </a:r>
            <a:r>
              <a:rPr lang="ja-JP" altLang="en-US"/>
              <a:t>と</a:t>
            </a:r>
            <a:r>
              <a:rPr lang="en-US" altLang="ja-JP"/>
              <a:t>10,10,10,0.1,0.1,0.1</a:t>
            </a:r>
            <a:r>
              <a:rPr lang="ja-JP" altLang="en-US"/>
              <a:t>を比較すると三人の時の方が確率が上がる</a:t>
            </a:r>
            <a:endParaRPr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合意問題について詳しく</a:t>
            </a:r>
            <a:endParaRPr kumimoji="1" lang="en-US" altLang="ja-JP" dirty="0"/>
          </a:p>
          <a:p>
            <a:r>
              <a:rPr kumimoji="1" lang="ja-JP" altLang="en-US" dirty="0"/>
              <a:t>インセンティブのお話し等々</a:t>
            </a:r>
            <a:endParaRPr kumimoji="1" lang="en-US" altLang="ja-JP" dirty="0"/>
          </a:p>
          <a:p>
            <a:r>
              <a:rPr kumimoji="1" lang="en-US" altLang="ja-JP" dirty="0"/>
              <a:t>ABQ</a:t>
            </a:r>
            <a:r>
              <a:rPr kumimoji="1" lang="ja-JP" altLang="en-US" dirty="0"/>
              <a:t>の状態推移の説明（丁寧に丁寧に丁寧に説明しろ）</a:t>
            </a:r>
            <a:endParaRPr kumimoji="1" lang="ja-JP" altLang="en-US" dirty="0"/>
          </a:p>
        </p:txBody>
      </p:sp>
      <p:sp>
        <p:nvSpPr>
          <p:cNvPr id="4" name="スライド番号プレースホルダー 3"/>
          <p:cNvSpPr>
            <a:spLocks noGrp="1"/>
          </p:cNvSpPr>
          <p:nvPr>
            <p:ph type="sldNum" sz="quarter" idx="5"/>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3.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3.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5" name="Footer Placeholder 4"/>
          <p:cNvSpPr>
            <a:spLocks noGrp="1"/>
          </p:cNvSpPr>
          <p:nvPr>
            <p:ph type="ftr" sz="quarter" idx="11"/>
          </p:nvPr>
        </p:nvSpPr>
        <p:spPr>
          <a:xfrm>
            <a:off x="812805" y="6272785"/>
            <a:ext cx="4745736" cy="365125"/>
          </a:xfrm>
        </p:spPr>
        <p:txBody>
          <a:bodyPr/>
          <a:lstStyle/>
          <a:p>
            <a:endParaRPr kumimoji="1" lang="ja-JP" alt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endParaRPr lang="ja-JP" altLang="en-US"/>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1EF036F-CCE5-401E-BAF3-3B64B5087434}" type="datetimeFigureOut">
              <a:rPr kumimoji="1" lang="ja-JP" altLang="en-US" smtClean="0"/>
            </a:fld>
            <a:endParaRPr kumimoji="1" lang="ja-JP" alt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kumimoji="1" lang="ja-JP" alt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41EF036F-CCE5-401E-BAF3-3B64B5087434}" type="datetimeFigureOut">
              <a:rPr kumimoji="1" lang="ja-JP" altLang="en-US" smtClean="0"/>
            </a:fld>
            <a:endParaRPr kumimoji="1" lang="ja-JP"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kumimoji="1" lang="ja-JP" altLang="en-US"/>
          </a:p>
        </p:txBody>
      </p:sp>
      <p:sp>
        <p:nvSpPr>
          <p:cNvPr id="5" name="Slide Number Placeholder 4"/>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タイトル付きの&#10;コンテンツ">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ja-JP" altLang="en-US"/>
              <a:t>マスター タイトルの書式設定</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endParaRPr lang="ja-JP" alt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10" name="Footer Placeholder 9"/>
          <p:cNvSpPr>
            <a:spLocks noGrp="1"/>
          </p:cNvSpPr>
          <p:nvPr>
            <p:ph type="ftr" sz="quarter" idx="11"/>
          </p:nvPr>
        </p:nvSpPr>
        <p:spPr/>
        <p:txBody>
          <a:bodyPr/>
          <a:lstStyle/>
          <a:p>
            <a:endParaRPr kumimoji="1" lang="ja-JP" altLang="en-US"/>
          </a:p>
        </p:txBody>
      </p:sp>
      <p:sp>
        <p:nvSpPr>
          <p:cNvPr id="11" name="Slide Number Placeholder 10"/>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タイトル付きの図">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ja-JP" altLang="en-US"/>
              <a:t>マスター タイトルの書式設定</a:t>
            </a:r>
            <a:endParaRPr lang="en-US" dirty="0"/>
          </a:p>
        </p:txBody>
      </p:sp>
      <p:sp>
        <p:nvSpPr>
          <p:cNvPr id="3" name="Picture Placeholder 2"/>
          <p:cNvSpPr>
            <a:spLocks noGrp="1" noChangeAspect="1"/>
          </p:cNvSpPr>
          <p:nvPr>
            <p:ph type="pic" idx="1" hasCustomPrompt="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endParaRPr lang="ja-JP" alt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10" name="Slide Number Placeholder 9"/>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microsoft.com/office/2007/relationships/hdphoto" Target="../media/hdphoto2.wdp"/><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41EF036F-CCE5-401E-BAF3-3B64B5087434}" type="datetimeFigureOut">
              <a:rPr kumimoji="1" lang="ja-JP" altLang="en-US" smtClean="0"/>
            </a:fld>
            <a:endParaRPr kumimoji="1" lang="ja-JP"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6AFB4780-F5AF-48BA-AA32-045D18ED6B5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200" b="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p:cNvSpPr>
            <a:spLocks noGrp="1"/>
          </p:cNvSpPr>
          <p:nvPr>
            <p:ph type="subTitle" idx="1"/>
          </p:nvPr>
        </p:nvSpPr>
        <p:spPr>
          <a:xfrm>
            <a:off x="1581912" y="5037881"/>
            <a:ext cx="6858000" cy="1655762"/>
          </a:xfrm>
        </p:spPr>
        <p:txBody>
          <a:bodyPr/>
          <a:lstStyle/>
          <a:p>
            <a:pPr algn="r"/>
            <a:r>
              <a:rPr lang="ja-JP" altLang="en-US" dirty="0"/>
              <a:t>広島大学　大学院工学研究科　</a:t>
            </a:r>
            <a:endParaRPr lang="en-US" altLang="ja-JP" dirty="0"/>
          </a:p>
          <a:p>
            <a:pPr algn="r"/>
            <a:r>
              <a:rPr lang="en-US" altLang="ja-JP" dirty="0"/>
              <a:t>*</a:t>
            </a:r>
            <a:r>
              <a:rPr lang="ja-JP" altLang="en-US" dirty="0"/>
              <a:t>中田祐介</a:t>
            </a:r>
            <a:endParaRPr lang="en-US" altLang="ja-JP" dirty="0"/>
          </a:p>
          <a:p>
            <a:pPr algn="r"/>
            <a:r>
              <a:rPr lang="ja-JP" altLang="en-US" dirty="0"/>
              <a:t>　岡村寛之</a:t>
            </a:r>
            <a:endParaRPr lang="en-US" altLang="ja-JP" dirty="0"/>
          </a:p>
          <a:p>
            <a:pPr algn="r"/>
            <a:r>
              <a:rPr lang="ja-JP" altLang="en-US" dirty="0"/>
              <a:t>　　土肥正</a:t>
            </a:r>
            <a:endParaRPr lang="en-US" altLang="ja-JP" dirty="0"/>
          </a:p>
        </p:txBody>
      </p:sp>
      <p:sp>
        <p:nvSpPr>
          <p:cNvPr id="6" name="タイトル 1"/>
          <p:cNvSpPr txBox="1"/>
          <p:nvPr/>
        </p:nvSpPr>
        <p:spPr>
          <a:xfrm>
            <a:off x="622300" y="1905000"/>
            <a:ext cx="8521700" cy="259232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6400" b="0" kern="1200" cap="all" baseline="0">
                <a:blipFill dpi="0" rotWithShape="1">
                  <a:blip r:embed="rId1"/>
                  <a:srcRect/>
                  <a:tile tx="6350" ty="-127000" sx="65000" sy="64000" flip="none" algn="tl"/>
                </a:blipFill>
                <a:latin typeface="+mj-lt"/>
                <a:ea typeface="+mj-ea"/>
                <a:cs typeface="+mj-cs"/>
              </a:defRPr>
            </a:lvl1pPr>
          </a:lstStyle>
          <a:p>
            <a:r>
              <a:rPr lang="ja-JP" altLang="en-US" sz="4800" b="1" dirty="0">
                <a:latin typeface="+mj-ea"/>
              </a:rPr>
              <a:t>A Study on Stale Block Probability in Blockchain</a:t>
            </a:r>
            <a:endParaRPr lang="ja-JP" altLang="en-US" sz="4800" b="1"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126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10</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920115" y="142049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右矢印 9"/>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2" name="右矢印 11"/>
          <p:cNvSpPr/>
          <p:nvPr/>
        </p:nvSpPr>
        <p:spPr>
          <a:xfrm rot="10800000">
            <a:off x="2009140" y="167259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右矢印 25"/>
          <p:cNvSpPr/>
          <p:nvPr/>
        </p:nvSpPr>
        <p:spPr>
          <a:xfrm rot="18300000">
            <a:off x="3592830" y="358521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右矢印 35"/>
          <p:cNvSpPr/>
          <p:nvPr/>
        </p:nvSpPr>
        <p:spPr>
          <a:xfrm rot="14100000">
            <a:off x="586105" y="385762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右矢印 36"/>
          <p:cNvSpPr/>
          <p:nvPr/>
        </p:nvSpPr>
        <p:spPr>
          <a:xfrm rot="3300000">
            <a:off x="861695" y="367030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右矢印 10"/>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368300"/>
          </a:xfrm>
          <a:prstGeom prst="rect">
            <a:avLst/>
          </a:prstGeom>
          <a:noFill/>
          <a:ln>
            <a:solidFill>
              <a:schemeClr val="accent1"/>
            </a:solidFill>
          </a:ln>
        </p:spPr>
        <p:txBody>
          <a:bodyPr wrap="square" rtlCol="0" anchor="t">
            <a:spAutoFit/>
          </a:bodyPr>
          <a:p>
            <a:r>
              <a:rPr lang="ja-JP" altLang="en-US"/>
              <a:t>A succeeded in mining.</a:t>
            </a:r>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11</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920115" y="142049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3604895" y="128778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3075305" cy="368300"/>
          </a:xfrm>
          <a:prstGeom prst="rect">
            <a:avLst/>
          </a:prstGeom>
          <a:noFill/>
          <a:ln>
            <a:solidFill>
              <a:schemeClr val="accent1"/>
            </a:solidFill>
          </a:ln>
        </p:spPr>
        <p:txBody>
          <a:bodyPr wrap="square" rtlCol="0" anchor="t">
            <a:spAutoFit/>
          </a:bodyPr>
          <a:p>
            <a:r>
              <a:rPr lang="ja-JP" altLang="en-US"/>
              <a:t>Send a notice to B </a:t>
            </a:r>
            <a:r>
              <a:rPr lang="en-US" altLang="ja-JP"/>
              <a:t>and C</a:t>
            </a:r>
            <a:r>
              <a:rPr lang="ja-JP" altLang="en-US"/>
              <a:t>.</a:t>
            </a:r>
            <a:endParaRPr lang="ja-JP" altLang="en-US"/>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12</a:t>
            </a:r>
            <a:endPar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920115" y="142049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368300"/>
          </a:xfrm>
          <a:prstGeom prst="rect">
            <a:avLst/>
          </a:prstGeom>
          <a:noFill/>
          <a:ln>
            <a:solidFill>
              <a:schemeClr val="accent1"/>
            </a:solidFill>
          </a:ln>
        </p:spPr>
        <p:txBody>
          <a:bodyPr wrap="square" rtlCol="0" anchor="t">
            <a:spAutoFit/>
          </a:bodyPr>
          <a:p>
            <a:r>
              <a:rPr lang="ja-JP" altLang="en-US"/>
              <a:t>B gets the notice.</a:t>
            </a:r>
            <a:endParaRPr lang="ja-JP" altLang="en-US"/>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13</a:t>
            </a:r>
            <a:endPar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920115" y="142049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368300"/>
          </a:xfrm>
          <a:prstGeom prst="rect">
            <a:avLst/>
          </a:prstGeom>
          <a:noFill/>
          <a:ln>
            <a:solidFill>
              <a:schemeClr val="accent1"/>
            </a:solidFill>
          </a:ln>
        </p:spPr>
        <p:txBody>
          <a:bodyPr wrap="square" rtlCol="0" anchor="t">
            <a:spAutoFit/>
          </a:bodyPr>
          <a:p>
            <a:r>
              <a:rPr lang="ja-JP" altLang="en-US"/>
              <a:t>B consents to A.</a:t>
            </a:r>
            <a:endParaRPr lang="ja-JP" altLang="en-US"/>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6728460" y="141859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14</a:t>
            </a:r>
            <a:endPar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2266315" y="381381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368300"/>
          </a:xfrm>
          <a:prstGeom prst="rect">
            <a:avLst/>
          </a:prstGeom>
          <a:noFill/>
          <a:ln>
            <a:solidFill>
              <a:schemeClr val="accent1"/>
            </a:solidFill>
          </a:ln>
        </p:spPr>
        <p:txBody>
          <a:bodyPr wrap="square" rtlCol="0" anchor="t">
            <a:spAutoFit/>
          </a:bodyPr>
          <a:p>
            <a:r>
              <a:rPr lang="ja-JP" altLang="en-US"/>
              <a:t>The situation of stale</a:t>
            </a:r>
            <a:endParaRPr lang="en-US" altLang="ja-JP"/>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5488305" y="36017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楕円 35"/>
          <p:cNvSpPr/>
          <p:nvPr/>
        </p:nvSpPr>
        <p:spPr>
          <a:xfrm>
            <a:off x="1063625" y="16243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3646170" y="168910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楕円 39"/>
          <p:cNvSpPr/>
          <p:nvPr/>
        </p:nvSpPr>
        <p:spPr>
          <a:xfrm>
            <a:off x="6717665" y="141859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1" name="楕円 40"/>
          <p:cNvSpPr/>
          <p:nvPr/>
        </p:nvSpPr>
        <p:spPr>
          <a:xfrm>
            <a:off x="74041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15</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2266315" y="381381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655828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368300"/>
          </a:xfrm>
          <a:prstGeom prst="rect">
            <a:avLst/>
          </a:prstGeom>
          <a:noFill/>
          <a:ln>
            <a:solidFill>
              <a:schemeClr val="accent1"/>
            </a:solidFill>
          </a:ln>
        </p:spPr>
        <p:txBody>
          <a:bodyPr wrap="square" rtlCol="0" anchor="t">
            <a:spAutoFit/>
          </a:bodyPr>
          <a:p>
            <a:r>
              <a:rPr lang="ja-JP" altLang="en-US">
                <a:sym typeface="+mn-ea"/>
              </a:rPr>
              <a:t>The situation of stale</a:t>
            </a:r>
            <a:endParaRPr lang="ja-JP" altLang="en-US"/>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5488305" y="36017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6805930" y="15246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楕円 35"/>
          <p:cNvSpPr/>
          <p:nvPr/>
        </p:nvSpPr>
        <p:spPr>
          <a:xfrm>
            <a:off x="1063625" y="16243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3646170" y="168910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2" name="楕円 11"/>
          <p:cNvSpPr/>
          <p:nvPr/>
        </p:nvSpPr>
        <p:spPr>
          <a:xfrm>
            <a:off x="7916545" y="181991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41" name="直線矢印コネクタ 40"/>
          <p:cNvCxnSpPr/>
          <p:nvPr/>
        </p:nvCxnSpPr>
        <p:spPr>
          <a:xfrm>
            <a:off x="7158355" y="1576705"/>
            <a:ext cx="665480" cy="254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楕円 42"/>
          <p:cNvSpPr/>
          <p:nvPr/>
        </p:nvSpPr>
        <p:spPr>
          <a:xfrm>
            <a:off x="740410" y="131254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5" name="楕円 44"/>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6" name="楕円 45"/>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16</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2266315" y="381381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655828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645160"/>
          </a:xfrm>
          <a:prstGeom prst="rect">
            <a:avLst/>
          </a:prstGeom>
          <a:noFill/>
          <a:ln>
            <a:solidFill>
              <a:schemeClr val="accent1"/>
            </a:solidFill>
          </a:ln>
        </p:spPr>
        <p:txBody>
          <a:bodyPr wrap="square" rtlCol="0" anchor="t">
            <a:spAutoFit/>
          </a:bodyPr>
          <a:p>
            <a:r>
              <a:rPr lang="en-US" altLang="ja-JP">
                <a:sym typeface="+mn-ea"/>
              </a:rPr>
              <a:t>A</a:t>
            </a:r>
            <a:r>
              <a:rPr lang="ja-JP" altLang="en-US">
                <a:sym typeface="+mn-ea"/>
              </a:rPr>
              <a:t>nother minor picks up </a:t>
            </a:r>
            <a:r>
              <a:rPr lang="en-US" altLang="ja-JP">
                <a:sym typeface="+mn-ea"/>
              </a:rPr>
              <a:t>stale block</a:t>
            </a:r>
            <a:endParaRPr lang="ja-JP" altLang="en-US"/>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6805930" y="15246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楕円 35"/>
          <p:cNvSpPr/>
          <p:nvPr/>
        </p:nvSpPr>
        <p:spPr>
          <a:xfrm>
            <a:off x="1063625" y="16243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3646170" y="168910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3" name="楕円 42"/>
          <p:cNvSpPr/>
          <p:nvPr/>
        </p:nvSpPr>
        <p:spPr>
          <a:xfrm>
            <a:off x="740410" y="131254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5" name="楕円 44"/>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楕円 39"/>
          <p:cNvSpPr/>
          <p:nvPr/>
        </p:nvSpPr>
        <p:spPr>
          <a:xfrm>
            <a:off x="4222115" y="529463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6" name="楕円 45"/>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17</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2266315" y="381381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655828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645160"/>
          </a:xfrm>
          <a:prstGeom prst="rect">
            <a:avLst/>
          </a:prstGeom>
          <a:noFill/>
          <a:ln>
            <a:solidFill>
              <a:schemeClr val="accent1"/>
            </a:solidFill>
          </a:ln>
        </p:spPr>
        <p:txBody>
          <a:bodyPr wrap="square" rtlCol="0" anchor="t">
            <a:spAutoFit/>
          </a:bodyPr>
          <a:p>
            <a:r>
              <a:rPr lang="en-US" altLang="ja-JP"/>
              <a:t>A</a:t>
            </a:r>
            <a:r>
              <a:rPr lang="ja-JP" altLang="en-US"/>
              <a:t>nother minor picks up </a:t>
            </a:r>
            <a:r>
              <a:rPr lang="en-US" altLang="ja-JP"/>
              <a:t>stale block</a:t>
            </a:r>
            <a:endParaRPr lang="en-US" altLang="ja-JP"/>
          </a:p>
        </p:txBody>
      </p:sp>
      <p:sp>
        <p:nvSpPr>
          <p:cNvPr id="39" name="楕円 38"/>
          <p:cNvSpPr/>
          <p:nvPr/>
        </p:nvSpPr>
        <p:spPr>
          <a:xfrm>
            <a:off x="2061845" y="34931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6805930" y="15246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楕円 35"/>
          <p:cNvSpPr/>
          <p:nvPr/>
        </p:nvSpPr>
        <p:spPr>
          <a:xfrm>
            <a:off x="1063625" y="16243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3646170" y="168910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3" name="楕円 42"/>
          <p:cNvSpPr/>
          <p:nvPr/>
        </p:nvSpPr>
        <p:spPr>
          <a:xfrm>
            <a:off x="740410" y="131254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5" name="楕円 44"/>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楕円 39"/>
          <p:cNvSpPr/>
          <p:nvPr/>
        </p:nvSpPr>
        <p:spPr>
          <a:xfrm>
            <a:off x="4222115" y="529463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3559175" y="569595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6" name="楕円 45"/>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18</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3148965" y="499808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655828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645160"/>
          </a:xfrm>
          <a:prstGeom prst="rect">
            <a:avLst/>
          </a:prstGeom>
          <a:noFill/>
          <a:ln>
            <a:solidFill>
              <a:schemeClr val="accent1"/>
            </a:solidFill>
          </a:ln>
        </p:spPr>
        <p:txBody>
          <a:bodyPr wrap="square" rtlCol="0" anchor="t">
            <a:spAutoFit/>
          </a:bodyPr>
          <a:p>
            <a:r>
              <a:rPr lang="en-US" altLang="ja-JP">
                <a:sym typeface="+mn-ea"/>
              </a:rPr>
              <a:t>A</a:t>
            </a:r>
            <a:r>
              <a:rPr lang="ja-JP" altLang="en-US">
                <a:sym typeface="+mn-ea"/>
              </a:rPr>
              <a:t>nother minor picks up </a:t>
            </a:r>
            <a:r>
              <a:rPr lang="en-US" altLang="ja-JP">
                <a:sym typeface="+mn-ea"/>
              </a:rPr>
              <a:t>stale block</a:t>
            </a:r>
            <a:endParaRPr lang="ja-JP" altLang="en-US"/>
          </a:p>
        </p:txBody>
      </p:sp>
      <p:sp>
        <p:nvSpPr>
          <p:cNvPr id="39" name="楕円 38"/>
          <p:cNvSpPr/>
          <p:nvPr/>
        </p:nvSpPr>
        <p:spPr>
          <a:xfrm>
            <a:off x="2944495" y="518731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6805930" y="15246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楕円 35"/>
          <p:cNvSpPr/>
          <p:nvPr/>
        </p:nvSpPr>
        <p:spPr>
          <a:xfrm>
            <a:off x="1063625" y="16243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1670685" y="101727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3" name="楕円 42"/>
          <p:cNvSpPr/>
          <p:nvPr/>
        </p:nvSpPr>
        <p:spPr>
          <a:xfrm>
            <a:off x="740410" y="131254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5" name="楕円 44"/>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楕円 39"/>
          <p:cNvSpPr/>
          <p:nvPr/>
        </p:nvSpPr>
        <p:spPr>
          <a:xfrm>
            <a:off x="4222115" y="529463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3530600" y="546989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6" name="楕円 45"/>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7" name="楕円 46"/>
          <p:cNvSpPr/>
          <p:nvPr/>
        </p:nvSpPr>
        <p:spPr>
          <a:xfrm>
            <a:off x="3381375" y="58197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8" name="楕円 47"/>
          <p:cNvSpPr/>
          <p:nvPr/>
        </p:nvSpPr>
        <p:spPr>
          <a:xfrm>
            <a:off x="3743960" y="587756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9" name="楕円 48"/>
          <p:cNvSpPr/>
          <p:nvPr/>
        </p:nvSpPr>
        <p:spPr>
          <a:xfrm>
            <a:off x="1537335" y="338455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0" name="楕円 49"/>
          <p:cNvSpPr/>
          <p:nvPr/>
        </p:nvSpPr>
        <p:spPr>
          <a:xfrm>
            <a:off x="1804670" y="370522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1" name="楕円 50"/>
          <p:cNvSpPr/>
          <p:nvPr/>
        </p:nvSpPr>
        <p:spPr>
          <a:xfrm>
            <a:off x="2009140" y="402590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2" name="楕円 51"/>
          <p:cNvSpPr/>
          <p:nvPr/>
        </p:nvSpPr>
        <p:spPr>
          <a:xfrm>
            <a:off x="5457190" y="287909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3" name="楕円 52"/>
          <p:cNvSpPr/>
          <p:nvPr/>
        </p:nvSpPr>
        <p:spPr>
          <a:xfrm>
            <a:off x="5189855" y="324485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4" name="楕円 53"/>
          <p:cNvSpPr/>
          <p:nvPr/>
        </p:nvSpPr>
        <p:spPr>
          <a:xfrm>
            <a:off x="4848860" y="370522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19</a:t>
            </a:r>
            <a:endPar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3148965" y="499808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655828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645160"/>
          </a:xfrm>
          <a:prstGeom prst="rect">
            <a:avLst/>
          </a:prstGeom>
          <a:noFill/>
          <a:ln>
            <a:solidFill>
              <a:schemeClr val="accent1"/>
            </a:solidFill>
          </a:ln>
        </p:spPr>
        <p:txBody>
          <a:bodyPr wrap="square" rtlCol="0" anchor="t">
            <a:spAutoFit/>
          </a:bodyPr>
          <a:p>
            <a:r>
              <a:rPr lang="en-US" altLang="ja-JP">
                <a:sym typeface="+mn-ea"/>
              </a:rPr>
              <a:t>A</a:t>
            </a:r>
            <a:r>
              <a:rPr lang="ja-JP" altLang="en-US">
                <a:sym typeface="+mn-ea"/>
              </a:rPr>
              <a:t>nother minor picks up </a:t>
            </a:r>
            <a:r>
              <a:rPr lang="en-US" altLang="ja-JP">
                <a:sym typeface="+mn-ea"/>
              </a:rPr>
              <a:t>stale block</a:t>
            </a:r>
            <a:endParaRPr lang="ja-JP" altLang="en-US"/>
          </a:p>
        </p:txBody>
      </p:sp>
      <p:sp>
        <p:nvSpPr>
          <p:cNvPr id="39" name="楕円 38"/>
          <p:cNvSpPr/>
          <p:nvPr/>
        </p:nvSpPr>
        <p:spPr>
          <a:xfrm>
            <a:off x="2944495" y="518731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6805930" y="15246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楕円 35"/>
          <p:cNvSpPr/>
          <p:nvPr/>
        </p:nvSpPr>
        <p:spPr>
          <a:xfrm>
            <a:off x="1063625" y="16243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1670685" y="101727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3" name="楕円 42"/>
          <p:cNvSpPr/>
          <p:nvPr/>
        </p:nvSpPr>
        <p:spPr>
          <a:xfrm>
            <a:off x="740410" y="131254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5" name="楕円 44"/>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楕円 39"/>
          <p:cNvSpPr/>
          <p:nvPr/>
        </p:nvSpPr>
        <p:spPr>
          <a:xfrm>
            <a:off x="4222115" y="529463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3530600" y="546989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6" name="楕円 45"/>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7" name="楕円 46"/>
          <p:cNvSpPr/>
          <p:nvPr/>
        </p:nvSpPr>
        <p:spPr>
          <a:xfrm>
            <a:off x="3381375" y="58197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8" name="楕円 47"/>
          <p:cNvSpPr/>
          <p:nvPr/>
        </p:nvSpPr>
        <p:spPr>
          <a:xfrm>
            <a:off x="3743960" y="587756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9" name="楕円 48"/>
          <p:cNvSpPr/>
          <p:nvPr/>
        </p:nvSpPr>
        <p:spPr>
          <a:xfrm>
            <a:off x="356870" y="22510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0" name="楕円 49"/>
          <p:cNvSpPr/>
          <p:nvPr/>
        </p:nvSpPr>
        <p:spPr>
          <a:xfrm>
            <a:off x="654685" y="22510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1" name="楕円 50"/>
          <p:cNvSpPr/>
          <p:nvPr/>
        </p:nvSpPr>
        <p:spPr>
          <a:xfrm>
            <a:off x="947420" y="22510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6" name="楕円 55"/>
          <p:cNvSpPr/>
          <p:nvPr/>
        </p:nvSpPr>
        <p:spPr>
          <a:xfrm>
            <a:off x="5457190" y="287909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7" name="楕円 56"/>
          <p:cNvSpPr/>
          <p:nvPr/>
        </p:nvSpPr>
        <p:spPr>
          <a:xfrm>
            <a:off x="5189855" y="324485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8" name="楕円 57"/>
          <p:cNvSpPr/>
          <p:nvPr/>
        </p:nvSpPr>
        <p:spPr>
          <a:xfrm>
            <a:off x="4848860" y="370522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
          <p:cNvSpPr>
            <a:spLocks noGrp="1"/>
          </p:cNvSpPr>
          <p:nvPr>
            <p:ph type="title"/>
          </p:nvPr>
        </p:nvSpPr>
        <p:spPr/>
        <p:txBody>
          <a:bodyPr>
            <a:normAutofit/>
          </a:bodyPr>
          <a:lstStyle/>
          <a:p>
            <a:r>
              <a:rPr lang="ja-JP" altLang="en-US" sz="4400" dirty="0">
                <a:latin typeface="+mj-ea"/>
              </a:rPr>
              <a:t>blockchain</a:t>
            </a:r>
            <a:endParaRPr lang="ja-JP" altLang="en-US" sz="4400" dirty="0">
              <a:latin typeface="+mj-ea"/>
            </a:endParaRPr>
          </a:p>
        </p:txBody>
      </p:sp>
      <p:sp>
        <p:nvSpPr>
          <p:cNvPr id="6" name="コンテンツ プレースホルダー 5"/>
          <p:cNvSpPr>
            <a:spLocks noGrp="1"/>
          </p:cNvSpPr>
          <p:nvPr>
            <p:ph idx="1"/>
          </p:nvPr>
        </p:nvSpPr>
        <p:spPr/>
        <p:txBody>
          <a:bodyPr>
            <a:normAutofit/>
          </a:bodyPr>
          <a:lstStyle/>
          <a:p>
            <a:r>
              <a:rPr lang="en-US" altLang="ja-JP" sz="2400" dirty="0"/>
              <a:t>D</a:t>
            </a:r>
            <a:r>
              <a:rPr lang="ja-JP" altLang="en-US" sz="2400" dirty="0"/>
              <a:t>istributed ledger technology</a:t>
            </a:r>
            <a:endParaRPr lang="ja-JP" altLang="en-US" sz="2400" dirty="0"/>
          </a:p>
          <a:p>
            <a:pPr lvl="1"/>
            <a:r>
              <a:rPr lang="ja-JP" altLang="en-US" sz="2000"/>
              <a:t>Used in Bitcoin</a:t>
            </a:r>
            <a:endParaRPr lang="ja-JP" altLang="en-US" sz="2000"/>
          </a:p>
          <a:p>
            <a:pPr lvl="1"/>
            <a:r>
              <a:rPr lang="ja-JP" altLang="en-US" sz="2000" dirty="0"/>
              <a:t>Manage data like transaction history with high reliability</a:t>
            </a:r>
            <a:endParaRPr lang="ja-JP" altLang="en-US" sz="2000" dirty="0"/>
          </a:p>
          <a:p>
            <a:pPr lvl="1"/>
            <a:r>
              <a:rPr lang="ja-JP" altLang="en-US" sz="2000" dirty="0"/>
              <a:t>Combined technologies such as cryptography and P2P</a:t>
            </a:r>
            <a:endParaRPr lang="ja-JP" altLang="en-US" sz="2000" dirty="0"/>
          </a:p>
          <a:p>
            <a:pPr lvl="1"/>
            <a:r>
              <a:rPr lang="ja-JP" altLang="en-US" sz="2000" dirty="0"/>
              <a:t>It's a </a:t>
            </a:r>
            <a:r>
              <a:rPr lang="en-US" altLang="ja-JP" sz="2000" dirty="0"/>
              <a:t>connection</a:t>
            </a:r>
            <a:r>
              <a:rPr lang="ja-JP" altLang="en-US" sz="2000" dirty="0"/>
              <a:t> of data called "blocks" in chronological order</a:t>
            </a:r>
            <a:endParaRPr lang="ja-JP" altLang="en-US" sz="2000" dirty="0"/>
          </a:p>
          <a:p>
            <a:r>
              <a:rPr lang="en-US" altLang="ja-JP" sz="2400" dirty="0"/>
              <a:t>F</a:t>
            </a:r>
            <a:r>
              <a:rPr lang="ja-JP" altLang="en-US" sz="2400" dirty="0"/>
              <a:t>eature</a:t>
            </a:r>
            <a:endParaRPr lang="ja-JP" altLang="en-US" sz="2400" dirty="0"/>
          </a:p>
          <a:p>
            <a:pPr lvl="1"/>
            <a:r>
              <a:rPr lang="ja-JP" altLang="en-US" sz="1800" dirty="0"/>
              <a:t>tamper resistant</a:t>
            </a:r>
            <a:endParaRPr lang="ja-JP" altLang="en-US" sz="1800" dirty="0"/>
          </a:p>
          <a:p>
            <a:pPr lvl="1"/>
            <a:r>
              <a:rPr lang="ja-JP" altLang="en-US" sz="1800" dirty="0"/>
              <a:t>Hard to lose data</a:t>
            </a:r>
            <a:endParaRPr lang="ja-JP" altLang="en-US" sz="1800" dirty="0"/>
          </a:p>
          <a:p>
            <a:pPr lvl="1"/>
            <a:r>
              <a:rPr lang="ja-JP" altLang="en-US" sz="1800" dirty="0"/>
              <a:t>No need for an administrator.</a:t>
            </a:r>
            <a:endParaRPr lang="ja-JP" altLang="en-US" sz="1800" dirty="0"/>
          </a:p>
        </p:txBody>
      </p:sp>
      <p:sp>
        <p:nvSpPr>
          <p:cNvPr id="10" name="テキスト ボックス 9"/>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ja-JP" noProof="0" dirty="0">
                <a:solidFill>
                  <a:prstClr val="black"/>
                </a:solidFill>
                <a:latin typeface="Calibri" panose="020F0502020204030204"/>
                <a:ea typeface="ＭＳ Ｐゴシック" panose="020B0600070205080204" pitchFamily="50" charset="-128"/>
              </a:rPr>
              <a:t>2</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2009140" y="168910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3592830" y="360172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586105" y="387413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861695" y="368681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888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8"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20</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楕円 8"/>
          <p:cNvSpPr/>
          <p:nvPr/>
        </p:nvSpPr>
        <p:spPr>
          <a:xfrm>
            <a:off x="3148965" y="499808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楕円 9"/>
          <p:cNvSpPr/>
          <p:nvPr/>
        </p:nvSpPr>
        <p:spPr>
          <a:xfrm>
            <a:off x="6558280" y="12985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2061845" y="372110"/>
            <a:ext cx="2842895" cy="645160"/>
          </a:xfrm>
          <a:prstGeom prst="rect">
            <a:avLst/>
          </a:prstGeom>
          <a:noFill/>
          <a:ln>
            <a:solidFill>
              <a:schemeClr val="accent1"/>
            </a:solidFill>
          </a:ln>
        </p:spPr>
        <p:txBody>
          <a:bodyPr wrap="square" rtlCol="0" anchor="t">
            <a:spAutoFit/>
          </a:bodyPr>
          <a:p>
            <a:r>
              <a:rPr lang="en-US" altLang="ja-JP">
                <a:sym typeface="+mn-ea"/>
              </a:rPr>
              <a:t>A</a:t>
            </a:r>
            <a:r>
              <a:rPr lang="ja-JP" altLang="en-US">
                <a:sym typeface="+mn-ea"/>
              </a:rPr>
              <a:t>nother minor picks up </a:t>
            </a:r>
            <a:r>
              <a:rPr lang="en-US" altLang="ja-JP">
                <a:sym typeface="+mn-ea"/>
              </a:rPr>
              <a:t>stale block</a:t>
            </a:r>
            <a:endParaRPr lang="ja-JP" altLang="en-US"/>
          </a:p>
        </p:txBody>
      </p:sp>
      <p:sp>
        <p:nvSpPr>
          <p:cNvPr id="39" name="楕円 38"/>
          <p:cNvSpPr/>
          <p:nvPr/>
        </p:nvSpPr>
        <p:spPr>
          <a:xfrm>
            <a:off x="2944495" y="518731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6805930" y="15246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1670685" y="101727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4" name="楕円 43"/>
          <p:cNvSpPr/>
          <p:nvPr/>
        </p:nvSpPr>
        <p:spPr>
          <a:xfrm>
            <a:off x="5710555" y="115633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5" name="楕円 44"/>
          <p:cNvSpPr/>
          <p:nvPr/>
        </p:nvSpPr>
        <p:spPr>
          <a:xfrm>
            <a:off x="5709920" y="151066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楕円 39"/>
          <p:cNvSpPr/>
          <p:nvPr/>
        </p:nvSpPr>
        <p:spPr>
          <a:xfrm>
            <a:off x="4222115" y="529463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楕円 10"/>
          <p:cNvSpPr/>
          <p:nvPr/>
        </p:nvSpPr>
        <p:spPr>
          <a:xfrm>
            <a:off x="3530600" y="546989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6" name="楕円 45"/>
          <p:cNvSpPr/>
          <p:nvPr/>
        </p:nvSpPr>
        <p:spPr>
          <a:xfrm>
            <a:off x="6717665" y="615442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7" name="楕円 46"/>
          <p:cNvSpPr/>
          <p:nvPr/>
        </p:nvSpPr>
        <p:spPr>
          <a:xfrm>
            <a:off x="3381375" y="58197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8" name="楕円 47"/>
          <p:cNvSpPr/>
          <p:nvPr/>
        </p:nvSpPr>
        <p:spPr>
          <a:xfrm>
            <a:off x="3743960" y="587756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9" name="楕円 48"/>
          <p:cNvSpPr/>
          <p:nvPr/>
        </p:nvSpPr>
        <p:spPr>
          <a:xfrm>
            <a:off x="356870" y="22510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0" name="楕円 49"/>
          <p:cNvSpPr/>
          <p:nvPr/>
        </p:nvSpPr>
        <p:spPr>
          <a:xfrm>
            <a:off x="654685" y="22510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1" name="楕円 50"/>
          <p:cNvSpPr/>
          <p:nvPr/>
        </p:nvSpPr>
        <p:spPr>
          <a:xfrm>
            <a:off x="947420" y="225107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5" name="楕円 54"/>
          <p:cNvSpPr/>
          <p:nvPr/>
        </p:nvSpPr>
        <p:spPr>
          <a:xfrm>
            <a:off x="970280" y="121158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6" name="楕円 55"/>
          <p:cNvSpPr/>
          <p:nvPr/>
        </p:nvSpPr>
        <p:spPr>
          <a:xfrm>
            <a:off x="821055" y="156146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7" name="楕円 56"/>
          <p:cNvSpPr/>
          <p:nvPr/>
        </p:nvSpPr>
        <p:spPr>
          <a:xfrm>
            <a:off x="1183640" y="161925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8" name="楕円 57"/>
          <p:cNvSpPr/>
          <p:nvPr/>
        </p:nvSpPr>
        <p:spPr>
          <a:xfrm>
            <a:off x="245745" y="57467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9" name="楕円 58"/>
          <p:cNvSpPr/>
          <p:nvPr/>
        </p:nvSpPr>
        <p:spPr>
          <a:xfrm>
            <a:off x="450215" y="25273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60" name="直線矢印コネクタ 59"/>
          <p:cNvCxnSpPr/>
          <p:nvPr/>
        </p:nvCxnSpPr>
        <p:spPr>
          <a:xfrm flipH="1" flipV="1">
            <a:off x="571500" y="714375"/>
            <a:ext cx="246380" cy="525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楕円 61"/>
          <p:cNvSpPr/>
          <p:nvPr/>
        </p:nvSpPr>
        <p:spPr>
          <a:xfrm>
            <a:off x="5457190" y="287909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3" name="楕円 62"/>
          <p:cNvSpPr/>
          <p:nvPr/>
        </p:nvSpPr>
        <p:spPr>
          <a:xfrm>
            <a:off x="5189855" y="3244850"/>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4" name="楕円 63"/>
          <p:cNvSpPr/>
          <p:nvPr/>
        </p:nvSpPr>
        <p:spPr>
          <a:xfrm>
            <a:off x="4848860" y="3705225"/>
            <a:ext cx="204470" cy="21209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コンテンツプレースホルダ 2"/>
          <p:cNvSpPr>
            <a:spLocks noGrp="1"/>
          </p:cNvSpPr>
          <p:nvPr>
            <p:ph sz="half" idx="1"/>
          </p:nvPr>
        </p:nvSpPr>
        <p:spPr>
          <a:xfrm>
            <a:off x="685800" y="2194560"/>
            <a:ext cx="7754620" cy="3977640"/>
          </a:xfrm>
        </p:spPr>
        <p:txBody>
          <a:bodyPr/>
          <a:p>
            <a:r>
              <a:t>Average block consolidation time for Miner A, B and C respectively</a:t>
            </a:r>
            <a:r>
              <a:rPr lang="ja-JP" altLang="en-US"/>
              <a:t>：　　　</a:t>
            </a:r>
            <a:r>
              <a:rPr lang="en-US" altLang="ja-JP"/>
              <a:t>minute</a:t>
            </a:r>
            <a:endParaRPr lang="ja-JP" altLang="en-US"/>
          </a:p>
          <a:p>
            <a:r>
              <a:t>Average propagation delay to Miner A, B and C, respectively</a:t>
            </a:r>
            <a:r>
              <a:rPr lang="ja-JP" altLang="en-US"/>
              <a:t>：　　　</a:t>
            </a:r>
            <a:r>
              <a:rPr lang="en-US" altLang="ja-JP"/>
              <a:t>minute</a:t>
            </a:r>
            <a:endParaRPr lang="ja-JP" altLang="en-US"/>
          </a:p>
          <a:p>
            <a:r>
              <a:t>The probability of a block stale was determined with a 95% confidence interval after 100 </a:t>
            </a:r>
            <a:r>
              <a:rPr lang="en-US"/>
              <a:t>1-month</a:t>
            </a:r>
            <a:r>
              <a:t> simulations.</a:t>
            </a:r>
          </a:p>
        </p:txBody>
      </p:sp>
      <p:sp>
        <p:nvSpPr>
          <p:cNvPr id="4" name="タイトル 1"/>
          <p:cNvSpPr>
            <a:spLocks noGrp="1"/>
          </p:cNvSpPr>
          <p:nvPr/>
        </p:nvSpPr>
        <p:spPr>
          <a:xfrm>
            <a:off x="668020" y="451612"/>
            <a:ext cx="7772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200" b="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ja-JP" altLang="en-US" dirty="0">
                <a:latin typeface="+mj-ea"/>
              </a:rPr>
              <a:t>Numerical Example</a:t>
            </a:r>
            <a:r>
              <a:rPr kumimoji="1" lang="en-US" altLang="ja-JP" dirty="0">
                <a:latin typeface="+mj-ea"/>
              </a:rPr>
              <a:t>(</a:t>
            </a:r>
            <a:r>
              <a:rPr kumimoji="1" lang="en-US" altLang="ja-JP" dirty="0">
                <a:latin typeface="+mj-ea"/>
              </a:rPr>
              <a:t>Ⅰ)</a:t>
            </a:r>
            <a:endParaRPr kumimoji="1" lang="en-US" altLang="ja-JP" dirty="0">
              <a:latin typeface="+mj-ea"/>
            </a:endParaRPr>
          </a:p>
        </p:txBody>
      </p:sp>
      <p:graphicFrame>
        <p:nvGraphicFramePr>
          <p:cNvPr id="8" name="コンテンツプレースホルダ 7"/>
          <p:cNvGraphicFramePr/>
          <p:nvPr>
            <p:ph sz="half" idx="2"/>
          </p:nvPr>
        </p:nvGraphicFramePr>
        <p:xfrm>
          <a:off x="2705100" y="2453640"/>
          <a:ext cx="781685" cy="433070"/>
        </p:xfrm>
        <a:graphic>
          <a:graphicData uri="http://schemas.openxmlformats.org/presentationml/2006/ole">
            <mc:AlternateContent xmlns:mc="http://schemas.openxmlformats.org/markup-compatibility/2006">
              <mc:Choice xmlns:v="urn:schemas-microsoft-com:vml" Requires="v">
                <p:oleObj spid="_x0000_s9" name="" r:id="rId2" imgW="699135" imgH="403225" progId="Equation.KSEE3">
                  <p:embed/>
                </p:oleObj>
              </mc:Choice>
              <mc:Fallback>
                <p:oleObj name="" r:id="rId2" imgW="699135" imgH="403225" progId="Equation.KSEE3">
                  <p:embed/>
                  <p:pic>
                    <p:nvPicPr>
                      <p:cNvPr id="0" name="図形 8"/>
                      <p:cNvPicPr/>
                      <p:nvPr/>
                    </p:nvPicPr>
                    <p:blipFill>
                      <a:blip r:embed="rId3"/>
                      <a:stretch>
                        <a:fillRect/>
                      </a:stretch>
                    </p:blipFill>
                    <p:spPr>
                      <a:xfrm>
                        <a:off x="2705100" y="2453640"/>
                        <a:ext cx="781685" cy="433070"/>
                      </a:xfrm>
                      <a:prstGeom prst="rect">
                        <a:avLst/>
                      </a:prstGeom>
                    </p:spPr>
                  </p:pic>
                </p:oleObj>
              </mc:Fallback>
            </mc:AlternateContent>
          </a:graphicData>
        </a:graphic>
      </p:graphicFrame>
      <p:graphicFrame>
        <p:nvGraphicFramePr>
          <p:cNvPr id="12" name="オブジェクト(&amp;O) 11"/>
          <p:cNvGraphicFramePr/>
          <p:nvPr/>
        </p:nvGraphicFramePr>
        <p:xfrm>
          <a:off x="2705100" y="3142615"/>
          <a:ext cx="792480" cy="492760"/>
        </p:xfrm>
        <a:graphic>
          <a:graphicData uri="http://schemas.openxmlformats.org/presentationml/2006/ole">
            <mc:AlternateContent xmlns:mc="http://schemas.openxmlformats.org/markup-compatibility/2006">
              <mc:Choice xmlns:v="urn:schemas-microsoft-com:vml" Requires="v">
                <p:oleObj spid="_x0000_s13" name="" r:id="rId4" imgW="730250" imgH="461010" progId="Equation.KSEE3">
                  <p:embed/>
                </p:oleObj>
              </mc:Choice>
              <mc:Fallback>
                <p:oleObj name="" r:id="rId4" imgW="730250" imgH="461010" progId="Equation.KSEE3">
                  <p:embed/>
                  <p:pic>
                    <p:nvPicPr>
                      <p:cNvPr id="0" name="図形 12"/>
                      <p:cNvPicPr/>
                      <p:nvPr/>
                    </p:nvPicPr>
                    <p:blipFill>
                      <a:blip r:embed="rId5"/>
                      <a:stretch>
                        <a:fillRect/>
                      </a:stretch>
                    </p:blipFill>
                    <p:spPr>
                      <a:xfrm>
                        <a:off x="2705100" y="3142615"/>
                        <a:ext cx="792480" cy="492760"/>
                      </a:xfrm>
                      <a:prstGeom prst="rect">
                        <a:avLst/>
                      </a:prstGeom>
                    </p:spPr>
                  </p:pic>
                </p:oleObj>
              </mc:Fallback>
            </mc:AlternateContent>
          </a:graphicData>
        </a:graphic>
      </p:graphicFrame>
      <p:sp>
        <p:nvSpPr>
          <p:cNvPr id="14"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21</a:t>
            </a:r>
            <a:endPar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タイトル 1"/>
          <p:cNvSpPr>
            <a:spLocks noGrp="1"/>
          </p:cNvSpPr>
          <p:nvPr/>
        </p:nvSpPr>
        <p:spPr>
          <a:xfrm>
            <a:off x="668020" y="451612"/>
            <a:ext cx="7772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200" b="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ja-JP" altLang="en-US" dirty="0">
                <a:latin typeface="+mj-ea"/>
              </a:rPr>
              <a:t>Numerical Example</a:t>
            </a:r>
            <a:r>
              <a:rPr kumimoji="1" lang="en-US" altLang="ja-JP" dirty="0">
                <a:latin typeface="+mj-ea"/>
              </a:rPr>
              <a:t>(</a:t>
            </a:r>
            <a:r>
              <a:rPr kumimoji="1" lang="en-US" altLang="ja-JP" dirty="0">
                <a:latin typeface="+mj-ea"/>
              </a:rPr>
              <a:t>Ⅱ)</a:t>
            </a:r>
            <a:endParaRPr kumimoji="1" lang="en-US" altLang="ja-JP" dirty="0">
              <a:latin typeface="+mj-ea"/>
            </a:endParaRPr>
          </a:p>
        </p:txBody>
      </p:sp>
      <p:sp>
        <p:nvSpPr>
          <p:cNvPr id="14" name="テキスト ボックス 3"/>
          <p:cNvSpPr txBox="1"/>
          <p:nvPr/>
        </p:nvSpPr>
        <p:spPr>
          <a:xfrm>
            <a:off x="117475" y="6488430"/>
            <a:ext cx="770890" cy="368300"/>
          </a:xfrm>
          <a:prstGeom prst="rect">
            <a:avLst/>
          </a:prstGeom>
          <a:noFill/>
        </p:spPr>
        <p:txBody>
          <a:bodyPr wrap="square" rtlCol="0">
            <a:spAutoFit/>
          </a:bodyPr>
          <a:p>
            <a:pPr marR="0" indent="0" defTabSz="457200" fontAlgn="auto">
              <a:lnSpc>
                <a:spcPct val="100000"/>
              </a:lnSpc>
              <a:spcBef>
                <a:spcPts val="0"/>
              </a:spcBef>
              <a:spcAft>
                <a:spcPts val="0"/>
              </a:spcAft>
              <a:buClrTx/>
              <a:buSzTx/>
              <a:buFontTx/>
              <a:buNone/>
              <a:defRPr/>
            </a:pPr>
            <a:r>
              <a:rPr kumimoji="1" lang="en-US" b="0" i="0" kern="1200" cap="none" spc="0" normalizeH="0" baseline="0" noProof="0" dirty="0">
                <a:solidFill>
                  <a:prstClr val="black"/>
                </a:solidFill>
                <a:latin typeface="Calibri" panose="020F0502020204030204"/>
                <a:ea typeface="ＭＳ Ｐゴシック" panose="020B0600070205080204" pitchFamily="50" charset="-128"/>
                <a:cs typeface="+mn-cs"/>
              </a:rPr>
              <a:t>22</a:t>
            </a:r>
            <a:endParaRPr kumimoji="1" lang="en-US" b="0" i="0" kern="1200" cap="none" spc="0" normalizeH="0" baseline="0" noProof="0" dirty="0">
              <a:solidFill>
                <a:prstClr val="black"/>
              </a:solidFill>
              <a:latin typeface="Calibri" panose="020F0502020204030204"/>
              <a:ea typeface="ＭＳ Ｐゴシック" panose="020B0600070205080204" pitchFamily="50" charset="-128"/>
              <a:cs typeface="+mn-cs"/>
            </a:endParaRPr>
          </a:p>
        </p:txBody>
      </p:sp>
      <p:graphicFrame>
        <p:nvGraphicFramePr>
          <p:cNvPr id="16" name="コンテンツプレースホルダ 15"/>
          <p:cNvGraphicFramePr>
            <a:graphicFrameLocks noGrp="1"/>
          </p:cNvGraphicFramePr>
          <p:nvPr>
            <p:ph idx="1"/>
          </p:nvPr>
        </p:nvGraphicFramePr>
        <p:xfrm>
          <a:off x="447675" y="1809115"/>
          <a:ext cx="8180705" cy="4495165"/>
        </p:xfrm>
        <a:graphic>
          <a:graphicData uri="http://schemas.openxmlformats.org/drawingml/2006/table">
            <a:tbl>
              <a:tblPr firstRow="1" bandRow="1">
                <a:tableStyleId>{5C22544A-7EE6-4342-B048-85BDC9FD1C3A}</a:tableStyleId>
              </a:tblPr>
              <a:tblGrid>
                <a:gridCol w="688340"/>
                <a:gridCol w="689610"/>
                <a:gridCol w="688340"/>
                <a:gridCol w="689610"/>
                <a:gridCol w="2712085"/>
                <a:gridCol w="2712719"/>
              </a:tblGrid>
              <a:tr h="537452">
                <a:tc rowSpan="2">
                  <a:txBody>
                    <a:bodyPr/>
                    <a:p>
                      <a:endParaRPr lang="ja-JP"/>
                    </a:p>
                  </a:txBody>
                  <a:tcPr anchor="ctr">
                    <a:blipFill>
                      <a:blip r:embed="rId2"/>
                      <a:stretch>
                        <a:fillRect l="-1053" t="-568" r="-1434737" b="-320455"/>
                      </a:stretch>
                    </a:blipFill>
                  </a:tcPr>
                </a:tc>
                <a:tc rowSpan="2">
                  <a:txBody>
                    <a:bodyPr/>
                    <a:p>
                      <a:endParaRPr lang="ja-JP"/>
                    </a:p>
                  </a:txBody>
                  <a:tcPr anchor="ctr">
                    <a:blipFill>
                      <a:blip r:embed="rId2"/>
                      <a:stretch>
                        <a:fillRect l="-102128" t="-568" r="-1350000" b="-320455"/>
                      </a:stretch>
                    </a:blipFill>
                  </a:tcPr>
                </a:tc>
                <a:tc rowSpan="2">
                  <a:txBody>
                    <a:bodyPr/>
                    <a:p>
                      <a:endParaRPr lang="ja-JP"/>
                    </a:p>
                  </a:txBody>
                  <a:tcPr anchor="ctr">
                    <a:blipFill>
                      <a:blip r:embed="rId2"/>
                      <a:stretch>
                        <a:fillRect l="-200000" t="-568" r="-1235789" b="-320455"/>
                      </a:stretch>
                    </a:blipFill>
                  </a:tcPr>
                </a:tc>
                <a:tc rowSpan="2">
                  <a:txBody>
                    <a:bodyPr/>
                    <a:p>
                      <a:endParaRPr lang="ja-JP"/>
                    </a:p>
                  </a:txBody>
                  <a:tcPr anchor="ctr">
                    <a:blipFill>
                      <a:blip r:embed="rId2"/>
                      <a:stretch>
                        <a:fillRect l="-303191" t="-568" r="-1148936" b="-320455"/>
                      </a:stretch>
                    </a:blipFill>
                  </a:tcPr>
                </a:tc>
                <a:tc gridSpan="2">
                  <a:txBody>
                    <a:bodyPr/>
                    <a:p>
                      <a:pPr algn="ctr">
                        <a:lnSpc>
                          <a:spcPct val="100000"/>
                        </a:lnSpc>
                      </a:pPr>
                      <a:r>
                        <a:rPr kumimoji="1" lang="ja-JP" altLang="en-US" sz="1800" dirty="0"/>
                        <a:t>The probability of the chain stale</a:t>
                      </a:r>
                      <a:endParaRPr kumimoji="1" lang="en-US" altLang="ja-JP" sz="1800" dirty="0"/>
                    </a:p>
                  </a:txBody>
                  <a:tcPr anchor="ctr"/>
                </a:tc>
                <a:tc hMerge="1">
                  <a:tcPr/>
                </a:tc>
              </a:tr>
              <a:tr h="537845">
                <a:tc vMerge="1">
                  <a:tcPr/>
                </a:tc>
                <a:tc vMerge="1">
                  <a:tcPr/>
                </a:tc>
                <a:tc vMerge="1">
                  <a:tcPr/>
                </a:tc>
                <a:tc vMerge="1">
                  <a:tcPr/>
                </a:tc>
                <a:tc>
                  <a:txBody>
                    <a:bodyPr/>
                    <a:p>
                      <a:pPr algn="ctr">
                        <a:lnSpc>
                          <a:spcPct val="100000"/>
                        </a:lnSpc>
                      </a:pPr>
                      <a:r>
                        <a:rPr kumimoji="1" sz="1800" dirty="0"/>
                        <a:t>One subsequent block</a:t>
                      </a:r>
                      <a:endParaRPr kumimoji="1" sz="1800" dirty="0"/>
                    </a:p>
                  </a:txBody>
                  <a:tcPr anchor="ctr"/>
                </a:tc>
                <a:tc>
                  <a:txBody>
                    <a:bodyPr/>
                    <a:p>
                      <a:pPr algn="ctr">
                        <a:lnSpc>
                          <a:spcPct val="100000"/>
                        </a:lnSpc>
                        <a:buNone/>
                      </a:pPr>
                      <a:r>
                        <a:rPr kumimoji="1" lang="en-US" altLang="ja-JP" sz="1800" dirty="0"/>
                        <a:t>Two subsequent blocks</a:t>
                      </a:r>
                      <a:endParaRPr kumimoji="1" lang="en-US" altLang="ja-JP" sz="1800" dirty="0"/>
                    </a:p>
                  </a:txBody>
                  <a:tcPr anchor="ctr"/>
                </a:tc>
              </a:tr>
              <a:tr h="684000">
                <a:tc>
                  <a:txBody>
                    <a:bodyPr/>
                    <a:p>
                      <a:endParaRPr lang="ja-JP"/>
                    </a:p>
                  </a:txBody>
                  <a:tcPr>
                    <a:blipFill>
                      <a:blip r:embed="rId2"/>
                      <a:stretch>
                        <a:fillRect l="-1053" t="-156637" r="-1434737" b="-399115"/>
                      </a:stretch>
                    </a:blipFill>
                  </a:tcPr>
                </a:tc>
                <a:tc>
                  <a:txBody>
                    <a:bodyPr/>
                    <a:p>
                      <a:endParaRPr lang="ja-JP"/>
                    </a:p>
                  </a:txBody>
                  <a:tcPr>
                    <a:blipFill>
                      <a:blip r:embed="rId2"/>
                      <a:stretch>
                        <a:fillRect l="-102128" t="-156637" r="-1350000" b="-399115"/>
                      </a:stretch>
                    </a:blipFill>
                  </a:tcPr>
                </a:tc>
                <a:tc>
                  <a:txBody>
                    <a:bodyPr/>
                    <a:p>
                      <a:pPr algn="ctr"/>
                      <a:r>
                        <a:rPr kumimoji="1" lang="en-US" altLang="ja-JP" sz="1800" dirty="0"/>
                        <a:t>0.1</a:t>
                      </a:r>
                      <a:endParaRPr kumimoji="1" lang="ja-JP" altLang="en-US" sz="1800" dirty="0"/>
                    </a:p>
                  </a:txBody>
                  <a:tcPr/>
                </a:tc>
                <a:tc>
                  <a:txBody>
                    <a:bodyPr/>
                    <a:p>
                      <a:pPr algn="ctr"/>
                      <a:r>
                        <a:rPr kumimoji="1" lang="en-US" altLang="ja-JP" sz="1800" dirty="0"/>
                        <a:t>0.1</a:t>
                      </a:r>
                      <a:endParaRPr kumimoji="1" lang="ja-JP" altLang="en-US" sz="1800" dirty="0"/>
                    </a:p>
                  </a:txBody>
                  <a:tcPr/>
                </a:tc>
                <a:tc>
                  <a:txBody>
                    <a:bodyPr/>
                    <a:p>
                      <a:pPr indent="0">
                        <a:buNone/>
                      </a:pPr>
                      <a:r>
                        <a:rPr lang="en-US" sz="1400" b="0">
                          <a:solidFill>
                            <a:srgbClr val="000000"/>
                          </a:solidFill>
                          <a:cs typeface="+mn-lt"/>
                        </a:rPr>
                        <a:t>[0.009408447797245586,</a:t>
                      </a:r>
                      <a:endParaRPr lang="en-US" sz="1400" b="0">
                        <a:solidFill>
                          <a:srgbClr val="000000"/>
                        </a:solidFill>
                        <a:cs typeface="+mn-lt"/>
                      </a:endParaRPr>
                    </a:p>
                    <a:p>
                      <a:pPr indent="0">
                        <a:buNone/>
                      </a:pPr>
                      <a:r>
                        <a:rPr lang="en-US" sz="1400" b="0">
                          <a:solidFill>
                            <a:srgbClr val="000000"/>
                          </a:solidFill>
                          <a:cs typeface="+mn-lt"/>
                        </a:rPr>
                        <a:t>0.010012724620328924]</a:t>
                      </a:r>
                      <a:endParaRPr lang="en-US" altLang="en-US" sz="1400" b="0">
                        <a:solidFill>
                          <a:srgbClr val="000000"/>
                        </a:solidFill>
                        <a:cs typeface="+mn-lt"/>
                      </a:endParaRPr>
                    </a:p>
                  </a:txBody>
                  <a:tcPr marL="12700" marR="12700" marT="12700" vert="horz" anchor="ctr"/>
                </a:tc>
                <a:tc>
                  <a:txBody>
                    <a:bodyPr/>
                    <a:p>
                      <a:pPr indent="0">
                        <a:buNone/>
                      </a:pPr>
                      <a:r>
                        <a:rPr lang="en-US" sz="1400" b="0">
                          <a:solidFill>
                            <a:srgbClr val="000000"/>
                          </a:solidFill>
                          <a:ea typeface="+mj-ea"/>
                          <a:cs typeface="+mn-lt"/>
                        </a:rPr>
                        <a:t>[0.0022954440264448127,</a:t>
                      </a:r>
                      <a:endParaRPr lang="en-US" sz="1400" b="0">
                        <a:solidFill>
                          <a:srgbClr val="000000"/>
                        </a:solidFill>
                        <a:ea typeface="+mj-ea"/>
                        <a:cs typeface="+mn-lt"/>
                      </a:endParaRPr>
                    </a:p>
                    <a:p>
                      <a:pPr indent="0">
                        <a:buNone/>
                      </a:pPr>
                      <a:r>
                        <a:rPr lang="en-US" sz="1400" b="0">
                          <a:solidFill>
                            <a:srgbClr val="000000"/>
                          </a:solidFill>
                          <a:ea typeface="+mj-ea"/>
                          <a:cs typeface="+mn-lt"/>
                        </a:rPr>
                        <a:t>0.0025992003009353555]</a:t>
                      </a:r>
                      <a:endParaRPr lang="en-US" altLang="en-US" sz="1400" b="0">
                        <a:solidFill>
                          <a:srgbClr val="000000"/>
                        </a:solidFill>
                        <a:ea typeface="+mj-ea"/>
                        <a:cs typeface="+mn-lt"/>
                      </a:endParaRPr>
                    </a:p>
                  </a:txBody>
                  <a:tcPr marL="12700" marR="12700" marT="12700" vert="horz" anchor="ctr"/>
                </a:tc>
              </a:tr>
              <a:tr h="683895">
                <a:tc>
                  <a:txBody>
                    <a:bodyPr/>
                    <a:p>
                      <a:endParaRPr lang="ja-JP"/>
                    </a:p>
                  </a:txBody>
                  <a:tcPr>
                    <a:blipFill>
                      <a:blip r:embed="rId2"/>
                      <a:stretch>
                        <a:fillRect l="-1053" t="-258929" r="-1434737" b="-302679"/>
                      </a:stretch>
                    </a:blipFill>
                  </a:tcPr>
                </a:tc>
                <a:tc>
                  <a:txBody>
                    <a:bodyPr/>
                    <a:p>
                      <a:endParaRPr lang="ja-JP"/>
                    </a:p>
                  </a:txBody>
                  <a:tcPr>
                    <a:blipFill>
                      <a:blip r:embed="rId2"/>
                      <a:stretch>
                        <a:fillRect l="-102128" t="-258929" r="-1350000" b="-302679"/>
                      </a:stretch>
                    </a:blipFill>
                  </a:tcPr>
                </a:tc>
                <a:tc>
                  <a:txBody>
                    <a:bodyPr/>
                    <a:p>
                      <a:pPr algn="ctr"/>
                      <a:r>
                        <a:rPr kumimoji="1" lang="en-US" altLang="ja-JP" sz="1800" dirty="0"/>
                        <a:t>1</a:t>
                      </a:r>
                      <a:endParaRPr kumimoji="1" lang="ja-JP" altLang="en-US" sz="1800" dirty="0"/>
                    </a:p>
                  </a:txBody>
                  <a:tcPr/>
                </a:tc>
                <a:tc>
                  <a:txBody>
                    <a:bodyPr/>
                    <a:p>
                      <a:pPr algn="ctr"/>
                      <a:r>
                        <a:rPr kumimoji="1" lang="en-US" altLang="ja-JP" sz="1800" dirty="0"/>
                        <a:t>1</a:t>
                      </a:r>
                      <a:endParaRPr kumimoji="1" lang="ja-JP" altLang="en-US" sz="1800" dirty="0"/>
                    </a:p>
                  </a:txBody>
                  <a:tcPr/>
                </a:tc>
                <a:tc>
                  <a:txBody>
                    <a:bodyPr/>
                    <a:p>
                      <a:pPr indent="0">
                        <a:buNone/>
                      </a:pPr>
                      <a:r>
                        <a:rPr lang="en-US" sz="1400" b="0">
                          <a:solidFill>
                            <a:srgbClr val="000000"/>
                          </a:solidFill>
                          <a:cs typeface="+mn-lt"/>
                        </a:rPr>
                        <a:t>[0.07578692071244984,</a:t>
                      </a:r>
                      <a:endParaRPr lang="en-US" sz="1400" b="0">
                        <a:solidFill>
                          <a:srgbClr val="000000"/>
                        </a:solidFill>
                        <a:cs typeface="+mn-lt"/>
                      </a:endParaRPr>
                    </a:p>
                    <a:p>
                      <a:pPr indent="0">
                        <a:buNone/>
                      </a:pPr>
                      <a:r>
                        <a:rPr lang="en-US" sz="1400" b="0">
                          <a:solidFill>
                            <a:srgbClr val="000000"/>
                          </a:solidFill>
                          <a:cs typeface="+mn-lt"/>
                        </a:rPr>
                        <a:t>0.07750152125832262]</a:t>
                      </a:r>
                      <a:endParaRPr lang="en-US" altLang="en-US" sz="1400" b="0">
                        <a:solidFill>
                          <a:srgbClr val="000000"/>
                        </a:solidFill>
                        <a:cs typeface="+mn-lt"/>
                      </a:endParaRPr>
                    </a:p>
                  </a:txBody>
                  <a:tcPr marL="12700" marR="12700" marT="12700" vert="horz" anchor="ctr"/>
                </a:tc>
                <a:tc>
                  <a:txBody>
                    <a:bodyPr/>
                    <a:p>
                      <a:pPr indent="0">
                        <a:buNone/>
                      </a:pPr>
                      <a:r>
                        <a:rPr lang="en-US" sz="1400" b="0">
                          <a:solidFill>
                            <a:srgbClr val="000000"/>
                          </a:solidFill>
                          <a:cs typeface="+mn-lt"/>
                        </a:rPr>
                        <a:t>[0.00980527025442845,0.010227556404437425]</a:t>
                      </a:r>
                      <a:endParaRPr lang="en-US" altLang="en-US" sz="1400" b="0">
                        <a:solidFill>
                          <a:srgbClr val="000000"/>
                        </a:solidFill>
                        <a:cs typeface="+mn-lt"/>
                      </a:endParaRPr>
                    </a:p>
                  </a:txBody>
                  <a:tcPr marL="12700" marR="12700" marT="12700" vert="horz" anchor="ctr"/>
                </a:tc>
              </a:tr>
              <a:tr h="684000">
                <a:tc>
                  <a:txBody>
                    <a:bodyPr/>
                    <a:p>
                      <a:endParaRPr lang="ja-JP"/>
                    </a:p>
                  </a:txBody>
                  <a:tcPr>
                    <a:blipFill>
                      <a:blip r:embed="rId2"/>
                      <a:stretch>
                        <a:fillRect l="-1053" t="-358929" r="-1434737" b="-202679"/>
                      </a:stretch>
                    </a:blipFill>
                  </a:tcPr>
                </a:tc>
                <a:tc>
                  <a:txBody>
                    <a:bodyPr/>
                    <a:p>
                      <a:endParaRPr lang="ja-JP"/>
                    </a:p>
                  </a:txBody>
                  <a:tcPr>
                    <a:blipFill>
                      <a:blip r:embed="rId2"/>
                      <a:stretch>
                        <a:fillRect l="-102128" t="-358929" r="-1350000" b="-202679"/>
                      </a:stretch>
                    </a:blipFill>
                  </a:tcPr>
                </a:tc>
                <a:tc>
                  <a:txBody>
                    <a:bodyPr/>
                    <a:p>
                      <a:pPr algn="ctr"/>
                      <a:r>
                        <a:rPr kumimoji="1" lang="en-US" altLang="ja-JP" sz="1800" dirty="0"/>
                        <a:t>0.1</a:t>
                      </a:r>
                      <a:endParaRPr kumimoji="1" lang="en-US" altLang="ja-JP" sz="1800" dirty="0"/>
                    </a:p>
                  </a:txBody>
                  <a:tcPr/>
                </a:tc>
                <a:tc>
                  <a:txBody>
                    <a:bodyPr/>
                    <a:p>
                      <a:pPr algn="ctr"/>
                      <a:r>
                        <a:rPr kumimoji="1" lang="en-US" altLang="ja-JP" sz="1800" dirty="0"/>
                        <a:t>0.1</a:t>
                      </a:r>
                      <a:endParaRPr kumimoji="1" lang="ja-JP" altLang="en-US" sz="1800" dirty="0"/>
                    </a:p>
                  </a:txBody>
                  <a:tcPr/>
                </a:tc>
                <a:tc>
                  <a:txBody>
                    <a:bodyPr/>
                    <a:p>
                      <a:pPr indent="0">
                        <a:buNone/>
                      </a:pPr>
                      <a:r>
                        <a:rPr lang="en-US" sz="1400" b="0">
                          <a:solidFill>
                            <a:srgbClr val="000000"/>
                          </a:solidFill>
                          <a:cs typeface="+mn-lt"/>
                        </a:rPr>
                        <a:t>[0.006223023446748869,</a:t>
                      </a:r>
                      <a:endParaRPr lang="en-US" sz="1400" b="0">
                        <a:solidFill>
                          <a:srgbClr val="000000"/>
                        </a:solidFill>
                        <a:cs typeface="+mn-lt"/>
                      </a:endParaRPr>
                    </a:p>
                    <a:p>
                      <a:pPr indent="0">
                        <a:buNone/>
                      </a:pPr>
                      <a:r>
                        <a:rPr lang="en-US" sz="1400" b="0">
                          <a:solidFill>
                            <a:srgbClr val="000000"/>
                          </a:solidFill>
                          <a:cs typeface="+mn-lt"/>
                        </a:rPr>
                        <a:t>0.006561870040189666]</a:t>
                      </a:r>
                      <a:endParaRPr lang="en-US" altLang="en-US" sz="1400" b="0">
                        <a:solidFill>
                          <a:srgbClr val="000000"/>
                        </a:solidFill>
                        <a:cs typeface="+mn-lt"/>
                      </a:endParaRPr>
                    </a:p>
                  </a:txBody>
                  <a:tcPr marL="12700" marR="12700" marT="12700" vert="horz" anchor="ctr"/>
                </a:tc>
                <a:tc>
                  <a:txBody>
                    <a:bodyPr/>
                    <a:p>
                      <a:pPr indent="0">
                        <a:buNone/>
                      </a:pPr>
                      <a:r>
                        <a:rPr lang="en-US" sz="1400">
                          <a:solidFill>
                            <a:srgbClr val="000000"/>
                          </a:solidFill>
                          <a:cs typeface="+mn-lt"/>
                          <a:sym typeface="+mn-ea"/>
                        </a:rPr>
                        <a:t>[7.299019029083458e-5,</a:t>
                      </a:r>
                      <a:endParaRPr lang="en-US" sz="1400" b="0">
                        <a:solidFill>
                          <a:srgbClr val="000000"/>
                        </a:solidFill>
                        <a:cs typeface="+mn-lt"/>
                        <a:sym typeface="+mn-ea"/>
                      </a:endParaRPr>
                    </a:p>
                    <a:p>
                      <a:pPr indent="0">
                        <a:buNone/>
                      </a:pPr>
                      <a:r>
                        <a:rPr lang="en-US" sz="1400">
                          <a:solidFill>
                            <a:srgbClr val="000000"/>
                          </a:solidFill>
                          <a:cs typeface="+mn-lt"/>
                          <a:sym typeface="+mn-ea"/>
                        </a:rPr>
                        <a:t>9.697302161492542e-5]</a:t>
                      </a:r>
                      <a:endParaRPr lang="en-US" altLang="en-US" sz="1400" b="0">
                        <a:solidFill>
                          <a:srgbClr val="000000"/>
                        </a:solidFill>
                        <a:ea typeface="+mj-ea"/>
                        <a:cs typeface="+mn-lt"/>
                      </a:endParaRPr>
                    </a:p>
                  </a:txBody>
                  <a:tcPr marL="12700" marR="12700" marT="12700" vert="horz" anchor="ctr"/>
                </a:tc>
              </a:tr>
              <a:tr h="684000">
                <a:tc>
                  <a:txBody>
                    <a:bodyPr/>
                    <a:p>
                      <a:pPr algn="ctr"/>
                      <a:r>
                        <a:rPr kumimoji="1" lang="en-US" altLang="ja-JP" sz="1800" dirty="0"/>
                        <a:t>5</a:t>
                      </a:r>
                      <a:endParaRPr kumimoji="1" lang="ja-JP" altLang="en-US" sz="1800" dirty="0"/>
                    </a:p>
                  </a:txBody>
                  <a:tcPr/>
                </a:tc>
                <a:tc>
                  <a:txBody>
                    <a:bodyPr/>
                    <a:p>
                      <a:pPr algn="ctr"/>
                      <a:r>
                        <a:rPr kumimoji="1" lang="en-US" altLang="ja-JP" sz="1800" dirty="0"/>
                        <a:t>10</a:t>
                      </a:r>
                      <a:endParaRPr kumimoji="1" lang="ja-JP" altLang="en-US" sz="1800" dirty="0"/>
                    </a:p>
                  </a:txBody>
                  <a:tcPr/>
                </a:tc>
                <a:tc>
                  <a:txBody>
                    <a:bodyPr/>
                    <a:p>
                      <a:pPr algn="ctr"/>
                      <a:r>
                        <a:rPr kumimoji="1" lang="en-US" altLang="ja-JP" sz="1800" dirty="0"/>
                        <a:t>1</a:t>
                      </a:r>
                      <a:endParaRPr kumimoji="1" lang="ja-JP" altLang="en-US" sz="1800" dirty="0"/>
                    </a:p>
                  </a:txBody>
                  <a:tcPr/>
                </a:tc>
                <a:tc>
                  <a:txBody>
                    <a:bodyPr/>
                    <a:p>
                      <a:pPr algn="ctr"/>
                      <a:r>
                        <a:rPr kumimoji="1" lang="en-US" altLang="ja-JP" sz="1800" dirty="0"/>
                        <a:t>0.1</a:t>
                      </a:r>
                      <a:endParaRPr kumimoji="1" lang="ja-JP" altLang="en-US" sz="1800" dirty="0"/>
                    </a:p>
                  </a:txBody>
                  <a:tcPr/>
                </a:tc>
                <a:tc>
                  <a:txBody>
                    <a:bodyPr/>
                    <a:p>
                      <a:pPr indent="0">
                        <a:buNone/>
                      </a:pPr>
                      <a:r>
                        <a:rPr lang="en-US" sz="1400" b="0">
                          <a:solidFill>
                            <a:srgbClr val="000000"/>
                          </a:solidFill>
                          <a:cs typeface="+mn-lt"/>
                        </a:rPr>
                        <a:t>[0.026992732524619877,</a:t>
                      </a:r>
                      <a:endParaRPr lang="en-US" sz="1400" b="0">
                        <a:solidFill>
                          <a:srgbClr val="000000"/>
                        </a:solidFill>
                        <a:cs typeface="+mn-lt"/>
                      </a:endParaRPr>
                    </a:p>
                    <a:p>
                      <a:pPr indent="0">
                        <a:buNone/>
                      </a:pPr>
                      <a:r>
                        <a:rPr lang="en-US" sz="1400" b="0">
                          <a:solidFill>
                            <a:srgbClr val="000000"/>
                          </a:solidFill>
                          <a:cs typeface="+mn-lt"/>
                        </a:rPr>
                        <a:t>0.02773640737730596]</a:t>
                      </a:r>
                      <a:endParaRPr lang="en-US" altLang="en-US" sz="1400" b="0">
                        <a:solidFill>
                          <a:srgbClr val="000000"/>
                        </a:solidFill>
                        <a:cs typeface="+mn-lt"/>
                      </a:endParaRPr>
                    </a:p>
                  </a:txBody>
                  <a:tcPr marL="12700" marR="12700" marT="12700" vert="horz" anchor="ctr"/>
                </a:tc>
                <a:tc>
                  <a:txBody>
                    <a:bodyPr/>
                    <a:p>
                      <a:pPr indent="0">
                        <a:buNone/>
                      </a:pPr>
                      <a:r>
                        <a:rPr lang="en-US" sz="1400" b="0">
                          <a:solidFill>
                            <a:srgbClr val="000000"/>
                          </a:solidFill>
                          <a:cs typeface="+mn-lt"/>
                        </a:rPr>
                        <a:t>[0.0013471447541360472,</a:t>
                      </a:r>
                      <a:endParaRPr lang="en-US" sz="1400" b="0">
                        <a:solidFill>
                          <a:srgbClr val="000000"/>
                        </a:solidFill>
                        <a:cs typeface="+mn-lt"/>
                      </a:endParaRPr>
                    </a:p>
                    <a:p>
                      <a:pPr indent="0">
                        <a:buNone/>
                      </a:pPr>
                      <a:r>
                        <a:rPr lang="en-US" sz="1400" b="0">
                          <a:solidFill>
                            <a:srgbClr val="000000"/>
                          </a:solidFill>
                          <a:cs typeface="+mn-lt"/>
                        </a:rPr>
                        <a:t>0.00152886563521937]</a:t>
                      </a:r>
                      <a:endParaRPr lang="en-US" altLang="en-US" sz="1400" b="0">
                        <a:solidFill>
                          <a:srgbClr val="000000"/>
                        </a:solidFill>
                        <a:cs typeface="+mn-lt"/>
                      </a:endParaRPr>
                    </a:p>
                  </a:txBody>
                  <a:tcPr marL="12700" marR="12700" marT="12700" vert="horz" anchor="ctr"/>
                </a:tc>
              </a:tr>
              <a:tr h="684000">
                <a:tc>
                  <a:txBody>
                    <a:bodyPr/>
                    <a:p>
                      <a:pPr algn="ctr"/>
                      <a:r>
                        <a:rPr kumimoji="1" lang="en-US" altLang="ja-JP" sz="1800" dirty="0"/>
                        <a:t>5</a:t>
                      </a:r>
                      <a:endParaRPr kumimoji="1" lang="ja-JP" altLang="en-US" sz="1800" dirty="0"/>
                    </a:p>
                  </a:txBody>
                  <a:tcPr/>
                </a:tc>
                <a:tc>
                  <a:txBody>
                    <a:bodyPr/>
                    <a:p>
                      <a:pPr algn="ctr"/>
                      <a:r>
                        <a:rPr kumimoji="1" lang="en-US" altLang="ja-JP" sz="1800" dirty="0"/>
                        <a:t>10</a:t>
                      </a:r>
                      <a:endParaRPr kumimoji="1" lang="ja-JP" altLang="en-US" sz="1800" dirty="0"/>
                    </a:p>
                  </a:txBody>
                  <a:tcPr/>
                </a:tc>
                <a:tc>
                  <a:txBody>
                    <a:bodyPr/>
                    <a:p>
                      <a:pPr algn="ctr"/>
                      <a:r>
                        <a:rPr kumimoji="1" lang="en-US" altLang="ja-JP" sz="1800" dirty="0"/>
                        <a:t>1</a:t>
                      </a:r>
                      <a:endParaRPr kumimoji="1" lang="ja-JP" altLang="en-US" sz="1800" dirty="0"/>
                    </a:p>
                  </a:txBody>
                  <a:tcPr/>
                </a:tc>
                <a:tc>
                  <a:txBody>
                    <a:bodyPr/>
                    <a:p>
                      <a:pPr algn="ctr"/>
                      <a:r>
                        <a:rPr kumimoji="1" lang="en-US" altLang="ja-JP" sz="1800" dirty="0"/>
                        <a:t>1</a:t>
                      </a:r>
                      <a:endParaRPr kumimoji="1" lang="ja-JP" altLang="en-US" sz="1800" dirty="0"/>
                    </a:p>
                  </a:txBody>
                  <a:tcPr/>
                </a:tc>
                <a:tc>
                  <a:txBody>
                    <a:bodyPr/>
                    <a:p>
                      <a:pPr indent="0">
                        <a:buNone/>
                      </a:pPr>
                      <a:r>
                        <a:rPr lang="en-US" sz="1400" b="0">
                          <a:solidFill>
                            <a:srgbClr val="000000"/>
                          </a:solidFill>
                          <a:cs typeface="+mn-lt"/>
                        </a:rPr>
                        <a:t>[0.04328902466471808,</a:t>
                      </a:r>
                      <a:endParaRPr lang="en-US" sz="1400" b="0">
                        <a:solidFill>
                          <a:srgbClr val="000000"/>
                        </a:solidFill>
                        <a:cs typeface="+mn-lt"/>
                      </a:endParaRPr>
                    </a:p>
                    <a:p>
                      <a:pPr indent="0">
                        <a:buNone/>
                      </a:pPr>
                      <a:r>
                        <a:rPr lang="en-US" sz="1400" b="0">
                          <a:solidFill>
                            <a:srgbClr val="000000"/>
                          </a:solidFill>
                          <a:cs typeface="+mn-lt"/>
                        </a:rPr>
                        <a:t>0.044047092998161314]</a:t>
                      </a:r>
                      <a:endParaRPr lang="en-US" altLang="en-US" sz="1400" b="0">
                        <a:solidFill>
                          <a:srgbClr val="000000"/>
                        </a:solidFill>
                        <a:cs typeface="+mn-lt"/>
                      </a:endParaRPr>
                    </a:p>
                  </a:txBody>
                  <a:tcPr marL="12700" marR="12700" marT="12700" vert="horz" anchor="ctr"/>
                </a:tc>
                <a:tc>
                  <a:txBody>
                    <a:bodyPr/>
                    <a:p>
                      <a:pPr indent="0">
                        <a:buNone/>
                      </a:pPr>
                      <a:r>
                        <a:rPr lang="en-US" sz="1400" b="0">
                          <a:solidFill>
                            <a:srgbClr val="000000"/>
                          </a:solidFill>
                          <a:cs typeface="+mn-lt"/>
                        </a:rPr>
                        <a:t>[0.005123603277095277,</a:t>
                      </a:r>
                      <a:endParaRPr lang="en-US" sz="1400" b="0">
                        <a:solidFill>
                          <a:srgbClr val="000000"/>
                        </a:solidFill>
                        <a:cs typeface="+mn-lt"/>
                      </a:endParaRPr>
                    </a:p>
                    <a:p>
                      <a:pPr indent="0">
                        <a:buNone/>
                      </a:pPr>
                      <a:r>
                        <a:rPr lang="en-US" sz="1400" b="0">
                          <a:solidFill>
                            <a:srgbClr val="000000"/>
                          </a:solidFill>
                          <a:cs typeface="+mn-lt"/>
                        </a:rPr>
                        <a:t>0.005278610877047222]</a:t>
                      </a:r>
                      <a:endParaRPr lang="en-US" altLang="en-US" sz="1400" b="0">
                        <a:solidFill>
                          <a:srgbClr val="000000"/>
                        </a:solidFill>
                        <a:cs typeface="+mn-lt"/>
                      </a:endParaRPr>
                    </a:p>
                  </a:txBody>
                  <a:tcPr marL="12700" marR="12700" marT="12700" vert="horz"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コンテンツプレースホルダ 3"/>
          <p:cNvGraphicFramePr/>
          <p:nvPr>
            <p:ph idx="1"/>
          </p:nvPr>
        </p:nvGraphicFramePr>
        <p:xfrm>
          <a:off x="110490" y="2121535"/>
          <a:ext cx="8347710" cy="4300220"/>
        </p:xfrm>
        <a:graphic>
          <a:graphicData uri="http://schemas.openxmlformats.org/drawingml/2006/table">
            <a:tbl>
              <a:tblPr firstRow="1" bandRow="1">
                <a:tableStyleId>{5C22544A-7EE6-4342-B048-85BDC9FD1C3A}</a:tableStyleId>
              </a:tblPr>
              <a:tblGrid>
                <a:gridCol w="555625"/>
                <a:gridCol w="558800"/>
                <a:gridCol w="555625"/>
                <a:gridCol w="555625"/>
                <a:gridCol w="557530"/>
                <a:gridCol w="554990"/>
                <a:gridCol w="5009515"/>
              </a:tblGrid>
              <a:tr h="356870">
                <a:tc rowSpan="2">
                  <a:txBody>
                    <a:bodyPr/>
                    <a:p>
                      <a:pPr>
                        <a:buNone/>
                      </a:pPr>
                      <a:endParaRPr lang="en-US" altLang="ja-JP" sz="2800" baseline="-25000"/>
                    </a:p>
                  </a:txBody>
                  <a:tcPr/>
                </a:tc>
                <a:tc rowSpan="2">
                  <a:txBody>
                    <a:bodyPr/>
                    <a:p>
                      <a:pPr>
                        <a:buNone/>
                      </a:pPr>
                      <a:endParaRPr lang="ja-JP" altLang="en-US"/>
                    </a:p>
                  </a:txBody>
                  <a:tcPr/>
                </a:tc>
                <a:tc rowSpan="2">
                  <a:txBody>
                    <a:bodyPr/>
                    <a:p>
                      <a:pPr>
                        <a:buNone/>
                      </a:pPr>
                      <a:endParaRPr lang="ja-JP" altLang="en-US"/>
                    </a:p>
                  </a:txBody>
                  <a:tcPr/>
                </a:tc>
                <a:tc rowSpan="2">
                  <a:txBody>
                    <a:bodyPr/>
                    <a:p>
                      <a:pPr>
                        <a:buNone/>
                      </a:pPr>
                      <a:endParaRPr lang="ja-JP" altLang="en-US"/>
                    </a:p>
                  </a:txBody>
                  <a:tcPr/>
                </a:tc>
                <a:tc rowSpan="2">
                  <a:txBody>
                    <a:bodyPr/>
                    <a:p>
                      <a:pPr>
                        <a:buNone/>
                      </a:pPr>
                      <a:endParaRPr lang="ja-JP" altLang="en-US"/>
                    </a:p>
                  </a:txBody>
                  <a:tcPr/>
                </a:tc>
                <a:tc rowSpan="2">
                  <a:txBody>
                    <a:bodyPr/>
                    <a:p>
                      <a:pPr>
                        <a:buNone/>
                      </a:pPr>
                      <a:endParaRPr lang="ja-JP" altLang="en-US"/>
                    </a:p>
                  </a:txBody>
                  <a:tcPr/>
                </a:tc>
                <a:tc>
                  <a:txBody>
                    <a:bodyPr/>
                    <a:p>
                      <a:pPr algn="ctr">
                        <a:buNone/>
                      </a:pPr>
                      <a:r>
                        <a:rPr lang="ja-JP" altLang="en-US" sz="1800" dirty="0">
                          <a:sym typeface="+mn-ea"/>
                        </a:rPr>
                        <a:t>The probability of the chain stale</a:t>
                      </a:r>
                      <a:endParaRPr lang="en-US" altLang="ja-JP" sz="1800" dirty="0">
                        <a:sym typeface="+mn-ea"/>
                      </a:endParaRPr>
                    </a:p>
                  </a:txBody>
                  <a:tcPr/>
                </a:tc>
              </a:tr>
              <a:tr h="356870">
                <a:tc vMerge="1">
                  <a:tcPr/>
                </a:tc>
                <a:tc vMerge="1">
                  <a:tcPr/>
                </a:tc>
                <a:tc vMerge="1">
                  <a:tcPr/>
                </a:tc>
                <a:tc vMerge="1">
                  <a:tcPr/>
                </a:tc>
                <a:tc vMerge="1">
                  <a:tcPr/>
                </a:tc>
                <a:tc vMerge="1">
                  <a:tcPr/>
                </a:tc>
                <a:tc>
                  <a:txBody>
                    <a:bodyPr/>
                    <a:p>
                      <a:pPr algn="ctr">
                        <a:buNone/>
                      </a:pPr>
                      <a:r>
                        <a:rPr sz="1800" dirty="0">
                          <a:sym typeface="+mn-ea"/>
                        </a:rPr>
                        <a:t>One subsequent block</a:t>
                      </a:r>
                      <a:endParaRPr lang="ja-JP" altLang="en-US"/>
                    </a:p>
                  </a:txBody>
                  <a:tcPr/>
                </a:tc>
              </a:tr>
              <a:tr h="713740">
                <a:tc>
                  <a:txBody>
                    <a:bodyPr/>
                    <a:p>
                      <a:pPr>
                        <a:buNone/>
                      </a:pPr>
                      <a:r>
                        <a:rPr lang="en-US" altLang="ja-JP" sz="1600"/>
                        <a:t>10</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indent="0">
                        <a:buNone/>
                      </a:pPr>
                      <a:r>
                        <a:rPr lang="en-US" sz="1400" b="0">
                          <a:solidFill>
                            <a:srgbClr val="000000"/>
                          </a:solidFill>
                          <a:cs typeface="+mn-lt"/>
                        </a:rPr>
                        <a:t>[0.018734396737466547,0.019538873238497692]</a:t>
                      </a:r>
                      <a:endParaRPr lang="en-US" altLang="en-US" sz="1400" b="0">
                        <a:solidFill>
                          <a:srgbClr val="000000"/>
                        </a:solidFill>
                        <a:cs typeface="+mn-lt"/>
                      </a:endParaRPr>
                    </a:p>
                  </a:txBody>
                  <a:tcPr marL="12700" marR="12700" marT="12700" vert="horz" anchor="ctr"/>
                </a:tc>
              </a:tr>
              <a:tr h="713740">
                <a:tc>
                  <a:txBody>
                    <a:bodyPr/>
                    <a:p>
                      <a:pPr>
                        <a:buNone/>
                      </a:pPr>
                      <a:r>
                        <a:rPr lang="en-US" altLang="ja-JP" sz="1600"/>
                        <a:t>5</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indent="0">
                        <a:buNone/>
                      </a:pPr>
                      <a:r>
                        <a:rPr lang="en-US" sz="1400" b="0">
                          <a:solidFill>
                            <a:srgbClr val="000000"/>
                          </a:solidFill>
                          <a:cs typeface="+mn-lt"/>
                        </a:rPr>
                        <a:t>[0.006834212266201314,0.007215637289390526]</a:t>
                      </a:r>
                      <a:endParaRPr lang="en-US" altLang="en-US" sz="1400" b="0">
                        <a:solidFill>
                          <a:srgbClr val="000000"/>
                        </a:solidFill>
                        <a:cs typeface="+mn-lt"/>
                      </a:endParaRPr>
                    </a:p>
                  </a:txBody>
                  <a:tcPr marL="12700" marR="12700" marT="12700" vert="horz" anchor="ctr"/>
                </a:tc>
              </a:tr>
              <a:tr h="713740">
                <a:tc>
                  <a:txBody>
                    <a:bodyPr/>
                    <a:p>
                      <a:pPr>
                        <a:buNone/>
                      </a:pPr>
                      <a:r>
                        <a:rPr lang="en-US" altLang="ja-JP" sz="1600"/>
                        <a:t>5</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1</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indent="0">
                        <a:buNone/>
                      </a:pPr>
                      <a:r>
                        <a:rPr lang="en-US" sz="1400" b="0">
                          <a:solidFill>
                            <a:srgbClr val="000000"/>
                          </a:solidFill>
                          <a:cs typeface="+mn-lt"/>
                        </a:rPr>
                        <a:t>[0.03627058736529163,0.03714596396483904]</a:t>
                      </a:r>
                      <a:endParaRPr lang="en-US" altLang="en-US" sz="1400" b="0">
                        <a:solidFill>
                          <a:srgbClr val="000000"/>
                        </a:solidFill>
                        <a:cs typeface="+mn-lt"/>
                      </a:endParaRPr>
                    </a:p>
                  </a:txBody>
                  <a:tcPr marL="12700" marR="12700" marT="12700" vert="horz" anchor="ctr"/>
                </a:tc>
              </a:tr>
              <a:tr h="713740">
                <a:tc>
                  <a:txBody>
                    <a:bodyPr/>
                    <a:p>
                      <a:pPr>
                        <a:buNone/>
                      </a:pPr>
                      <a:r>
                        <a:rPr lang="en-US" altLang="ja-JP" sz="1600"/>
                        <a:t>5</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1</a:t>
                      </a:r>
                      <a:endParaRPr lang="en-US" altLang="ja-JP" sz="1600"/>
                    </a:p>
                  </a:txBody>
                  <a:tcPr/>
                </a:tc>
                <a:tc>
                  <a:txBody>
                    <a:bodyPr/>
                    <a:p>
                      <a:pPr>
                        <a:buNone/>
                      </a:pPr>
                      <a:r>
                        <a:rPr lang="en-US" altLang="ja-JP" sz="1600"/>
                        <a:t>1</a:t>
                      </a:r>
                      <a:endParaRPr lang="en-US" altLang="ja-JP" sz="1600"/>
                    </a:p>
                  </a:txBody>
                  <a:tcPr/>
                </a:tc>
                <a:tc>
                  <a:txBody>
                    <a:bodyPr/>
                    <a:p>
                      <a:pPr>
                        <a:buNone/>
                      </a:pPr>
                      <a:r>
                        <a:rPr lang="en-US" altLang="ja-JP" sz="1600"/>
                        <a:t>1</a:t>
                      </a:r>
                      <a:endParaRPr lang="en-US" altLang="ja-JP" sz="1600"/>
                    </a:p>
                  </a:txBody>
                  <a:tcPr/>
                </a:tc>
                <a:tc>
                  <a:txBody>
                    <a:bodyPr/>
                    <a:p>
                      <a:pPr indent="0">
                        <a:buNone/>
                      </a:pPr>
                      <a:r>
                        <a:rPr lang="en-US" sz="1400" b="0">
                          <a:solidFill>
                            <a:srgbClr val="000000"/>
                          </a:solidFill>
                          <a:cs typeface="+mn-lt"/>
                        </a:rPr>
                        <a:t>[0.08738014959649786,0.08892454768452392]</a:t>
                      </a:r>
                      <a:endParaRPr lang="en-US" altLang="en-US" sz="1400" b="0">
                        <a:solidFill>
                          <a:srgbClr val="000000"/>
                        </a:solidFill>
                        <a:cs typeface="+mn-lt"/>
                      </a:endParaRPr>
                    </a:p>
                  </a:txBody>
                  <a:tcPr marL="12700" marR="12700" marT="12700" vert="horz" anchor="ctr"/>
                </a:tc>
              </a:tr>
              <a:tr h="713740">
                <a:tc>
                  <a:txBody>
                    <a:bodyPr/>
                    <a:p>
                      <a:pPr>
                        <a:buNone/>
                      </a:pPr>
                      <a:r>
                        <a:rPr lang="en-US" altLang="ja-JP" sz="1600"/>
                        <a:t>5</a:t>
                      </a:r>
                      <a:endParaRPr lang="en-US" altLang="ja-JP" sz="1600"/>
                    </a:p>
                  </a:txBody>
                  <a:tcPr/>
                </a:tc>
                <a:tc>
                  <a:txBody>
                    <a:bodyPr/>
                    <a:p>
                      <a:pPr>
                        <a:buNone/>
                      </a:pPr>
                      <a:r>
                        <a:rPr lang="en-US" altLang="ja-JP" sz="1600"/>
                        <a:t>5</a:t>
                      </a:r>
                      <a:endParaRPr lang="en-US" altLang="ja-JP" sz="1600"/>
                    </a:p>
                  </a:txBody>
                  <a:tcPr/>
                </a:tc>
                <a:tc>
                  <a:txBody>
                    <a:bodyPr/>
                    <a:p>
                      <a:pPr>
                        <a:buNone/>
                      </a:pPr>
                      <a:r>
                        <a:rPr lang="en-US" altLang="ja-JP" sz="1600"/>
                        <a:t>10</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a:buNone/>
                      </a:pPr>
                      <a:r>
                        <a:rPr lang="en-US" altLang="ja-JP" sz="1600"/>
                        <a:t>0.1</a:t>
                      </a:r>
                      <a:endParaRPr lang="en-US" altLang="ja-JP" sz="1600"/>
                    </a:p>
                  </a:txBody>
                  <a:tcPr/>
                </a:tc>
                <a:tc>
                  <a:txBody>
                    <a:bodyPr/>
                    <a:p>
                      <a:pPr indent="0">
                        <a:buNone/>
                      </a:pPr>
                      <a:r>
                        <a:rPr lang="en-US" sz="1400" b="0">
                          <a:solidFill>
                            <a:srgbClr val="000000"/>
                          </a:solidFill>
                          <a:cs typeface="+mn-lt"/>
                        </a:rPr>
                        <a:t>[0.025556299964983833,0.02618590313435147]</a:t>
                      </a:r>
                      <a:endParaRPr lang="en-US" altLang="en-US" sz="1400" b="0">
                        <a:solidFill>
                          <a:srgbClr val="000000"/>
                        </a:solidFill>
                        <a:cs typeface="+mn-lt"/>
                      </a:endParaRPr>
                    </a:p>
                  </a:txBody>
                  <a:tcPr marL="12700" marR="12700" marT="12700" vert="horz" anchor="ctr"/>
                </a:tc>
              </a:tr>
            </a:tbl>
          </a:graphicData>
        </a:graphic>
      </p:graphicFrame>
      <p:pic>
        <p:nvPicPr>
          <p:cNvPr id="25" name="図形 24" descr="スクリーンショット (23)"/>
          <p:cNvPicPr>
            <a:picLocks noChangeAspect="1"/>
          </p:cNvPicPr>
          <p:nvPr/>
        </p:nvPicPr>
        <p:blipFill>
          <a:blip r:embed="rId1"/>
          <a:stretch>
            <a:fillRect/>
          </a:stretch>
        </p:blipFill>
        <p:spPr>
          <a:xfrm>
            <a:off x="185420" y="2149475"/>
            <a:ext cx="358140" cy="624840"/>
          </a:xfrm>
          <a:prstGeom prst="rect">
            <a:avLst/>
          </a:prstGeom>
        </p:spPr>
      </p:pic>
      <p:pic>
        <p:nvPicPr>
          <p:cNvPr id="26" name="図形 25" descr="スクリーンショット (23)"/>
          <p:cNvPicPr>
            <a:picLocks noChangeAspect="1"/>
          </p:cNvPicPr>
          <p:nvPr/>
        </p:nvPicPr>
        <p:blipFill>
          <a:blip r:embed="rId1"/>
          <a:stretch>
            <a:fillRect/>
          </a:stretch>
        </p:blipFill>
        <p:spPr>
          <a:xfrm>
            <a:off x="775335" y="2131695"/>
            <a:ext cx="358140" cy="624840"/>
          </a:xfrm>
          <a:prstGeom prst="rect">
            <a:avLst/>
          </a:prstGeom>
        </p:spPr>
      </p:pic>
      <p:pic>
        <p:nvPicPr>
          <p:cNvPr id="27" name="コンテンツプレースホルダ 26" descr="スクリーンショット (23)"/>
          <p:cNvPicPr>
            <a:picLocks noChangeAspect="1"/>
          </p:cNvPicPr>
          <p:nvPr/>
        </p:nvPicPr>
        <p:blipFill>
          <a:blip r:embed="rId1"/>
          <a:stretch>
            <a:fillRect/>
          </a:stretch>
        </p:blipFill>
        <p:spPr>
          <a:xfrm>
            <a:off x="1383030" y="2164080"/>
            <a:ext cx="358140" cy="624840"/>
          </a:xfrm>
          <a:prstGeom prst="rect">
            <a:avLst/>
          </a:prstGeom>
        </p:spPr>
      </p:pic>
      <p:pic>
        <p:nvPicPr>
          <p:cNvPr id="28" name="図形 27" descr="スクリーンショット (23) - コピー"/>
          <p:cNvPicPr>
            <a:picLocks noChangeAspect="1"/>
          </p:cNvPicPr>
          <p:nvPr/>
        </p:nvPicPr>
        <p:blipFill>
          <a:blip r:embed="rId2"/>
          <a:stretch>
            <a:fillRect/>
          </a:stretch>
        </p:blipFill>
        <p:spPr>
          <a:xfrm>
            <a:off x="1887220" y="2166620"/>
            <a:ext cx="358140" cy="594360"/>
          </a:xfrm>
          <a:prstGeom prst="rect">
            <a:avLst/>
          </a:prstGeom>
        </p:spPr>
      </p:pic>
      <p:pic>
        <p:nvPicPr>
          <p:cNvPr id="29" name="図形 28" descr="スクリーンショット (23) - コピー"/>
          <p:cNvPicPr>
            <a:picLocks noChangeAspect="1"/>
          </p:cNvPicPr>
          <p:nvPr/>
        </p:nvPicPr>
        <p:blipFill>
          <a:blip r:embed="rId2"/>
          <a:stretch>
            <a:fillRect/>
          </a:stretch>
        </p:blipFill>
        <p:spPr>
          <a:xfrm>
            <a:off x="2484755" y="2166620"/>
            <a:ext cx="358140" cy="594360"/>
          </a:xfrm>
          <a:prstGeom prst="rect">
            <a:avLst/>
          </a:prstGeom>
        </p:spPr>
      </p:pic>
      <p:pic>
        <p:nvPicPr>
          <p:cNvPr id="30" name="図形 29" descr="スクリーンショット (23) - コピー"/>
          <p:cNvPicPr>
            <a:picLocks noChangeAspect="1"/>
          </p:cNvPicPr>
          <p:nvPr/>
        </p:nvPicPr>
        <p:blipFill>
          <a:blip r:embed="rId2"/>
          <a:stretch>
            <a:fillRect/>
          </a:stretch>
        </p:blipFill>
        <p:spPr>
          <a:xfrm>
            <a:off x="3053080" y="2166620"/>
            <a:ext cx="358140" cy="594360"/>
          </a:xfrm>
          <a:prstGeom prst="rect">
            <a:avLst/>
          </a:prstGeom>
        </p:spPr>
      </p:pic>
      <p:sp>
        <p:nvSpPr>
          <p:cNvPr id="31" name="テキストボックス 30"/>
          <p:cNvSpPr txBox="1"/>
          <p:nvPr/>
        </p:nvSpPr>
        <p:spPr>
          <a:xfrm>
            <a:off x="963930" y="2498725"/>
            <a:ext cx="76200" cy="275590"/>
          </a:xfrm>
          <a:prstGeom prst="rect">
            <a:avLst/>
          </a:prstGeom>
          <a:solidFill>
            <a:schemeClr val="accent1"/>
          </a:solidFill>
        </p:spPr>
        <p:txBody>
          <a:bodyPr wrap="square" rtlCol="0">
            <a:spAutoFit/>
          </a:bodyPr>
          <a:p>
            <a:r>
              <a:rPr lang="en-US" altLang="ja-JP" sz="1200">
                <a:solidFill>
                  <a:schemeClr val="bg1"/>
                </a:solidFill>
              </a:rPr>
              <a:t>2</a:t>
            </a:r>
            <a:endParaRPr lang="en-US" altLang="ja-JP" sz="1200">
              <a:solidFill>
                <a:schemeClr val="bg1"/>
              </a:solidFill>
            </a:endParaRPr>
          </a:p>
        </p:txBody>
      </p:sp>
      <p:sp>
        <p:nvSpPr>
          <p:cNvPr id="32" name="テキストボックス 31"/>
          <p:cNvSpPr txBox="1"/>
          <p:nvPr/>
        </p:nvSpPr>
        <p:spPr>
          <a:xfrm>
            <a:off x="2651760" y="2534920"/>
            <a:ext cx="76200" cy="275590"/>
          </a:xfrm>
          <a:prstGeom prst="rect">
            <a:avLst/>
          </a:prstGeom>
          <a:solidFill>
            <a:schemeClr val="accent1"/>
          </a:solidFill>
        </p:spPr>
        <p:txBody>
          <a:bodyPr wrap="square" rtlCol="0">
            <a:spAutoFit/>
          </a:bodyPr>
          <a:p>
            <a:r>
              <a:rPr lang="en-US" altLang="ja-JP" sz="1200">
                <a:solidFill>
                  <a:schemeClr val="bg1"/>
                </a:solidFill>
              </a:rPr>
              <a:t>2</a:t>
            </a:r>
            <a:endParaRPr lang="en-US" altLang="ja-JP" sz="1200">
              <a:solidFill>
                <a:schemeClr val="bg1"/>
              </a:solidFill>
            </a:endParaRPr>
          </a:p>
        </p:txBody>
      </p:sp>
      <p:sp>
        <p:nvSpPr>
          <p:cNvPr id="33" name="テキストボックス 32"/>
          <p:cNvSpPr txBox="1"/>
          <p:nvPr/>
        </p:nvSpPr>
        <p:spPr>
          <a:xfrm>
            <a:off x="3221355" y="2536190"/>
            <a:ext cx="76200" cy="275590"/>
          </a:xfrm>
          <a:prstGeom prst="rect">
            <a:avLst/>
          </a:prstGeom>
          <a:solidFill>
            <a:schemeClr val="accent1"/>
          </a:solidFill>
        </p:spPr>
        <p:txBody>
          <a:bodyPr wrap="square" rtlCol="0">
            <a:spAutoFit/>
          </a:bodyPr>
          <a:p>
            <a:r>
              <a:rPr lang="en-US" altLang="ja-JP" sz="1200">
                <a:solidFill>
                  <a:schemeClr val="bg1"/>
                </a:solidFill>
              </a:rPr>
              <a:t>3</a:t>
            </a:r>
            <a:endParaRPr lang="en-US" altLang="ja-JP" sz="1200">
              <a:solidFill>
                <a:schemeClr val="bg1"/>
              </a:solidFill>
            </a:endParaRPr>
          </a:p>
        </p:txBody>
      </p:sp>
      <p:sp>
        <p:nvSpPr>
          <p:cNvPr id="34" name="テキストボックス 33"/>
          <p:cNvSpPr txBox="1"/>
          <p:nvPr/>
        </p:nvSpPr>
        <p:spPr>
          <a:xfrm>
            <a:off x="1580515" y="2528570"/>
            <a:ext cx="76200" cy="275590"/>
          </a:xfrm>
          <a:prstGeom prst="rect">
            <a:avLst/>
          </a:prstGeom>
          <a:solidFill>
            <a:schemeClr val="accent1"/>
          </a:solidFill>
        </p:spPr>
        <p:txBody>
          <a:bodyPr wrap="square" rtlCol="0">
            <a:spAutoFit/>
          </a:bodyPr>
          <a:p>
            <a:r>
              <a:rPr lang="en-US" altLang="ja-JP" sz="1200">
                <a:solidFill>
                  <a:schemeClr val="bg1"/>
                </a:solidFill>
              </a:rPr>
              <a:t>3</a:t>
            </a:r>
            <a:endParaRPr lang="en-US" altLang="ja-JP" sz="1200">
              <a:solidFill>
                <a:schemeClr val="bg1"/>
              </a:solidFill>
            </a:endParaRPr>
          </a:p>
        </p:txBody>
      </p:sp>
      <p:sp>
        <p:nvSpPr>
          <p:cNvPr id="5" name="タイトル 1"/>
          <p:cNvSpPr>
            <a:spLocks noGrp="1"/>
          </p:cNvSpPr>
          <p:nvPr/>
        </p:nvSpPr>
        <p:spPr>
          <a:xfrm>
            <a:off x="668020" y="451612"/>
            <a:ext cx="7772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ja-JP" altLang="en-US" dirty="0">
                <a:latin typeface="+mj-ea"/>
              </a:rPr>
              <a:t>Numerical Example</a:t>
            </a:r>
            <a:r>
              <a:rPr kumimoji="1" lang="en-US" altLang="ja-JP" dirty="0">
                <a:latin typeface="+mj-ea"/>
              </a:rPr>
              <a:t>(</a:t>
            </a:r>
            <a:r>
              <a:rPr kumimoji="1" lang="en-US" altLang="ja-JP" dirty="0">
                <a:latin typeface="+mj-ea"/>
              </a:rPr>
              <a:t>Ⅲ)</a:t>
            </a:r>
            <a:endParaRPr kumimoji="1" lang="en-US" altLang="ja-JP" dirty="0">
              <a:latin typeface="+mj-ea"/>
            </a:endParaRPr>
          </a:p>
        </p:txBody>
      </p:sp>
      <p:sp>
        <p:nvSpPr>
          <p:cNvPr id="14" name="テキスト ボックス 3"/>
          <p:cNvSpPr txBox="1"/>
          <p:nvPr/>
        </p:nvSpPr>
        <p:spPr>
          <a:xfrm>
            <a:off x="117475" y="6488430"/>
            <a:ext cx="770890" cy="368300"/>
          </a:xfrm>
          <a:prstGeom prst="rect">
            <a:avLst/>
          </a:prstGeom>
          <a:noFill/>
        </p:spPr>
        <p:txBody>
          <a:bodyPr wrap="square" rtlCol="0">
            <a:spAutoFit/>
          </a:bodyPr>
          <a:p>
            <a:pPr marR="0" indent="0" defTabSz="457200" fontAlgn="auto">
              <a:lnSpc>
                <a:spcPct val="100000"/>
              </a:lnSpc>
              <a:spcBef>
                <a:spcPts val="0"/>
              </a:spcBef>
              <a:spcAft>
                <a:spcPts val="0"/>
              </a:spcAft>
              <a:buClrTx/>
              <a:buSzTx/>
              <a:buFontTx/>
              <a:buNone/>
              <a:defRPr/>
            </a:pPr>
            <a:r>
              <a:rPr kumimoji="1" lang="en-US" b="0" i="0" kern="1200" cap="none" spc="0" normalizeH="0" baseline="0" noProof="0" dirty="0">
                <a:solidFill>
                  <a:prstClr val="black"/>
                </a:solidFill>
                <a:latin typeface="Calibri" panose="020F0502020204030204"/>
                <a:ea typeface="ＭＳ Ｐゴシック" panose="020B0600070205080204" pitchFamily="50" charset="-128"/>
                <a:cs typeface="+mn-cs"/>
              </a:rPr>
              <a:t>23</a:t>
            </a:r>
            <a:endParaRPr kumimoji="1" lang="en-US" b="0" i="0" kern="1200" cap="none" spc="0" normalizeH="0" baseline="0" noProof="0" dirty="0">
              <a:solidFill>
                <a:prstClr val="black"/>
              </a:solidFill>
              <a:latin typeface="Calibri" panose="020F0502020204030204"/>
              <a:ea typeface="ＭＳ Ｐゴシック" panose="020B0600070205080204" pitchFamily="50" charset="-128"/>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mj-ea"/>
              </a:rPr>
              <a:t>Conclusion and Future </a:t>
            </a:r>
            <a:r>
              <a:rPr kumimoji="1" lang="en-US" altLang="ja-JP" dirty="0">
                <a:latin typeface="+mj-ea"/>
              </a:rPr>
              <a:t>works</a:t>
            </a:r>
            <a:endParaRPr kumimoji="1" lang="en-US" altLang="ja-JP" dirty="0">
              <a:latin typeface="+mj-ea"/>
            </a:endParaRPr>
          </a:p>
        </p:txBody>
      </p:sp>
      <p:sp>
        <p:nvSpPr>
          <p:cNvPr id="3" name="コンテンツ プレースホルダー 2"/>
          <p:cNvSpPr>
            <a:spLocks noGrp="1"/>
          </p:cNvSpPr>
          <p:nvPr>
            <p:ph idx="1"/>
          </p:nvPr>
        </p:nvSpPr>
        <p:spPr/>
        <p:txBody>
          <a:bodyPr/>
          <a:lstStyle/>
          <a:p>
            <a:r>
              <a:rPr kumimoji="1" lang="ja-JP" altLang="en-US" dirty="0"/>
              <a:t>I simulated a situation where the three Miners are mining independently this time</a:t>
            </a:r>
            <a:endParaRPr kumimoji="1" lang="ja-JP" altLang="en-US" dirty="0"/>
          </a:p>
          <a:p>
            <a:endParaRPr lang="en-US" altLang="ja-JP" dirty="0"/>
          </a:p>
          <a:p>
            <a:r>
              <a:rPr kumimoji="1" lang="ja-JP" altLang="en-US" dirty="0"/>
              <a:t>Currently, the number of blocks is low relative to the probability, so </a:t>
            </a:r>
            <a:r>
              <a:rPr kumimoji="1" lang="en-US" altLang="ja-JP" dirty="0"/>
              <a:t>I</a:t>
            </a:r>
            <a:r>
              <a:rPr kumimoji="1" lang="ja-JP" altLang="en-US" dirty="0"/>
              <a:t>'d like to simulate a longer time frame in the future</a:t>
            </a:r>
            <a:endParaRPr kumimoji="1" lang="ja-JP" altLang="en-US" dirty="0"/>
          </a:p>
          <a:p>
            <a:r>
              <a:rPr kumimoji="1" lang="ja-JP" altLang="en-US" dirty="0"/>
              <a:t>Simulate "Two subsequent blocks" when there are three </a:t>
            </a:r>
            <a:r>
              <a:rPr kumimoji="1" lang="en-US" altLang="ja-JP" dirty="0"/>
              <a:t>Miner</a:t>
            </a:r>
            <a:r>
              <a:rPr kumimoji="1" lang="ja-JP" altLang="en-US" dirty="0"/>
              <a:t>s</a:t>
            </a:r>
            <a:endParaRPr kumimoji="1" lang="ja-JP" altLang="en-US" dirty="0"/>
          </a:p>
        </p:txBody>
      </p:sp>
      <p:sp>
        <p:nvSpPr>
          <p:cNvPr id="4" name="テキスト ボックス 3"/>
          <p:cNvSpPr txBox="1"/>
          <p:nvPr/>
        </p:nvSpPr>
        <p:spPr>
          <a:xfrm>
            <a:off x="216073" y="6488668"/>
            <a:ext cx="728869" cy="3683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24</a:t>
            </a:r>
            <a:endPar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81455" y="4521835"/>
            <a:ext cx="5899785" cy="2700655"/>
          </a:xfrm>
          <a:prstGeom prst="rect">
            <a:avLst/>
          </a:prstGeom>
        </p:spPr>
      </p:pic>
      <p:sp>
        <p:nvSpPr>
          <p:cNvPr id="2" name="正方形/長方形 1"/>
          <p:cNvSpPr/>
          <p:nvPr/>
        </p:nvSpPr>
        <p:spPr>
          <a:xfrm>
            <a:off x="2556510" y="5748020"/>
            <a:ext cx="206375" cy="114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35805" y="5748655"/>
            <a:ext cx="206375" cy="114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6541770" y="5749290"/>
            <a:ext cx="206375" cy="114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4"/>
          <p:cNvSpPr>
            <a:spLocks noGrp="1"/>
          </p:cNvSpPr>
          <p:nvPr>
            <p:ph type="title"/>
          </p:nvPr>
        </p:nvSpPr>
        <p:spPr/>
        <p:txBody>
          <a:bodyPr/>
          <a:lstStyle/>
          <a:p>
            <a:r>
              <a:rPr kumimoji="1" lang="ja-JP" altLang="en-US">
                <a:latin typeface="HG明朝B (見出し)" charset="0"/>
                <a:cs typeface="HG明朝B (見出し)" charset="0"/>
              </a:rPr>
              <a:t>Connecting Blocks</a:t>
            </a:r>
            <a:endParaRPr kumimoji="1" lang="ja-JP" altLang="en-US">
              <a:latin typeface="HG明朝B (見出し)" charset="0"/>
              <a:cs typeface="HG明朝B (見出し)" charset="0"/>
            </a:endParaRPr>
          </a:p>
        </p:txBody>
      </p:sp>
      <p:sp>
        <p:nvSpPr>
          <p:cNvPr id="7" name="テキスト ボックス 6"/>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3</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コンテンツ プレースホルダー 5"/>
          <p:cNvSpPr>
            <a:spLocks noGrp="1"/>
          </p:cNvSpPr>
          <p:nvPr>
            <p:ph idx="1"/>
          </p:nvPr>
        </p:nvSpPr>
        <p:spPr>
          <a:xfrm>
            <a:off x="685800" y="1842008"/>
            <a:ext cx="7772400" cy="4050792"/>
          </a:xfrm>
        </p:spPr>
        <p:txBody>
          <a:bodyPr>
            <a:normAutofit/>
          </a:bodyPr>
          <a:lstStyle/>
          <a:p>
            <a:r>
              <a:rPr lang="ja-JP" altLang="en-US" sz="2400" dirty="0"/>
              <a:t>Data structure of the block</a:t>
            </a:r>
            <a:endParaRPr lang="ja-JP" altLang="en-US" sz="2400" dirty="0"/>
          </a:p>
          <a:p>
            <a:pPr lvl="1"/>
            <a:r>
              <a:rPr sz="2000" dirty="0"/>
              <a:t>Hash value of the previous block, </a:t>
            </a:r>
            <a:r>
              <a:rPr lang="en-US" sz="2000" dirty="0"/>
              <a:t>N</a:t>
            </a:r>
            <a:r>
              <a:rPr sz="2000" dirty="0"/>
              <a:t>ance, and transaction data</a:t>
            </a:r>
            <a:endParaRPr sz="2000" dirty="0"/>
          </a:p>
          <a:p>
            <a:r>
              <a:rPr lang="en-US" altLang="ja-JP" sz="2400" dirty="0"/>
              <a:t>Mining</a:t>
            </a:r>
            <a:endParaRPr lang="en-US" altLang="ja-JP" sz="2400" dirty="0"/>
          </a:p>
          <a:p>
            <a:pPr lvl="1"/>
            <a:r>
              <a:rPr sz="2000" dirty="0"/>
              <a:t>Compute Nance such that the hash value of the newly created block satisfies a specific condition using a brute force approach</a:t>
            </a:r>
            <a:endParaRPr sz="2000" dirty="0"/>
          </a:p>
          <a:p>
            <a:pPr lvl="1"/>
            <a:r>
              <a:rPr lang="ja-JP" altLang="en-US" sz="2000" dirty="0"/>
              <a:t>Connect the blocks by finding the right Nance</a:t>
            </a:r>
            <a:endParaRPr lang="ja-JP" altLang="en-US" sz="2000" dirty="0"/>
          </a:p>
          <a:p>
            <a:pPr lvl="1"/>
            <a:r>
              <a:rPr lang="ja-JP" altLang="en-US" sz="2000" dirty="0"/>
              <a:t>Succeed in mining, be rewarded</a:t>
            </a:r>
            <a:endParaRPr lang="ja-JP"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j-ea"/>
                <a:cs typeface="+mj-lt"/>
              </a:rPr>
              <a:t>consensus </a:t>
            </a:r>
            <a:r>
              <a:rPr lang="ja-JP" altLang="en-US" dirty="0">
                <a:latin typeface="+mn-ea"/>
                <a:ea typeface="+mn-ea"/>
                <a:cs typeface="+mj-lt"/>
              </a:rPr>
              <a:t>issue</a:t>
            </a:r>
            <a:endParaRPr lang="ja-JP" altLang="en-US" dirty="0">
              <a:latin typeface="+mn-ea"/>
              <a:ea typeface="+mn-ea"/>
              <a:cs typeface="+mj-lt"/>
            </a:endParaRPr>
          </a:p>
        </p:txBody>
      </p:sp>
      <p:sp>
        <p:nvSpPr>
          <p:cNvPr id="3" name="コンテンツ プレースホルダー 2"/>
          <p:cNvSpPr>
            <a:spLocks noGrp="1"/>
          </p:cNvSpPr>
          <p:nvPr>
            <p:ph idx="1"/>
          </p:nvPr>
        </p:nvSpPr>
        <p:spPr>
          <a:xfrm>
            <a:off x="685800" y="2121535"/>
            <a:ext cx="8191500" cy="4594860"/>
          </a:xfrm>
        </p:spPr>
        <p:txBody>
          <a:bodyPr>
            <a:noAutofit/>
          </a:bodyPr>
          <a:lstStyle/>
          <a:p>
            <a:r>
              <a:rPr dirty="0"/>
              <a:t>Each peer connects blocks independently in a distributed environment (P2P)</a:t>
            </a:r>
            <a:endParaRPr dirty="0"/>
          </a:p>
          <a:p>
            <a:r>
              <a:rPr lang="ja-JP" altLang="en-US" dirty="0"/>
              <a:t>The need for all peers to have the same data→</a:t>
            </a:r>
            <a:r>
              <a:rPr lang="en-US" altLang="ja-JP" dirty="0"/>
              <a:t>consensus issue</a:t>
            </a:r>
            <a:endParaRPr lang="en-US" altLang="ja-JP" dirty="0"/>
          </a:p>
          <a:p>
            <a:pPr lvl="1"/>
            <a:r>
              <a:rPr lang="ja-JP" altLang="en-US" sz="2000" dirty="0"/>
              <a:t>All peers agree on the longest chain</a:t>
            </a:r>
            <a:endParaRPr lang="ja-JP" altLang="en-US" sz="2000" dirty="0"/>
          </a:p>
          <a:p>
            <a:pPr lvl="1"/>
            <a:r>
              <a:rPr sz="2000" dirty="0"/>
              <a:t>The cost of the longest chain is the maximum (Proof of Work)</a:t>
            </a:r>
            <a:endParaRPr sz="2000" dirty="0"/>
          </a:p>
          <a:p>
            <a:r>
              <a:rPr lang="ja-JP" altLang="en-US" dirty="0"/>
              <a:t>Probable Consent</a:t>
            </a:r>
            <a:endParaRPr lang="ja-JP" altLang="en-US" dirty="0"/>
          </a:p>
          <a:p>
            <a:pPr lvl="1"/>
            <a:r>
              <a:rPr lang="ja-JP" altLang="en-US" dirty="0"/>
              <a:t>Chain splits</a:t>
            </a:r>
            <a:endParaRPr lang="ja-JP" altLang="en-US" dirty="0"/>
          </a:p>
          <a:p>
            <a:pPr lvl="1"/>
            <a:r>
              <a:rPr lang="ja-JP" altLang="en-US" dirty="0"/>
              <a:t>Once the chain is agreed upon, it can be </a:t>
            </a:r>
            <a:r>
              <a:rPr lang="en-US" altLang="ja-JP" dirty="0"/>
              <a:t>stale</a:t>
            </a:r>
            <a:endParaRPr lang="en-US" altLang="ja-JP" dirty="0"/>
          </a:p>
          <a:p>
            <a:pPr lvl="1"/>
            <a:r>
              <a:rPr lang="ja-JP" altLang="en-US" dirty="0"/>
              <a:t>The actual exchange of gold and virtual currency requires that a block be agreed upon</a:t>
            </a:r>
            <a:endParaRPr lang="ja-JP" altLang="en-US" dirty="0"/>
          </a:p>
          <a:p>
            <a:r>
              <a:rPr lang="ja-JP" altLang="en-US" dirty="0"/>
              <a:t>If several subsequent blocks are connected to the chain, it is considered an agreement</a:t>
            </a:r>
            <a:endParaRPr lang="ja-JP" altLang="en-US" dirty="0"/>
          </a:p>
          <a:p>
            <a:r>
              <a:rPr lang="ja-JP" altLang="en-US" dirty="0"/>
              <a:t>Even small transactions take time</a:t>
            </a:r>
            <a:endParaRPr lang="ja-JP" altLang="en-US" dirty="0"/>
          </a:p>
        </p:txBody>
      </p:sp>
      <p:sp>
        <p:nvSpPr>
          <p:cNvPr id="4" name="テキスト ボックス 3"/>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ja-JP" dirty="0">
                <a:solidFill>
                  <a:prstClr val="black"/>
                </a:solidFill>
                <a:latin typeface="Calibri" panose="020F0502020204030204"/>
                <a:ea typeface="ＭＳ Ｐゴシック" panose="020B0600070205080204" pitchFamily="50" charset="-128"/>
              </a:rPr>
              <a:t>4</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latin typeface="+mj-ea"/>
              </a:rPr>
              <a:t>Related Research</a:t>
            </a:r>
            <a:endParaRPr kumimoji="1" lang="ja-JP" altLang="en-US">
              <a:latin typeface="+mj-ea"/>
            </a:endParaRPr>
          </a:p>
        </p:txBody>
      </p:sp>
      <p:sp>
        <p:nvSpPr>
          <p:cNvPr id="3" name="コンテンツ プレースホルダー 2"/>
          <p:cNvSpPr>
            <a:spLocks noGrp="1"/>
          </p:cNvSpPr>
          <p:nvPr>
            <p:ph idx="1"/>
          </p:nvPr>
        </p:nvSpPr>
        <p:spPr>
          <a:xfrm>
            <a:off x="685800" y="2121408"/>
            <a:ext cx="7772400" cy="4050792"/>
          </a:xfrm>
        </p:spPr>
        <p:txBody>
          <a:bodyPr>
            <a:normAutofit/>
          </a:bodyPr>
          <a:lstStyle/>
          <a:p>
            <a:r>
              <a:rPr lang="ja-JP" altLang="en-US" sz="2400" dirty="0"/>
              <a:t>Evaluating the Blockchain with Probabilistic Models</a:t>
            </a:r>
            <a:endParaRPr lang="ja-JP" altLang="en-US" sz="2400" dirty="0"/>
          </a:p>
          <a:p>
            <a:pPr lvl="1"/>
            <a:r>
              <a:rPr lang="en-US" altLang="ja-JP" sz="2000" dirty="0"/>
              <a:t>S. Nakamoto, Bitcoin: A Peer-to-Peer Electronic Cash System, (2008)</a:t>
            </a:r>
            <a:endParaRPr lang="en-US" altLang="ja-JP" sz="2000" dirty="0"/>
          </a:p>
          <a:p>
            <a:pPr lvl="2"/>
            <a:r>
              <a:rPr lang="ja-JP" altLang="en-US" sz="1800" dirty="0"/>
              <a:t>Evaluation of security against tampering using a random walk</a:t>
            </a:r>
            <a:endParaRPr lang="ja-JP" altLang="en-US" sz="1800" dirty="0"/>
          </a:p>
          <a:p>
            <a:pPr lvl="1"/>
            <a:r>
              <a:rPr lang="en-US" altLang="ja-JP" sz="2000" dirty="0"/>
              <a:t>Kasahara</a:t>
            </a:r>
            <a:r>
              <a:rPr lang="ja-JP" altLang="en-US" sz="2000" dirty="0"/>
              <a:t>，Bitcoin and the Queuing Model，</a:t>
            </a:r>
            <a:r>
              <a:rPr lang="en-US" altLang="ja-JP" sz="2000" dirty="0"/>
              <a:t>OR </a:t>
            </a:r>
            <a:r>
              <a:rPr lang="ja-JP" altLang="en-US" sz="2000" dirty="0"/>
              <a:t>academic journal</a:t>
            </a:r>
            <a:r>
              <a:rPr lang="ja-JP" altLang="en-US" sz="2000" dirty="0"/>
              <a:t>（</a:t>
            </a:r>
            <a:r>
              <a:rPr lang="en-US" altLang="ja-JP" sz="2000" dirty="0"/>
              <a:t>2017</a:t>
            </a:r>
            <a:r>
              <a:rPr lang="ja-JP" altLang="en-US" sz="2000" dirty="0"/>
              <a:t>）</a:t>
            </a:r>
            <a:endParaRPr lang="en-US" altLang="ja-JP" sz="2000" dirty="0"/>
          </a:p>
          <a:p>
            <a:pPr lvl="2"/>
            <a:r>
              <a:rPr lang="ja-JP" altLang="en-US" sz="1800" dirty="0"/>
              <a:t>Derivation of block generation time distribution</a:t>
            </a:r>
            <a:endParaRPr lang="ja-JP" altLang="en-US" sz="1800" dirty="0"/>
          </a:p>
          <a:p>
            <a:pPr lvl="2"/>
            <a:endParaRPr lang="en-US" altLang="ja-JP" sz="1800" dirty="0"/>
          </a:p>
          <a:p>
            <a:pPr lvl="2"/>
            <a:endParaRPr lang="en-US" altLang="ja-JP" sz="1800" dirty="0"/>
          </a:p>
          <a:p>
            <a:pPr lvl="0"/>
            <a:endParaRPr lang="en-US" altLang="ja-JP" sz="2025" dirty="0"/>
          </a:p>
        </p:txBody>
      </p:sp>
      <p:sp>
        <p:nvSpPr>
          <p:cNvPr id="4" name="テキスト ボックス 3"/>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ja-JP" dirty="0">
                <a:solidFill>
                  <a:prstClr val="black"/>
                </a:solidFill>
                <a:latin typeface="Calibri" panose="020F0502020204030204"/>
                <a:ea typeface="ＭＳ Ｐゴシック" panose="020B0600070205080204" pitchFamily="50" charset="-128"/>
              </a:rPr>
              <a:t>5</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latin typeface="+mj-ea"/>
              </a:rPr>
              <a:t>objective</a:t>
            </a:r>
            <a:endParaRPr lang="ja-JP" altLang="en-US">
              <a:latin typeface="+mj-ea"/>
            </a:endParaRPr>
          </a:p>
        </p:txBody>
      </p:sp>
      <p:sp>
        <p:nvSpPr>
          <p:cNvPr id="3" name="コンテンツ プレースホルダー 2"/>
          <p:cNvSpPr>
            <a:spLocks noGrp="1"/>
          </p:cNvSpPr>
          <p:nvPr>
            <p:ph idx="1"/>
          </p:nvPr>
        </p:nvSpPr>
        <p:spPr/>
        <p:txBody>
          <a:bodyPr>
            <a:normAutofit lnSpcReduction="10000"/>
          </a:bodyPr>
          <a:lstStyle/>
          <a:p>
            <a:r>
              <a:rPr lang="ja-JP" altLang="en-US" sz="2200" dirty="0"/>
              <a:t>Analysis of communication delay between multiple peers and the impact of block creation ability on block destruction</a:t>
            </a:r>
            <a:endParaRPr lang="ja-JP" altLang="en-US" sz="2200" dirty="0"/>
          </a:p>
          <a:p>
            <a:endParaRPr lang="ja-JP" altLang="en-US" dirty="0"/>
          </a:p>
          <a:p>
            <a:pPr lvl="0"/>
            <a:r>
              <a:rPr sz="2000" dirty="0">
                <a:sym typeface="+mn-ea"/>
              </a:rPr>
              <a:t>Previous studies have determined the probability of a block being discarded when there are two Miners</a:t>
            </a:r>
            <a:endParaRPr sz="2000" dirty="0">
              <a:sym typeface="+mn-ea"/>
            </a:endParaRPr>
          </a:p>
          <a:p>
            <a:pPr marL="274320" lvl="1" indent="0">
              <a:buNone/>
            </a:pPr>
            <a:r>
              <a:rPr lang="en-US" altLang="ja-JP" sz="2000" dirty="0">
                <a:sym typeface="+mn-ea"/>
              </a:rPr>
              <a:t>→</a:t>
            </a:r>
            <a:r>
              <a:rPr sz="2000" dirty="0">
                <a:sym typeface="+mn-ea"/>
              </a:rPr>
              <a:t>Expanding the Miner to three</a:t>
            </a:r>
            <a:endParaRPr sz="2000" dirty="0">
              <a:sym typeface="+mn-ea"/>
            </a:endParaRPr>
          </a:p>
          <a:p>
            <a:r>
              <a:rPr lang="ja-JP" altLang="en-US" dirty="0"/>
              <a:t>In the case of three players, blocks that would have been discarded in the case of two players may be reused.</a:t>
            </a:r>
            <a:r>
              <a:rPr lang="en-US" altLang="ja-JP" sz="1800" dirty="0"/>
              <a:t>→</a:t>
            </a:r>
            <a:r>
              <a:rPr lang="ja-JP" altLang="en-US" sz="1800" dirty="0"/>
              <a:t>We need to keep track of all the states until everyone agrees on a single chain</a:t>
            </a:r>
            <a:endParaRPr lang="ja-JP" altLang="en-US" sz="1800" dirty="0"/>
          </a:p>
          <a:p>
            <a:r>
              <a:rPr lang="ja-JP" altLang="en-US" dirty="0"/>
              <a:t>Simulation for analysis</a:t>
            </a:r>
            <a:endParaRPr lang="ja-JP" altLang="en-US" dirty="0"/>
          </a:p>
          <a:p>
            <a:endParaRPr kumimoji="1" lang="en-US" altLang="ja-JP" dirty="0"/>
          </a:p>
          <a:p>
            <a:endParaRPr kumimoji="1" lang="ja-JP" altLang="en-US" dirty="0"/>
          </a:p>
        </p:txBody>
      </p:sp>
      <p:sp>
        <p:nvSpPr>
          <p:cNvPr id="4" name="テキスト ボックス 3"/>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ja-JP" dirty="0">
                <a:solidFill>
                  <a:prstClr val="black"/>
                </a:solidFill>
                <a:latin typeface="Calibri" panose="020F0502020204030204"/>
                <a:ea typeface="ＭＳ Ｐゴシック" panose="020B0600070205080204" pitchFamily="50" charset="-128"/>
              </a:rPr>
              <a:t>6</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j-ea"/>
              </a:rPr>
              <a:t>Model Description</a:t>
            </a:r>
            <a:endParaRPr lang="ja-JP" altLang="en-US">
              <a:latin typeface="+mj-ea"/>
            </a:endParaRPr>
          </a:p>
        </p:txBody>
      </p:sp>
      <p:sp>
        <p:nvSpPr>
          <p:cNvPr id="3" name="コンテンツプレースホルダ 2"/>
          <p:cNvSpPr>
            <a:spLocks noGrp="1"/>
          </p:cNvSpPr>
          <p:nvPr>
            <p:ph idx="1"/>
          </p:nvPr>
        </p:nvSpPr>
        <p:spPr/>
        <p:txBody>
          <a:bodyPr/>
          <a:p>
            <a:r>
              <a:rPr lang="ja-JP" altLang="en-US" sz="1800"/>
              <a:t>Three Miners (peers) connect (compete) the blocks independently</a:t>
            </a:r>
            <a:endParaRPr lang="ja-JP" altLang="en-US" sz="1800"/>
          </a:p>
          <a:p>
            <a:r>
              <a:rPr sz="1800"/>
              <a:t>Minor A, B, and C connect new blocks according to the exponential distribution of μ1, μ2, and μ3, respectively</a:t>
            </a:r>
            <a:endParaRPr sz="1800"/>
          </a:p>
          <a:p>
            <a:r>
              <a:rPr lang="ja-JP" altLang="en-US" sz="1800">
                <a:sym typeface="+mn-ea"/>
              </a:rPr>
              <a:t>Propagation to the other side after coupling</a:t>
            </a:r>
            <a:endParaRPr lang="ja-JP" altLang="en-US" sz="1800">
              <a:sym typeface="+mn-ea"/>
            </a:endParaRPr>
          </a:p>
          <a:p>
            <a:r>
              <a:rPr sz="1800">
                <a:sym typeface="+mn-ea"/>
              </a:rPr>
              <a:t>Propagation delay according to the exponential distribution of λ1, λ2 and λ3</a:t>
            </a:r>
            <a:endParaRPr sz="1800">
              <a:sym typeface="+mn-ea"/>
            </a:endParaRPr>
          </a:p>
          <a:p>
            <a:r>
              <a:rPr lang="ja-JP" altLang="en-US" sz="1800">
                <a:sym typeface="+mn-ea"/>
              </a:rPr>
              <a:t>A Miner who loses the competition agrees with the opponent's chain and destroys his own chain</a:t>
            </a:r>
            <a:endParaRPr lang="ja-JP" altLang="en-US" sz="1800">
              <a:sym typeface="+mn-ea"/>
            </a:endParaRPr>
          </a:p>
        </p:txBody>
      </p:sp>
      <p:sp>
        <p:nvSpPr>
          <p:cNvPr id="4" name="テキスト ボックス 3"/>
          <p:cNvSpPr txBox="1"/>
          <p:nvPr/>
        </p:nvSpPr>
        <p:spPr>
          <a:xfrm>
            <a:off x="216073" y="6488668"/>
            <a:ext cx="728869" cy="369332"/>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7</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685800" y="484505"/>
            <a:ext cx="8145780" cy="1609090"/>
          </a:xfrm>
        </p:spPr>
        <p:txBody>
          <a:bodyPr/>
          <a:p>
            <a:r>
              <a:rPr lang="ja-JP" altLang="en-US">
                <a:latin typeface="+mj-ea"/>
              </a:rPr>
              <a:t>events </a:t>
            </a:r>
            <a:r>
              <a:rPr lang="en-US" altLang="ja-JP">
                <a:latin typeface="+mj-ea"/>
              </a:rPr>
              <a:t>of simulation</a:t>
            </a:r>
            <a:endParaRPr lang="en-US" altLang="ja-JP">
              <a:latin typeface="+mj-ea"/>
            </a:endParaRPr>
          </a:p>
        </p:txBody>
      </p:sp>
      <p:sp>
        <p:nvSpPr>
          <p:cNvPr id="3" name="コンテンツプレースホルダ 2"/>
          <p:cNvSpPr>
            <a:spLocks noGrp="1"/>
          </p:cNvSpPr>
          <p:nvPr>
            <p:ph idx="1"/>
          </p:nvPr>
        </p:nvSpPr>
        <p:spPr/>
        <p:txBody>
          <a:bodyPr>
            <a:normAutofit lnSpcReduction="10000"/>
          </a:bodyPr>
          <a:p>
            <a:r>
              <a:t>A successfully mined</a:t>
            </a:r>
          </a:p>
          <a:p>
            <a:r>
              <a:t>B </a:t>
            </a:r>
            <a:r>
              <a:rPr>
                <a:sym typeface="+mn-ea"/>
              </a:rPr>
              <a:t>successfully mined</a:t>
            </a:r>
          </a:p>
          <a:p>
            <a:r>
              <a:t>C successfully mined</a:t>
            </a:r>
          </a:p>
          <a:p>
            <a:r>
              <a:t>A to B notification reached</a:t>
            </a:r>
          </a:p>
          <a:p>
            <a:r>
              <a:rPr>
                <a:sym typeface="+mn-ea"/>
              </a:rPr>
              <a:t>A to </a:t>
            </a:r>
            <a:r>
              <a:rPr lang="en-US">
                <a:sym typeface="+mn-ea"/>
              </a:rPr>
              <a:t>C</a:t>
            </a:r>
            <a:r>
              <a:rPr>
                <a:sym typeface="+mn-ea"/>
              </a:rPr>
              <a:t> notification reached</a:t>
            </a:r>
          </a:p>
          <a:p>
            <a:r>
              <a:rPr lang="en-US">
                <a:sym typeface="+mn-ea"/>
              </a:rPr>
              <a:t>B</a:t>
            </a:r>
            <a:r>
              <a:rPr>
                <a:sym typeface="+mn-ea"/>
              </a:rPr>
              <a:t> to </a:t>
            </a:r>
            <a:r>
              <a:rPr lang="en-US">
                <a:sym typeface="+mn-ea"/>
              </a:rPr>
              <a:t>A</a:t>
            </a:r>
            <a:r>
              <a:rPr>
                <a:sym typeface="+mn-ea"/>
              </a:rPr>
              <a:t> notification reached</a:t>
            </a:r>
          </a:p>
          <a:p>
            <a:r>
              <a:rPr lang="en-US">
                <a:sym typeface="+mn-ea"/>
              </a:rPr>
              <a:t>B</a:t>
            </a:r>
            <a:r>
              <a:rPr>
                <a:sym typeface="+mn-ea"/>
              </a:rPr>
              <a:t> to </a:t>
            </a:r>
            <a:r>
              <a:rPr lang="en-US">
                <a:sym typeface="+mn-ea"/>
              </a:rPr>
              <a:t>C</a:t>
            </a:r>
            <a:r>
              <a:rPr>
                <a:sym typeface="+mn-ea"/>
              </a:rPr>
              <a:t> notification reached</a:t>
            </a:r>
          </a:p>
          <a:p>
            <a:r>
              <a:rPr lang="en-US">
                <a:sym typeface="+mn-ea"/>
              </a:rPr>
              <a:t>C</a:t>
            </a:r>
            <a:r>
              <a:rPr>
                <a:sym typeface="+mn-ea"/>
              </a:rPr>
              <a:t> to </a:t>
            </a:r>
            <a:r>
              <a:rPr lang="en-US">
                <a:sym typeface="+mn-ea"/>
              </a:rPr>
              <a:t>A</a:t>
            </a:r>
            <a:r>
              <a:rPr>
                <a:sym typeface="+mn-ea"/>
              </a:rPr>
              <a:t> notification reached</a:t>
            </a:r>
          </a:p>
          <a:p>
            <a:r>
              <a:rPr lang="en-US">
                <a:sym typeface="+mn-ea"/>
              </a:rPr>
              <a:t>C</a:t>
            </a:r>
            <a:r>
              <a:rPr>
                <a:sym typeface="+mn-ea"/>
              </a:rPr>
              <a:t> to </a:t>
            </a:r>
            <a:r>
              <a:rPr lang="en-US">
                <a:sym typeface="+mn-ea"/>
              </a:rPr>
              <a:t>B</a:t>
            </a:r>
            <a:r>
              <a:rPr>
                <a:sym typeface="+mn-ea"/>
              </a:rPr>
              <a:t> notification reached</a:t>
            </a:r>
          </a:p>
        </p:txBody>
      </p:sp>
      <p:sp>
        <p:nvSpPr>
          <p:cNvPr id="4"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8</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561340"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3148965" y="529463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6335395" y="1017270"/>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rot="5400000">
            <a:off x="5199380" y="14795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rot="5400000">
            <a:off x="1159510" y="142113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a:off x="6207125"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2220000">
            <a:off x="3711575"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a:off x="215900" y="220599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19260000">
            <a:off x="2345690" y="52241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859155" y="574675"/>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6630670" y="59055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559175" y="6344285"/>
            <a:ext cx="379730" cy="368300"/>
          </a:xfrm>
          <a:prstGeom prst="rect">
            <a:avLst/>
          </a:prstGeom>
          <a:noFill/>
        </p:spPr>
        <p:txBody>
          <a:bodyPr wrap="square" rtlCol="0">
            <a:spAutoFit/>
          </a:bodyPr>
          <a:p>
            <a:r>
              <a:rPr lang="en-US" altLang="ja-JP"/>
              <a:t>C</a:t>
            </a:r>
            <a:endParaRPr lang="en-US" altLang="ja-JP"/>
          </a:p>
        </p:txBody>
      </p:sp>
      <p:grpSp>
        <p:nvGrpSpPr>
          <p:cNvPr id="8" name="グループ化 7"/>
          <p:cNvGrpSpPr/>
          <p:nvPr/>
        </p:nvGrpSpPr>
        <p:grpSpPr>
          <a:xfrm>
            <a:off x="6271260" y="4703445"/>
            <a:ext cx="2649748" cy="1890395"/>
            <a:chOff x="9047" y="6618"/>
            <a:chExt cx="5014" cy="3766"/>
          </a:xfrm>
        </p:grpSpPr>
        <p:sp>
          <p:nvSpPr>
            <p:cNvPr id="29" name="楕円 28"/>
            <p:cNvSpPr/>
            <p:nvPr/>
          </p:nvSpPr>
          <p:spPr>
            <a:xfrm>
              <a:off x="9168" y="6782"/>
              <a:ext cx="729" cy="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9168" y="8088"/>
              <a:ext cx="990" cy="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9164" y="8930"/>
              <a:ext cx="1202" cy="334"/>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10008" y="6879"/>
              <a:ext cx="3903" cy="917"/>
            </a:xfrm>
            <a:prstGeom prst="rect">
              <a:avLst/>
            </a:prstGeom>
            <a:noFill/>
          </p:spPr>
          <p:txBody>
            <a:bodyPr wrap="square" rtlCol="0">
              <a:spAutoFit/>
            </a:bodyPr>
            <a:p>
              <a:r>
                <a:rPr lang="ja-JP" altLang="en-US" sz="1200"/>
                <a:t>The blocks that each Miner has</a:t>
              </a:r>
              <a:endParaRPr lang="ja-JP" altLang="en-US" sz="1200"/>
            </a:p>
          </p:txBody>
        </p:sp>
        <p:sp>
          <p:nvSpPr>
            <p:cNvPr id="33" name="テキストボックス 32"/>
            <p:cNvSpPr txBox="1"/>
            <p:nvPr/>
          </p:nvSpPr>
          <p:spPr>
            <a:xfrm>
              <a:off x="10268" y="8019"/>
              <a:ext cx="3793" cy="549"/>
            </a:xfrm>
            <a:prstGeom prst="rect">
              <a:avLst/>
            </a:prstGeom>
            <a:noFill/>
          </p:spPr>
          <p:txBody>
            <a:bodyPr wrap="square" rtlCol="0">
              <a:spAutoFit/>
            </a:bodyPr>
            <a:p>
              <a:r>
                <a:rPr lang="ja-JP" altLang="en-US" sz="1200">
                  <a:sym typeface="+mn-ea"/>
                </a:rPr>
                <a:t>Notice from others</a:t>
              </a:r>
              <a:endParaRPr lang="ja-JP" altLang="en-US" sz="1200">
                <a:sym typeface="+mn-ea"/>
              </a:endParaRPr>
            </a:p>
          </p:txBody>
        </p:sp>
        <p:sp>
          <p:nvSpPr>
            <p:cNvPr id="34" name="テキストボックス 33"/>
            <p:cNvSpPr txBox="1"/>
            <p:nvPr/>
          </p:nvSpPr>
          <p:spPr>
            <a:xfrm>
              <a:off x="10370" y="8906"/>
              <a:ext cx="2970" cy="549"/>
            </a:xfrm>
            <a:prstGeom prst="rect">
              <a:avLst/>
            </a:prstGeom>
            <a:noFill/>
          </p:spPr>
          <p:txBody>
            <a:bodyPr wrap="square" rtlCol="0">
              <a:spAutoFit/>
            </a:bodyPr>
            <a:p>
              <a:r>
                <a:rPr lang="ja-JP" altLang="en-US" sz="1200"/>
                <a:t>Notice to others</a:t>
              </a:r>
              <a:endParaRPr lang="ja-JP" altLang="en-US" sz="1200"/>
            </a:p>
          </p:txBody>
        </p:sp>
        <p:sp>
          <p:nvSpPr>
            <p:cNvPr id="35" name="四角形 34"/>
            <p:cNvSpPr/>
            <p:nvPr/>
          </p:nvSpPr>
          <p:spPr>
            <a:xfrm>
              <a:off x="9047" y="6618"/>
              <a:ext cx="4915" cy="3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9371" y="9553"/>
              <a:ext cx="322" cy="3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10366" y="9562"/>
              <a:ext cx="2488" cy="549"/>
            </a:xfrm>
            <a:prstGeom prst="rect">
              <a:avLst/>
            </a:prstGeom>
            <a:noFill/>
          </p:spPr>
          <p:txBody>
            <a:bodyPr wrap="square" rtlCol="0">
              <a:spAutoFit/>
            </a:bodyPr>
            <a:p>
              <a:r>
                <a:rPr lang="en-US" altLang="ja-JP" sz="1200"/>
                <a:t>Blocks</a:t>
              </a:r>
              <a:endParaRPr lang="en-US" altLang="ja-JP" sz="1200"/>
            </a:p>
          </p:txBody>
        </p:sp>
      </p:gr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9" name="右矢印 8"/>
          <p:cNvSpPr/>
          <p:nvPr/>
        </p:nvSpPr>
        <p:spPr>
          <a:xfrm>
            <a:off x="2009140" y="1298575"/>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右矢印 9"/>
          <p:cNvSpPr/>
          <p:nvPr/>
        </p:nvSpPr>
        <p:spPr>
          <a:xfrm rot="7500000">
            <a:off x="3972560" y="3834130"/>
            <a:ext cx="289560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2" name="右矢印 11"/>
          <p:cNvSpPr/>
          <p:nvPr/>
        </p:nvSpPr>
        <p:spPr>
          <a:xfrm rot="10800000">
            <a:off x="2009140" y="1672590"/>
            <a:ext cx="347916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右矢印 25"/>
          <p:cNvSpPr/>
          <p:nvPr/>
        </p:nvSpPr>
        <p:spPr>
          <a:xfrm rot="18300000">
            <a:off x="3592830" y="3585210"/>
            <a:ext cx="2901950"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右矢印 35"/>
          <p:cNvSpPr/>
          <p:nvPr/>
        </p:nvSpPr>
        <p:spPr>
          <a:xfrm rot="14100000">
            <a:off x="586105" y="3857625"/>
            <a:ext cx="285432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右矢印 36"/>
          <p:cNvSpPr/>
          <p:nvPr/>
        </p:nvSpPr>
        <p:spPr>
          <a:xfrm rot="3300000">
            <a:off x="861695" y="3670300"/>
            <a:ext cx="2877185" cy="212090"/>
          </a:xfrm>
          <a:prstGeom prst="right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木版活字">
  <a:themeElements>
    <a:clrScheme name="木版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版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5332</Words>
  <Application>WPS Presentation</Application>
  <PresentationFormat>画面に合わせる (4:3)</PresentationFormat>
  <Paragraphs>483</Paragraphs>
  <Slides>24</Slides>
  <Notes>15</Notes>
  <HiddenSlides>1</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44" baseType="lpstr">
      <vt:lpstr>Arial</vt:lpstr>
      <vt:lpstr>ＭＳ Ｐゴシック</vt:lpstr>
      <vt:lpstr>Wingdings</vt:lpstr>
      <vt:lpstr>Calibri</vt:lpstr>
      <vt:lpstr>ＭＳ Ｐゴシック</vt:lpstr>
      <vt:lpstr>游ゴシック</vt:lpstr>
      <vt:lpstr>HG明朝B</vt:lpstr>
      <vt:lpstr>Rockwell</vt:lpstr>
      <vt:lpstr>SimSun</vt:lpstr>
      <vt:lpstr>Microsoft YaHei</vt:lpstr>
      <vt:lpstr>Arial Unicode MS</vt:lpstr>
      <vt:lpstr>Rockwell Condensed</vt:lpstr>
      <vt:lpstr>Segoe Print</vt:lpstr>
      <vt:lpstr>HG明朝B (見出し)</vt:lpstr>
      <vt:lpstr>Courier New</vt:lpstr>
      <vt:lpstr>var(--jp-code-font-family)</vt:lpstr>
      <vt:lpstr>Consolas</vt:lpstr>
      <vt:lpstr>木版活字</vt:lpstr>
      <vt:lpstr>Equation.KSEE3</vt:lpstr>
      <vt:lpstr>Equation.KSEE3</vt:lpstr>
      <vt:lpstr>PowerPoint 演示文稿</vt:lpstr>
      <vt:lpstr>ブロックチェーン</vt:lpstr>
      <vt:lpstr>ブロックの連結</vt:lpstr>
      <vt:lpstr>合意問題</vt:lpstr>
      <vt:lpstr>関連研究</vt:lpstr>
      <vt:lpstr>目的</vt:lpstr>
      <vt:lpstr>モデルの記述</vt:lpstr>
      <vt:lpstr>発生しうるイベント一覧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まとめと課題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ブロックチェーンの信頼性（仮）</dc:title>
  <dc:creator>中田 祐介</dc:creator>
  <cp:lastModifiedBy>kapan</cp:lastModifiedBy>
  <cp:revision>540</cp:revision>
  <cp:lastPrinted>2019-01-29T04:51:00Z</cp:lastPrinted>
  <dcterms:created xsi:type="dcterms:W3CDTF">2018-11-01T06:42:00Z</dcterms:created>
  <dcterms:modified xsi:type="dcterms:W3CDTF">2020-09-08T03:27:15Z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