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apan\OneDrive\&#12487;&#12473;&#12463;&#12488;&#12483;&#12503;\&#23455;&#34892;&#32080;&#2652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kapan\OneDrive\&#12487;&#12473;&#12463;&#12488;&#12483;&#12503;\&#23455;&#34892;&#32080;&#2652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kapan\OneDrive\&#12487;&#12473;&#12463;&#12488;&#12483;&#12503;\&#23455;&#34892;&#32080;&#2652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kapan\OneDrive\&#12487;&#12473;&#12463;&#12488;&#12483;&#12503;\&#23455;&#34892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μA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[実行結果.xlsx]一個ずつずらす!$B$8:$B$18</c:f>
              <c:strCache>
                <c:ptCount val="11"/>
                <c:pt idx="0" c:formatCode="[$-411]ggge&quot;年&quot;m&quot;月&quot;d&quot;日&quot;">
                  <c:v>1/5</c:v>
                </c:pt>
                <c:pt idx="1" c:formatCode="[$-411]ggge&quot;年&quot;m&quot;月&quot;d&quot;日&quot;">
                  <c:v>1/6</c:v>
                </c:pt>
                <c:pt idx="2" c:formatCode="[$-411]ggge&quot;年&quot;m&quot;月&quot;d&quot;日&quot;">
                  <c:v>1/7</c:v>
                </c:pt>
                <c:pt idx="3" c:formatCode="[$-411]ggge&quot;年&quot;m&quot;月&quot;d&quot;日&quot;">
                  <c:v>1/8</c:v>
                </c:pt>
                <c:pt idx="4" c:formatCode="[$-411]ggge&quot;年&quot;m&quot;月&quot;d&quot;日&quot;">
                  <c:v>1/9</c:v>
                </c:pt>
                <c:pt idx="5" c:formatCode="[$-411]ggge&quot;年&quot;m&quot;月&quot;d&quot;日&quot;">
                  <c:v>1/10</c:v>
                </c:pt>
                <c:pt idx="6" c:formatCode="[$-411]ggge&quot;年&quot;m&quot;月&quot;d&quot;日&quot;">
                  <c:v>1/11</c:v>
                </c:pt>
                <c:pt idx="7" c:formatCode="[$-411]ggge&quot;年&quot;m&quot;月&quot;d&quot;日&quot;">
                  <c:v>1/12</c:v>
                </c:pt>
                <c:pt idx="8" c:formatCode="[$-411]ggge&quot;年&quot;m&quot;月&quot;d&quot;日&quot;">
                  <c:v>1/13</c:v>
                </c:pt>
                <c:pt idx="9" c:formatCode="[$-411]ggge&quot;年&quot;m&quot;月&quot;d&quot;日&quot;">
                  <c:v>1/14</c:v>
                </c:pt>
                <c:pt idx="10" c:formatCode="[$-411]ggge&quot;年&quot;m&quot;月&quot;d&quot;日&quot;">
                  <c:v>1/15</c:v>
                </c:pt>
              </c:strCache>
            </c:strRef>
          </c:cat>
          <c:val>
            <c:numRef>
              <c:f>[実行結果.xlsx]一個ずつずらす!$P$8:$P$18</c:f>
              <c:numCache>
                <c:formatCode>General</c:formatCode>
                <c:ptCount val="11"/>
                <c:pt idx="0">
                  <c:v>0.0231843790977511</c:v>
                </c:pt>
                <c:pt idx="1">
                  <c:v>-0.0120181508274443</c:v>
                </c:pt>
                <c:pt idx="2">
                  <c:v>0.0029462683001807</c:v>
                </c:pt>
                <c:pt idx="3">
                  <c:v>-0.0155520959395288</c:v>
                </c:pt>
                <c:pt idx="4">
                  <c:v>-0.0337213968296362</c:v>
                </c:pt>
                <c:pt idx="5">
                  <c:v>0.0139020399190258</c:v>
                </c:pt>
                <c:pt idx="6">
                  <c:v>-0.0190294441496044</c:v>
                </c:pt>
                <c:pt idx="7">
                  <c:v>-0.0339408958374833</c:v>
                </c:pt>
                <c:pt idx="8">
                  <c:v>-0.0541399127654892</c:v>
                </c:pt>
                <c:pt idx="9">
                  <c:v>-0.0497709008908673</c:v>
                </c:pt>
                <c:pt idx="10">
                  <c:v>-0.0700274663212348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45787002"/>
        <c:axId val="589309798"/>
      </c:lineChart>
      <c:catAx>
        <c:axId val="54578700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9309798"/>
        <c:crosses val="autoZero"/>
        <c:auto val="1"/>
        <c:lblAlgn val="ctr"/>
        <c:lblOffset val="100"/>
        <c:noMultiLvlLbl val="0"/>
      </c:catAx>
      <c:valAx>
        <c:axId val="5893097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578700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ja-JP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μ</a:t>
            </a:r>
            <a:r>
              <a:rPr lang="en-US" altLang="ja-JP"/>
              <a:t>B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7701916864096"/>
          <c:y val="0.146270396270396"/>
          <c:w val="0.907538229592936"/>
          <c:h val="0.80866355866355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[実行結果.xlsx]一個ずつずらす!$C$24:$C$34</c:f>
              <c:strCache>
                <c:ptCount val="11"/>
                <c:pt idx="0" c:formatCode="[$-411]ggge&quot;年&quot;m&quot;月&quot;d&quot;日&quot;">
                  <c:v>1/5</c:v>
                </c:pt>
                <c:pt idx="1" c:formatCode="[$-411]ggge&quot;年&quot;m&quot;月&quot;d&quot;日&quot;">
                  <c:v>1/6</c:v>
                </c:pt>
                <c:pt idx="2" c:formatCode="[$-411]ggge&quot;年&quot;m&quot;月&quot;d&quot;日&quot;">
                  <c:v>1/7</c:v>
                </c:pt>
                <c:pt idx="3" c:formatCode="[$-411]ggge&quot;年&quot;m&quot;月&quot;d&quot;日&quot;">
                  <c:v>1/8</c:v>
                </c:pt>
                <c:pt idx="4" c:formatCode="[$-411]ggge&quot;年&quot;m&quot;月&quot;d&quot;日&quot;">
                  <c:v>1/9</c:v>
                </c:pt>
                <c:pt idx="5" c:formatCode="[$-411]ggge&quot;年&quot;m&quot;月&quot;d&quot;日&quot;">
                  <c:v>1/10</c:v>
                </c:pt>
                <c:pt idx="6" c:formatCode="[$-411]ggge&quot;年&quot;m&quot;月&quot;d&quot;日&quot;">
                  <c:v>1/11</c:v>
                </c:pt>
                <c:pt idx="7" c:formatCode="[$-411]ggge&quot;年&quot;m&quot;月&quot;d&quot;日&quot;">
                  <c:v>1/12</c:v>
                </c:pt>
                <c:pt idx="8" c:formatCode="[$-411]ggge&quot;年&quot;m&quot;月&quot;d&quot;日&quot;">
                  <c:v>1/13</c:v>
                </c:pt>
                <c:pt idx="9" c:formatCode="[$-411]ggge&quot;年&quot;m&quot;月&quot;d&quot;日&quot;">
                  <c:v>1/14</c:v>
                </c:pt>
                <c:pt idx="10" c:formatCode="[$-411]ggge&quot;年&quot;m&quot;月&quot;d&quot;日&quot;">
                  <c:v>1/15</c:v>
                </c:pt>
              </c:strCache>
            </c:strRef>
          </c:cat>
          <c:val>
            <c:numRef>
              <c:f>[実行結果.xlsx]一個ずつずらす!$P$24:$P$34</c:f>
              <c:numCache>
                <c:formatCode>General</c:formatCode>
                <c:ptCount val="11"/>
                <c:pt idx="0">
                  <c:v>-0.0405452176683797</c:v>
                </c:pt>
                <c:pt idx="1">
                  <c:v>-0.0310321100903298</c:v>
                </c:pt>
                <c:pt idx="2">
                  <c:v>-0.0162480187541525</c:v>
                </c:pt>
                <c:pt idx="3">
                  <c:v>-0.0341095529216509</c:v>
                </c:pt>
                <c:pt idx="4">
                  <c:v>-0.0290481804385849</c:v>
                </c:pt>
                <c:pt idx="5">
                  <c:v>0.0139020399190258</c:v>
                </c:pt>
                <c:pt idx="6">
                  <c:v>0.0158930760162051</c:v>
                </c:pt>
                <c:pt idx="7">
                  <c:v>0.0207441525811845</c:v>
                </c:pt>
                <c:pt idx="8">
                  <c:v>0.00255902608264928</c:v>
                </c:pt>
                <c:pt idx="9">
                  <c:v>-0.029034080391237</c:v>
                </c:pt>
                <c:pt idx="10">
                  <c:v>-0.042147420968375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35699022"/>
        <c:axId val="31680028"/>
      </c:lineChart>
      <c:catAx>
        <c:axId val="23569902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80028"/>
        <c:crosses val="autoZero"/>
        <c:auto val="1"/>
        <c:lblAlgn val="ctr"/>
        <c:lblOffset val="100"/>
        <c:noMultiLvlLbl val="0"/>
      </c:catAx>
      <c:valAx>
        <c:axId val="316800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569902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ja-JP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λA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[実行結果.xlsx]一個ずつずらす!$E$42:$E$48</c:f>
              <c:strCache>
                <c:ptCount val="7"/>
                <c:pt idx="0" c:formatCode="General">
                  <c:v>1/0.01</c:v>
                </c:pt>
                <c:pt idx="1" c:formatCode="General">
                  <c:v>1/0.05</c:v>
                </c:pt>
                <c:pt idx="2" c:formatCode="General">
                  <c:v>1/0.1</c:v>
                </c:pt>
                <c:pt idx="3" c:formatCode="General">
                  <c:v>1/0.2</c:v>
                </c:pt>
                <c:pt idx="4" c:formatCode="General">
                  <c:v>1/0.3</c:v>
                </c:pt>
                <c:pt idx="5" c:formatCode="General">
                  <c:v>1/0.4</c:v>
                </c:pt>
                <c:pt idx="6" c:formatCode="General">
                  <c:v>1/0.5</c:v>
                </c:pt>
              </c:strCache>
            </c:strRef>
          </c:cat>
          <c:val>
            <c:numRef>
              <c:f>[実行結果.xlsx]一個ずつずらす!$P$42:$P$48</c:f>
              <c:numCache>
                <c:formatCode>General</c:formatCode>
                <c:ptCount val="7"/>
                <c:pt idx="0">
                  <c:v>0.235003774871692</c:v>
                </c:pt>
                <c:pt idx="1">
                  <c:v>0.0499188951147029</c:v>
                </c:pt>
                <c:pt idx="2">
                  <c:v>0.0139020399190258</c:v>
                </c:pt>
                <c:pt idx="3">
                  <c:v>-0.0694104310331476</c:v>
                </c:pt>
                <c:pt idx="4">
                  <c:v>-0.116666000480966</c:v>
                </c:pt>
                <c:pt idx="5">
                  <c:v>-0.146530874229406</c:v>
                </c:pt>
                <c:pt idx="6">
                  <c:v>-0.172129276440954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33050609"/>
        <c:axId val="959623484"/>
      </c:lineChart>
      <c:catAx>
        <c:axId val="93305060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9623484"/>
        <c:crosses val="autoZero"/>
        <c:auto val="1"/>
        <c:lblAlgn val="ctr"/>
        <c:lblOffset val="100"/>
        <c:noMultiLvlLbl val="0"/>
      </c:catAx>
      <c:valAx>
        <c:axId val="9596234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305060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ja-JP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λB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[実行結果.xlsx]一個ずつずらす!$F$51:$F$57</c:f>
              <c:strCache>
                <c:ptCount val="7"/>
                <c:pt idx="0" c:formatCode="General">
                  <c:v>1/0.01</c:v>
                </c:pt>
                <c:pt idx="1" c:formatCode="General">
                  <c:v>1/0.05</c:v>
                </c:pt>
                <c:pt idx="2" c:formatCode="General">
                  <c:v>1/0.1</c:v>
                </c:pt>
                <c:pt idx="3" c:formatCode="General">
                  <c:v>1/0.2</c:v>
                </c:pt>
                <c:pt idx="4" c:formatCode="General">
                  <c:v>1/0.3</c:v>
                </c:pt>
                <c:pt idx="5" c:formatCode="General">
                  <c:v>1/0.4</c:v>
                </c:pt>
                <c:pt idx="6" c:formatCode="General">
                  <c:v>1/0.5</c:v>
                </c:pt>
              </c:strCache>
            </c:strRef>
          </c:cat>
          <c:val>
            <c:numRef>
              <c:f>[実行結果.xlsx]一個ずつずらす!$P$51:$P$57</c:f>
              <c:numCache>
                <c:formatCode>General</c:formatCode>
                <c:ptCount val="7"/>
                <c:pt idx="0">
                  <c:v>-0.122009852064101</c:v>
                </c:pt>
                <c:pt idx="1">
                  <c:v>-0.0574441448810576</c:v>
                </c:pt>
                <c:pt idx="2">
                  <c:v>0.0139020399190258</c:v>
                </c:pt>
                <c:pt idx="3">
                  <c:v>0.0634017012122137</c:v>
                </c:pt>
                <c:pt idx="4">
                  <c:v>0.0434695665198356</c:v>
                </c:pt>
                <c:pt idx="5">
                  <c:v>0.282014394057488</c:v>
                </c:pt>
                <c:pt idx="6">
                  <c:v>0.120905831762132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3117094"/>
        <c:axId val="939147109"/>
      </c:lineChart>
      <c:catAx>
        <c:axId val="1931170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9147109"/>
        <c:crosses val="autoZero"/>
        <c:auto val="1"/>
        <c:lblAlgn val="ctr"/>
        <c:lblOffset val="100"/>
        <c:noMultiLvlLbl val="0"/>
      </c:catAx>
      <c:valAx>
        <c:axId val="93914710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11709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ja-JP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5" name="コンテンツプレースホルダ 4"/>
          <p:cNvSpPr/>
          <p:nvPr>
            <p:ph idx="1"/>
          </p:nvPr>
        </p:nvSpPr>
        <p:spPr/>
        <p:txBody>
          <a:bodyPr/>
          <a:p>
            <a:r>
              <a:rPr lang="ja-JP" altLang="en-US"/>
              <a:t>相対誤差＝（解析解ーシミュレーション平均）</a:t>
            </a:r>
            <a:r>
              <a:rPr lang="en-US" altLang="ja-JP"/>
              <a:t>/</a:t>
            </a:r>
            <a:r>
              <a:rPr lang="ja-JP" altLang="en-US"/>
              <a:t>シミュレーション平均</a:t>
            </a:r>
            <a:endParaRPr lang="ja-JP" altLang="en-US"/>
          </a:p>
          <a:p>
            <a:r>
              <a:rPr lang="ja-JP" altLang="en-US"/>
              <a:t>相対誤差が±</a:t>
            </a:r>
            <a:r>
              <a:rPr lang="en-US" altLang="ja-JP"/>
              <a:t>0.1</a:t>
            </a:r>
            <a:r>
              <a:rPr lang="ja-JP" altLang="en-US"/>
              <a:t>あると、上から二桁目がずれている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６つのパラメータのうち１つを変化させて相対誤差の変化を見る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コンテンツプレースホルダ 3"/>
          <p:cNvGraphicFramePr/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コンテンツプレースホルダ 7"/>
          <p:cNvGraphicFramePr/>
          <p:nvPr>
            <p:ph sz="half" idx="2"/>
          </p:nvPr>
        </p:nvGraphicFramePr>
        <p:xfrm>
          <a:off x="6172200" y="1825625"/>
          <a:ext cx="5181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μA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/>
                        <a:t>相対誤差</a:t>
                      </a:r>
                      <a:endParaRPr lang="ja-JP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0.023184379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-0.012018151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0.002946268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-0.015552096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-0.033721397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0.01390204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-0.019029444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-0.033940896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-0.054139913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-0.049770901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-0.070027466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/>
          <p:nvPr/>
        </p:nvGraphicFramePr>
        <p:xfrm>
          <a:off x="838200" y="53530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μB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μC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λA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λB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λC</a:t>
                      </a:r>
                      <a:endParaRPr lang="en-US" altLang="ja-JP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コンテンツプレースホルダ 7"/>
          <p:cNvGraphicFramePr/>
          <p:nvPr>
            <p:ph sz="half" idx="2"/>
          </p:nvPr>
        </p:nvGraphicFramePr>
        <p:xfrm>
          <a:off x="6172200" y="1825625"/>
          <a:ext cx="5181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μB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/>
                        <a:t>相対誤差</a:t>
                      </a:r>
                      <a:endParaRPr lang="ja-JP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-0.040545218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-0.03103211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-0.016248019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-0.034109553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-0.02904818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0.01390204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0.015893076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0.020744153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0.002559026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-0.02903408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-0.042147421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/>
          <p:nvPr/>
        </p:nvGraphicFramePr>
        <p:xfrm>
          <a:off x="838200" y="53530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μB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μC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λA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λB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λC</a:t>
                      </a:r>
                      <a:endParaRPr lang="en-US" altLang="ja-JP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コンテンツプレースホルダ 5"/>
          <p:cNvGraphicFramePr/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コンテンツプレースホルダ 7"/>
          <p:cNvGraphicFramePr/>
          <p:nvPr>
            <p:ph sz="half" idx="2"/>
          </p:nvPr>
        </p:nvGraphicFramePr>
        <p:xfrm>
          <a:off x="6172200" y="1825625"/>
          <a:ext cx="5181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λA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/>
                        <a:t>相対誤差</a:t>
                      </a:r>
                      <a:endParaRPr lang="ja-JP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0.235003775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1/0.05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0.049918895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0.01390204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-0.069410431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-0.116666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-0.146530874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-0.172129276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/>
          <p:nvPr/>
        </p:nvGraphicFramePr>
        <p:xfrm>
          <a:off x="838200" y="53530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μB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μC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λA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λB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λC</a:t>
                      </a:r>
                      <a:endParaRPr lang="en-US" altLang="ja-JP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コンテンツプレースホルダ 3"/>
          <p:cNvGraphicFramePr/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コンテンツプレースホルダ 7"/>
          <p:cNvGraphicFramePr/>
          <p:nvPr>
            <p:ph sz="half" idx="2"/>
          </p:nvPr>
        </p:nvGraphicFramePr>
        <p:xfrm>
          <a:off x="6172200" y="1825625"/>
          <a:ext cx="5181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λB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/>
                        <a:t>相対誤差</a:t>
                      </a:r>
                      <a:endParaRPr lang="ja-JP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-0.122009852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1/0.05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-0.057444145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0.01390204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0.063401701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0.043469567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0.282014394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0.120905832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/>
          <p:nvPr/>
        </p:nvGraphicFramePr>
        <p:xfrm>
          <a:off x="838200" y="53530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μB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μC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λA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λB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λC</a:t>
                      </a:r>
                      <a:endParaRPr lang="en-US" altLang="ja-JP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1/10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1/0.1</a:t>
                      </a:r>
                      <a:endParaRPr lang="en-US" altLang="ja-JP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コンテンツプレースホルダ 4"/>
          <p:cNvGraphicFramePr/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マイナーが一人増えたとき、破棄される確率に与える</a:t>
            </a:r>
            <a:r>
              <a:rPr lang="ja-JP" altLang="en-US"/>
              <a:t>影響を見るための数値例</a:t>
            </a:r>
            <a:endParaRPr lang="ja-JP" altLang="en-US"/>
          </a:p>
        </p:txBody>
      </p:sp>
      <p:graphicFrame>
        <p:nvGraphicFramePr>
          <p:cNvPr id="5" name="コンテンツプレースホルダ 4"/>
          <p:cNvGraphicFramePr/>
          <p:nvPr>
            <p:ph sz="half" idx="1"/>
          </p:nvPr>
        </p:nvGraphicFramePr>
        <p:xfrm>
          <a:off x="838200" y="1825625"/>
          <a:ext cx="5181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case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1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2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3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4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/>
                        <a:t>5</a:t>
                      </a:r>
                      <a:endParaRPr lang="en-US" altLang="ja-JP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λA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μB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λ</a:t>
                      </a:r>
                      <a:r>
                        <a:rPr lang="en-US" altLang="ja-JP" sz="1800">
                          <a:sym typeface="+mn-ea"/>
                        </a:rPr>
                        <a:t>B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7" name="コンテンツプレースホルダ 6"/>
          <p:cNvGraphicFramePr/>
          <p:nvPr>
            <p:ph sz="half" idx="2"/>
          </p:nvPr>
        </p:nvGraphicFramePr>
        <p:xfrm>
          <a:off x="6172200" y="1825625"/>
          <a:ext cx="4318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case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a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b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d</a:t>
                      </a:r>
                      <a:endParaRPr lang="en-US" altLang="ja-JP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μC</a:t>
                      </a:r>
                      <a:endParaRPr lang="en-US" altLang="ja-JP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1800">
                          <a:sym typeface="+mn-ea"/>
                        </a:rPr>
                        <a:t>λC</a:t>
                      </a:r>
                      <a:endParaRPr lang="en-US" altLang="ja-JP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1/0.1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ＭＳ Ｐゴシック" panose="020B0600070205080204" charset="-128"/>
                        </a:rPr>
                        <a:t>1/1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ＭＳ Ｐゴシック" panose="020B0600070205080204" charset="-128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3" name="表 12"/>
          <p:cNvGraphicFramePr/>
          <p:nvPr/>
        </p:nvGraphicFramePr>
        <p:xfrm>
          <a:off x="838200" y="4630420"/>
          <a:ext cx="93262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25"/>
                <a:gridCol w="1485265"/>
                <a:gridCol w="1483995"/>
                <a:gridCol w="1485265"/>
                <a:gridCol w="1484630"/>
                <a:gridCol w="1485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case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1a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2a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3a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4a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5a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AB</a:t>
                      </a:r>
                      <a:r>
                        <a:rPr lang="ja-JP" altLang="en-US"/>
                        <a:t>二者の場合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9.85E-03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6.51E-03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8.72E-02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3.03E-02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5.33E-02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</a:t>
                      </a:r>
                      <a:r>
                        <a:rPr lang="ja-JP" altLang="en-US"/>
                        <a:t>が加わった場合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1.94E-02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1.43E-02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1.12E-01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5.15E-02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1.12E-01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ja-JP" altLang="en-US"/>
          </a:p>
        </p:txBody>
      </p:sp>
      <p:graphicFrame>
        <p:nvGraphicFramePr>
          <p:cNvPr id="5" name="コンテンツプレースホルダ 4"/>
          <p:cNvGraphicFramePr/>
          <p:nvPr>
            <p:ph sz="half" idx="1"/>
          </p:nvPr>
        </p:nvGraphicFramePr>
        <p:xfrm>
          <a:off x="838200" y="5006975"/>
          <a:ext cx="93262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25"/>
                <a:gridCol w="1485265"/>
                <a:gridCol w="1483995"/>
                <a:gridCol w="1485265"/>
                <a:gridCol w="1484630"/>
                <a:gridCol w="1485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case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1d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2d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3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4d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5d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AB</a:t>
                      </a:r>
                      <a:r>
                        <a:rPr lang="ja-JP" altLang="en-US"/>
                        <a:t>二者の場合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9.85E-03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6.51E-03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8.72E-02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3.03E-02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5.33E-02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</a:t>
                      </a:r>
                      <a:r>
                        <a:rPr lang="ja-JP" altLang="en-US"/>
                        <a:t>が加わった場合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1.37E-01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1.05E-01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2.40E-01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1.54E-01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1.62E-01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8" name="表 7"/>
          <p:cNvGraphicFramePr/>
          <p:nvPr/>
        </p:nvGraphicFramePr>
        <p:xfrm>
          <a:off x="838200" y="2239010"/>
          <a:ext cx="93262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25"/>
                <a:gridCol w="1485265"/>
                <a:gridCol w="1483995"/>
                <a:gridCol w="1485265"/>
                <a:gridCol w="1484630"/>
                <a:gridCol w="1485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case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1b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2b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3b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4b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5b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AB</a:t>
                      </a:r>
                      <a:r>
                        <a:rPr lang="ja-JP" altLang="en-US"/>
                        <a:t>二者の場合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9.85E-03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6.51E-03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8.72E-02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3.03E-02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5.33E-02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</a:t>
                      </a:r>
                      <a:r>
                        <a:rPr lang="ja-JP" altLang="en-US"/>
                        <a:t>が加わった場合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6.49E-02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4.70E-02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1.39E-01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7.77E-02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9.65E-02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/>
          <p:nvPr/>
        </p:nvGraphicFramePr>
        <p:xfrm>
          <a:off x="838200" y="3573145"/>
          <a:ext cx="93262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25"/>
                <a:gridCol w="1485265"/>
                <a:gridCol w="1483995"/>
                <a:gridCol w="1485265"/>
                <a:gridCol w="1484630"/>
                <a:gridCol w="1485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case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1c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2c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3c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4c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>
                          <a:latin typeface="+mn-ea"/>
                        </a:rPr>
                        <a:t>5c</a:t>
                      </a:r>
                      <a:endParaRPr lang="en-US" altLang="ja-JP">
                        <a:latin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AB</a:t>
                      </a:r>
                      <a:r>
                        <a:rPr lang="ja-JP" altLang="en-US"/>
                        <a:t>二者の場合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9.85E-03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6.51E-03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8.72E-02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3.03E-02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5.33E-02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ja-JP"/>
                        <a:t>C</a:t>
                      </a:r>
                      <a:r>
                        <a:rPr lang="ja-JP" altLang="en-US"/>
                        <a:t>が加わった場合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1.49E-01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1.17E-01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1.52E-01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8.94E-02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ea"/>
                        </a:rPr>
                        <a:t>1.17E-01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Presentation</Application>
  <PresentationFormat>宽屏</PresentationFormat>
  <Paragraphs>497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var(--jp-code-font-family)</vt:lpstr>
      <vt:lpstr>Segoe Print</vt:lpstr>
      <vt:lpstr>HGP明朝B</vt:lpstr>
      <vt:lpstr>BIZ UDP明朝 Medium</vt:lpstr>
      <vt:lpstr>游ゴシック Light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kapan</dc:creator>
  <cp:lastModifiedBy>kapan</cp:lastModifiedBy>
  <cp:revision>7</cp:revision>
  <dcterms:created xsi:type="dcterms:W3CDTF">2021-01-12T13:06:13Z</dcterms:created>
  <dcterms:modified xsi:type="dcterms:W3CDTF">2021-01-13T00:32:36Z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