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a0f44133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fa0f4413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a0f44133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fa0f44133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9d85906e4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09d85906e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9d85906e4_3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09d85906e4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9d85906e4_3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09d85906e4_3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cxnSp>
        <p:nvCxnSpPr>
          <p:cNvPr id="10" name="Google Shape;10;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1" name="Google Shape;11;p2"/>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1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2" name="Google Shape;52;p1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3" name="Google Shape;53;p1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4" name="Google Shape;54;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 name="Shape 13"/>
        <p:cNvGrpSpPr/>
        <p:nvPr/>
      </p:nvGrpSpPr>
      <p:grpSpPr>
        <a:xfrm>
          <a:off x="0" y="0"/>
          <a:ext cx="0" cy="0"/>
          <a:chOff x="0" y="0"/>
          <a:chExt cx="0" cy="0"/>
        </a:xfrm>
      </p:grpSpPr>
      <p:sp>
        <p:nvSpPr>
          <p:cNvPr id="14" name="Google Shape;14;p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22" name="Google Shape;22;p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23" name="Google Shape;23;p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5" name="Google Shape;25;p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p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4" name="Google Shape;34;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3" name="Google Shape;43;p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idx="4294967295" type="body"/>
          </p:nvPr>
        </p:nvSpPr>
        <p:spPr>
          <a:xfrm>
            <a:off x="1496400" y="462800"/>
            <a:ext cx="6389100" cy="85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612650" y="710400"/>
            <a:ext cx="8143500" cy="6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rPr>
              <a:t>Data Navigators</a:t>
            </a:r>
            <a:endParaRPr sz="3000">
              <a:solidFill>
                <a:srgbClr val="0098FF"/>
              </a:solidFill>
            </a:endParaRPr>
          </a:p>
        </p:txBody>
      </p:sp>
      <p:sp>
        <p:nvSpPr>
          <p:cNvPr id="69" name="Google Shape;69;p14"/>
          <p:cNvSpPr txBox="1"/>
          <p:nvPr>
            <p:ph idx="1" type="body"/>
          </p:nvPr>
        </p:nvSpPr>
        <p:spPr>
          <a:xfrm>
            <a:off x="612650" y="1525100"/>
            <a:ext cx="7877100" cy="1071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i="1" lang="en"/>
              <a:t>DEVANSH GARG</a:t>
            </a:r>
            <a:br>
              <a:rPr i="1" lang="en"/>
            </a:br>
            <a:r>
              <a:rPr i="1" lang="en"/>
              <a:t>ADARSH SINGH</a:t>
            </a:r>
            <a:endParaRPr i="1"/>
          </a:p>
        </p:txBody>
      </p:sp>
      <p:sp>
        <p:nvSpPr>
          <p:cNvPr id="70" name="Google Shape;70;p14"/>
          <p:cNvSpPr txBox="1"/>
          <p:nvPr>
            <p:ph idx="1" type="body"/>
          </p:nvPr>
        </p:nvSpPr>
        <p:spPr>
          <a:xfrm>
            <a:off x="387900" y="3377150"/>
            <a:ext cx="8368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000">
                <a:solidFill>
                  <a:srgbClr val="0098FF"/>
                </a:solidFill>
              </a:rPr>
              <a:t>THEME:</a:t>
            </a:r>
            <a:endParaRPr sz="3000">
              <a:solidFill>
                <a:srgbClr val="0098FF"/>
              </a:solidFill>
            </a:endParaRPr>
          </a:p>
        </p:txBody>
      </p:sp>
      <p:sp>
        <p:nvSpPr>
          <p:cNvPr id="71" name="Google Shape;71;p14"/>
          <p:cNvSpPr txBox="1"/>
          <p:nvPr>
            <p:ph idx="1" type="body"/>
          </p:nvPr>
        </p:nvSpPr>
        <p:spPr>
          <a:xfrm>
            <a:off x="2002800" y="2791000"/>
            <a:ext cx="6796200" cy="1729800"/>
          </a:xfrm>
          <a:prstGeom prst="rect">
            <a:avLst/>
          </a:prstGeom>
          <a:solidFill>
            <a:srgbClr val="05114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850">
                <a:highlight>
                  <a:srgbClr val="051141"/>
                </a:highlight>
                <a:latin typeface="Arial"/>
                <a:ea typeface="Arial"/>
                <a:cs typeface="Arial"/>
                <a:sym typeface="Arial"/>
              </a:rPr>
              <a:t>Optimizing key call center metrics, helping reduce resolution times and providing faster, more efficient service to customers.</a:t>
            </a:r>
            <a:endParaRPr i="1" sz="2850">
              <a:highlight>
                <a:srgbClr val="05114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226900" y="253575"/>
            <a:ext cx="8368200" cy="107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a:solidFill>
                <a:srgbClr val="0098FF"/>
              </a:solidFill>
            </a:endParaRPr>
          </a:p>
        </p:txBody>
      </p:sp>
      <p:sp>
        <p:nvSpPr>
          <p:cNvPr id="77" name="Google Shape;77;p15"/>
          <p:cNvSpPr txBox="1"/>
          <p:nvPr>
            <p:ph idx="1" type="body"/>
          </p:nvPr>
        </p:nvSpPr>
        <p:spPr>
          <a:xfrm>
            <a:off x="593300" y="1329070"/>
            <a:ext cx="8368200" cy="3635531"/>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800"/>
              <a:buChar char="●"/>
            </a:pPr>
            <a:r>
              <a:rPr i="1" lang="en" sz="1600">
                <a:latin typeface="Arial"/>
                <a:ea typeface="Arial"/>
                <a:cs typeface="Arial"/>
                <a:sym typeface="Arial"/>
              </a:rPr>
              <a:t>United Airlines, on its journey to become the best airline in the history of aviation, is facing some challenges in improving the call center operations.</a:t>
            </a:r>
            <a:endParaRPr/>
          </a:p>
          <a:p>
            <a:pPr indent="-342900" lvl="0" marL="342900" rtl="0" algn="l">
              <a:lnSpc>
                <a:spcPct val="115000"/>
              </a:lnSpc>
              <a:spcBef>
                <a:spcPts val="0"/>
              </a:spcBef>
              <a:spcAft>
                <a:spcPts val="0"/>
              </a:spcAft>
              <a:buSzPts val="1800"/>
              <a:buChar char="●"/>
            </a:pPr>
            <a:r>
              <a:rPr i="1" lang="en" sz="1600">
                <a:latin typeface="Arial"/>
                <a:ea typeface="Arial"/>
                <a:cs typeface="Arial"/>
                <a:sym typeface="Arial"/>
              </a:rPr>
              <a:t>Our task is to optimize the key call metrics such as Average Handling Time (AHT) and Average Speed to Answer (AST).</a:t>
            </a:r>
            <a:endParaRPr/>
          </a:p>
          <a:p>
            <a:pPr indent="-342900" lvl="0" marL="342900" rtl="0" algn="l">
              <a:lnSpc>
                <a:spcPct val="115000"/>
              </a:lnSpc>
              <a:spcBef>
                <a:spcPts val="0"/>
              </a:spcBef>
              <a:spcAft>
                <a:spcPts val="0"/>
              </a:spcAft>
              <a:buSzPts val="1800"/>
              <a:buChar char="●"/>
            </a:pPr>
            <a:r>
              <a:rPr i="1" lang="en" sz="1600">
                <a:latin typeface="Arial"/>
                <a:ea typeface="Arial"/>
                <a:cs typeface="Arial"/>
                <a:sym typeface="Arial"/>
              </a:rPr>
              <a:t>The optimization of these metrics will help in reducing the resolution times, thereby providing more efficient service to the customers.</a:t>
            </a:r>
            <a:endParaRPr/>
          </a:p>
          <a:p>
            <a:pPr indent="-342900" lvl="0" marL="342900" rtl="0" algn="l">
              <a:lnSpc>
                <a:spcPct val="115000"/>
              </a:lnSpc>
              <a:spcBef>
                <a:spcPts val="0"/>
              </a:spcBef>
              <a:spcAft>
                <a:spcPts val="0"/>
              </a:spcAft>
              <a:buSzPts val="1800"/>
              <a:buChar char="●"/>
            </a:pPr>
            <a:r>
              <a:rPr i="1" lang="en" sz="1600">
                <a:latin typeface="Arial"/>
                <a:ea typeface="Arial"/>
                <a:cs typeface="Arial"/>
                <a:sym typeface="Arial"/>
              </a:rPr>
              <a:t>We have data of calls, the agents, the customers, their sentiment status, reason to call and transcript of the calls.</a:t>
            </a:r>
            <a:endParaRPr/>
          </a:p>
          <a:p>
            <a:pPr indent="-342900" lvl="0" marL="342900" rtl="0" algn="l">
              <a:lnSpc>
                <a:spcPct val="115000"/>
              </a:lnSpc>
              <a:spcBef>
                <a:spcPts val="0"/>
              </a:spcBef>
              <a:spcAft>
                <a:spcPts val="0"/>
              </a:spcAft>
              <a:buSzPts val="1800"/>
              <a:buChar char="●"/>
            </a:pPr>
            <a:r>
              <a:rPr i="1" lang="en" sz="1600">
                <a:latin typeface="Arial"/>
                <a:ea typeface="Arial"/>
                <a:cs typeface="Arial"/>
                <a:sym typeface="Arial"/>
              </a:rPr>
              <a:t>We are now to analyze the existing call center data to identify inefficiencies, determine the drivers of long AHT and AST, and suggest strategies to enhance customer satisfaction, reduce escalations, and improve overall operational efficiency</a:t>
            </a:r>
            <a:endParaRPr i="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226900" y="253575"/>
            <a:ext cx="8368200" cy="73525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Inferences and Recommendations</a:t>
            </a:r>
            <a:endParaRPr sz="3000">
              <a:solidFill>
                <a:srgbClr val="0098FF"/>
              </a:solidFill>
              <a:latin typeface="Arial"/>
              <a:ea typeface="Arial"/>
              <a:cs typeface="Arial"/>
              <a:sym typeface="Arial"/>
            </a:endParaRPr>
          </a:p>
        </p:txBody>
      </p:sp>
      <p:sp>
        <p:nvSpPr>
          <p:cNvPr id="83" name="Google Shape;83;p16"/>
          <p:cNvSpPr txBox="1"/>
          <p:nvPr>
            <p:ph idx="1" type="body"/>
          </p:nvPr>
        </p:nvSpPr>
        <p:spPr>
          <a:xfrm>
            <a:off x="513125" y="1063503"/>
            <a:ext cx="8368200" cy="3673422"/>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600"/>
              <a:t>Impact of Call Reasons on Average Handle Time (AHT)</a:t>
            </a:r>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Inference:</a:t>
            </a:r>
            <a:endParaRPr/>
          </a:p>
          <a:p>
            <a:pPr indent="0" lvl="0" marL="114300" rtl="0" algn="l">
              <a:lnSpc>
                <a:spcPct val="115000"/>
              </a:lnSpc>
              <a:spcBef>
                <a:spcPts val="0"/>
              </a:spcBef>
              <a:spcAft>
                <a:spcPts val="0"/>
              </a:spcAft>
              <a:buSzPts val="1800"/>
              <a:buNone/>
            </a:pPr>
            <a:r>
              <a:rPr lang="en" sz="1600"/>
              <a:t>The most frequent call reasons (e.g., IRROPS, Mileage Plus) directly correlate with higher AHT. Specifically, complex issues like IRROPS have significantly higher AHT compared to simpler requests like Seating. Certain call reasons, despite being infrequent, show high AHT and are contributing disproportionately to overall performance inefficiency.</a:t>
            </a:r>
            <a:endParaRPr sz="1600"/>
          </a:p>
          <a:p>
            <a:pPr indent="0" lvl="0" marL="114300" rtl="0" algn="l">
              <a:lnSpc>
                <a:spcPct val="115000"/>
              </a:lnSpc>
              <a:spcBef>
                <a:spcPts val="0"/>
              </a:spcBef>
              <a:spcAft>
                <a:spcPts val="0"/>
              </a:spcAft>
              <a:buSzPts val="1800"/>
              <a:buNone/>
            </a:pPr>
            <a:r>
              <a:t/>
            </a:r>
            <a:endParaRPr sz="1600"/>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Recommendation:</a:t>
            </a:r>
            <a:endParaRPr/>
          </a:p>
          <a:p>
            <a:pPr indent="0" lvl="0" marL="114300" rtl="0" algn="l">
              <a:lnSpc>
                <a:spcPct val="115000"/>
              </a:lnSpc>
              <a:spcBef>
                <a:spcPts val="0"/>
              </a:spcBef>
              <a:spcAft>
                <a:spcPts val="0"/>
              </a:spcAft>
              <a:buSzPts val="1800"/>
              <a:buNone/>
            </a:pPr>
            <a:r>
              <a:rPr lang="en" sz="1600"/>
              <a:t>Provide specialized training for agents handling high AHT issues like flight cancellations. Better knowledge and tools could help reduce resolution times. </a:t>
            </a:r>
            <a:endParaRPr i="1"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226900" y="253575"/>
            <a:ext cx="8368200" cy="73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Inferences and Recommendations</a:t>
            </a:r>
            <a:endParaRPr sz="3000">
              <a:solidFill>
                <a:srgbClr val="0098FF"/>
              </a:solidFill>
              <a:latin typeface="Arial"/>
              <a:ea typeface="Arial"/>
              <a:cs typeface="Arial"/>
              <a:sym typeface="Arial"/>
            </a:endParaRPr>
          </a:p>
        </p:txBody>
      </p:sp>
      <p:sp>
        <p:nvSpPr>
          <p:cNvPr id="89" name="Google Shape;89;p17"/>
          <p:cNvSpPr txBox="1"/>
          <p:nvPr>
            <p:ph idx="1" type="body"/>
          </p:nvPr>
        </p:nvSpPr>
        <p:spPr>
          <a:xfrm>
            <a:off x="513125" y="1063503"/>
            <a:ext cx="8368200" cy="3673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600"/>
              <a:t> Sentiment and Silence Impact on Call Duration</a:t>
            </a:r>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Inference:</a:t>
            </a:r>
            <a:endParaRPr/>
          </a:p>
          <a:p>
            <a:pPr indent="0" lvl="0" marL="114300" rtl="0" algn="l">
              <a:lnSpc>
                <a:spcPct val="115000"/>
              </a:lnSpc>
              <a:spcBef>
                <a:spcPts val="0"/>
              </a:spcBef>
              <a:spcAft>
                <a:spcPts val="0"/>
              </a:spcAft>
              <a:buSzPts val="1800"/>
              <a:buNone/>
            </a:pPr>
            <a:r>
              <a:rPr lang="en" sz="1500">
                <a:latin typeface="Arial"/>
                <a:ea typeface="Arial"/>
                <a:cs typeface="Arial"/>
                <a:sym typeface="Arial"/>
              </a:rPr>
              <a:t>Calls where customer exhibits a negative tone (e.g., "angry") have notably longer AHT. Additionally, higher silence percentages during calls also correlate with longer call durations, indicating inefficiencies or communication breakdowns.</a:t>
            </a:r>
            <a:endParaRPr sz="1500">
              <a:latin typeface="Arial"/>
              <a:ea typeface="Arial"/>
              <a:cs typeface="Arial"/>
              <a:sym typeface="Arial"/>
            </a:endParaRPr>
          </a:p>
          <a:p>
            <a:pPr indent="0" lvl="0" marL="114300" rtl="0" algn="l">
              <a:lnSpc>
                <a:spcPct val="115000"/>
              </a:lnSpc>
              <a:spcBef>
                <a:spcPts val="0"/>
              </a:spcBef>
              <a:spcAft>
                <a:spcPts val="0"/>
              </a:spcAft>
              <a:buSzPts val="1800"/>
              <a:buNone/>
            </a:pPr>
            <a:r>
              <a:t/>
            </a:r>
            <a:endParaRPr sz="1500">
              <a:latin typeface="Arial"/>
              <a:ea typeface="Arial"/>
              <a:cs typeface="Arial"/>
              <a:sym typeface="Arial"/>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Recommendation:</a:t>
            </a:r>
            <a:endParaRPr/>
          </a:p>
          <a:p>
            <a:pPr indent="0" lvl="0" marL="114300" rtl="0" algn="l">
              <a:lnSpc>
                <a:spcPct val="115000"/>
              </a:lnSpc>
              <a:spcBef>
                <a:spcPts val="0"/>
              </a:spcBef>
              <a:spcAft>
                <a:spcPts val="0"/>
              </a:spcAft>
              <a:buSzPts val="1800"/>
              <a:buNone/>
            </a:pPr>
            <a:r>
              <a:rPr lang="en" sz="1600"/>
              <a:t> Investigate the causes of high silence percentages (e.g., system delays, agent indecision) and address these issues with improved workflows or system upgrades to reduce idle time during calls.</a:t>
            </a:r>
            <a:endParaRPr i="1"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226900" y="253575"/>
            <a:ext cx="8368200" cy="73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Inferences and Recommendations</a:t>
            </a:r>
            <a:endParaRPr sz="3000">
              <a:solidFill>
                <a:srgbClr val="0098FF"/>
              </a:solidFill>
              <a:latin typeface="Arial"/>
              <a:ea typeface="Arial"/>
              <a:cs typeface="Arial"/>
              <a:sym typeface="Arial"/>
            </a:endParaRPr>
          </a:p>
        </p:txBody>
      </p:sp>
      <p:sp>
        <p:nvSpPr>
          <p:cNvPr id="95" name="Google Shape;95;p18"/>
          <p:cNvSpPr txBox="1"/>
          <p:nvPr>
            <p:ph idx="1" type="body"/>
          </p:nvPr>
        </p:nvSpPr>
        <p:spPr>
          <a:xfrm>
            <a:off x="513125" y="1063503"/>
            <a:ext cx="8368200" cy="3673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600"/>
              <a:t>Potential for Automating Repetitive Tasks in IVR</a:t>
            </a:r>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Inference:</a:t>
            </a:r>
            <a:endParaRPr/>
          </a:p>
          <a:p>
            <a:pPr indent="0" lvl="0" marL="114300" rtl="0" algn="l">
              <a:lnSpc>
                <a:spcPct val="115000"/>
              </a:lnSpc>
              <a:spcBef>
                <a:spcPts val="0"/>
              </a:spcBef>
              <a:spcAft>
                <a:spcPts val="0"/>
              </a:spcAft>
              <a:buSzPts val="1800"/>
              <a:buNone/>
            </a:pPr>
            <a:r>
              <a:rPr lang="en" sz="1500">
                <a:latin typeface="Arial"/>
                <a:ea typeface="Arial"/>
                <a:cs typeface="Arial"/>
                <a:sym typeface="Arial"/>
              </a:rPr>
              <a:t>Certain repetitive tasks, such as checking "IRROPS","Voluntary Change","Seating",</a:t>
            </a:r>
            <a:endParaRPr sz="1500">
              <a:latin typeface="Arial"/>
              <a:ea typeface="Arial"/>
              <a:cs typeface="Arial"/>
              <a:sym typeface="Arial"/>
            </a:endParaRPr>
          </a:p>
          <a:p>
            <a:pPr indent="0" lvl="0" marL="114300" rtl="0" algn="l">
              <a:spcBef>
                <a:spcPts val="0"/>
              </a:spcBef>
              <a:spcAft>
                <a:spcPts val="0"/>
              </a:spcAft>
              <a:buNone/>
            </a:pPr>
            <a:r>
              <a:rPr lang="en" sz="1500">
                <a:latin typeface="Arial"/>
                <a:ea typeface="Arial"/>
                <a:cs typeface="Arial"/>
                <a:sym typeface="Arial"/>
              </a:rPr>
              <a:t>"Mileage Plus"  are major contributors to call volume. Many of these tasks could be handled by an enhanced IVR system, reducing the load on agents.</a:t>
            </a:r>
            <a:endParaRPr sz="1900">
              <a:latin typeface="Arial"/>
              <a:ea typeface="Arial"/>
              <a:cs typeface="Arial"/>
              <a:sym typeface="Arial"/>
            </a:endParaRPr>
          </a:p>
          <a:p>
            <a:pPr indent="0" lvl="0" marL="114300" rtl="0" algn="l">
              <a:lnSpc>
                <a:spcPct val="115000"/>
              </a:lnSpc>
              <a:spcBef>
                <a:spcPts val="0"/>
              </a:spcBef>
              <a:spcAft>
                <a:spcPts val="0"/>
              </a:spcAft>
              <a:buSzPts val="1800"/>
              <a:buNone/>
            </a:pPr>
            <a:r>
              <a:t/>
            </a:r>
            <a:endParaRPr sz="1500">
              <a:latin typeface="Arial"/>
              <a:ea typeface="Arial"/>
              <a:cs typeface="Arial"/>
              <a:sym typeface="Arial"/>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Recommendation:</a:t>
            </a:r>
            <a:endParaRPr/>
          </a:p>
          <a:p>
            <a:pPr indent="0" lvl="0" marL="114300" rtl="0" algn="l">
              <a:lnSpc>
                <a:spcPct val="115000"/>
              </a:lnSpc>
              <a:spcBef>
                <a:spcPts val="0"/>
              </a:spcBef>
              <a:spcAft>
                <a:spcPts val="0"/>
              </a:spcAft>
              <a:buSzPts val="1800"/>
              <a:buNone/>
            </a:pPr>
            <a:r>
              <a:rPr lang="en" sz="1600"/>
              <a:t>Expand the IVR system  and p</a:t>
            </a:r>
            <a:r>
              <a:rPr lang="en" sz="1600"/>
              <a:t>romote the use of self-service features through outbound communication and during wait times in the call queue, making customers aware of how to resolve common issues independently. </a:t>
            </a:r>
            <a:r>
              <a:rPr lang="en" sz="1600"/>
              <a:t>Allow customers to check flight statuses, manage simple bookings, and access billing information without needing to speak with an agent.</a:t>
            </a:r>
            <a:endParaRPr i="1" sz="1600">
              <a:latin typeface="Arial"/>
              <a:ea typeface="Arial"/>
              <a:cs typeface="Arial"/>
              <a:sym typeface="Arial"/>
            </a:endParaRPr>
          </a:p>
        </p:txBody>
      </p:sp>
      <p:pic>
        <p:nvPicPr>
          <p:cNvPr id="96" name="Google Shape;96;p18"/>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226900" y="253575"/>
            <a:ext cx="8368200" cy="73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Inferences and Recommendations</a:t>
            </a:r>
            <a:endParaRPr sz="3000">
              <a:solidFill>
                <a:srgbClr val="0098FF"/>
              </a:solidFill>
              <a:latin typeface="Arial"/>
              <a:ea typeface="Arial"/>
              <a:cs typeface="Arial"/>
              <a:sym typeface="Arial"/>
            </a:endParaRPr>
          </a:p>
        </p:txBody>
      </p:sp>
      <p:sp>
        <p:nvSpPr>
          <p:cNvPr id="102" name="Google Shape;102;p19"/>
          <p:cNvSpPr txBox="1"/>
          <p:nvPr>
            <p:ph idx="1" type="body"/>
          </p:nvPr>
        </p:nvSpPr>
        <p:spPr>
          <a:xfrm>
            <a:off x="513125" y="1063503"/>
            <a:ext cx="8368200" cy="3673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600"/>
              <a:t>Customer loyalty impact on Call Behaviour</a:t>
            </a:r>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Inference:</a:t>
            </a:r>
            <a:endParaRPr/>
          </a:p>
          <a:p>
            <a:pPr indent="0" lvl="0" marL="114300" rtl="0" algn="l">
              <a:spcBef>
                <a:spcPts val="0"/>
              </a:spcBef>
              <a:spcAft>
                <a:spcPts val="0"/>
              </a:spcAft>
              <a:buNone/>
            </a:pPr>
            <a:r>
              <a:rPr lang="en" sz="1600"/>
              <a:t>Customers with higher elite level code experience shorter AST and tend to have more positive sentiment in call interactions. Meanwhile, non-loyalty or lower-tier customers faces higher  AST and a less positive sentiment.</a:t>
            </a:r>
            <a:endParaRPr sz="1600"/>
          </a:p>
          <a:p>
            <a:pPr indent="0" lvl="0" marL="114300" rtl="0" algn="l">
              <a:spcBef>
                <a:spcPts val="0"/>
              </a:spcBef>
              <a:spcAft>
                <a:spcPts val="0"/>
              </a:spcAft>
              <a:buNone/>
            </a:pPr>
            <a:r>
              <a:t/>
            </a:r>
            <a:endParaRPr sz="1600"/>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Recommendation:</a:t>
            </a:r>
            <a:endParaRPr/>
          </a:p>
          <a:p>
            <a:pPr indent="0" lvl="0" marL="114300" rtl="0" algn="l">
              <a:spcBef>
                <a:spcPts val="0"/>
              </a:spcBef>
              <a:spcAft>
                <a:spcPts val="0"/>
              </a:spcAft>
              <a:buNone/>
            </a:pPr>
            <a:r>
              <a:rPr b="1" lang="en" sz="1600"/>
              <a:t>Loyalty Program Enhancement:</a:t>
            </a:r>
            <a:r>
              <a:rPr lang="en" sz="1600"/>
              <a:t> Ensure that loyalty customers receive priority access and quicker resolution as part of their benefits. Improve self-service options for lower-tier customers to help them resolve simpler issues without long waits.</a:t>
            </a:r>
            <a:endParaRPr sz="1600"/>
          </a:p>
          <a:p>
            <a:pPr indent="0" lvl="0" marL="114300" rtl="0" algn="l">
              <a:spcBef>
                <a:spcPts val="0"/>
              </a:spcBef>
              <a:spcAft>
                <a:spcPts val="0"/>
              </a:spcAft>
              <a:buNone/>
            </a:pPr>
            <a:r>
              <a:rPr b="1" lang="en" sz="1600"/>
              <a:t>Cross-Training</a:t>
            </a:r>
            <a:r>
              <a:rPr lang="en" sz="1600"/>
              <a:t>: Equip agents who primarily handle non-elite customers with techniques to speed up call resolution and improve customer sentiment.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226900" y="253575"/>
            <a:ext cx="8368200" cy="73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Inferences and Recommendations</a:t>
            </a:r>
            <a:endParaRPr sz="3000">
              <a:solidFill>
                <a:srgbClr val="0098FF"/>
              </a:solidFill>
              <a:latin typeface="Arial"/>
              <a:ea typeface="Arial"/>
              <a:cs typeface="Arial"/>
              <a:sym typeface="Arial"/>
            </a:endParaRPr>
          </a:p>
        </p:txBody>
      </p:sp>
      <p:sp>
        <p:nvSpPr>
          <p:cNvPr id="108" name="Google Shape;108;p20"/>
          <p:cNvSpPr txBox="1"/>
          <p:nvPr>
            <p:ph idx="1" type="body"/>
          </p:nvPr>
        </p:nvSpPr>
        <p:spPr>
          <a:xfrm>
            <a:off x="513125" y="1063503"/>
            <a:ext cx="8368200" cy="36735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1600"/>
              <a:t>Higher Average Speed to Answer (AST) by Time and Day</a:t>
            </a:r>
            <a:endParaRPr/>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Inference:</a:t>
            </a:r>
            <a:endParaRPr/>
          </a:p>
          <a:p>
            <a:pPr indent="0" lvl="0" marL="114300" rtl="0" algn="l">
              <a:spcBef>
                <a:spcPts val="0"/>
              </a:spcBef>
              <a:spcAft>
                <a:spcPts val="0"/>
              </a:spcAft>
              <a:buNone/>
            </a:pPr>
            <a:r>
              <a:rPr lang="en" sz="1600"/>
              <a:t>Analysis suggests a surge in call volume during weekends, leading to longer wait times for customers.</a:t>
            </a:r>
            <a:endParaRPr sz="1600"/>
          </a:p>
          <a:p>
            <a:pPr indent="0" lvl="0" marL="114300" rtl="0" algn="l">
              <a:spcBef>
                <a:spcPts val="0"/>
              </a:spcBef>
              <a:spcAft>
                <a:spcPts val="0"/>
              </a:spcAft>
              <a:buNone/>
            </a:pPr>
            <a:r>
              <a:t/>
            </a:r>
            <a:endParaRPr sz="1600"/>
          </a:p>
          <a:p>
            <a:pPr indent="0" lvl="0" marL="114300" rtl="0" algn="l">
              <a:lnSpc>
                <a:spcPct val="115000"/>
              </a:lnSpc>
              <a:spcBef>
                <a:spcPts val="0"/>
              </a:spcBef>
              <a:spcAft>
                <a:spcPts val="0"/>
              </a:spcAft>
              <a:buSzPts val="1800"/>
              <a:buNone/>
            </a:pPr>
            <a:r>
              <a:rPr i="1" lang="en" sz="1600" u="sng">
                <a:latin typeface="Arial"/>
                <a:ea typeface="Arial"/>
                <a:cs typeface="Arial"/>
                <a:sym typeface="Arial"/>
              </a:rPr>
              <a:t>Recommendation:</a:t>
            </a:r>
            <a:endParaRPr/>
          </a:p>
          <a:p>
            <a:pPr indent="0" lvl="0" marL="114300" rtl="0" algn="l">
              <a:spcBef>
                <a:spcPts val="0"/>
              </a:spcBef>
              <a:spcAft>
                <a:spcPts val="0"/>
              </a:spcAft>
              <a:buNone/>
            </a:pPr>
            <a:r>
              <a:rPr b="1" lang="en" sz="1600"/>
              <a:t>Dynamic Agent Scheduling</a:t>
            </a:r>
            <a:r>
              <a:rPr lang="en" sz="1600"/>
              <a:t>: Adjust staffing levels to align with peak call times, ensuring that more agents are available during known high-AST periods. Consider cross-training agents to handle multiple call types during high-traffic times.</a:t>
            </a:r>
            <a:endParaRPr sz="1600"/>
          </a:p>
          <a:p>
            <a:pPr indent="0" lvl="0" marL="114300" rtl="0" algn="l">
              <a:spcBef>
                <a:spcPts val="0"/>
              </a:spcBef>
              <a:spcAft>
                <a:spcPts val="0"/>
              </a:spcAft>
              <a:buNone/>
            </a:pPr>
            <a:r>
              <a:rPr b="1" lang="en" sz="1600"/>
              <a:t>Advanced Call Routing</a:t>
            </a:r>
            <a:r>
              <a:rPr lang="en" sz="1600"/>
              <a:t>: Implement call prioritization for high-value or loyalty customers during peak times to ensure their calls are answered faster.</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226900" y="253575"/>
            <a:ext cx="8368200" cy="73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Final Summary</a:t>
            </a:r>
            <a:endParaRPr sz="3000">
              <a:solidFill>
                <a:srgbClr val="0098FF"/>
              </a:solidFill>
              <a:latin typeface="Arial"/>
              <a:ea typeface="Arial"/>
              <a:cs typeface="Arial"/>
              <a:sym typeface="Arial"/>
            </a:endParaRPr>
          </a:p>
        </p:txBody>
      </p:sp>
      <p:sp>
        <p:nvSpPr>
          <p:cNvPr id="114" name="Google Shape;114;p21"/>
          <p:cNvSpPr txBox="1"/>
          <p:nvPr>
            <p:ph idx="1" type="body"/>
          </p:nvPr>
        </p:nvSpPr>
        <p:spPr>
          <a:xfrm>
            <a:off x="513125" y="1063503"/>
            <a:ext cx="8368200" cy="3673500"/>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None/>
            </a:pPr>
            <a:r>
              <a:rPr b="1" lang="en" sz="1600"/>
              <a:t>Final Summary</a:t>
            </a:r>
            <a:r>
              <a:rPr lang="en" sz="1600"/>
              <a:t>:</a:t>
            </a:r>
            <a:endParaRPr sz="1600"/>
          </a:p>
          <a:p>
            <a:pPr indent="0" lvl="0" marL="114300" rtl="0" algn="l">
              <a:spcBef>
                <a:spcPts val="0"/>
              </a:spcBef>
              <a:spcAft>
                <a:spcPts val="0"/>
              </a:spcAft>
              <a:buNone/>
            </a:pPr>
            <a:r>
              <a:rPr lang="en" sz="1600"/>
              <a:t>To improve the overall call center performance and customer satisfaction:</a:t>
            </a:r>
            <a:endParaRPr sz="1600"/>
          </a:p>
          <a:p>
            <a:pPr indent="-330200" lvl="0" marL="457200" rtl="0" algn="l">
              <a:spcBef>
                <a:spcPts val="0"/>
              </a:spcBef>
              <a:spcAft>
                <a:spcPts val="0"/>
              </a:spcAft>
              <a:buSzPts val="1600"/>
              <a:buChar char="●"/>
            </a:pPr>
            <a:r>
              <a:rPr lang="en" sz="1600"/>
              <a:t>Automation of repetitive tasks through the IVR system is key to reducing call volume and improving efficiency.</a:t>
            </a:r>
            <a:endParaRPr sz="1600"/>
          </a:p>
          <a:p>
            <a:pPr indent="-330200" lvl="0" marL="457200" rtl="0" algn="l">
              <a:spcBef>
                <a:spcPts val="0"/>
              </a:spcBef>
              <a:spcAft>
                <a:spcPts val="0"/>
              </a:spcAft>
              <a:buSzPts val="1600"/>
              <a:buChar char="●"/>
            </a:pPr>
            <a:r>
              <a:rPr lang="en" sz="1600"/>
              <a:t>Targeted agent training, especially on complex issues like cancellations and billing, will help reduce AHT.</a:t>
            </a:r>
            <a:endParaRPr sz="1600"/>
          </a:p>
          <a:p>
            <a:pPr indent="-330200" lvl="0" marL="457200" rtl="0" algn="l">
              <a:spcBef>
                <a:spcPts val="0"/>
              </a:spcBef>
              <a:spcAft>
                <a:spcPts val="0"/>
              </a:spcAft>
              <a:buSzPts val="1600"/>
              <a:buChar char="●"/>
            </a:pPr>
            <a:r>
              <a:rPr lang="en" sz="1600"/>
              <a:t>Improving agent response to negative tones and reducing silence during calls will contribute to shorter and more efficient customer interactions.</a:t>
            </a:r>
            <a:endParaRPr sz="1600"/>
          </a:p>
          <a:p>
            <a:pPr indent="-330200" lvl="0" marL="457200" rtl="0" algn="l">
              <a:spcBef>
                <a:spcPts val="0"/>
              </a:spcBef>
              <a:spcAft>
                <a:spcPts val="0"/>
              </a:spcAft>
              <a:buSzPts val="1600"/>
              <a:buChar char="●"/>
            </a:pPr>
            <a:r>
              <a:rPr lang="en" sz="1600"/>
              <a:t>Dynamic staffing and better resource allocation during peak call times (Sundays, Mondays) will address higher call volume, ensuring better service during busy periods.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