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69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75" r:id="rId16"/>
    <p:sldId id="271" r:id="rId17"/>
    <p:sldId id="272" r:id="rId18"/>
    <p:sldId id="273" r:id="rId19"/>
    <p:sldId id="26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2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7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4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CF450-444B-407B-AE23-2974E91D2CD4}" type="datetimeFigureOut">
              <a:rPr lang="pt-BR" smtClean="0"/>
              <a:t>07/04/2016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80920-A35C-4212-A820-9EB4D823C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9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6068997"/>
            <a:ext cx="9144000" cy="78900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00287" y="4168424"/>
            <a:ext cx="6786563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96713" y="6120598"/>
            <a:ext cx="6790137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 dirty="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47625" y="6120991"/>
            <a:ext cx="2191938" cy="685015"/>
          </a:xfrm>
          <a:solidFill>
            <a:schemeClr val="accent2"/>
          </a:solidFill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15/04/2014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296714" y="47117"/>
            <a:ext cx="5669476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41481" y="39180"/>
            <a:ext cx="1045369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E75A-F4E0-482C-A3B6-61F64B823F07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0" y="1184400"/>
            <a:ext cx="9144000" cy="52092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>
                <a:solidFill>
                  <a:srgbClr val="0070C0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51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480624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BA7-803F-4A13-8439-513813AACF78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04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3011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-1"/>
            <a:ext cx="611560" cy="54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2969"/>
            <a:ext cx="8460432" cy="53703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/>
          </p:nvPr>
        </p:nvSpPr>
        <p:spPr>
          <a:xfrm>
            <a:off x="0" y="605289"/>
            <a:ext cx="9143999" cy="468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0" y="1138579"/>
            <a:ext cx="9144000" cy="5719421"/>
          </a:xfrm>
          <a:solidFill>
            <a:srgbClr val="F5F5F5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5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3807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611560" cy="35661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F1EDF158-04DD-4047-B1C1-81B8E049461E}" type="slidenum">
              <a:rPr lang="pt-BR" b="0" smtClean="0"/>
              <a:pPr algn="ctr" eaLnBrk="1" latinLnBrk="0" hangingPunct="1"/>
              <a:t>‹nº›</a:t>
            </a:fld>
            <a:endParaRPr kumimoji="0" lang="en-US" b="0" dirty="0"/>
          </a:p>
        </p:txBody>
      </p:sp>
      <p:sp>
        <p:nvSpPr>
          <p:cNvPr id="6" name="Retângulo 5"/>
          <p:cNvSpPr/>
          <p:nvPr/>
        </p:nvSpPr>
        <p:spPr>
          <a:xfrm>
            <a:off x="683568" y="0"/>
            <a:ext cx="8460432" cy="3566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83568" y="-5060"/>
            <a:ext cx="8460432" cy="361676"/>
          </a:xfrm>
        </p:spPr>
        <p:txBody>
          <a:bodyPr anchor="ctr">
            <a:noAutofit/>
          </a:bodyPr>
          <a:lstStyle>
            <a:lvl1pPr algn="l">
              <a:buNone/>
              <a:defRPr sz="25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>
          <a:xfrm>
            <a:off x="0" y="404664"/>
            <a:ext cx="9144000" cy="1656184"/>
          </a:xfrm>
        </p:spPr>
        <p:txBody>
          <a:bodyPr lIns="108000" rIns="108000">
            <a:normAutofit/>
          </a:bodyPr>
          <a:lstStyle>
            <a:lvl1pPr marL="0" indent="0">
              <a:buNone/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1"/>
          </p:nvPr>
        </p:nvSpPr>
        <p:spPr>
          <a:xfrm>
            <a:off x="0" y="2132856"/>
            <a:ext cx="9144000" cy="4725144"/>
          </a:xfr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08000" rIns="108000">
            <a:normAutofit/>
          </a:bodyPr>
          <a:lstStyle>
            <a:lvl1pPr marL="0" indent="0">
              <a:buNone/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37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684020" cy="11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6D31-3CF0-4484-B1B3-00D9505DD723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684020" y="6464106"/>
            <a:ext cx="4616172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25400" y="25400"/>
            <a:ext cx="1600200" cy="6803831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1684020" y="1184400"/>
            <a:ext cx="745998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Título 21"/>
          <p:cNvSpPr>
            <a:spLocks noGrp="1"/>
          </p:cNvSpPr>
          <p:nvPr>
            <p:ph type="title"/>
          </p:nvPr>
        </p:nvSpPr>
        <p:spPr>
          <a:xfrm>
            <a:off x="1684020" y="0"/>
            <a:ext cx="745998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CA3A31F-E89E-4AEB-A747-DAECA3AC2C08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A4DF-9664-4F9E-89E9-DC8EF3C3F81B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23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72C99D-F3DB-4A9C-A608-9D4E3330FDC3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65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C805-9587-43A3-9C60-B181DA9852D3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9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4667318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7" name="Espaço Reservado para Texto 12"/>
          <p:cNvSpPr>
            <a:spLocks noGrp="1"/>
          </p:cNvSpPr>
          <p:nvPr>
            <p:ph idx="1"/>
          </p:nvPr>
        </p:nvSpPr>
        <p:spPr>
          <a:xfrm>
            <a:off x="0" y="1723956"/>
            <a:ext cx="9144000" cy="5134044"/>
          </a:xfrm>
          <a:prstGeom prst="rect">
            <a:avLst/>
          </a:prstGeom>
        </p:spPr>
        <p:txBody>
          <a:bodyPr vert="horz" lIns="180000"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 dirty="0"/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Espaço Reservado para Texto 11"/>
          <p:cNvSpPr>
            <a:spLocks noGrp="1"/>
          </p:cNvSpPr>
          <p:nvPr>
            <p:ph type="body" sz="quarter" idx="12"/>
          </p:nvPr>
        </p:nvSpPr>
        <p:spPr>
          <a:xfrm>
            <a:off x="1" y="1183956"/>
            <a:ext cx="9143999" cy="54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00">
                <a:solidFill>
                  <a:schemeClr val="accent6">
                    <a:lumMod val="50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709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667000"/>
            <a:ext cx="77724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3317-9BAD-4121-95BC-E449FFBB07B6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60020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32028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2320280"/>
            <a:ext cx="7772400" cy="233285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320280"/>
            <a:ext cx="7772400" cy="2332856"/>
          </a:xfrm>
        </p:spPr>
        <p:txBody>
          <a:bodyPr>
            <a:normAutofit/>
          </a:bodyPr>
          <a:lstStyle>
            <a:lvl1pPr algn="ctr">
              <a:buNone/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2320280"/>
            <a:ext cx="1295400" cy="9906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4760685"/>
            <a:ext cx="7772400" cy="1988458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3944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184400"/>
            <a:ext cx="4527550" cy="5209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EF0ED7-2BFB-45DE-BCFD-D6C80C29D99F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1645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 dirty="0"/>
          </a:p>
        </p:txBody>
      </p:sp>
      <p:sp>
        <p:nvSpPr>
          <p:cNvPr id="20" name="Espaço Reservado para Conteúdo 8"/>
          <p:cNvSpPr>
            <a:spLocks noGrp="1"/>
          </p:cNvSpPr>
          <p:nvPr>
            <p:ph sz="quarter" idx="18"/>
          </p:nvPr>
        </p:nvSpPr>
        <p:spPr>
          <a:xfrm>
            <a:off x="0" y="1823720"/>
            <a:ext cx="4527550" cy="456988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5BBC04-2E16-40E7-8A41-0DAF8E1027BE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0" y="1183640"/>
            <a:ext cx="45288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615200" y="1183640"/>
            <a:ext cx="45288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7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 smtClean="0"/>
              <a:t>Clique para editar o título mestre</a:t>
            </a:r>
            <a:endParaRPr kumimoji="0" 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0" y="1183957"/>
            <a:ext cx="9144000" cy="5207317"/>
          </a:xfrm>
          <a:prstGeom prst="rect">
            <a:avLst/>
          </a:prstGeom>
        </p:spPr>
        <p:txBody>
          <a:bodyPr vert="horz" lIns="180000" rIns="180000">
            <a:normAutofit/>
          </a:bodyPr>
          <a:lstStyle/>
          <a:p>
            <a:pPr lvl="0" eaLnBrk="1" latinLnBrk="0" hangingPunct="1"/>
            <a:r>
              <a:rPr kumimoji="0" lang="pt-BR" dirty="0" smtClean="0"/>
              <a:t>Clique para editar o texto mestre</a:t>
            </a:r>
          </a:p>
          <a:p>
            <a:pPr lvl="1" eaLnBrk="1" latinLnBrk="0" hangingPunct="1"/>
            <a:r>
              <a:rPr kumimoji="0" lang="pt-BR" dirty="0" smtClean="0"/>
              <a:t>Segundo nível</a:t>
            </a:r>
          </a:p>
          <a:p>
            <a:pPr lvl="2" eaLnBrk="1" latinLnBrk="0" hangingPunct="1"/>
            <a:r>
              <a:rPr kumimoji="0" lang="pt-BR" dirty="0" smtClean="0"/>
              <a:t>Terceiro nível</a:t>
            </a:r>
          </a:p>
          <a:p>
            <a:pPr lvl="3" eaLnBrk="1" latinLnBrk="0" hangingPunct="1"/>
            <a:r>
              <a:rPr kumimoji="0" lang="pt-BR" dirty="0" smtClean="0"/>
              <a:t>Quarto nível</a:t>
            </a:r>
          </a:p>
          <a:p>
            <a:pPr lvl="4" eaLnBrk="1" latinLnBrk="0" hangingPunct="1"/>
            <a:r>
              <a:rPr kumimoji="0" lang="pt-BR" dirty="0" smtClean="0"/>
              <a:t>Quinto nível</a:t>
            </a:r>
            <a:endParaRPr kumimoji="0" 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369496" y="6464106"/>
            <a:ext cx="277450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8A64E4-208E-4140-B44C-110FC0D90659}" type="datetime1">
              <a:rPr lang="pt-BR" smtClean="0"/>
              <a:t>07/04/2016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0" y="6464106"/>
            <a:ext cx="6300192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118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9118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863601"/>
            <a:ext cx="533400" cy="32035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0">
                <a:solidFill>
                  <a:srgbClr val="FFFFFF"/>
                </a:solidFill>
              </a:defRPr>
            </a:lvl1pPr>
          </a:lstStyle>
          <a:p>
            <a:fld id="{F1EDF158-04DD-4047-B1C1-81B8E049461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62" r:id="rId4"/>
    <p:sldLayoutId id="2147483673" r:id="rId5"/>
    <p:sldLayoutId id="2147483663" r:id="rId6"/>
    <p:sldLayoutId id="2147483674" r:id="rId7"/>
    <p:sldLayoutId id="2147483664" r:id="rId8"/>
    <p:sldLayoutId id="2147483665" r:id="rId9"/>
    <p:sldLayoutId id="2147483666" r:id="rId10"/>
    <p:sldLayoutId id="2147483676" r:id="rId11"/>
    <p:sldLayoutId id="2147483667" r:id="rId12"/>
    <p:sldLayoutId id="2147483672" r:id="rId13"/>
    <p:sldLayoutId id="2147483677" r:id="rId14"/>
    <p:sldLayoutId id="2147483680" r:id="rId15"/>
    <p:sldLayoutId id="2147483675" r:id="rId16"/>
    <p:sldLayoutId id="2147483668" r:id="rId17"/>
    <p:sldLayoutId id="2147483669" r:id="rId18"/>
    <p:sldLayoutId id="2147483670" r:id="rId19"/>
    <p:sldLayoutId id="214748367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gif"/><Relationship Id="rId7" Type="http://schemas.openxmlformats.org/officeDocument/2006/relationships/image" Target="../media/image22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gif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Aplicações para internet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Almir Silva de Oliveira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2900" dirty="0"/>
              <a:t>Aula </a:t>
            </a:r>
            <a:r>
              <a:rPr lang="pt-BR" sz="2900" dirty="0" smtClean="0"/>
              <a:t>06</a:t>
            </a: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23815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Degradê no topo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Algumas páginas interessantes tem como fundo um </a:t>
            </a:r>
            <a:r>
              <a:rPr lang="pt-BR" dirty="0" err="1">
                <a:latin typeface="Segoe UI Semibold" panose="020B0702040204020203" pitchFamily="34" charset="0"/>
              </a:rPr>
              <a:t>degradê</a:t>
            </a:r>
            <a:r>
              <a:rPr lang="pt-BR" dirty="0">
                <a:latin typeface="Segoe UI Semibold" panose="020B0702040204020203" pitchFamily="34" charset="0"/>
              </a:rPr>
              <a:t> (no topo)</a:t>
            </a:r>
            <a:r>
              <a:rPr lang="pt-BR" dirty="0"/>
              <a:t> e em seguida uma cor continua e padrão.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Este </a:t>
            </a:r>
            <a:r>
              <a:rPr lang="pt-BR" dirty="0"/>
              <a:t>efeito pode ser facilmente conseguido ao aplicar uma imagem contendo um </a:t>
            </a:r>
            <a:r>
              <a:rPr lang="pt-BR" dirty="0" err="1">
                <a:latin typeface="Segoe UI Semibold" panose="020B0702040204020203" pitchFamily="34" charset="0"/>
              </a:rPr>
              <a:t>degradê</a:t>
            </a:r>
            <a:r>
              <a:rPr lang="pt-BR" dirty="0"/>
              <a:t> (</a:t>
            </a:r>
            <a:r>
              <a:rPr lang="pt-BR" i="1" dirty="0">
                <a:solidFill>
                  <a:srgbClr val="C00000"/>
                </a:solidFill>
                <a:latin typeface="Georgia" panose="02040502050405020303" pitchFamily="18" charset="0"/>
              </a:rPr>
              <a:t>use as imagens </a:t>
            </a:r>
            <a:r>
              <a:rPr lang="pt-BR" i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do próximo slide para </a:t>
            </a:r>
            <a:r>
              <a:rPr lang="pt-BR" i="1" dirty="0">
                <a:solidFill>
                  <a:srgbClr val="C00000"/>
                </a:solidFill>
                <a:latin typeface="Georgia" panose="02040502050405020303" pitchFamily="18" charset="0"/>
              </a:rPr>
              <a:t>reproduzir este exemplo</a:t>
            </a:r>
            <a:r>
              <a:rPr lang="pt-BR" dirty="0"/>
              <a:t>) com repetição apenas </a:t>
            </a:r>
            <a:r>
              <a:rPr lang="pt-BR" dirty="0">
                <a:latin typeface="Segoe UI Semibold" panose="020B0702040204020203" pitchFamily="34" charset="0"/>
              </a:rPr>
              <a:t>horizontal (</a:t>
            </a:r>
            <a:r>
              <a:rPr lang="pt-BR" dirty="0" err="1">
                <a:solidFill>
                  <a:srgbClr val="C00000"/>
                </a:solidFill>
                <a:latin typeface="Segoe UI Semibold" panose="020B0702040204020203" pitchFamily="34" charset="0"/>
              </a:rPr>
              <a:t>repeat</a:t>
            </a:r>
            <a:r>
              <a:rPr lang="pt-BR" dirty="0">
                <a:solidFill>
                  <a:srgbClr val="C00000"/>
                </a:solidFill>
                <a:latin typeface="Segoe UI Semibold" panose="020B0702040204020203" pitchFamily="34" charset="0"/>
              </a:rPr>
              <a:t>-x</a:t>
            </a:r>
            <a:r>
              <a:rPr lang="pt-BR" dirty="0">
                <a:latin typeface="Segoe UI Semibold" panose="020B0702040204020203" pitchFamily="34" charset="0"/>
              </a:rPr>
              <a:t>)</a:t>
            </a:r>
            <a:r>
              <a:rPr lang="pt-BR" dirty="0"/>
              <a:t> e a definição de uma cor de fundo similar à cor do final da </a:t>
            </a:r>
            <a:r>
              <a:rPr lang="pt-BR" dirty="0" smtClean="0"/>
              <a:t>imagem.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Veja o exemplo no próximo slide...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Degradê no topo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Utilize </a:t>
            </a:r>
            <a:r>
              <a:rPr lang="pt-BR" dirty="0"/>
              <a:t>a </a:t>
            </a:r>
            <a:r>
              <a:rPr lang="pt-BR" dirty="0" smtClean="0"/>
              <a:t>imagens </a:t>
            </a:r>
            <a:r>
              <a:rPr lang="pt-BR" dirty="0"/>
              <a:t>abaixo para verificar </a:t>
            </a:r>
            <a:r>
              <a:rPr lang="pt-BR" dirty="0" smtClean="0"/>
              <a:t>os exemplos: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1664971"/>
            <a:ext cx="9144001" cy="2246769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sz="20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sz="20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2000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sz="2000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sz="2000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sz="20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20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background-image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pt-BR" sz="2000" dirty="0" err="1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sz="2000" dirty="0">
                <a:solidFill>
                  <a:srgbClr val="CE7B00"/>
                </a:solidFill>
                <a:latin typeface="Courier New" panose="02070309020205020404" pitchFamily="49" charset="0"/>
              </a:rPr>
              <a:t>('</a:t>
            </a:r>
            <a:r>
              <a:rPr lang="pt-BR" sz="2000" dirty="0" err="1">
                <a:solidFill>
                  <a:srgbClr val="CE7B00"/>
                </a:solidFill>
                <a:latin typeface="Courier New" panose="02070309020205020404" pitchFamily="49" charset="0"/>
              </a:rPr>
              <a:t>imgs</a:t>
            </a:r>
            <a:r>
              <a:rPr lang="pt-BR" sz="2000" dirty="0">
                <a:solidFill>
                  <a:srgbClr val="CE7B00"/>
                </a:solidFill>
                <a:latin typeface="Courier New" panose="02070309020205020404" pitchFamily="49" charset="0"/>
              </a:rPr>
              <a:t>/fdoCinza.png')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background-repeat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:repeat-x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background-color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:gray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r>
              <a:rPr lang="pt-BR" sz="2000" dirty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sz="20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20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098" name="Picture 2" descr="http://www.carlosmajer.com.br/blog/CSS-forms/imgs/fdoCinz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4519137"/>
            <a:ext cx="321682" cy="208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arlosmajer.com.br/blog/CSS-forms/imgs/fdo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" y="4519137"/>
            <a:ext cx="321682" cy="208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09" y="4519138"/>
            <a:ext cx="321682" cy="20863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170" y="4519138"/>
            <a:ext cx="321682" cy="208638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210" y="4519138"/>
            <a:ext cx="321682" cy="2086380"/>
          </a:xfrm>
          <a:prstGeom prst="rect">
            <a:avLst/>
          </a:prstGeom>
        </p:spPr>
      </p:pic>
      <p:pic>
        <p:nvPicPr>
          <p:cNvPr id="4106" name="Picture 10" descr="http://www.carlosmajer.com.br/blog/CSS-forms/imgs/exexemploDegra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351" y="4519137"/>
            <a:ext cx="2065513" cy="12909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 explicativo retangular com cantos arredondados 13"/>
          <p:cNvSpPr/>
          <p:nvPr/>
        </p:nvSpPr>
        <p:spPr>
          <a:xfrm>
            <a:off x="4107975" y="5256741"/>
            <a:ext cx="2452655" cy="1106686"/>
          </a:xfrm>
          <a:prstGeom prst="wedgeRoundRectCallout">
            <a:avLst>
              <a:gd name="adj1" fmla="val 78590"/>
              <a:gd name="adj2" fmla="val -45311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t-BR" sz="1300" dirty="0" smtClean="0">
                <a:solidFill>
                  <a:schemeClr val="bg1"/>
                </a:solidFill>
              </a:rPr>
              <a:t>Esta imagem exemplifica a </a:t>
            </a:r>
            <a:r>
              <a:rPr lang="pt-BR" sz="1300" dirty="0" err="1" smtClean="0">
                <a:solidFill>
                  <a:schemeClr val="bg1"/>
                </a:solidFill>
              </a:rPr>
              <a:t>renderização</a:t>
            </a:r>
            <a:r>
              <a:rPr lang="pt-BR" sz="1300" dirty="0" smtClean="0">
                <a:solidFill>
                  <a:schemeClr val="bg1"/>
                </a:solidFill>
              </a:rPr>
              <a:t> do </a:t>
            </a:r>
            <a:r>
              <a:rPr lang="pt-BR" sz="1300" dirty="0" err="1" smtClean="0">
                <a:solidFill>
                  <a:schemeClr val="bg1"/>
                </a:solidFill>
              </a:rPr>
              <a:t>degradê</a:t>
            </a:r>
            <a:r>
              <a:rPr lang="pt-BR" sz="1300" dirty="0" smtClean="0">
                <a:solidFill>
                  <a:schemeClr val="bg1"/>
                </a:solidFill>
              </a:rPr>
              <a:t>. Note que a imagem do </a:t>
            </a:r>
            <a:r>
              <a:rPr lang="pt-BR" sz="1300" dirty="0" err="1" smtClean="0">
                <a:solidFill>
                  <a:schemeClr val="bg1"/>
                </a:solidFill>
              </a:rPr>
              <a:t>degradê</a:t>
            </a:r>
            <a:r>
              <a:rPr lang="pt-BR" sz="1300" dirty="0" smtClean="0">
                <a:solidFill>
                  <a:schemeClr val="bg1"/>
                </a:solidFill>
              </a:rPr>
              <a:t> é </a:t>
            </a:r>
            <a:r>
              <a:rPr lang="pt-BR" sz="1300" dirty="0" err="1" smtClean="0">
                <a:solidFill>
                  <a:schemeClr val="bg1"/>
                </a:solidFill>
              </a:rPr>
              <a:t>renderizada</a:t>
            </a:r>
            <a:r>
              <a:rPr lang="pt-BR" sz="1300" dirty="0" smtClean="0">
                <a:solidFill>
                  <a:schemeClr val="bg1"/>
                </a:solidFill>
              </a:rPr>
              <a:t> no topo da página.</a:t>
            </a:r>
          </a:p>
          <a:p>
            <a:pPr algn="ctr"/>
            <a:endParaRPr lang="pt-B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Figuras contendo uma forma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Uma imagem com uma forma geográfica se repetindo (</a:t>
            </a:r>
            <a:r>
              <a:rPr lang="pt-BR" sz="2400" dirty="0">
                <a:latin typeface="Segoe UI Semibold" panose="020B0702040204020203" pitchFamily="34" charset="0"/>
              </a:rPr>
              <a:t>padrão/</a:t>
            </a:r>
            <a:r>
              <a:rPr lang="pt-BR" sz="2400" dirty="0" err="1">
                <a:latin typeface="Segoe UI Semibold" panose="020B0702040204020203" pitchFamily="34" charset="0"/>
              </a:rPr>
              <a:t>pattern</a:t>
            </a:r>
            <a:r>
              <a:rPr lang="pt-BR" sz="2400" dirty="0"/>
              <a:t>) pode ficar muito interessante como fundo de uma página </a:t>
            </a:r>
            <a:r>
              <a:rPr lang="pt-BR" sz="2400" dirty="0" smtClean="0"/>
              <a:t>web.</a:t>
            </a:r>
          </a:p>
          <a:p>
            <a:pPr marL="0" indent="0" algn="just">
              <a:buNone/>
            </a:pPr>
            <a:r>
              <a:rPr lang="pt-BR" sz="2400" dirty="0" smtClean="0"/>
              <a:t>Exemplo: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Utilize as imagens </a:t>
            </a:r>
            <a:r>
              <a:rPr lang="pt-BR" sz="2400" dirty="0"/>
              <a:t>abaixo para verificar o exemplo: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1" y="2871309"/>
            <a:ext cx="9144001" cy="1323439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sz="16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sz="16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sz="1600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sz="1600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sz="16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600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image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16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sz="1600" dirty="0">
                <a:solidFill>
                  <a:srgbClr val="CE7B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'</a:t>
            </a:r>
            <a:r>
              <a:rPr lang="pt-BR" sz="16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imgs</a:t>
            </a:r>
            <a:r>
              <a:rPr lang="pt-BR" sz="16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/papel1.png')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600" dirty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sz="16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6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146" name="Picture 2" descr="http://www.carlosmajer.com.br/blog/CSS-forms/imgs/girly_background_02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5756662"/>
            <a:ext cx="144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carlosmajer.com.br/blog/CSS-forms/imgs/abstract_background_08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37" y="575666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carlosmajer.com.br/blog/CSS-forms/imgs/artistic_background_24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63" y="575666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131" y="4610759"/>
            <a:ext cx="108000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1605" y="4615369"/>
            <a:ext cx="1080000" cy="108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394" y="4610759"/>
            <a:ext cx="1080000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657" y="4610759"/>
            <a:ext cx="1080000" cy="108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1868" y="4610759"/>
            <a:ext cx="1080000" cy="1080000"/>
          </a:xfrm>
          <a:prstGeom prst="rect">
            <a:avLst/>
          </a:prstGeom>
        </p:spPr>
      </p:pic>
      <p:pic>
        <p:nvPicPr>
          <p:cNvPr id="6152" name="Picture 8" descr="http://www.carlosmajer.com.br/blog/CSS-forms/imgs/wedding_1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43" y="461075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Eliminação de repetição das figuras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Existem situações onde a repetição de uma imagem no fundo de uma página pode não ser desejada. Isto ocorre quando esta situação deixa a página visualmente poluída, ou em alguns casos, conforme o tamanho da </a:t>
            </a:r>
            <a:r>
              <a:rPr lang="pt-BR" sz="2400" dirty="0" smtClean="0"/>
              <a:t>imagem.</a:t>
            </a:r>
          </a:p>
          <a:p>
            <a:pPr marL="0" indent="0" algn="just">
              <a:buNone/>
            </a:pPr>
            <a:r>
              <a:rPr lang="pt-BR" sz="2400" dirty="0" smtClean="0"/>
              <a:t>Neste </a:t>
            </a:r>
            <a:r>
              <a:rPr lang="pt-BR" sz="2400" dirty="0"/>
              <a:t>caso, o desenvolver pode exibir a imagem controlando (ou reprimindo) sua repetição na </a:t>
            </a:r>
            <a:r>
              <a:rPr lang="pt-BR" sz="2400" dirty="0" smtClean="0"/>
              <a:t>página.</a:t>
            </a:r>
          </a:p>
          <a:p>
            <a:pPr marL="0" indent="0" algn="just">
              <a:buNone/>
            </a:pPr>
            <a:r>
              <a:rPr lang="pt-BR" sz="2400" dirty="0" smtClean="0"/>
              <a:t>Exemplo: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/>
              <a:t>Utilize as imagens abaixo para verificar o exemplo: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-1" y="4020978"/>
            <a:ext cx="9144001" cy="954107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sz="14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400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sz="1400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sz="1400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sz="14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4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400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image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14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sz="14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('coelho.jpg</a:t>
            </a:r>
            <a:r>
              <a:rPr lang="pt-BR" sz="1400" dirty="0">
                <a:solidFill>
                  <a:srgbClr val="CE7B00"/>
                </a:solidFill>
                <a:latin typeface="Courier New" panose="02070309020205020404" pitchFamily="49" charset="0"/>
              </a:rPr>
              <a:t>')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pt-B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repeat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no-</a:t>
            </a:r>
            <a:r>
              <a:rPr lang="pt-B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  <a:r>
              <a:rPr lang="pt-B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r>
              <a:rPr lang="pt-BR" sz="1400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sz="14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4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170" name="Picture 2" descr="http://www.carlosmajer.com.br/blog/CSS-forms/imgs/12390980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9" y="5416550"/>
            <a:ext cx="96175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carlosmajer.com.br/blog/CSS-forms/imgs/1239098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8" y="5416550"/>
            <a:ext cx="211354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www.carlosmajer.com.br/blog/CSS-forms/imgs/124056535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70" y="5416550"/>
            <a:ext cx="1518071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Posicionamento da figura de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Uma opção que o desenvolvedor tem é a possibilidade de </a:t>
            </a:r>
            <a:r>
              <a:rPr lang="pt-BR" sz="2200" dirty="0" smtClean="0"/>
              <a:t>posicionar </a:t>
            </a:r>
            <a:r>
              <a:rPr lang="pt-BR" sz="2200" dirty="0"/>
              <a:t>uma imagem, tanto quanto à sua posição vertical (</a:t>
            </a:r>
            <a:r>
              <a:rPr lang="pt-BR" sz="2200" dirty="0" err="1"/>
              <a:t>left</a:t>
            </a:r>
            <a:r>
              <a:rPr lang="pt-BR" sz="2200" dirty="0"/>
              <a:t>, </a:t>
            </a:r>
            <a:r>
              <a:rPr lang="pt-BR" sz="2200" dirty="0" err="1"/>
              <a:t>right</a:t>
            </a:r>
            <a:r>
              <a:rPr lang="pt-BR" sz="2200" dirty="0"/>
              <a:t>, center ou posição específica) quanto à sua posição horizontal (top, </a:t>
            </a:r>
            <a:r>
              <a:rPr lang="pt-BR" sz="2200" dirty="0" err="1"/>
              <a:t>bottom</a:t>
            </a:r>
            <a:r>
              <a:rPr lang="pt-BR" sz="2200" dirty="0"/>
              <a:t>, center ou posição específica</a:t>
            </a:r>
            <a:r>
              <a:rPr lang="pt-BR" sz="2200" dirty="0" smtClean="0"/>
              <a:t>).</a:t>
            </a:r>
          </a:p>
          <a:p>
            <a:pPr marL="0" indent="0" algn="just">
              <a:buNone/>
            </a:pPr>
            <a:r>
              <a:rPr lang="pt-BR" sz="2200" dirty="0" smtClean="0"/>
              <a:t>Exemplo: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endParaRPr lang="pt-BR" sz="2200" dirty="0" smtClean="0"/>
          </a:p>
          <a:p>
            <a:pPr marL="0" indent="0" algn="just">
              <a:buNone/>
            </a:pPr>
            <a:r>
              <a:rPr lang="pt-BR" sz="2200" dirty="0"/>
              <a:t>Utilize as imagens abaixo para verificar o exemplo: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3062378"/>
            <a:ext cx="9144001" cy="1692771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300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sz="13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3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sz="1300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sz="13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300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sz="1300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sz="1300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sz="13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3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300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background-color</a:t>
            </a:r>
            <a:r>
              <a:rPr lang="pt-BR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:black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background-image</a:t>
            </a:r>
            <a:r>
              <a:rPr lang="pt-BR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pt-BR" sz="1300" dirty="0" err="1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sz="13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('fundo1.jpg</a:t>
            </a:r>
            <a:r>
              <a:rPr lang="pt-BR" sz="1300" dirty="0">
                <a:solidFill>
                  <a:srgbClr val="CE7B00"/>
                </a:solidFill>
                <a:latin typeface="Courier New" panose="02070309020205020404" pitchFamily="49" charset="0"/>
              </a:rPr>
              <a:t>')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background-position</a:t>
            </a:r>
            <a:r>
              <a:rPr lang="pt-BR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:left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top; </a:t>
            </a:r>
          </a:p>
          <a:p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background-repeat</a:t>
            </a:r>
            <a:r>
              <a:rPr lang="pt-BR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:no-repeat</a:t>
            </a:r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pt-B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r>
              <a:rPr lang="pt-BR" sz="1300" dirty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sz="13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3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194" name="Picture 2" descr="http://www.carlosmajer.com.br/blog/CSS-forms/imgs/12464570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21" y="5193570"/>
            <a:ext cx="192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254" y="5193570"/>
            <a:ext cx="1033493" cy="144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80" y="5193570"/>
            <a:ext cx="1344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 smtClean="0"/>
              <a:t>Estilização de Textos</a:t>
            </a:r>
            <a:endParaRPr lang="pt-BR" sz="3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61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Estilização de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pt-BR" dirty="0" smtClean="0"/>
              <a:t>: Define uma lista de tipos de fonte a ser usada no texto.</a:t>
            </a:r>
          </a:p>
          <a:p>
            <a:pPr lvl="1"/>
            <a:r>
              <a:rPr lang="pt-BR" dirty="0" smtClean="0"/>
              <a:t>Exemplo de uso:</a:t>
            </a:r>
          </a:p>
          <a:p>
            <a:pPr lvl="2"/>
            <a:r>
              <a:rPr lang="pt-BR" sz="2500" dirty="0" smtClean="0">
                <a:solidFill>
                  <a:srgbClr val="007C00"/>
                </a:solidFill>
                <a:latin typeface="Courier New" panose="02070309020205020404" pitchFamily="49" charset="0"/>
              </a:rPr>
              <a:t>h1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pt-BR" sz="2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font-family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2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Verdana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2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Helvetica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2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sans-serif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  <a:endParaRPr lang="pt-BR" dirty="0" smtClean="0"/>
          </a:p>
          <a:p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dirty="0" smtClean="0"/>
              <a:t>: Define o tamanho da fonte. É possível especificar o tamanho usando diferentes unidades.</a:t>
            </a:r>
          </a:p>
          <a:p>
            <a:pPr lvl="1"/>
            <a:r>
              <a:rPr lang="pt-BR" dirty="0" smtClean="0"/>
              <a:t>Exemplo de uso:</a:t>
            </a:r>
          </a:p>
          <a:p>
            <a:pPr lvl="2"/>
            <a:r>
              <a:rPr lang="pt-BR" sz="2500" dirty="0" smtClean="0">
                <a:solidFill>
                  <a:srgbClr val="007C00"/>
                </a:solidFill>
                <a:latin typeface="Courier New" panose="02070309020205020404" pitchFamily="49" charset="0"/>
              </a:rPr>
              <a:t>p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pt-BR" sz="2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font-size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12pt;}</a:t>
            </a:r>
            <a:endParaRPr lang="pt-BR" dirty="0" smtClean="0"/>
          </a:p>
          <a:p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  <a:r>
              <a:rPr lang="pt-BR" dirty="0" smtClean="0"/>
              <a:t>: Define o estilo de fonte a ser aplicado ao texto.</a:t>
            </a:r>
          </a:p>
          <a:p>
            <a:pPr lvl="1"/>
            <a:r>
              <a:rPr lang="pt-BR" dirty="0" smtClean="0"/>
              <a:t>Valores possíveis: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pt-BR" dirty="0" smtClean="0"/>
              <a:t> 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 de uso:</a:t>
            </a:r>
          </a:p>
          <a:p>
            <a:pPr lvl="2"/>
            <a:r>
              <a:rPr lang="pt-BR" sz="2500" dirty="0" smtClean="0">
                <a:solidFill>
                  <a:srgbClr val="007C00"/>
                </a:solidFill>
                <a:latin typeface="Courier New" panose="02070309020205020404" pitchFamily="49" charset="0"/>
              </a:rPr>
              <a:t>p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pt-BR" sz="2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font-style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2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italic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  <a:endParaRPr lang="pt-BR" dirty="0" smtClean="0"/>
          </a:p>
          <a:p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lang="pt-BR" dirty="0" smtClean="0"/>
              <a:t>: </a:t>
            </a:r>
            <a:r>
              <a:rPr lang="pt-BR" dirty="0" smtClean="0">
                <a:latin typeface="Segoe UI Semibold" panose="020B0702040204020203" pitchFamily="34" charset="0"/>
              </a:rPr>
              <a:t>transforma as letras minúsculas</a:t>
            </a:r>
            <a:r>
              <a:rPr lang="pt-BR" dirty="0" smtClean="0"/>
              <a:t> em um texto em maiúsculas com altura um pouco menor do que as maiúsculas normais do texto.</a:t>
            </a:r>
          </a:p>
          <a:p>
            <a:pPr lvl="1"/>
            <a:r>
              <a:rPr lang="pt-BR" dirty="0" smtClean="0"/>
              <a:t>Valores possíveis: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pt-BR" dirty="0" smtClean="0"/>
              <a:t> 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-caps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 de uso:</a:t>
            </a:r>
          </a:p>
          <a:p>
            <a:pPr lvl="2"/>
            <a:r>
              <a:rPr lang="pt-BR" sz="2500" dirty="0" err="1" smtClean="0">
                <a:solidFill>
                  <a:srgbClr val="007C00"/>
                </a:solidFill>
                <a:latin typeface="Courier New" panose="02070309020205020404" pitchFamily="49" charset="0"/>
              </a:rPr>
              <a:t>span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pt-BR" sz="2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font-variant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2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small-caps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49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z="43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Estilização de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pt-BR" dirty="0" smtClean="0"/>
              <a:t>: Define o </a:t>
            </a:r>
            <a:r>
              <a:rPr lang="pt-BR" dirty="0" smtClean="0">
                <a:latin typeface="Segoe UI Semibold" panose="020B0702040204020203" pitchFamily="34" charset="0"/>
              </a:rPr>
              <a:t>"peso"</a:t>
            </a:r>
            <a:r>
              <a:rPr lang="pt-BR" dirty="0" smtClean="0"/>
              <a:t> da fonte, ou seja, define o nível de </a:t>
            </a:r>
            <a:r>
              <a:rPr lang="pt-BR" dirty="0" smtClean="0">
                <a:latin typeface="Segoe UI Semibold" panose="020B0702040204020203" pitchFamily="34" charset="0"/>
              </a:rPr>
              <a:t>"negrito"</a:t>
            </a:r>
            <a:r>
              <a:rPr lang="pt-BR" dirty="0" smtClean="0"/>
              <a:t> com que é desenhado o texto.</a:t>
            </a:r>
          </a:p>
          <a:p>
            <a:pPr lvl="1"/>
            <a:r>
              <a:rPr lang="pt-BR" dirty="0" smtClean="0"/>
              <a:t>Valores possíveis: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lighter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pt-BR" dirty="0" smtClean="0"/>
              <a:t>, </a:t>
            </a:r>
            <a:r>
              <a:rPr lang="pt-BR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pt-BR" dirty="0" smtClean="0"/>
              <a:t>, </a:t>
            </a:r>
            <a:r>
              <a:rPr lang="pt-BR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bolder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700</a:t>
            </a:r>
            <a:r>
              <a:rPr lang="pt-BR" dirty="0" smtClean="0"/>
              <a:t>,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800</a:t>
            </a:r>
            <a:r>
              <a:rPr lang="pt-BR" dirty="0" smtClean="0"/>
              <a:t> e </a:t>
            </a:r>
            <a:r>
              <a:rPr lang="pt-BR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 de uso:</a:t>
            </a:r>
          </a:p>
          <a:p>
            <a:pPr lvl="2"/>
            <a:r>
              <a:rPr lang="pt-BR" sz="2500" dirty="0" err="1">
                <a:solidFill>
                  <a:srgbClr val="007C00"/>
                </a:solidFill>
                <a:latin typeface="Courier New" panose="02070309020205020404" pitchFamily="49" charset="0"/>
              </a:rPr>
              <a:t>span</a:t>
            </a:r>
            <a:r>
              <a:rPr lang="pt-BR" sz="25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pt-BR" sz="2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font-weight</a:t>
            </a:r>
            <a:r>
              <a:rPr lang="pt-BR" sz="25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2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bold</a:t>
            </a:r>
            <a:r>
              <a:rPr lang="pt-BR" sz="2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r>
              <a:rPr lang="pt-BR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lang="pt-BR" dirty="0"/>
              <a:t>: efeitos sobre o texto.</a:t>
            </a:r>
          </a:p>
          <a:p>
            <a:pPr lvl="1"/>
            <a:r>
              <a:rPr lang="pt-BR" dirty="0"/>
              <a:t>Valores possíveis: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t-BR" dirty="0"/>
              <a:t>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t-BR" dirty="0"/>
              <a:t>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overline</a:t>
            </a:r>
            <a:r>
              <a:rPr lang="pt-BR" dirty="0"/>
              <a:t> 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line-through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Exemplo de uso:</a:t>
            </a:r>
          </a:p>
          <a:p>
            <a:pPr lvl="2"/>
            <a:r>
              <a:rPr lang="pt-BR" sz="2500" dirty="0">
                <a:solidFill>
                  <a:srgbClr val="00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pt-BR" sz="2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text-decoration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pt-BR" dirty="0"/>
              <a:t>: Define o alinhamento do texto.</a:t>
            </a:r>
          </a:p>
          <a:p>
            <a:pPr lvl="1"/>
            <a:r>
              <a:rPr lang="pt-BR" dirty="0"/>
              <a:t>Valores possíveis: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dirty="0"/>
              <a:t>,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dirty="0"/>
              <a:t>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pt-BR" dirty="0"/>
              <a:t> 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Exemplo de uso:</a:t>
            </a:r>
          </a:p>
          <a:p>
            <a:pPr lvl="2"/>
            <a:r>
              <a:rPr lang="pt-BR" sz="2500" dirty="0">
                <a:solidFill>
                  <a:srgbClr val="00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pt-BR" sz="2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text-align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text-indent</a:t>
            </a:r>
            <a:r>
              <a:rPr lang="pt-BR" dirty="0"/>
              <a:t>: Define a indentação da primeira linha do texto.</a:t>
            </a:r>
          </a:p>
          <a:p>
            <a:pPr lvl="1"/>
            <a:r>
              <a:rPr lang="pt-BR" dirty="0"/>
              <a:t>Exemplo de uso:</a:t>
            </a:r>
          </a:p>
          <a:p>
            <a:pPr lvl="2"/>
            <a:r>
              <a:rPr lang="pt-BR" sz="2500" dirty="0">
                <a:solidFill>
                  <a:srgbClr val="00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pt-BR" sz="25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text-indent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50px;}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26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z="43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Estilização de Textos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pt-BR" dirty="0"/>
              <a:t>: Define a altura das linhas de um bloco de texto.</a:t>
            </a:r>
          </a:p>
          <a:p>
            <a:pPr lvl="1"/>
            <a:r>
              <a:rPr lang="pt-BR" dirty="0"/>
              <a:t>Exemplo de uso:</a:t>
            </a:r>
          </a:p>
          <a:p>
            <a:pPr lvl="2"/>
            <a:r>
              <a:rPr lang="pt-BR" sz="2400" dirty="0" smtClean="0">
                <a:solidFill>
                  <a:srgbClr val="007C00"/>
                </a:solidFill>
                <a:latin typeface="Courier New" panose="02070309020205020404" pitchFamily="49" charset="0"/>
              </a:rPr>
              <a:t>h3</a:t>
            </a:r>
            <a:r>
              <a:rPr lang="pt-BR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pt-BR" sz="2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line-height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: 150px}</a:t>
            </a:r>
            <a:endParaRPr lang="pt-BR" dirty="0"/>
          </a:p>
          <a:p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letter-spacing</a:t>
            </a:r>
            <a:r>
              <a:rPr lang="pt-BR" dirty="0"/>
              <a:t>: Define o espaçamento entre letras.</a:t>
            </a:r>
          </a:p>
          <a:p>
            <a:pPr lvl="1"/>
            <a:r>
              <a:rPr lang="pt-BR" dirty="0"/>
              <a:t>Exemplo de uso:</a:t>
            </a:r>
          </a:p>
          <a:p>
            <a:pPr lvl="2"/>
            <a:r>
              <a:rPr lang="pt-BR" sz="2400" dirty="0">
                <a:solidFill>
                  <a:srgbClr val="00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letter-spacing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12pt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word-spacing</a:t>
            </a:r>
            <a:r>
              <a:rPr lang="pt-BR" dirty="0"/>
              <a:t>: Define o espaçamento entre palavras.</a:t>
            </a:r>
          </a:p>
          <a:p>
            <a:pPr lvl="1"/>
            <a:r>
              <a:rPr lang="pt-BR" dirty="0"/>
              <a:t>Exemplo de uso:</a:t>
            </a:r>
          </a:p>
          <a:p>
            <a:pPr lvl="2"/>
            <a:r>
              <a:rPr lang="pt-BR" sz="2400" dirty="0">
                <a:solidFill>
                  <a:srgbClr val="007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word-spacing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100px}</a:t>
            </a:r>
            <a:endParaRPr lang="pt-BR" sz="25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64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Verificamos diversas formas de se utilizar o CSS para inserção de imagens de fundo da página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Imagens </a:t>
            </a:r>
            <a:r>
              <a:rPr lang="pt-BR" dirty="0"/>
              <a:t>podem ser também inseridas como fundo em diversos elementos HTML como é o exemplo utilizado no topo desta página.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Espero </a:t>
            </a:r>
            <a:r>
              <a:rPr lang="pt-BR" dirty="0"/>
              <a:t>que tenham aproveitado as dicas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Até a próxima aula!!!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CSS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5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684020" y="1184399"/>
            <a:ext cx="7459980" cy="5644831"/>
          </a:xfrm>
        </p:spPr>
        <p:txBody>
          <a:bodyPr>
            <a:normAutofit/>
          </a:bodyPr>
          <a:lstStyle/>
          <a:p>
            <a:r>
              <a:rPr lang="pt-BR" dirty="0" smtClean="0"/>
              <a:t>Estilização de Fundo (Background)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Definição </a:t>
            </a:r>
            <a:r>
              <a:rPr lang="pt-BR" dirty="0"/>
              <a:t>de cor de fundo</a:t>
            </a:r>
          </a:p>
          <a:p>
            <a:pPr lvl="1"/>
            <a:r>
              <a:rPr lang="pt-BR" dirty="0"/>
              <a:t>Imagens como fundo da página</a:t>
            </a:r>
          </a:p>
          <a:p>
            <a:pPr lvl="1"/>
            <a:r>
              <a:rPr lang="pt-BR" dirty="0"/>
              <a:t>Repetição de imagem na página</a:t>
            </a:r>
          </a:p>
          <a:p>
            <a:pPr lvl="1"/>
            <a:r>
              <a:rPr lang="pt-BR" dirty="0"/>
              <a:t>Imagem e Cor de Fundo</a:t>
            </a:r>
          </a:p>
          <a:p>
            <a:pPr lvl="1"/>
            <a:r>
              <a:rPr lang="pt-BR" dirty="0"/>
              <a:t>Degradê no topo da página</a:t>
            </a:r>
          </a:p>
          <a:p>
            <a:pPr lvl="1"/>
            <a:r>
              <a:rPr lang="pt-BR" dirty="0"/>
              <a:t>Figuras contendo uma forma padrão</a:t>
            </a:r>
          </a:p>
          <a:p>
            <a:pPr lvl="1"/>
            <a:r>
              <a:rPr lang="pt-BR" dirty="0"/>
              <a:t>Eliminação de repetição das figuras</a:t>
            </a:r>
          </a:p>
          <a:p>
            <a:pPr lvl="1"/>
            <a:r>
              <a:rPr lang="pt-BR" dirty="0"/>
              <a:t>Posicionamento da figura de </a:t>
            </a:r>
            <a:r>
              <a:rPr lang="pt-BR" dirty="0" smtClean="0"/>
              <a:t>fundo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6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 smtClean="0"/>
              <a:t>Estilização de Fundo (Background)</a:t>
            </a:r>
            <a:endParaRPr lang="pt-BR" sz="3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09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83957"/>
            <a:ext cx="9144000" cy="5674043"/>
          </a:xfrm>
        </p:spPr>
        <p:txBody>
          <a:bodyPr>
            <a:normAutofit/>
          </a:bodyPr>
          <a:lstStyle/>
          <a:p>
            <a:r>
              <a:rPr lang="pt-BR" dirty="0" smtClean="0"/>
              <a:t>O CSS dispõe propriedades que destinam-se a definir uma cor ou uma imagem de </a:t>
            </a:r>
            <a:r>
              <a:rPr lang="pt-BR" dirty="0" smtClean="0">
                <a:solidFill>
                  <a:srgbClr val="0070C0"/>
                </a:solidFill>
                <a:latin typeface="Segoe UI Semibold" panose="020B0702040204020203" pitchFamily="34" charset="0"/>
              </a:rPr>
              <a:t>fundo (background)</a:t>
            </a:r>
            <a:r>
              <a:rPr lang="pt-BR" dirty="0" smtClean="0"/>
              <a:t> para um elemento de marcação, bem como outras características inerentes ao fundo como posicionamento e repetições de imagens.</a:t>
            </a:r>
          </a:p>
          <a:p>
            <a:r>
              <a:rPr lang="pt-BR" dirty="0" smtClean="0"/>
              <a:t>As propriedades utilizadas para estilização de </a:t>
            </a:r>
            <a:r>
              <a:rPr lang="pt-BR" dirty="0" smtClean="0">
                <a:solidFill>
                  <a:srgbClr val="0070C0"/>
                </a:solidFill>
                <a:latin typeface="Segoe UI Semibold" panose="020B0702040204020203" pitchFamily="34" charset="0"/>
              </a:rPr>
              <a:t>fundos (backgrounds)</a:t>
            </a:r>
            <a:r>
              <a:rPr lang="pt-BR" dirty="0" smtClean="0"/>
              <a:t> são: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background;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background-color;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</a:t>
            </a:r>
            <a:r>
              <a:rPr lang="pt-BR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pt-B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</a:t>
            </a:r>
            <a:r>
              <a:rPr lang="pt-BR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pt-B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background-position.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10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cor de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O fundo de uma página web pode ser facilmente definido através da propriedade background-color do </a:t>
            </a:r>
            <a:r>
              <a:rPr lang="pt-BR" sz="2400" b="1" dirty="0"/>
              <a:t>CSS</a:t>
            </a:r>
            <a:r>
              <a:rPr lang="pt-BR" sz="2400" dirty="0"/>
              <a:t>. Exemplo</a:t>
            </a:r>
            <a:r>
              <a:rPr lang="pt-BR" sz="2400" dirty="0" smtClean="0"/>
              <a:t>: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marL="0" indent="0" algn="just">
              <a:buNone/>
            </a:pPr>
            <a:r>
              <a:rPr lang="pt-BR" sz="2400" dirty="0"/>
              <a:t>É </a:t>
            </a:r>
            <a:r>
              <a:rPr lang="pt-BR" sz="2400" dirty="0" err="1"/>
              <a:t>possivel</a:t>
            </a:r>
            <a:r>
              <a:rPr lang="pt-BR" sz="2400" dirty="0"/>
              <a:t> utilizar o código RGB da cor ou o nome da cor (o HTML e CSS trabalham com grande variedade de nomes de cores, em inglês). No exemplo acima, o texto </a:t>
            </a:r>
            <a:r>
              <a:rPr lang="pt-BR" sz="2400" dirty="0" err="1"/>
              <a:t>black</a:t>
            </a:r>
            <a:r>
              <a:rPr lang="pt-BR" sz="2400" dirty="0"/>
              <a:t> pode ser trocado pelo símbolo </a:t>
            </a:r>
            <a:r>
              <a:rPr lang="pt-BR" sz="2400" b="1" dirty="0"/>
              <a:t>#</a:t>
            </a:r>
            <a:r>
              <a:rPr lang="pt-BR" sz="2400" dirty="0"/>
              <a:t> seguido do código </a:t>
            </a:r>
            <a:r>
              <a:rPr lang="pt-BR" sz="2400" b="1" dirty="0"/>
              <a:t>RGB</a:t>
            </a:r>
            <a:r>
              <a:rPr lang="pt-BR" sz="2400" dirty="0"/>
              <a:t> da cor preta, que é  </a:t>
            </a:r>
            <a:r>
              <a:rPr lang="pt-BR" sz="2400" b="1" dirty="0"/>
              <a:t>000000</a:t>
            </a:r>
            <a:r>
              <a:rPr lang="pt-BR" sz="2400" dirty="0" smtClean="0"/>
              <a:t>.</a:t>
            </a:r>
          </a:p>
          <a:p>
            <a:pPr marL="0" indent="0" algn="just">
              <a:buNone/>
            </a:pPr>
            <a:r>
              <a:rPr lang="pt-BR" sz="2400" dirty="0" smtClean="0"/>
              <a:t>Abaixo mostra algumas cores para exemplificar o teste: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2025351"/>
            <a:ext cx="9144001" cy="923330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pt-BR" dirty="0">
                <a:solidFill>
                  <a:srgbClr val="007C00"/>
                </a:solidFill>
                <a:latin typeface="Courier New" panose="02070309020205020404" pitchFamily="49" charset="0"/>
              </a:rPr>
              <a:t>   </a:t>
            </a:r>
            <a:r>
              <a:rPr lang="pt-BR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  <a:r>
              <a:rPr 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background-color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88594"/>
              </p:ext>
            </p:extLst>
          </p:nvPr>
        </p:nvGraphicFramePr>
        <p:xfrm>
          <a:off x="-1" y="5294443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#FF0000</a:t>
                      </a:r>
                      <a:endParaRPr lang="pt-B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#FFC000</a:t>
                      </a:r>
                      <a:endParaRPr lang="pt-B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#7030A0</a:t>
                      </a:r>
                      <a:endParaRPr lang="pt-B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#008000</a:t>
                      </a:r>
                      <a:endParaRPr lang="pt-B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#0070C0</a:t>
                      </a:r>
                      <a:endParaRPr lang="pt-B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#DD8047</a:t>
                      </a:r>
                      <a:endParaRPr lang="pt-BR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7" name="Mensagem de Informação"/>
          <p:cNvGrpSpPr/>
          <p:nvPr/>
        </p:nvGrpSpPr>
        <p:grpSpPr>
          <a:xfrm>
            <a:off x="100013" y="5866340"/>
            <a:ext cx="8943974" cy="745820"/>
            <a:chOff x="714375" y="4499392"/>
            <a:chExt cx="8878683" cy="740376"/>
          </a:xfrm>
        </p:grpSpPr>
        <p:grpSp>
          <p:nvGrpSpPr>
            <p:cNvPr id="8" name="Ícone"/>
            <p:cNvGrpSpPr/>
            <p:nvPr/>
          </p:nvGrpSpPr>
          <p:grpSpPr>
            <a:xfrm>
              <a:off x="714375" y="4499394"/>
              <a:ext cx="739762" cy="740374"/>
              <a:chOff x="714375" y="4499394"/>
              <a:chExt cx="739762" cy="740374"/>
            </a:xfrm>
          </p:grpSpPr>
          <p:sp>
            <p:nvSpPr>
              <p:cNvPr id="12" name="Fundo"/>
              <p:cNvSpPr/>
              <p:nvPr/>
            </p:nvSpPr>
            <p:spPr>
              <a:xfrm rot="16200000" flipH="1">
                <a:off x="714070" y="4499700"/>
                <a:ext cx="740374" cy="73976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endParaRPr lang="pt-BR" dirty="0">
                  <a:solidFill>
                    <a:schemeClr val="accent5">
                      <a:lumMod val="75000"/>
                    </a:schemeClr>
                  </a:solidFill>
                  <a:latin typeface="Segoe UI Semibold" panose="020B0702040204020203" pitchFamily="34" charset="0"/>
                </a:endParaRPr>
              </a:p>
            </p:txBody>
          </p:sp>
          <p:pic>
            <p:nvPicPr>
              <p:cNvPr id="13" name="Imagem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0" t="5880" r="6086" b="6086"/>
              <a:stretch/>
            </p:blipFill>
            <p:spPr>
              <a:xfrm>
                <a:off x="714375" y="4500008"/>
                <a:ext cx="739760" cy="739760"/>
              </a:xfrm>
              <a:prstGeom prst="rect">
                <a:avLst/>
              </a:prstGeom>
            </p:spPr>
          </p:pic>
        </p:grpSp>
        <p:grpSp>
          <p:nvGrpSpPr>
            <p:cNvPr id="9" name="Mensagem"/>
            <p:cNvGrpSpPr/>
            <p:nvPr/>
          </p:nvGrpSpPr>
          <p:grpSpPr>
            <a:xfrm>
              <a:off x="1454134" y="4499392"/>
              <a:ext cx="8138924" cy="740375"/>
              <a:chOff x="1454134" y="4499392"/>
              <a:chExt cx="8138924" cy="740375"/>
            </a:xfrm>
          </p:grpSpPr>
          <p:sp>
            <p:nvSpPr>
              <p:cNvPr id="10" name="Fundo"/>
              <p:cNvSpPr/>
              <p:nvPr/>
            </p:nvSpPr>
            <p:spPr>
              <a:xfrm rot="5400000">
                <a:off x="5153445" y="800153"/>
                <a:ext cx="740374" cy="813885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endParaRPr lang="pt-BR" dirty="0">
                  <a:solidFill>
                    <a:schemeClr val="accent5">
                      <a:lumMod val="75000"/>
                    </a:schemeClr>
                  </a:solidFill>
                  <a:latin typeface="Segoe UI Semibold" panose="020B0702040204020203" pitchFamily="34" charset="0"/>
                </a:endParaRPr>
              </a:p>
            </p:txBody>
          </p:sp>
          <p:sp>
            <p:nvSpPr>
              <p:cNvPr id="11" name="Texto"/>
              <p:cNvSpPr txBox="1"/>
              <p:nvPr/>
            </p:nvSpPr>
            <p:spPr>
              <a:xfrm>
                <a:off x="1454134" y="4499392"/>
                <a:ext cx="8138853" cy="740373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r>
                  <a:rPr lang="pt-BR" dirty="0">
                    <a:solidFill>
                      <a:schemeClr val="accent5">
                        <a:lumMod val="75000"/>
                      </a:schemeClr>
                    </a:solidFill>
                    <a:latin typeface="Segoe UI Semibold" panose="020B0702040204020203" pitchFamily="34" charset="0"/>
                  </a:rPr>
                  <a:t>O W3C mantêm uma lista contendo nome de diversas cores neste endereço: </a:t>
                </a:r>
                <a:r>
                  <a:rPr lang="pt-BR" dirty="0">
                    <a:solidFill>
                      <a:srgbClr val="002060"/>
                    </a:solidFill>
                    <a:latin typeface="Segoe UI Semibold" panose="020B0702040204020203" pitchFamily="34" charset="0"/>
                  </a:rPr>
                  <a:t>http://www.w3.org/TR/css3-iccprof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9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Imagens como fundo da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Algo interessante é a possibilidade de se inserir uma imagem como fundo da </a:t>
            </a:r>
            <a:r>
              <a:rPr lang="pt-BR" sz="2400" dirty="0" smtClean="0"/>
              <a:t>página. </a:t>
            </a:r>
            <a:r>
              <a:rPr lang="pt-BR" sz="2100" dirty="0" smtClean="0"/>
              <a:t>Ao </a:t>
            </a:r>
            <a:r>
              <a:rPr lang="pt-BR" sz="2100" dirty="0"/>
              <a:t>aplicarmos uma imagem de fundo numa página, podem ocorrer as seguintes situações:-</a:t>
            </a:r>
          </a:p>
          <a:p>
            <a:pPr marL="365760" lvl="1" indent="0" algn="just">
              <a:buNone/>
            </a:pPr>
            <a:r>
              <a:rPr lang="pt-BR" sz="1800" dirty="0"/>
              <a:t>Caso a imagem seja menor que a página, ela será duplicada/repetida de forma horizontal e vertical, cobrindo todo o fundo da página web.</a:t>
            </a:r>
          </a:p>
          <a:p>
            <a:pPr marL="365760" lvl="1" indent="0" algn="just">
              <a:buNone/>
            </a:pPr>
            <a:r>
              <a:rPr lang="pt-BR" sz="1800" dirty="0"/>
              <a:t>Caso a imagem seja maior que a página, ela será exibida parcialmente, conforme o tamanho da página web (Clique abaixo, na imagem do Pato Donald).</a:t>
            </a:r>
          </a:p>
          <a:p>
            <a:pPr marL="0" indent="0" algn="just">
              <a:buNone/>
            </a:pPr>
            <a:r>
              <a:rPr lang="pt-BR" sz="2400" dirty="0"/>
              <a:t>Exemplo</a:t>
            </a:r>
            <a:r>
              <a:rPr lang="pt-BR" sz="2400" dirty="0" smtClean="0"/>
              <a:t>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Utilize as imagens abaixo para verificar outros exemplos: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1" y="4020978"/>
            <a:ext cx="9144001" cy="923330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  <a:r>
              <a:rPr lang="pt-BR" dirty="0" err="1">
                <a:solidFill>
                  <a:srgbClr val="0000FF"/>
                </a:solidFill>
                <a:latin typeface="Courier New" panose="02070309020205020404" pitchFamily="49" charset="0"/>
              </a:rPr>
              <a:t>background-image</a:t>
            </a: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pt-BR" dirty="0" err="1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("</a:t>
            </a:r>
            <a:r>
              <a:rPr lang="pt-BR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imgs</a:t>
            </a:r>
            <a:r>
              <a:rPr lang="pt-BR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/croacia.jpg</a:t>
            </a:r>
            <a:r>
              <a:rPr lang="pt-BR" dirty="0">
                <a:solidFill>
                  <a:srgbClr val="CE7B00"/>
                </a:solidFill>
                <a:latin typeface="Courier New" panose="02070309020205020404" pitchFamily="49" charset="0"/>
              </a:rPr>
              <a:t>")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26" name="Picture 2" descr="http://www.carlosmajer.com.br/blog/CSS-forms/imgs/Croa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35" y="546493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arlosmajer.com.br/blog/CSS-forms/imgs/Cana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08" y="548752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arlosmajer.com.br/blog/CSS-forms/imgs/Are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81" y="5464935"/>
            <a:ext cx="511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arlosmajer.com.br/blog/CSS-forms/imgs/Dona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54" y="5464935"/>
            <a:ext cx="64141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Repetição de imagem na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Caso se deseje, a imagem de fundo pode-se repetir apenas na horizontal (eixo x) ou vertical (eixo y).</a:t>
            </a:r>
          </a:p>
          <a:p>
            <a:pPr marL="0" indent="0" algn="just">
              <a:buNone/>
            </a:pPr>
            <a:r>
              <a:rPr lang="pt-BR" sz="2400" dirty="0" smtClean="0"/>
              <a:t>Exemplo: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ou...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Utilize as imagens abaixo para verificar outros exemplos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2437838"/>
            <a:ext cx="9144001" cy="1015663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sz="15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sz="1500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500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sz="1500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5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500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pt-BR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image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15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(</a:t>
            </a:r>
            <a:r>
              <a:rPr lang="pt-BR" sz="15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'</a:t>
            </a:r>
            <a:r>
              <a:rPr lang="pt-BR" sz="15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imgs</a:t>
            </a:r>
            <a:r>
              <a:rPr lang="pt-BR" sz="15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/canada2.jpg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')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pt-BR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pt-BR" sz="1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background-repeat</a:t>
            </a:r>
            <a:r>
              <a:rPr lang="pt-BR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:repeat-x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r>
              <a:rPr lang="pt-BR" sz="1500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sz="15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5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1" y="3773857"/>
            <a:ext cx="9144001" cy="1015663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sz="15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5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sz="1500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500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sz="1500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5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500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pt-BR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image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15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(</a:t>
            </a:r>
            <a:r>
              <a:rPr lang="pt-BR" sz="15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'</a:t>
            </a:r>
            <a:r>
              <a:rPr lang="pt-BR" sz="15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imgs</a:t>
            </a:r>
            <a:r>
              <a:rPr lang="pt-BR" sz="15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/canada3.jpg</a:t>
            </a:r>
            <a:r>
              <a:rPr lang="pt-BR" sz="1500" dirty="0">
                <a:solidFill>
                  <a:srgbClr val="CE7B00"/>
                </a:solidFill>
                <a:latin typeface="Courier New" panose="02070309020205020404" pitchFamily="49" charset="0"/>
              </a:rPr>
              <a:t>')</a:t>
            </a:r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pt-B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5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5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repeat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  <a:r>
              <a:rPr lang="pt-B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-y;}</a:t>
            </a:r>
            <a:endParaRPr lang="pt-BR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500" dirty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sz="15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5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050" name="Picture 2" descr="http://www.carlosmajer.com.br/blog/CSS-forms/imgs/Canad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248" y="523940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arlosmajer.com.br/blog/CSS-forms/imgs/Canad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003" y="523940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Imagem e Cor de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500" dirty="0"/>
              <a:t>Pode-se ainda colocar uma imagem de fundo, na horizontal ou vertical e definir uma cor de fundo para a </a:t>
            </a:r>
            <a:r>
              <a:rPr lang="pt-BR" sz="2500" dirty="0" smtClean="0"/>
              <a:t>página.</a:t>
            </a:r>
            <a:endParaRPr lang="pt-BR" sz="2500" dirty="0"/>
          </a:p>
          <a:p>
            <a:pPr marL="0" indent="0" algn="just">
              <a:buNone/>
            </a:pPr>
            <a:r>
              <a:rPr lang="pt-BR" sz="2500" dirty="0" smtClean="0"/>
              <a:t>Exemplo:</a:t>
            </a:r>
          </a:p>
          <a:p>
            <a:pPr marL="0" indent="0" algn="just">
              <a:buNone/>
            </a:pPr>
            <a:endParaRPr lang="pt-BR" sz="2500" dirty="0"/>
          </a:p>
          <a:p>
            <a:pPr marL="0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endParaRPr lang="pt-BR" sz="2500" dirty="0"/>
          </a:p>
          <a:p>
            <a:pPr marL="0" indent="0" algn="just">
              <a:buNone/>
            </a:pPr>
            <a:endParaRPr lang="pt-BR" sz="2500" dirty="0" smtClean="0"/>
          </a:p>
          <a:p>
            <a:pPr marL="0" indent="0" algn="just">
              <a:buNone/>
            </a:pPr>
            <a:r>
              <a:rPr lang="pt-BR" sz="2500" dirty="0" smtClean="0"/>
              <a:t>Utilize a imagem </a:t>
            </a:r>
            <a:r>
              <a:rPr lang="pt-BR" sz="2500" dirty="0"/>
              <a:t>abaixo para verificar </a:t>
            </a:r>
            <a:r>
              <a:rPr lang="pt-BR" sz="2500" dirty="0" smtClean="0"/>
              <a:t>o exemplo:</a:t>
            </a:r>
            <a:endParaRPr lang="pt-BR" sz="2500" dirty="0"/>
          </a:p>
          <a:p>
            <a:pPr marL="0" indent="0" algn="just">
              <a:buNone/>
            </a:pPr>
            <a:endParaRPr lang="pt-BR" sz="2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EDF158-04DD-4047-B1C1-81B8E049461E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1" y="2511132"/>
            <a:ext cx="9144001" cy="1923604"/>
          </a:xfrm>
          <a:prstGeom prst="rect">
            <a:avLst/>
          </a:prstGeom>
          <a:solidFill>
            <a:srgbClr val="FAFAFA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700" dirty="0">
                <a:solidFill>
                  <a:srgbClr val="0000E6"/>
                </a:solidFill>
                <a:latin typeface="Courier New" panose="02070309020205020404" pitchFamily="49" charset="0"/>
              </a:rPr>
              <a:t>&lt;</a:t>
            </a:r>
            <a:r>
              <a:rPr lang="pt-BR" sz="17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7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009900"/>
                </a:solidFill>
                <a:latin typeface="Courier New" panose="02070309020205020404" pitchFamily="49" charset="0"/>
              </a:rPr>
              <a:t>type</a:t>
            </a:r>
            <a:r>
              <a:rPr lang="pt-BR" sz="1700" dirty="0">
                <a:solidFill>
                  <a:srgbClr val="009900"/>
                </a:solidFill>
                <a:latin typeface="Courier New" panose="02070309020205020404" pitchFamily="49" charset="0"/>
              </a:rPr>
              <a:t>=</a:t>
            </a:r>
            <a:r>
              <a:rPr lang="pt-BR" sz="17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700" dirty="0" err="1">
                <a:solidFill>
                  <a:srgbClr val="CE7B00"/>
                </a:solidFill>
                <a:latin typeface="Courier New" panose="02070309020205020404" pitchFamily="49" charset="0"/>
              </a:rPr>
              <a:t>text</a:t>
            </a:r>
            <a:r>
              <a:rPr lang="pt-BR" sz="1700" dirty="0">
                <a:solidFill>
                  <a:srgbClr val="CE7B00"/>
                </a:solidFill>
                <a:latin typeface="Courier New" panose="02070309020205020404" pitchFamily="49" charset="0"/>
              </a:rPr>
              <a:t>/</a:t>
            </a:r>
            <a:r>
              <a:rPr lang="pt-BR" sz="1700" dirty="0" err="1">
                <a:solidFill>
                  <a:srgbClr val="CE7B00"/>
                </a:solidFill>
                <a:latin typeface="Courier New" panose="02070309020205020404" pitchFamily="49" charset="0"/>
              </a:rPr>
              <a:t>css</a:t>
            </a:r>
            <a:r>
              <a:rPr lang="pt-BR" sz="1700" dirty="0">
                <a:solidFill>
                  <a:srgbClr val="CE7B00"/>
                </a:solidFill>
                <a:latin typeface="Courier New" panose="02070309020205020404" pitchFamily="49" charset="0"/>
              </a:rPr>
              <a:t>"</a:t>
            </a:r>
            <a:r>
              <a:rPr lang="pt-BR" sz="17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700" dirty="0" err="1">
                <a:solidFill>
                  <a:srgbClr val="007C00"/>
                </a:solidFill>
                <a:latin typeface="Courier New" panose="02070309020205020404" pitchFamily="49" charset="0"/>
              </a:rPr>
              <a:t>body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image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1700" dirty="0" err="1">
                <a:solidFill>
                  <a:srgbClr val="CE7B00"/>
                </a:solidFill>
                <a:latin typeface="Courier New" panose="02070309020205020404" pitchFamily="49" charset="0"/>
              </a:rPr>
              <a:t>url</a:t>
            </a:r>
            <a:r>
              <a:rPr lang="pt-BR" sz="1700" dirty="0">
                <a:solidFill>
                  <a:srgbClr val="CE7B00"/>
                </a:solidFill>
                <a:latin typeface="Courier New" panose="02070309020205020404" pitchFamily="49" charset="0"/>
              </a:rPr>
              <a:t>(</a:t>
            </a:r>
            <a:r>
              <a:rPr lang="pt-BR" sz="17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'</a:t>
            </a:r>
            <a:r>
              <a:rPr lang="pt-BR" sz="1700" dirty="0" err="1" smtClean="0">
                <a:solidFill>
                  <a:srgbClr val="CE7B00"/>
                </a:solidFill>
                <a:latin typeface="Courier New" panose="02070309020205020404" pitchFamily="49" charset="0"/>
              </a:rPr>
              <a:t>imgs</a:t>
            </a:r>
            <a:r>
              <a:rPr lang="pt-BR" sz="1700" dirty="0" smtClean="0">
                <a:solidFill>
                  <a:srgbClr val="CE7B00"/>
                </a:solidFill>
                <a:latin typeface="Courier New" panose="02070309020205020404" pitchFamily="49" charset="0"/>
              </a:rPr>
              <a:t>/peixinhos.png</a:t>
            </a:r>
            <a:r>
              <a:rPr lang="pt-BR" sz="1700" dirty="0">
                <a:solidFill>
                  <a:srgbClr val="CE7B00"/>
                </a:solidFill>
                <a:latin typeface="Courier New" panose="02070309020205020404" pitchFamily="49" charset="0"/>
              </a:rPr>
              <a:t>')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background-</a:t>
            </a:r>
            <a:r>
              <a:rPr lang="pt-B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repeat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-y; </a:t>
            </a:r>
          </a:p>
          <a:p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background-color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: #6493EA;</a:t>
            </a:r>
          </a:p>
          <a:p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r>
              <a:rPr lang="pt-BR" sz="1700" dirty="0">
                <a:solidFill>
                  <a:srgbClr val="0000E6"/>
                </a:solidFill>
                <a:latin typeface="Courier New" panose="02070309020205020404" pitchFamily="49" charset="0"/>
              </a:rPr>
              <a:t>&lt;/</a:t>
            </a:r>
            <a:r>
              <a:rPr lang="pt-BR" sz="1700" dirty="0" err="1">
                <a:solidFill>
                  <a:srgbClr val="0000E6"/>
                </a:solidFill>
                <a:latin typeface="Courier New" panose="02070309020205020404" pitchFamily="49" charset="0"/>
              </a:rPr>
              <a:t>style</a:t>
            </a:r>
            <a:r>
              <a:rPr lang="pt-BR" sz="1700" dirty="0">
                <a:solidFill>
                  <a:srgbClr val="0000E6"/>
                </a:solidFill>
                <a:latin typeface="Courier New" panose="02070309020205020404" pitchFamily="49" charset="0"/>
              </a:rPr>
              <a:t>&gt;</a:t>
            </a:r>
            <a:endParaRPr lang="pt-B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 descr="http://www.carlosmajer.com.br/blog/CSS-forms/imgs/Peixinh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17" y="5156711"/>
            <a:ext cx="1973476" cy="12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las 2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ulas 2" id="{BC9580EA-9B64-4529-A8CB-CF5ED1B54BDF}" vid="{89BA7F9F-7B16-4B67-ADD2-F81AF902E9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Aulas 2</Template>
  <TotalTime>278</TotalTime>
  <Words>1265</Words>
  <Application>Microsoft Office PowerPoint</Application>
  <PresentationFormat>Apresentação na tela (4:3)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 Rounded MT Bold</vt:lpstr>
      <vt:lpstr>Calibri</vt:lpstr>
      <vt:lpstr>Consolas</vt:lpstr>
      <vt:lpstr>Courier New</vt:lpstr>
      <vt:lpstr>Georgia</vt:lpstr>
      <vt:lpstr>Segoe UI</vt:lpstr>
      <vt:lpstr>Segoe UI Semibold</vt:lpstr>
      <vt:lpstr>Wingdings</vt:lpstr>
      <vt:lpstr>Wingdings 2</vt:lpstr>
      <vt:lpstr>Aulas 2</vt:lpstr>
      <vt:lpstr>Aplicações para internet</vt:lpstr>
      <vt:lpstr>Propriedades CSS</vt:lpstr>
      <vt:lpstr>Sumário</vt:lpstr>
      <vt:lpstr>Estilização de Fundo (Background)</vt:lpstr>
      <vt:lpstr>Introdução</vt:lpstr>
      <vt:lpstr>Definição de cor de fundo</vt:lpstr>
      <vt:lpstr>Imagens como fundo da página</vt:lpstr>
      <vt:lpstr>Repetição de imagem na página</vt:lpstr>
      <vt:lpstr>Imagem e Cor de Fundo</vt:lpstr>
      <vt:lpstr>Degradê no topo da página</vt:lpstr>
      <vt:lpstr>Degradê no topo da página</vt:lpstr>
      <vt:lpstr>Figuras contendo uma forma padrão</vt:lpstr>
      <vt:lpstr>Eliminação de repetição das figuras</vt:lpstr>
      <vt:lpstr>Posicionamento da figura de fundo</vt:lpstr>
      <vt:lpstr>Estilização de Textos</vt:lpstr>
      <vt:lpstr>Estilização de Textos</vt:lpstr>
      <vt:lpstr>Estilização de Textos</vt:lpstr>
      <vt:lpstr>Estilização de Textos</vt:lpstr>
      <vt:lpstr>Conclusão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para internet</dc:title>
  <dc:creator>Almir Oliveira</dc:creator>
  <cp:lastModifiedBy>Almir Oliveira</cp:lastModifiedBy>
  <cp:revision>24</cp:revision>
  <dcterms:created xsi:type="dcterms:W3CDTF">2014-04-15T03:46:48Z</dcterms:created>
  <dcterms:modified xsi:type="dcterms:W3CDTF">2016-04-07T10:25:54Z</dcterms:modified>
</cp:coreProperties>
</file>