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8" r:id="rId2"/>
    <p:sldId id="257" r:id="rId3"/>
    <p:sldId id="312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322" r:id="rId14"/>
    <p:sldId id="27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11" r:id="rId23"/>
    <p:sldId id="288" r:id="rId24"/>
    <p:sldId id="289" r:id="rId25"/>
    <p:sldId id="290" r:id="rId26"/>
    <p:sldId id="291" r:id="rId27"/>
    <p:sldId id="293" r:id="rId28"/>
    <p:sldId id="294" r:id="rId29"/>
    <p:sldId id="295" r:id="rId30"/>
    <p:sldId id="296" r:id="rId31"/>
    <p:sldId id="309" r:id="rId32"/>
    <p:sldId id="297" r:id="rId33"/>
    <p:sldId id="299" r:id="rId34"/>
    <p:sldId id="310" r:id="rId35"/>
    <p:sldId id="300" r:id="rId36"/>
    <p:sldId id="314" r:id="rId37"/>
    <p:sldId id="301" r:id="rId38"/>
    <p:sldId id="308" r:id="rId39"/>
    <p:sldId id="302" r:id="rId40"/>
    <p:sldId id="313" r:id="rId41"/>
    <p:sldId id="303" r:id="rId42"/>
    <p:sldId id="315" r:id="rId43"/>
    <p:sldId id="321" r:id="rId44"/>
    <p:sldId id="304" r:id="rId45"/>
    <p:sldId id="316" r:id="rId46"/>
    <p:sldId id="305" r:id="rId47"/>
    <p:sldId id="317" r:id="rId48"/>
    <p:sldId id="306" r:id="rId49"/>
    <p:sldId id="319" r:id="rId50"/>
    <p:sldId id="307" r:id="rId51"/>
    <p:sldId id="318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310610A7-6BF4-4E8D-A0A1-790D06C56FAB}">
          <p14:sldIdLst>
            <p14:sldId id="268"/>
            <p14:sldId id="257"/>
            <p14:sldId id="312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322"/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  <p14:sldId id="311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309"/>
            <p14:sldId id="297"/>
            <p14:sldId id="299"/>
            <p14:sldId id="310"/>
            <p14:sldId id="300"/>
            <p14:sldId id="314"/>
            <p14:sldId id="301"/>
            <p14:sldId id="308"/>
            <p14:sldId id="302"/>
            <p14:sldId id="313"/>
            <p14:sldId id="303"/>
            <p14:sldId id="315"/>
            <p14:sldId id="321"/>
            <p14:sldId id="304"/>
            <p14:sldId id="316"/>
            <p14:sldId id="305"/>
            <p14:sldId id="317"/>
            <p14:sldId id="306"/>
            <p14:sldId id="319"/>
            <p14:sldId id="30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9E"/>
    <a:srgbClr val="F79646"/>
    <a:srgbClr val="A87763"/>
    <a:srgbClr val="D8691E"/>
    <a:srgbClr val="E37E38"/>
    <a:srgbClr val="00ACA8"/>
    <a:srgbClr val="017D7D"/>
    <a:srgbClr val="00A8A8"/>
    <a:srgbClr val="0062AC"/>
    <a:srgbClr val="225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4660"/>
  </p:normalViewPr>
  <p:slideViewPr>
    <p:cSldViewPr>
      <p:cViewPr varScale="1">
        <p:scale>
          <a:sx n="84" d="100"/>
          <a:sy n="84" d="100"/>
        </p:scale>
        <p:origin x="155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C75D7-E0A4-4A61-850D-6020ABD2C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528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9D1DA-03D3-4A5C-A0A4-C9D88F50053A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9A749-AAC6-4941-B9C2-14EBD063CF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28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>
              <a:latin typeface="Times New Roman" panose="02020603050405020304" pitchFamily="18" charset="0"/>
            </a:endParaRP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ED85A3-3BD8-4EF5-B59A-EECAF435FD3F}" type="slidenum">
              <a:rPr lang="pt-BR" b="0">
                <a:latin typeface="Times New Roman" panose="02020603050405020304" pitchFamily="18" charset="0"/>
              </a:rPr>
              <a:pPr/>
              <a:t>1</a:t>
            </a:fld>
            <a:endParaRPr lang="pt-BR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62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76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897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5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36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34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779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83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73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64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015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13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767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86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385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41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954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66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80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36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119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09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126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171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10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258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572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535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3994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668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322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035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69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302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782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37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606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002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619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8713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813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9799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22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667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1579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13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3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53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15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9A749-AAC6-4941-B9C2-14EBD063CF9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07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9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79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96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27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7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9C7768-96F2-4CC8-AB3A-223E41B6F965}" type="datetimeFigureOut">
              <a:rPr lang="pt-BR" smtClean="0"/>
              <a:t>22/03/2017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6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4F2A-DD3D-4EFF-AB49-E7970241D7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10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3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/>
          <p:cNvSpPr/>
          <p:nvPr/>
        </p:nvSpPr>
        <p:spPr>
          <a:xfrm>
            <a:off x="0" y="0"/>
            <a:ext cx="9144000" cy="1428750"/>
          </a:xfrm>
          <a:custGeom>
            <a:avLst/>
            <a:gdLst>
              <a:gd name="connsiteX0" fmla="*/ 0 w 6715140"/>
              <a:gd name="connsiteY0" fmla="*/ 0 h 1428760"/>
              <a:gd name="connsiteX1" fmla="*/ 6715140 w 6715140"/>
              <a:gd name="connsiteY1" fmla="*/ 0 h 1428760"/>
              <a:gd name="connsiteX2" fmla="*/ 6715140 w 6715140"/>
              <a:gd name="connsiteY2" fmla="*/ 1428760 h 1428760"/>
              <a:gd name="connsiteX3" fmla="*/ 0 w 6715140"/>
              <a:gd name="connsiteY3" fmla="*/ 1428760 h 1428760"/>
              <a:gd name="connsiteX4" fmla="*/ 0 w 6715140"/>
              <a:gd name="connsiteY4" fmla="*/ 0 h 1428760"/>
              <a:gd name="connsiteX0" fmla="*/ 0 w 6715140"/>
              <a:gd name="connsiteY0" fmla="*/ 0 h 1428760"/>
              <a:gd name="connsiteX1" fmla="*/ 6715140 w 6715140"/>
              <a:gd name="connsiteY1" fmla="*/ 0 h 1428760"/>
              <a:gd name="connsiteX2" fmla="*/ 6715140 w 6715140"/>
              <a:gd name="connsiteY2" fmla="*/ 1428760 h 1428760"/>
              <a:gd name="connsiteX3" fmla="*/ 1357290 w 6715140"/>
              <a:gd name="connsiteY3" fmla="*/ 1428760 h 1428760"/>
              <a:gd name="connsiteX4" fmla="*/ 0 w 6715140"/>
              <a:gd name="connsiteY4" fmla="*/ 0 h 1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40" h="1428760">
                <a:moveTo>
                  <a:pt x="0" y="0"/>
                </a:moveTo>
                <a:lnTo>
                  <a:pt x="6715140" y="0"/>
                </a:lnTo>
                <a:lnTo>
                  <a:pt x="6715140" y="1428760"/>
                </a:lnTo>
                <a:lnTo>
                  <a:pt x="1357290" y="1428760"/>
                </a:lnTo>
                <a:lnTo>
                  <a:pt x="0" y="0"/>
                </a:lnTo>
                <a:close/>
              </a:path>
            </a:pathLst>
          </a:custGeom>
          <a:solidFill>
            <a:srgbClr val="F79646">
              <a:alpha val="6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/>
          </a:p>
        </p:txBody>
      </p:sp>
      <p:sp>
        <p:nvSpPr>
          <p:cNvPr id="7" name="Forma livre 6"/>
          <p:cNvSpPr/>
          <p:nvPr/>
        </p:nvSpPr>
        <p:spPr>
          <a:xfrm>
            <a:off x="0" y="5429250"/>
            <a:ext cx="9144000" cy="1428750"/>
          </a:xfrm>
          <a:custGeom>
            <a:avLst/>
            <a:gdLst>
              <a:gd name="connsiteX0" fmla="*/ 0 w 6715140"/>
              <a:gd name="connsiteY0" fmla="*/ 0 h 1428760"/>
              <a:gd name="connsiteX1" fmla="*/ 6715140 w 6715140"/>
              <a:gd name="connsiteY1" fmla="*/ 0 h 1428760"/>
              <a:gd name="connsiteX2" fmla="*/ 6715140 w 6715140"/>
              <a:gd name="connsiteY2" fmla="*/ 1428760 h 1428760"/>
              <a:gd name="connsiteX3" fmla="*/ 0 w 6715140"/>
              <a:gd name="connsiteY3" fmla="*/ 1428760 h 1428760"/>
              <a:gd name="connsiteX4" fmla="*/ 0 w 6715140"/>
              <a:gd name="connsiteY4" fmla="*/ 0 h 1428760"/>
              <a:gd name="connsiteX0" fmla="*/ 0 w 6715140"/>
              <a:gd name="connsiteY0" fmla="*/ 0 h 1428760"/>
              <a:gd name="connsiteX1" fmla="*/ 5286348 w 6715140"/>
              <a:gd name="connsiteY1" fmla="*/ 0 h 1428760"/>
              <a:gd name="connsiteX2" fmla="*/ 6715140 w 6715140"/>
              <a:gd name="connsiteY2" fmla="*/ 1428760 h 1428760"/>
              <a:gd name="connsiteX3" fmla="*/ 0 w 6715140"/>
              <a:gd name="connsiteY3" fmla="*/ 1428760 h 1428760"/>
              <a:gd name="connsiteX4" fmla="*/ 0 w 6715140"/>
              <a:gd name="connsiteY4" fmla="*/ 0 h 142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40" h="1428760">
                <a:moveTo>
                  <a:pt x="0" y="0"/>
                </a:moveTo>
                <a:lnTo>
                  <a:pt x="5286348" y="0"/>
                </a:lnTo>
                <a:lnTo>
                  <a:pt x="6715140" y="1428760"/>
                </a:lnTo>
                <a:lnTo>
                  <a:pt x="0" y="1428760"/>
                </a:lnTo>
                <a:lnTo>
                  <a:pt x="0" y="0"/>
                </a:lnTo>
                <a:close/>
              </a:path>
            </a:pathLst>
          </a:custGeom>
          <a:solidFill>
            <a:srgbClr val="00ACA8">
              <a:alpha val="47059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27739" y="4214813"/>
            <a:ext cx="828852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53" name="Subtítulo 15"/>
          <p:cNvSpPr>
            <a:spLocks noGrp="1"/>
          </p:cNvSpPr>
          <p:nvPr>
            <p:ph type="subTitle" idx="1"/>
          </p:nvPr>
        </p:nvSpPr>
        <p:spPr>
          <a:xfrm>
            <a:off x="3347864" y="1844824"/>
            <a:ext cx="5652120" cy="2369989"/>
          </a:xfrm>
        </p:spPr>
        <p:txBody>
          <a:bodyPr lIns="91440" tIns="45720" rIns="91440" bIns="45720" anchor="ctr">
            <a:noAutofit/>
          </a:bodyPr>
          <a:lstStyle/>
          <a:p>
            <a:pPr>
              <a:defRPr/>
            </a:pPr>
            <a:r>
              <a:rPr lang="en-US" sz="7200" b="1" spc="200" dirty="0" smtClean="0">
                <a:solidFill>
                  <a:srgbClr val="0062AC"/>
                </a:solidFill>
                <a:latin typeface="Arial" charset="0"/>
              </a:rPr>
              <a:t>ARDUINO</a:t>
            </a:r>
            <a:r>
              <a:rPr lang="en-US" sz="7200" b="1" spc="200" dirty="0" smtClean="0">
                <a:solidFill>
                  <a:schemeClr val="tx2"/>
                </a:solidFill>
                <a:latin typeface="Arial" charset="0"/>
              </a:rPr>
              <a:t> Básico</a:t>
            </a:r>
            <a:endParaRPr lang="pt-BR" sz="7200" b="1" spc="200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4" y="1959890"/>
            <a:ext cx="2959930" cy="20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Alimentação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Arduino UNO pode ser alimentado pela porta USB ou por uma fonte externa DC.</a:t>
            </a:r>
          </a:p>
          <a:p>
            <a:pPr marL="0" indent="0" algn="just">
              <a:buNone/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recomendação é que a fonte externa seja de 7 V a 12 V e pode ser ligada diretamente no conector de fonte ou nos pinos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Vin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Ambiente de Desenvolvimento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2400" b="1" spc="-150" dirty="0">
                <a:latin typeface="Arial" panose="020B0604020202020204" pitchFamily="34" charset="0"/>
                <a:cs typeface="Arial" panose="020B0604020202020204" pitchFamily="34" charset="0"/>
              </a:rPr>
              <a:t>O ambiente de desenvolvimento do Arduino (IDE) é gratuito e pode ser baixado no seguinte endereço: </a:t>
            </a:r>
            <a:r>
              <a:rPr lang="pt-BR" sz="2400" b="1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arduino.cc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principais funcionalidades do IDE do Arduino são: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Escrever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código do programa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Salvar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código do programa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Compilar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um programa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Transportar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código compilado para a placa do Arduino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66773"/>
            <a:ext cx="8334688" cy="5118611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Ambiente de Desenvolvimento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899593" y="2636912"/>
            <a:ext cx="3312367" cy="2520280"/>
            <a:chOff x="4917725" y="-53297"/>
            <a:chExt cx="3313563" cy="2520280"/>
          </a:xfrm>
        </p:grpSpPr>
        <p:sp>
          <p:nvSpPr>
            <p:cNvPr id="16" name="Espaço Reservado para Conteúdo 2"/>
            <p:cNvSpPr txBox="1">
              <a:spLocks/>
            </p:cNvSpPr>
            <p:nvPr/>
          </p:nvSpPr>
          <p:spPr>
            <a:xfrm>
              <a:off x="5413172" y="1714171"/>
              <a:ext cx="2818116" cy="752812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pt-BR" sz="2000" b="1" dirty="0" smtClean="0"/>
                <a:t>Salva, verifica e carrega o código para a placa</a:t>
              </a:r>
              <a:endParaRPr lang="pt-BR" sz="2000" dirty="0" smtClean="0"/>
            </a:p>
          </p:txBody>
        </p:sp>
        <p:cxnSp>
          <p:nvCxnSpPr>
            <p:cNvPr id="17" name="Conector angulado 16"/>
            <p:cNvCxnSpPr>
              <a:stCxn id="16" idx="1"/>
            </p:cNvCxnSpPr>
            <p:nvPr/>
          </p:nvCxnSpPr>
          <p:spPr>
            <a:xfrm rot="10800000">
              <a:off x="4917725" y="-53297"/>
              <a:ext cx="495448" cy="2143874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triangle"/>
            </a:ln>
            <a:effectLst>
              <a:glow rad="101600">
                <a:schemeClr val="bg1">
                  <a:alpha val="6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5796136" y="2682387"/>
            <a:ext cx="2605542" cy="1250669"/>
            <a:chOff x="6167661" y="865156"/>
            <a:chExt cx="2606483" cy="1250669"/>
          </a:xfrm>
        </p:grpSpPr>
        <p:sp>
          <p:nvSpPr>
            <p:cNvPr id="44" name="Espaço Reservado para Conteúdo 2"/>
            <p:cNvSpPr txBox="1">
              <a:spLocks/>
            </p:cNvSpPr>
            <p:nvPr/>
          </p:nvSpPr>
          <p:spPr>
            <a:xfrm>
              <a:off x="6167661" y="1714171"/>
              <a:ext cx="2063627" cy="401654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pt-BR" sz="2000" b="1" dirty="0" smtClean="0"/>
                <a:t>Monitor serial</a:t>
              </a:r>
              <a:endParaRPr lang="pt-BR" sz="2000" dirty="0" smtClean="0"/>
            </a:p>
          </p:txBody>
        </p:sp>
        <p:cxnSp>
          <p:nvCxnSpPr>
            <p:cNvPr id="45" name="Conector angulado 44"/>
            <p:cNvCxnSpPr>
              <a:stCxn id="44" idx="3"/>
            </p:cNvCxnSpPr>
            <p:nvPr/>
          </p:nvCxnSpPr>
          <p:spPr>
            <a:xfrm flipV="1">
              <a:off x="8231289" y="865156"/>
              <a:ext cx="542855" cy="1049842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triangle"/>
            </a:ln>
            <a:effectLst>
              <a:glow rad="101600">
                <a:schemeClr val="bg1">
                  <a:alpha val="6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3" y="1628800"/>
            <a:ext cx="6876155" cy="5162187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Ambiente de Desenvolvimento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6137086" y="4701382"/>
            <a:ext cx="2817099" cy="1923443"/>
            <a:chOff x="5413172" y="543540"/>
            <a:chExt cx="2818116" cy="1923443"/>
          </a:xfrm>
        </p:grpSpPr>
        <p:sp>
          <p:nvSpPr>
            <p:cNvPr id="16" name="Espaço Reservado para Conteúdo 2"/>
            <p:cNvSpPr txBox="1">
              <a:spLocks/>
            </p:cNvSpPr>
            <p:nvPr/>
          </p:nvSpPr>
          <p:spPr>
            <a:xfrm>
              <a:off x="5413172" y="1090564"/>
              <a:ext cx="2818116" cy="1376419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itchFamily="34" charset="0"/>
                <a:buNone/>
              </a:pPr>
              <a:r>
                <a:rPr lang="pt-BR" sz="2000" b="1" dirty="0" smtClean="0"/>
                <a:t>Ao conectar a placa no computador, indique à IDE em qual porta USB ela se encontra.</a:t>
              </a:r>
              <a:endParaRPr lang="pt-BR" sz="2000" dirty="0" smtClean="0"/>
            </a:p>
          </p:txBody>
        </p:sp>
        <p:cxnSp>
          <p:nvCxnSpPr>
            <p:cNvPr id="17" name="Conector angulado 16"/>
            <p:cNvCxnSpPr>
              <a:stCxn id="16" idx="0"/>
            </p:cNvCxnSpPr>
            <p:nvPr/>
          </p:nvCxnSpPr>
          <p:spPr>
            <a:xfrm rot="16200000" flipV="1">
              <a:off x="6357976" y="626309"/>
              <a:ext cx="547024" cy="381486"/>
            </a:xfrm>
            <a:prstGeom prst="bentConnector3">
              <a:avLst>
                <a:gd name="adj1" fmla="val 99898"/>
              </a:avLst>
            </a:prstGeom>
            <a:ln w="38100">
              <a:solidFill>
                <a:schemeClr val="tx2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upo 42"/>
          <p:cNvGrpSpPr/>
          <p:nvPr/>
        </p:nvGrpSpPr>
        <p:grpSpPr>
          <a:xfrm>
            <a:off x="5148069" y="1844824"/>
            <a:ext cx="3456380" cy="1944215"/>
            <a:chOff x="5312048" y="825610"/>
            <a:chExt cx="3457628" cy="1944215"/>
          </a:xfrm>
        </p:grpSpPr>
        <p:sp>
          <p:nvSpPr>
            <p:cNvPr id="44" name="Espaço Reservado para Conteúdo 2"/>
            <p:cNvSpPr txBox="1">
              <a:spLocks/>
            </p:cNvSpPr>
            <p:nvPr/>
          </p:nvSpPr>
          <p:spPr>
            <a:xfrm>
              <a:off x="6167661" y="825610"/>
              <a:ext cx="2602015" cy="1290215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itchFamily="34" charset="0"/>
                <a:buNone/>
              </a:pPr>
              <a:r>
                <a:rPr lang="pt-BR" sz="2000" b="1" dirty="0" smtClean="0"/>
                <a:t>Verifique se o modelo de seu Arduino foi reconhecido corretamente.</a:t>
              </a:r>
              <a:endParaRPr lang="pt-BR" sz="2000" dirty="0" smtClean="0"/>
            </a:p>
          </p:txBody>
        </p:sp>
        <p:cxnSp>
          <p:nvCxnSpPr>
            <p:cNvPr id="45" name="Conector angulado 44"/>
            <p:cNvCxnSpPr/>
            <p:nvPr/>
          </p:nvCxnSpPr>
          <p:spPr>
            <a:xfrm rot="10800000" flipV="1">
              <a:off x="5312048" y="2115824"/>
              <a:ext cx="855614" cy="65400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/>
              </a:solidFill>
              <a:tailEnd type="triangle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4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Funções Setup e Loop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endParaRPr lang="pt-BR" sz="2000" dirty="0"/>
          </a:p>
          <a:p>
            <a:pPr marL="0" indent="0">
              <a:buNone/>
            </a:pPr>
            <a:r>
              <a:rPr lang="pt-BR" sz="2400" b="1" dirty="0" smtClean="0"/>
              <a:t>As </a:t>
            </a:r>
            <a:r>
              <a:rPr lang="pt-BR" sz="2400" b="1" dirty="0"/>
              <a:t>duas principais partes (funções) de um programa desenvolvido para o Arduino são: </a:t>
            </a: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/>
              <a:t>setup</a:t>
            </a:r>
            <a:r>
              <a:rPr lang="pt-BR" sz="2400" dirty="0"/>
              <a:t>(): onde devem ser definidas algumas configurações iniciais do programa. Executa uma única vez. </a:t>
            </a:r>
            <a:endParaRPr lang="pt-BR" sz="2400" dirty="0" smtClean="0"/>
          </a:p>
          <a:p>
            <a:pPr>
              <a:buFont typeface="Wingdings" panose="05000000000000000000" pitchFamily="2" charset="2"/>
              <a:buChar char="ü"/>
            </a:pPr>
            <a:endParaRPr lang="pt-BR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/>
              <a:t>loop</a:t>
            </a:r>
            <a:r>
              <a:rPr lang="pt-BR" sz="2400" dirty="0"/>
              <a:t>(): função principal do programa. Fica executando indefinidamente.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/>
              <a:t>Todo </a:t>
            </a:r>
            <a:r>
              <a:rPr lang="pt-BR" sz="2400" dirty="0"/>
              <a:t>programa para o Arduino deve ter estas duas funções. 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Funções Setup e Loop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39256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b="1" dirty="0" smtClean="0"/>
              <a:t>Exemplo </a:t>
            </a:r>
            <a:r>
              <a:rPr lang="pt-BR" sz="2400" b="1" dirty="0"/>
              <a:t>1: formato das funções setup() e loop</a:t>
            </a:r>
            <a:r>
              <a:rPr lang="pt-BR" sz="2400" b="1" dirty="0" smtClean="0"/>
              <a:t>()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void setup() {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}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void loop() {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}</a:t>
            </a:r>
            <a:endParaRPr lang="pt-BR" sz="2400" b="1" dirty="0" smtClean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Funções Setup e Loop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6806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 2: exemplo funções setup() e loop</a:t>
            </a:r>
            <a:r>
              <a:rPr lang="pt-BR" sz="2400" b="1" dirty="0" smtClean="0"/>
              <a:t>()</a:t>
            </a:r>
          </a:p>
          <a:p>
            <a:pPr marL="0" indent="0">
              <a:buNone/>
            </a:pPr>
            <a:r>
              <a:rPr lang="pt-BR" sz="2000" dirty="0" smtClean="0"/>
              <a:t>void </a:t>
            </a:r>
            <a:r>
              <a:rPr lang="pt-BR" sz="2000" dirty="0"/>
              <a:t>setup() </a:t>
            </a:r>
          </a:p>
          <a:p>
            <a:pPr marL="0" indent="0">
              <a:buNone/>
            </a:pPr>
            <a:r>
              <a:rPr lang="pt-BR" sz="2000" dirty="0"/>
              <a:t>{ 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pinMode</a:t>
            </a:r>
            <a:r>
              <a:rPr lang="pt-BR" sz="2000" dirty="0" smtClean="0"/>
              <a:t>(13</a:t>
            </a:r>
            <a:r>
              <a:rPr lang="pt-BR" sz="2000" dirty="0"/>
              <a:t>, OUTPUT); </a:t>
            </a:r>
          </a:p>
          <a:p>
            <a:pPr marL="0" indent="0">
              <a:buNone/>
            </a:pPr>
            <a:r>
              <a:rPr lang="pt-BR" sz="2000" dirty="0"/>
              <a:t>} </a:t>
            </a:r>
          </a:p>
          <a:p>
            <a:pPr marL="0" indent="0">
              <a:buNone/>
            </a:pPr>
            <a:r>
              <a:rPr lang="pt-BR" sz="2000" dirty="0"/>
              <a:t>void loop() </a:t>
            </a:r>
          </a:p>
          <a:p>
            <a:pPr marL="0" indent="0">
              <a:buNone/>
            </a:pPr>
            <a:r>
              <a:rPr lang="pt-BR" sz="2000" dirty="0"/>
              <a:t>{ 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digitalWrite</a:t>
            </a:r>
            <a:r>
              <a:rPr lang="pt-BR" sz="2000" dirty="0" smtClean="0"/>
              <a:t>(13</a:t>
            </a:r>
            <a:r>
              <a:rPr lang="pt-BR" sz="2000" dirty="0"/>
              <a:t>, HIGH); 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delay</a:t>
            </a:r>
            <a:r>
              <a:rPr lang="pt-BR" sz="2000" dirty="0" smtClean="0"/>
              <a:t>(1000</a:t>
            </a:r>
            <a:r>
              <a:rPr lang="pt-BR" sz="2000" dirty="0"/>
              <a:t>); 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digitalWrite</a:t>
            </a:r>
            <a:r>
              <a:rPr lang="pt-BR" sz="2000" dirty="0" smtClean="0"/>
              <a:t>(13</a:t>
            </a:r>
            <a:r>
              <a:rPr lang="pt-BR" sz="2000" dirty="0"/>
              <a:t>, LOW); </a:t>
            </a:r>
          </a:p>
          <a:p>
            <a:pPr marL="0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delay</a:t>
            </a:r>
            <a:r>
              <a:rPr lang="pt-BR" sz="2000" dirty="0" smtClean="0"/>
              <a:t>(1000</a:t>
            </a:r>
            <a:r>
              <a:rPr lang="pt-BR" sz="2000" dirty="0"/>
              <a:t>); </a:t>
            </a:r>
          </a:p>
          <a:p>
            <a:pPr marL="0" indent="0">
              <a:buNone/>
            </a:pPr>
            <a:r>
              <a:rPr lang="pt-BR" sz="2000" dirty="0"/>
              <a:t>} </a:t>
            </a:r>
            <a:endParaRPr lang="pt-BR" sz="2000" b="1" dirty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Monitor Serial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6806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800" b="1" dirty="0" smtClean="0"/>
              <a:t>O </a:t>
            </a:r>
            <a:r>
              <a:rPr lang="pt-BR" sz="2800" b="1" dirty="0"/>
              <a:t>monitor serial é utilizado para comunicação entre o Arduino e o computador (PC). </a:t>
            </a:r>
            <a:endParaRPr lang="pt-BR" sz="2800" b="1" dirty="0" smtClean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dirty="0"/>
              <a:t>monitor serial pode ser aberto no menu tools opção serial monitor, ou pressionando as teclas CTRL + SHIFT + M.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As </a:t>
            </a:r>
            <a:r>
              <a:rPr lang="pt-BR" sz="2400" dirty="0"/>
              <a:t>principais funções do monitor serial são: </a:t>
            </a:r>
            <a:r>
              <a:rPr lang="pt-BR" sz="2400" dirty="0" err="1"/>
              <a:t>begin</a:t>
            </a:r>
            <a:r>
              <a:rPr lang="pt-BR" sz="2400" dirty="0"/>
              <a:t>(), </a:t>
            </a:r>
            <a:r>
              <a:rPr lang="pt-BR" sz="2400" dirty="0" err="1"/>
              <a:t>read</a:t>
            </a:r>
            <a:r>
              <a:rPr lang="pt-BR" sz="2400" dirty="0"/>
              <a:t>(), </a:t>
            </a:r>
            <a:r>
              <a:rPr lang="pt-BR" sz="2400" dirty="0" err="1"/>
              <a:t>write</a:t>
            </a:r>
            <a:r>
              <a:rPr lang="pt-BR" sz="2400" dirty="0"/>
              <a:t>(), </a:t>
            </a:r>
            <a:r>
              <a:rPr lang="pt-BR" sz="2400" dirty="0" err="1"/>
              <a:t>print</a:t>
            </a:r>
            <a:r>
              <a:rPr lang="pt-BR" sz="2400" dirty="0"/>
              <a:t>(), </a:t>
            </a:r>
            <a:r>
              <a:rPr lang="pt-BR" sz="2400" dirty="0" err="1"/>
              <a:t>println</a:t>
            </a:r>
            <a:r>
              <a:rPr lang="pt-BR" sz="2400" dirty="0"/>
              <a:t>() e </a:t>
            </a:r>
            <a:r>
              <a:rPr lang="pt-BR" sz="2400" dirty="0" err="1"/>
              <a:t>available</a:t>
            </a:r>
            <a:r>
              <a:rPr lang="pt-BR" sz="2400" dirty="0"/>
              <a:t>().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Monitor Serial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Exemplo</a:t>
            </a:r>
            <a:r>
              <a:rPr lang="pt-BR" sz="2400" dirty="0"/>
              <a:t>: imprimindo uma mensagem de boas vindas no monitor serial 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000" dirty="0" smtClean="0"/>
              <a:t>void </a:t>
            </a:r>
            <a:r>
              <a:rPr lang="pt-BR" sz="2000" dirty="0"/>
              <a:t>setup() </a:t>
            </a:r>
          </a:p>
          <a:p>
            <a:pPr marL="0" indent="0">
              <a:buNone/>
            </a:pPr>
            <a:r>
              <a:rPr lang="pt-BR" sz="2000" dirty="0"/>
              <a:t>{ </a:t>
            </a:r>
          </a:p>
          <a:p>
            <a:pPr marL="0" indent="0">
              <a:buNone/>
            </a:pPr>
            <a:r>
              <a:rPr lang="pt-BR" sz="2000" dirty="0" err="1"/>
              <a:t>Serial.begin</a:t>
            </a:r>
            <a:r>
              <a:rPr lang="pt-BR" sz="2000" dirty="0"/>
              <a:t>(9600);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Definição da </a:t>
            </a:r>
            <a:r>
              <a:rPr lang="pt-B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velocidade 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transmissão </a:t>
            </a:r>
          </a:p>
          <a:p>
            <a:pPr marL="0" indent="0">
              <a:buNone/>
            </a:pPr>
            <a:r>
              <a:rPr lang="pt-BR" sz="2000" dirty="0"/>
              <a:t>} </a:t>
            </a:r>
          </a:p>
          <a:p>
            <a:pPr marL="0" indent="0">
              <a:buNone/>
            </a:pPr>
            <a:r>
              <a:rPr lang="pt-BR" sz="2000" dirty="0"/>
              <a:t>void loop() </a:t>
            </a:r>
          </a:p>
          <a:p>
            <a:pPr marL="0" indent="0">
              <a:buNone/>
            </a:pPr>
            <a:r>
              <a:rPr lang="pt-BR" sz="2000" dirty="0"/>
              <a:t>{ </a:t>
            </a:r>
          </a:p>
          <a:p>
            <a:pPr marL="0" indent="0">
              <a:buNone/>
            </a:pPr>
            <a:r>
              <a:rPr lang="pt-BR" sz="2000" dirty="0" err="1"/>
              <a:t>Serial.println</a:t>
            </a:r>
            <a:r>
              <a:rPr lang="pt-BR" sz="2000" dirty="0"/>
              <a:t>("</a:t>
            </a:r>
            <a:r>
              <a:rPr lang="pt-BR" sz="2000" dirty="0" err="1"/>
              <a:t>Ola</a:t>
            </a:r>
            <a:r>
              <a:rPr lang="pt-BR" sz="2000" dirty="0"/>
              <a:t>, </a:t>
            </a:r>
            <a:r>
              <a:rPr lang="pt-BR" sz="2000" dirty="0" smtClean="0"/>
              <a:t>seja </a:t>
            </a:r>
            <a:r>
              <a:rPr lang="pt-BR" sz="2000" dirty="0"/>
              <a:t>bem vindo ao maravilhoso mundo do Arduino"); </a:t>
            </a:r>
          </a:p>
          <a:p>
            <a:pPr marL="0" indent="0">
              <a:buNone/>
            </a:pPr>
            <a:r>
              <a:rPr lang="pt-BR" sz="2000" dirty="0"/>
              <a:t>}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Portas Digitais e Analógicas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Arduino possui tanto portas digitais como portas analógicas. </a:t>
            </a:r>
          </a:p>
          <a:p>
            <a:pPr marL="0" indent="0"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portas servem para comunicação entre o Arduino e dispositivos externos, por exemplo: ler um botão, acender um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ou uma lâmpada.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Conforme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já mencionado, o Arduino UNO, possui 14 portas digitais e 6 portas analógicas (que também podem ser utilizadas como portas digitais).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Agenda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Microcontroladores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UNO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Ambiente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 desenvolvimento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Funções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setup() e loop()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Portas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digitais e analógicas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Programando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em Arduino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Portas Digitais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endParaRPr lang="pt-BR" sz="24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portas digitais trabalham com valores bem definidos, ou seja, no caso do Arduino esses valores são 0V e 5V.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0V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indica a ausência de um sinal e 5V indica a presença de um sinal.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escrever em uma porta digital basta utilizar a função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(pin, estado).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ler um valor em uma porta digital basta utilizar a função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digitalRead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(pin).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Portas Analógicas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portas analógicas são utilizadas para entrada de dados.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valores lidos em uma porta analógica variam de 0V a 5V.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ler uma valor em uma porta analógica basta utilizar a função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(pin).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conversores analógicos-digitais (ADC) do Arduino são de 10 bits.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conversores ADC (do Inglês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Analog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Digital Converter) permitem uma precisão de 0.005V ou 5mV.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valores lidos em uma porta analógica variam de 0 a 1023 (10 bits), onde 0 representa 0V e 1023 representa 5V.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6" r="731" b="34098"/>
          <a:stretch/>
        </p:blipFill>
        <p:spPr>
          <a:xfrm>
            <a:off x="289947" y="1513304"/>
            <a:ext cx="5218157" cy="537208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002230" y="3016655"/>
            <a:ext cx="262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Portas analógicas são identificadas com ~ na frente do número.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Exemplo: ~11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ta para a direita 10"/>
          <p:cNvSpPr/>
          <p:nvPr/>
        </p:nvSpPr>
        <p:spPr>
          <a:xfrm>
            <a:off x="3284538" y="5257720"/>
            <a:ext cx="1432907" cy="64807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Portas Analógicas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Portas Digitais e Analógicas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definir uma porta como entrada ou saída é necessário explicitar essa situação no programa. </a:t>
            </a:r>
          </a:p>
          <a:p>
            <a:pPr marL="0" indent="0"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(pin, estado)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utilizada para definir se a porta será de entrada ou saída de dados. </a:t>
            </a:r>
          </a:p>
          <a:p>
            <a:pPr marL="0" indent="0">
              <a:buNone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a porta 13 será de saída </a:t>
            </a:r>
          </a:p>
          <a:p>
            <a:pPr lvl="1"/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(13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OUTPUT) 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a porta 7 será de entrada </a:t>
            </a:r>
          </a:p>
          <a:p>
            <a:pPr lvl="1"/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(7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INPUT)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3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Programando em Arduino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3600" b="1" dirty="0" smtClean="0"/>
              <a:t>Constantes </a:t>
            </a:r>
            <a:r>
              <a:rPr lang="pt-BR" sz="3600" b="1" dirty="0"/>
              <a:t>e Variáveis </a:t>
            </a:r>
          </a:p>
          <a:p>
            <a:pPr marL="0" indent="0">
              <a:buNone/>
            </a:pPr>
            <a:r>
              <a:rPr lang="pt-BR" sz="2400" dirty="0" smtClean="0"/>
              <a:t>A </a:t>
            </a:r>
            <a:r>
              <a:rPr lang="pt-BR" sz="2400" dirty="0"/>
              <a:t>criação de constantes no Arduino pode ser feita de duas maneiras: </a:t>
            </a:r>
            <a:r>
              <a:rPr lang="pt-BR" sz="2400" dirty="0" smtClean="0"/>
              <a:t>  </a:t>
            </a:r>
            <a:r>
              <a:rPr lang="pt-BR" sz="2400" b="1" dirty="0" smtClean="0"/>
              <a:t>Usando </a:t>
            </a:r>
            <a:r>
              <a:rPr lang="pt-BR" sz="2400" b="1" dirty="0"/>
              <a:t>a palavra reservada </a:t>
            </a:r>
            <a:r>
              <a:rPr lang="pt-BR" sz="2400" b="1" dirty="0" err="1"/>
              <a:t>const</a:t>
            </a:r>
            <a:r>
              <a:rPr lang="pt-BR" sz="2400" b="1" dirty="0"/>
              <a:t> 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Exemplo</a:t>
            </a:r>
            <a:r>
              <a:rPr lang="pt-BR" sz="2400" dirty="0"/>
              <a:t>: </a:t>
            </a:r>
          </a:p>
          <a:p>
            <a:pPr marL="0" indent="0">
              <a:buNone/>
            </a:pPr>
            <a:r>
              <a:rPr lang="pt-BR" sz="2400" b="1" dirty="0" err="1" smtClean="0"/>
              <a:t>const</a:t>
            </a:r>
            <a:r>
              <a:rPr lang="pt-BR" sz="2400" b="1" dirty="0" smtClean="0"/>
              <a:t> </a:t>
            </a:r>
            <a:r>
              <a:rPr lang="pt-BR" sz="2400" b="1" dirty="0" err="1"/>
              <a:t>int</a:t>
            </a:r>
            <a:r>
              <a:rPr lang="pt-BR" sz="2400" b="1" dirty="0"/>
              <a:t> x = 100; </a:t>
            </a:r>
            <a:endParaRPr lang="pt-BR" sz="2400" b="1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Usando </a:t>
            </a:r>
            <a:r>
              <a:rPr lang="pt-BR" sz="2400" dirty="0"/>
              <a:t>a palavra reservada define </a:t>
            </a:r>
          </a:p>
          <a:p>
            <a:pPr marL="0" indent="0">
              <a:buNone/>
            </a:pPr>
            <a:r>
              <a:rPr lang="pt-BR" sz="2400" dirty="0" smtClean="0"/>
              <a:t>Exemplo</a:t>
            </a:r>
            <a:r>
              <a:rPr lang="pt-BR" sz="2400" dirty="0"/>
              <a:t>: </a:t>
            </a:r>
          </a:p>
          <a:p>
            <a:pPr marL="0" indent="0">
              <a:buNone/>
            </a:pPr>
            <a:r>
              <a:rPr lang="pt-BR" sz="2400" b="1" dirty="0" smtClean="0"/>
              <a:t>#</a:t>
            </a:r>
            <a:r>
              <a:rPr lang="pt-BR" sz="2400" b="1" dirty="0"/>
              <a:t>define X 100 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Constantes e Variáveis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No </a:t>
            </a:r>
            <a:r>
              <a:rPr lang="pt-BR" sz="2400" dirty="0"/>
              <a:t>Arduino existem algumas constantes previamente definidas e são consideradas palavras reservadas. 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As </a:t>
            </a:r>
            <a:r>
              <a:rPr lang="pt-BR" sz="2400" dirty="0"/>
              <a:t>constantes definidas são: </a:t>
            </a:r>
          </a:p>
          <a:p>
            <a:pPr marL="0" indent="0">
              <a:buNone/>
            </a:pPr>
            <a:r>
              <a:rPr lang="pt-BR" sz="2400" b="1" dirty="0" err="1" smtClean="0"/>
              <a:t>true</a:t>
            </a:r>
            <a:r>
              <a:rPr lang="pt-BR" sz="2400" dirty="0" smtClean="0"/>
              <a:t> </a:t>
            </a:r>
            <a:r>
              <a:rPr lang="pt-BR" sz="2400" dirty="0"/>
              <a:t>– indica valor lógico verdadeiro </a:t>
            </a:r>
          </a:p>
          <a:p>
            <a:pPr marL="0" indent="0">
              <a:buNone/>
            </a:pPr>
            <a:r>
              <a:rPr lang="pt-BR" sz="2400" b="1" dirty="0" smtClean="0"/>
              <a:t>false</a:t>
            </a:r>
            <a:r>
              <a:rPr lang="pt-BR" sz="2400" dirty="0" smtClean="0"/>
              <a:t> </a:t>
            </a:r>
            <a:r>
              <a:rPr lang="pt-BR" sz="2400" dirty="0"/>
              <a:t>– indica valor lógico falso </a:t>
            </a:r>
          </a:p>
          <a:p>
            <a:pPr marL="0" indent="0">
              <a:buNone/>
            </a:pPr>
            <a:r>
              <a:rPr lang="pt-BR" sz="2400" b="1" dirty="0" smtClean="0"/>
              <a:t>HIGH </a:t>
            </a:r>
            <a:r>
              <a:rPr lang="pt-BR" sz="2400" dirty="0"/>
              <a:t>– indica que uma porta está ativada, ou seja, está em 5V. </a:t>
            </a:r>
          </a:p>
          <a:p>
            <a:pPr marL="0" indent="0">
              <a:buNone/>
            </a:pPr>
            <a:r>
              <a:rPr lang="pt-BR" sz="2400" b="1" dirty="0" smtClean="0"/>
              <a:t>LOW </a:t>
            </a:r>
            <a:r>
              <a:rPr lang="pt-BR" sz="2400" dirty="0"/>
              <a:t>– indica que uma porta está desativada, ou seja, está em 0V. </a:t>
            </a:r>
          </a:p>
          <a:p>
            <a:pPr marL="0" indent="0">
              <a:buNone/>
            </a:pPr>
            <a:r>
              <a:rPr lang="pt-BR" sz="2400" b="1" dirty="0" smtClean="0"/>
              <a:t>INPUT</a:t>
            </a:r>
            <a:r>
              <a:rPr lang="pt-BR" sz="2400" dirty="0" smtClean="0"/>
              <a:t> </a:t>
            </a:r>
            <a:r>
              <a:rPr lang="pt-BR" sz="2400" dirty="0"/>
              <a:t>– indica que uma porta será de entrada de dados. </a:t>
            </a:r>
          </a:p>
          <a:p>
            <a:pPr marL="0" indent="0">
              <a:buNone/>
            </a:pPr>
            <a:r>
              <a:rPr lang="pt-BR" sz="2400" b="1" dirty="0" smtClean="0"/>
              <a:t>OUTPUT</a:t>
            </a:r>
            <a:r>
              <a:rPr lang="pt-BR" sz="2400" dirty="0" smtClean="0"/>
              <a:t> </a:t>
            </a:r>
            <a:r>
              <a:rPr lang="pt-BR" sz="2400" dirty="0"/>
              <a:t>– indica que uma porta será de saída de dados. 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Constantes e Variáveis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8568952" cy="4824616"/>
          </a:xfrm>
        </p:spPr>
        <p:txBody>
          <a:bodyPr anchor="t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/>
              <a:t>Variáveis </a:t>
            </a:r>
            <a:r>
              <a:rPr lang="pt-BR" sz="2400" dirty="0"/>
              <a:t>são lugares (posições) na memória principal que servem para armazenar dados.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/>
              <a:t>As </a:t>
            </a:r>
            <a:r>
              <a:rPr lang="pt-BR" sz="2400" dirty="0"/>
              <a:t>variáveis são acessadas através de um identificador único.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/>
              <a:t>O </a:t>
            </a:r>
            <a:r>
              <a:rPr lang="pt-BR" sz="2400" dirty="0"/>
              <a:t>conteúdo de uma variável pode variar ao longo do tempo durante a execução de um programa.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/>
              <a:t>Uma </a:t>
            </a:r>
            <a:r>
              <a:rPr lang="pt-BR" sz="2400" dirty="0"/>
              <a:t>variável só pode armazenar um valor a cada instante.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smtClean="0"/>
              <a:t>Um </a:t>
            </a:r>
            <a:r>
              <a:rPr lang="pt-BR" sz="2400" dirty="0"/>
              <a:t>identificador para uma variável é formado por um ou mais caracteres, obedecendo a seguinte regra: o primeiro caractere deve, obrigatoriamente, ser uma letra. 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Tipos de Variáveis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8568952" cy="4824616"/>
          </a:xfrm>
        </p:spPr>
        <p:txBody>
          <a:bodyPr anchor="t">
            <a:noAutofit/>
          </a:bodyPr>
          <a:lstStyle/>
          <a:p>
            <a:endParaRPr lang="pt-BR" sz="2400" dirty="0"/>
          </a:p>
          <a:p>
            <a:endParaRPr lang="pt-BR" sz="2400" dirty="0"/>
          </a:p>
          <a:p>
            <a:pPr marL="0" indent="0" algn="ctr">
              <a:buNone/>
            </a:pPr>
            <a:r>
              <a:rPr lang="pt-BR" sz="3600" b="1" dirty="0">
                <a:solidFill>
                  <a:srgbClr val="FF0000"/>
                </a:solidFill>
              </a:rPr>
              <a:t>ATENÇÃO!!! </a:t>
            </a:r>
            <a:endParaRPr lang="pt-BR" sz="36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pt-BR" sz="2800" dirty="0" smtClean="0"/>
              <a:t>Um </a:t>
            </a:r>
            <a:r>
              <a:rPr lang="pt-BR" sz="2800" dirty="0"/>
              <a:t>identificador de uma variável ou constante não pode ser formado por caracteres especiais ou palavras reservadas da linguagem. </a:t>
            </a:r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Tipos de Variáveis no Arduino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00" y="1671637"/>
            <a:ext cx="8567999" cy="456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Tipos de Variáveis no Arduino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01" y="1916832"/>
            <a:ext cx="8568000" cy="3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>
                <a:solidFill>
                  <a:schemeClr val="tx1"/>
                </a:solidFill>
              </a:rPr>
              <a:t>Lista de materiais para este módulo básico: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702810"/>
            <a:ext cx="6300224" cy="476684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b="1" dirty="0" smtClean="0"/>
              <a:t>Qtde:	Nome:</a:t>
            </a:r>
          </a:p>
          <a:p>
            <a:r>
              <a:rPr lang="pt-BR" sz="2000" dirty="0" smtClean="0"/>
              <a:t>2	Led vermelho</a:t>
            </a:r>
          </a:p>
          <a:p>
            <a:r>
              <a:rPr lang="pt-BR" sz="2000" dirty="0" smtClean="0"/>
              <a:t>2	Led verde</a:t>
            </a:r>
          </a:p>
          <a:p>
            <a:r>
              <a:rPr lang="pt-BR" sz="2000" dirty="0" smtClean="0"/>
              <a:t>2	</a:t>
            </a:r>
            <a:r>
              <a:rPr lang="pt-BR" sz="2000" dirty="0"/>
              <a:t>L</a:t>
            </a:r>
            <a:r>
              <a:rPr lang="pt-BR" sz="2000" dirty="0" smtClean="0"/>
              <a:t>ed amarelo</a:t>
            </a:r>
          </a:p>
          <a:p>
            <a:r>
              <a:rPr lang="pt-BR" sz="2000" dirty="0" smtClean="0"/>
              <a:t>6	Resistor 330 ohm</a:t>
            </a:r>
          </a:p>
          <a:p>
            <a:r>
              <a:rPr lang="pt-BR" sz="2000" dirty="0" smtClean="0"/>
              <a:t>2	</a:t>
            </a:r>
            <a:r>
              <a:rPr lang="pt-BR" sz="2000" dirty="0" err="1" smtClean="0"/>
              <a:t>Push</a:t>
            </a:r>
            <a:r>
              <a:rPr lang="pt-BR" sz="2000" dirty="0" smtClean="0"/>
              <a:t> </a:t>
            </a:r>
            <a:r>
              <a:rPr lang="pt-BR" sz="2000" dirty="0" err="1" smtClean="0"/>
              <a:t>button</a:t>
            </a:r>
            <a:r>
              <a:rPr lang="pt-BR" sz="2000" dirty="0" smtClean="0"/>
              <a:t> (Chave </a:t>
            </a:r>
            <a:r>
              <a:rPr lang="pt-BR" sz="2000" dirty="0" err="1" smtClean="0"/>
              <a:t>tactil</a:t>
            </a:r>
            <a:r>
              <a:rPr lang="pt-BR" sz="2000" dirty="0" smtClean="0"/>
              <a:t>)</a:t>
            </a:r>
            <a:endParaRPr lang="pt-PT" sz="2000" dirty="0"/>
          </a:p>
          <a:p>
            <a:r>
              <a:rPr lang="pt-BR" sz="2000" dirty="0" smtClean="0"/>
              <a:t>1	Módulo sonar HC-SR04</a:t>
            </a:r>
          </a:p>
          <a:p>
            <a:r>
              <a:rPr lang="pt-BR" sz="2000" dirty="0" smtClean="0"/>
              <a:t>1	Micro Servo 9g SG90</a:t>
            </a:r>
          </a:p>
          <a:p>
            <a:r>
              <a:rPr lang="pt-BR" sz="2000" dirty="0"/>
              <a:t>1</a:t>
            </a:r>
            <a:r>
              <a:rPr lang="pt-BR" sz="2000" dirty="0" smtClean="0"/>
              <a:t>	kit com 30 jumpers macho x macho</a:t>
            </a:r>
          </a:p>
          <a:p>
            <a:r>
              <a:rPr lang="pt-BR" sz="2000" dirty="0" smtClean="0"/>
              <a:t>1 	</a:t>
            </a:r>
            <a:r>
              <a:rPr lang="pt-BR" sz="2000" dirty="0" err="1" smtClean="0"/>
              <a:t>Protoboard</a:t>
            </a:r>
            <a:r>
              <a:rPr lang="pt-BR" sz="2000" dirty="0" smtClean="0"/>
              <a:t> (400 furos)</a:t>
            </a:r>
          </a:p>
          <a:p>
            <a:r>
              <a:rPr lang="pt-BR" sz="2000" dirty="0" smtClean="0"/>
              <a:t>1	Módulo RF - transmissor e receptor 433mhz</a:t>
            </a:r>
          </a:p>
          <a:p>
            <a:r>
              <a:rPr lang="pt-BR" sz="2000" dirty="0" smtClean="0"/>
              <a:t>1	Placa UNO R3 com </a:t>
            </a:r>
            <a:r>
              <a:rPr lang="pt-BR" sz="2000" dirty="0" smtClean="0"/>
              <a:t>cabo</a:t>
            </a:r>
            <a:endParaRPr lang="pt-BR" sz="16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 – Acendendo um Led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8568952" cy="4824616"/>
          </a:xfrm>
        </p:spPr>
        <p:txBody>
          <a:bodyPr anchor="t">
            <a:noAutofit/>
          </a:bodyPr>
          <a:lstStyle/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#define </a:t>
            </a:r>
            <a:r>
              <a:rPr lang="pt-BR" sz="2400" dirty="0" err="1"/>
              <a:t>led</a:t>
            </a:r>
            <a:r>
              <a:rPr lang="pt-BR" sz="2400" dirty="0"/>
              <a:t> </a:t>
            </a:r>
            <a:r>
              <a:rPr lang="pt-BR" sz="2400" dirty="0" smtClean="0"/>
              <a:t>13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void setup() {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pinMode</a:t>
            </a:r>
            <a:r>
              <a:rPr lang="pt-BR" sz="2400" dirty="0"/>
              <a:t>(</a:t>
            </a:r>
            <a:r>
              <a:rPr lang="pt-BR" sz="2400" dirty="0" err="1"/>
              <a:t>led</a:t>
            </a:r>
            <a:r>
              <a:rPr lang="pt-BR" sz="2400" dirty="0"/>
              <a:t>, OUTPUT);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void loop() {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digitalWrite</a:t>
            </a:r>
            <a:r>
              <a:rPr lang="pt-BR" sz="2400" dirty="0"/>
              <a:t>(</a:t>
            </a:r>
            <a:r>
              <a:rPr lang="pt-BR" sz="2400" dirty="0" err="1"/>
              <a:t>led</a:t>
            </a:r>
            <a:r>
              <a:rPr lang="pt-BR" sz="2400" dirty="0"/>
              <a:t>, HIGH);</a:t>
            </a:r>
          </a:p>
          <a:p>
            <a:pPr marL="0" indent="0">
              <a:buNone/>
            </a:pPr>
            <a:r>
              <a:rPr lang="pt-BR" sz="2400" dirty="0"/>
              <a:t>}</a:t>
            </a:r>
            <a:endParaRPr lang="pt-BR" sz="2400" b="1" dirty="0" smtClean="0"/>
          </a:p>
          <a:p>
            <a:pPr marL="0" indent="0">
              <a:buNone/>
            </a:pP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4" y="2580723"/>
            <a:ext cx="8917892" cy="3923337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 – Acendendo um Led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233977" y="1996326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 resistor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764927" y="1996326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 resistor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644008" y="1844824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536807" y="366749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+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668344" y="37594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pt-B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+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2 – Piscar Led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8568952" cy="48246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400" dirty="0"/>
              <a:t>#define </a:t>
            </a:r>
            <a:r>
              <a:rPr lang="pt-BR" sz="2400" dirty="0" err="1"/>
              <a:t>led</a:t>
            </a:r>
            <a:r>
              <a:rPr lang="pt-BR" sz="2400" dirty="0"/>
              <a:t> 13</a:t>
            </a:r>
          </a:p>
          <a:p>
            <a:pPr marL="0" indent="0">
              <a:buNone/>
            </a:pPr>
            <a:r>
              <a:rPr lang="pt-BR" sz="2400" dirty="0" smtClean="0"/>
              <a:t>void </a:t>
            </a:r>
            <a:r>
              <a:rPr lang="pt-BR" sz="2400" dirty="0"/>
              <a:t>setup() {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pinMode</a:t>
            </a:r>
            <a:r>
              <a:rPr lang="pt-BR" sz="2400" dirty="0"/>
              <a:t>(</a:t>
            </a:r>
            <a:r>
              <a:rPr lang="pt-BR" sz="2400" dirty="0" err="1"/>
              <a:t>led</a:t>
            </a:r>
            <a:r>
              <a:rPr lang="pt-BR" sz="2400" dirty="0"/>
              <a:t>, OUTPUT);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void loop() {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digitalWrite</a:t>
            </a:r>
            <a:r>
              <a:rPr lang="pt-BR" sz="2400" dirty="0"/>
              <a:t>(</a:t>
            </a:r>
            <a:r>
              <a:rPr lang="pt-BR" sz="2400" dirty="0" err="1"/>
              <a:t>led</a:t>
            </a:r>
            <a:r>
              <a:rPr lang="pt-BR" sz="2400" dirty="0"/>
              <a:t>, HIGH);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delay</a:t>
            </a:r>
            <a:r>
              <a:rPr lang="pt-BR" sz="2400" dirty="0"/>
              <a:t>(700);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digitalWrite</a:t>
            </a:r>
            <a:r>
              <a:rPr lang="pt-BR" sz="2400" dirty="0"/>
              <a:t>(</a:t>
            </a:r>
            <a:r>
              <a:rPr lang="pt-BR" sz="2400" dirty="0" err="1"/>
              <a:t>led</a:t>
            </a:r>
            <a:r>
              <a:rPr lang="pt-BR" sz="2400" dirty="0"/>
              <a:t>, LOW);</a:t>
            </a:r>
          </a:p>
          <a:p>
            <a:pPr marL="0" indent="0">
              <a:buNone/>
            </a:pPr>
            <a:r>
              <a:rPr lang="pt-BR" sz="2400" dirty="0"/>
              <a:t>  </a:t>
            </a:r>
            <a:r>
              <a:rPr lang="pt-BR" sz="2400" dirty="0" err="1"/>
              <a:t>delay</a:t>
            </a:r>
            <a:r>
              <a:rPr lang="pt-BR" sz="2400" dirty="0"/>
              <a:t>(700);</a:t>
            </a:r>
          </a:p>
          <a:p>
            <a:pPr marL="0" indent="0">
              <a:buNone/>
            </a:pPr>
            <a:r>
              <a:rPr lang="pt-BR" sz="2400" dirty="0"/>
              <a:t>}</a:t>
            </a:r>
            <a:endParaRPr lang="pt-BR" sz="2400" b="1" dirty="0" smtClean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3 – Acendendo gradativamente o Led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8568952" cy="51715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000" dirty="0"/>
              <a:t>#define </a:t>
            </a:r>
            <a:r>
              <a:rPr lang="pt-BR" sz="2000" dirty="0" err="1"/>
              <a:t>led</a:t>
            </a:r>
            <a:r>
              <a:rPr lang="pt-BR" sz="2000" dirty="0"/>
              <a:t> </a:t>
            </a:r>
            <a:r>
              <a:rPr lang="pt-BR" sz="2000" dirty="0" smtClean="0"/>
              <a:t>11</a:t>
            </a:r>
            <a:endParaRPr lang="pt-BR" sz="2000" dirty="0"/>
          </a:p>
          <a:p>
            <a:pPr marL="0" indent="0">
              <a:buNone/>
            </a:pPr>
            <a:r>
              <a:rPr lang="pt-BR" sz="2000" dirty="0" smtClean="0"/>
              <a:t>void </a:t>
            </a:r>
            <a:r>
              <a:rPr lang="pt-BR" sz="2000" dirty="0"/>
              <a:t>setup() {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pinMode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OUTPUT);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r>
              <a:rPr lang="pt-BR" sz="2000" dirty="0" smtClean="0"/>
              <a:t>void </a:t>
            </a:r>
            <a:r>
              <a:rPr lang="pt-BR" sz="2000" dirty="0"/>
              <a:t>loop() {</a:t>
            </a:r>
          </a:p>
          <a:p>
            <a:pPr marL="0" indent="0">
              <a:buNone/>
            </a:pPr>
            <a:r>
              <a:rPr lang="pt-BR" sz="2000" dirty="0"/>
              <a:t>  for (</a:t>
            </a:r>
            <a:r>
              <a:rPr lang="pt-BR" sz="2000" dirty="0" err="1"/>
              <a:t>int</a:t>
            </a:r>
            <a:r>
              <a:rPr lang="pt-BR" sz="2000" dirty="0"/>
              <a:t> i = 0; i &lt; 255; i++) {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digitalWrite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i);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(15);</a:t>
            </a:r>
          </a:p>
          <a:p>
            <a:pPr marL="0" indent="0">
              <a:buNone/>
            </a:pPr>
            <a:r>
              <a:rPr lang="pt-BR" sz="2000" dirty="0"/>
              <a:t>  }</a:t>
            </a:r>
          </a:p>
          <a:p>
            <a:pPr marL="0" indent="0">
              <a:buNone/>
            </a:pPr>
            <a:r>
              <a:rPr lang="pt-BR" sz="2000" dirty="0"/>
              <a:t>  for (</a:t>
            </a:r>
            <a:r>
              <a:rPr lang="pt-BR" sz="2000" dirty="0" err="1"/>
              <a:t>int</a:t>
            </a:r>
            <a:r>
              <a:rPr lang="pt-BR" sz="2000" dirty="0"/>
              <a:t> i = 255; i &gt; 0; i--) {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digitalWrite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i);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(15);</a:t>
            </a:r>
          </a:p>
          <a:p>
            <a:pPr marL="0" indent="0">
              <a:buNone/>
            </a:pPr>
            <a:r>
              <a:rPr lang="pt-BR" sz="2000" dirty="0"/>
              <a:t>  }</a:t>
            </a:r>
          </a:p>
          <a:p>
            <a:pPr marL="0" indent="0">
              <a:buNone/>
            </a:pPr>
            <a:r>
              <a:rPr lang="pt-BR" sz="2000" dirty="0"/>
              <a:t>}</a:t>
            </a:r>
            <a:endParaRPr lang="pt-BR" sz="18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3 – Acendendo gradativamente o Led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73" y="1628799"/>
            <a:ext cx="5423654" cy="5193237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660232" y="1988840"/>
            <a:ext cx="2195768" cy="200054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Lembrete: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Use uma saída analógica neste circuito, pois usaremos valores de 0 a 255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4 – Semáforo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3707936" cy="51715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800" dirty="0"/>
              <a:t>#define </a:t>
            </a:r>
            <a:r>
              <a:rPr lang="pt-BR" sz="1800" dirty="0" err="1"/>
              <a:t>ledVermelho</a:t>
            </a:r>
            <a:r>
              <a:rPr lang="pt-BR" sz="1800" dirty="0"/>
              <a:t> </a:t>
            </a:r>
            <a:r>
              <a:rPr lang="pt-BR" sz="1800" dirty="0" smtClean="0"/>
              <a:t>8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#define </a:t>
            </a:r>
            <a:r>
              <a:rPr lang="pt-BR" sz="1800" dirty="0" err="1"/>
              <a:t>ledVerde</a:t>
            </a:r>
            <a:r>
              <a:rPr lang="pt-BR" sz="1800" dirty="0"/>
              <a:t> </a:t>
            </a:r>
            <a:r>
              <a:rPr lang="pt-BR" sz="1800" dirty="0" smtClean="0"/>
              <a:t>9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#define </a:t>
            </a:r>
            <a:r>
              <a:rPr lang="pt-BR" sz="1800" dirty="0" err="1"/>
              <a:t>ledAmarelo</a:t>
            </a:r>
            <a:r>
              <a:rPr lang="pt-BR" sz="1800" dirty="0"/>
              <a:t> </a:t>
            </a:r>
            <a:r>
              <a:rPr lang="pt-BR" sz="1800" dirty="0" smtClean="0"/>
              <a:t>10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void setup() {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pinMode</a:t>
            </a:r>
            <a:r>
              <a:rPr lang="pt-BR" sz="1800" dirty="0"/>
              <a:t>(</a:t>
            </a:r>
            <a:r>
              <a:rPr lang="pt-BR" sz="1800" dirty="0" err="1"/>
              <a:t>ledVermelho</a:t>
            </a:r>
            <a:r>
              <a:rPr lang="pt-BR" sz="1800" dirty="0"/>
              <a:t>, OUTPUT);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pinMode</a:t>
            </a:r>
            <a:r>
              <a:rPr lang="pt-BR" sz="1800" dirty="0"/>
              <a:t>(</a:t>
            </a:r>
            <a:r>
              <a:rPr lang="pt-BR" sz="1800" dirty="0" err="1"/>
              <a:t>ledVerde</a:t>
            </a:r>
            <a:r>
              <a:rPr lang="pt-BR" sz="1800" dirty="0"/>
              <a:t>, OUTPUT);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pinMode</a:t>
            </a:r>
            <a:r>
              <a:rPr lang="pt-BR" sz="1800" dirty="0"/>
              <a:t>(</a:t>
            </a:r>
            <a:r>
              <a:rPr lang="pt-BR" sz="1800" dirty="0" err="1"/>
              <a:t>ledAmarelo</a:t>
            </a:r>
            <a:r>
              <a:rPr lang="pt-BR" sz="1800" dirty="0"/>
              <a:t>, OUTPUT);</a:t>
            </a:r>
          </a:p>
          <a:p>
            <a:pPr marL="0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void loop() {</a:t>
            </a:r>
          </a:p>
          <a:p>
            <a:pPr marL="0" indent="0">
              <a:buNone/>
            </a:pPr>
            <a:r>
              <a:rPr lang="pt-BR" sz="1800" dirty="0"/>
              <a:t>  //LED verde acesso por 2 segundos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digitalWrite</a:t>
            </a:r>
            <a:r>
              <a:rPr lang="pt-BR" sz="1800" dirty="0"/>
              <a:t>(</a:t>
            </a:r>
            <a:r>
              <a:rPr lang="pt-BR" sz="1800" dirty="0" err="1"/>
              <a:t>ledVerde</a:t>
            </a:r>
            <a:r>
              <a:rPr lang="pt-BR" sz="1800" dirty="0"/>
              <a:t>, HIGH);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delay</a:t>
            </a:r>
            <a:r>
              <a:rPr lang="pt-BR" sz="1800" dirty="0"/>
              <a:t>(2000);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digitalWrite</a:t>
            </a:r>
            <a:r>
              <a:rPr lang="pt-BR" sz="1800" dirty="0"/>
              <a:t>(</a:t>
            </a:r>
            <a:r>
              <a:rPr lang="pt-BR" sz="1800" dirty="0" err="1"/>
              <a:t>ledVerde</a:t>
            </a:r>
            <a:r>
              <a:rPr lang="pt-BR" sz="1800" dirty="0"/>
              <a:t>, LOW</a:t>
            </a:r>
            <a:r>
              <a:rPr lang="pt-BR" sz="1800" dirty="0" smtClean="0"/>
              <a:t>);</a:t>
            </a:r>
            <a:endParaRPr lang="pt-BR" sz="18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644008" y="1675859"/>
            <a:ext cx="4211992" cy="5171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//LED amarelo acesso por 0,5 segundo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digitalWrite</a:t>
            </a:r>
            <a:r>
              <a:rPr lang="pt-BR" sz="1800" dirty="0" smtClean="0"/>
              <a:t>(</a:t>
            </a:r>
            <a:r>
              <a:rPr lang="pt-BR" sz="1800" dirty="0" err="1" smtClean="0"/>
              <a:t>ledAmarelo</a:t>
            </a:r>
            <a:r>
              <a:rPr lang="pt-BR" sz="1800" dirty="0" smtClean="0"/>
              <a:t>, HIGH);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delay</a:t>
            </a:r>
            <a:r>
              <a:rPr lang="pt-BR" sz="1800" dirty="0" smtClean="0"/>
              <a:t>(500);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digitalWrite</a:t>
            </a:r>
            <a:r>
              <a:rPr lang="pt-BR" sz="1800" dirty="0" smtClean="0"/>
              <a:t>(</a:t>
            </a:r>
            <a:r>
              <a:rPr lang="pt-BR" sz="1800" dirty="0" err="1" smtClean="0"/>
              <a:t>ledAmarelo</a:t>
            </a:r>
            <a:r>
              <a:rPr lang="pt-BR" sz="1800" dirty="0" smtClean="0"/>
              <a:t>, LOW);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//LED vermelho acesso por 3 segundos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digitalWrite</a:t>
            </a:r>
            <a:r>
              <a:rPr lang="pt-BR" sz="1800" dirty="0" smtClean="0"/>
              <a:t>(</a:t>
            </a:r>
            <a:r>
              <a:rPr lang="pt-BR" sz="1800" dirty="0" err="1" smtClean="0"/>
              <a:t>ledVermelho</a:t>
            </a:r>
            <a:r>
              <a:rPr lang="pt-BR" sz="1800" dirty="0" smtClean="0"/>
              <a:t>, HIGH);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delay</a:t>
            </a:r>
            <a:r>
              <a:rPr lang="pt-BR" sz="1800" dirty="0" smtClean="0"/>
              <a:t>(3000);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  </a:t>
            </a:r>
            <a:r>
              <a:rPr lang="pt-BR" sz="1800" dirty="0" err="1" smtClean="0"/>
              <a:t>digitalWrite</a:t>
            </a:r>
            <a:r>
              <a:rPr lang="pt-BR" sz="1800" dirty="0" smtClean="0"/>
              <a:t>(</a:t>
            </a:r>
            <a:r>
              <a:rPr lang="pt-BR" sz="1800" dirty="0" err="1" smtClean="0"/>
              <a:t>ledVermelho</a:t>
            </a:r>
            <a:r>
              <a:rPr lang="pt-BR" sz="1800" dirty="0" smtClean="0"/>
              <a:t>, LOW);</a:t>
            </a:r>
          </a:p>
          <a:p>
            <a:pPr marL="0" indent="0">
              <a:buFont typeface="Arial" pitchFamily="34" charset="0"/>
              <a:buNone/>
            </a:pPr>
            <a:r>
              <a:rPr lang="pt-BR" sz="1800" dirty="0" smtClean="0"/>
              <a:t>}</a:t>
            </a:r>
            <a:endParaRPr lang="pt-BR" sz="1800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4211960" y="1675859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4 – Semáforo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99"/>
          <a:stretch/>
        </p:blipFill>
        <p:spPr>
          <a:xfrm>
            <a:off x="1871700" y="1688079"/>
            <a:ext cx="5400600" cy="51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5 – Led e Botão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2843841" cy="463346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led</a:t>
            </a:r>
            <a:r>
              <a:rPr lang="pt-BR" sz="2000" dirty="0"/>
              <a:t> = </a:t>
            </a:r>
            <a:r>
              <a:rPr lang="pt-BR" sz="2000" dirty="0" smtClean="0"/>
              <a:t>13;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btn</a:t>
            </a:r>
            <a:r>
              <a:rPr lang="pt-BR" sz="2000" dirty="0"/>
              <a:t> = </a:t>
            </a:r>
            <a:r>
              <a:rPr lang="pt-BR" sz="2000" dirty="0" smtClean="0"/>
              <a:t>8;</a:t>
            </a: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bool</a:t>
            </a:r>
            <a:r>
              <a:rPr lang="pt-BR" sz="2000" dirty="0"/>
              <a:t> </a:t>
            </a:r>
            <a:r>
              <a:rPr lang="pt-BR" sz="2000" dirty="0" err="1"/>
              <a:t>btnLig</a:t>
            </a:r>
            <a:r>
              <a:rPr lang="pt-BR" sz="2000" dirty="0"/>
              <a:t> = LOW;</a:t>
            </a:r>
          </a:p>
          <a:p>
            <a:pPr marL="0" indent="0">
              <a:buNone/>
            </a:pPr>
            <a:r>
              <a:rPr lang="pt-BR" sz="2000" dirty="0" err="1"/>
              <a:t>bool</a:t>
            </a:r>
            <a:r>
              <a:rPr lang="pt-BR" sz="2000" dirty="0"/>
              <a:t> </a:t>
            </a:r>
            <a:r>
              <a:rPr lang="pt-BR" sz="2000" dirty="0" err="1"/>
              <a:t>ledOn</a:t>
            </a:r>
            <a:r>
              <a:rPr lang="pt-BR" sz="2000" dirty="0"/>
              <a:t> = false;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void setup() {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pinMode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OUTPUT);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pinMode</a:t>
            </a:r>
            <a:r>
              <a:rPr lang="pt-BR" sz="2000" dirty="0"/>
              <a:t>(</a:t>
            </a:r>
            <a:r>
              <a:rPr lang="pt-BR" sz="2000" dirty="0" err="1"/>
              <a:t>btn</a:t>
            </a:r>
            <a:r>
              <a:rPr lang="pt-BR" sz="2000" dirty="0"/>
              <a:t>, INPUT);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3743400" y="1686488"/>
            <a:ext cx="5400600" cy="4910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void loop() {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digitalRead</a:t>
            </a:r>
            <a:r>
              <a:rPr lang="pt-BR" sz="2000" dirty="0"/>
              <a:t>(</a:t>
            </a:r>
            <a:r>
              <a:rPr lang="pt-BR" sz="2000" dirty="0" err="1"/>
              <a:t>btn</a:t>
            </a:r>
            <a:r>
              <a:rPr lang="pt-BR" sz="2000" dirty="0"/>
              <a:t>) == HIGH &amp;&amp; </a:t>
            </a:r>
            <a:r>
              <a:rPr lang="pt-BR" sz="2000" dirty="0" err="1"/>
              <a:t>btnLig</a:t>
            </a:r>
            <a:r>
              <a:rPr lang="pt-BR" sz="2000" dirty="0"/>
              <a:t> == LOW) {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ledOn</a:t>
            </a:r>
            <a:r>
              <a:rPr lang="pt-BR" sz="2000" dirty="0"/>
              <a:t> = !</a:t>
            </a:r>
            <a:r>
              <a:rPr lang="pt-BR" sz="2000" dirty="0" err="1"/>
              <a:t>ledOn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btnLig</a:t>
            </a:r>
            <a:r>
              <a:rPr lang="pt-BR" sz="2000" dirty="0"/>
              <a:t> = HIGH</a:t>
            </a:r>
            <a:r>
              <a:rPr lang="pt-BR" sz="2000" dirty="0" smtClean="0"/>
              <a:t>;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</a:t>
            </a:r>
            <a:r>
              <a:rPr lang="pt-BR" sz="2000" dirty="0" err="1" smtClean="0"/>
              <a:t>Delay</a:t>
            </a:r>
            <a:r>
              <a:rPr lang="pt-BR" sz="2000" dirty="0" smtClean="0"/>
              <a:t>(150);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}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else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r>
              <a:rPr lang="pt-BR" sz="2000" dirty="0"/>
              <a:t>    </a:t>
            </a:r>
            <a:r>
              <a:rPr lang="pt-BR" sz="2000" dirty="0" err="1"/>
              <a:t>btnLig</a:t>
            </a:r>
            <a:r>
              <a:rPr lang="pt-BR" sz="2000" dirty="0"/>
              <a:t> = </a:t>
            </a:r>
            <a:r>
              <a:rPr lang="pt-BR" sz="2000" dirty="0" err="1"/>
              <a:t>digitalRead</a:t>
            </a:r>
            <a:r>
              <a:rPr lang="pt-BR" sz="2000" dirty="0"/>
              <a:t>(</a:t>
            </a:r>
            <a:r>
              <a:rPr lang="pt-BR" sz="2000" dirty="0" err="1"/>
              <a:t>btn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/>
              <a:t>  }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digitalWrite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</a:t>
            </a:r>
            <a:r>
              <a:rPr lang="pt-BR" sz="2000" dirty="0" err="1"/>
              <a:t>ledOn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3563888" y="1686488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5 – Led e Botão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4" y="1557488"/>
            <a:ext cx="8718512" cy="52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6 </a:t>
            </a:r>
            <a:r>
              <a:rPr lang="pt-B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Botão e 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Led gradativo.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4067976" cy="51715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/>
              <a:t>btn</a:t>
            </a:r>
            <a:r>
              <a:rPr lang="pt-BR" sz="2000" dirty="0"/>
              <a:t> = 8;</a:t>
            </a:r>
          </a:p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led</a:t>
            </a:r>
            <a:r>
              <a:rPr lang="pt-BR" sz="2000" dirty="0"/>
              <a:t> = 11;</a:t>
            </a:r>
          </a:p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luz = 0;</a:t>
            </a:r>
          </a:p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nivel</a:t>
            </a:r>
            <a:r>
              <a:rPr lang="pt-BR" sz="2000" dirty="0"/>
              <a:t> = 0;</a:t>
            </a:r>
          </a:p>
          <a:p>
            <a:pPr marL="0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a;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void setup() {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pinMode</a:t>
            </a:r>
            <a:r>
              <a:rPr lang="pt-BR" sz="2000" dirty="0"/>
              <a:t>(</a:t>
            </a:r>
            <a:r>
              <a:rPr lang="pt-BR" sz="2000" dirty="0" err="1"/>
              <a:t>btn</a:t>
            </a:r>
            <a:r>
              <a:rPr lang="pt-BR" sz="2000" dirty="0"/>
              <a:t>, INPUT); 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pinMode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OUTPUT);</a:t>
            </a:r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void loop() {</a:t>
            </a:r>
          </a:p>
          <a:p>
            <a:pPr marL="0" indent="0">
              <a:buNone/>
            </a:pPr>
            <a:r>
              <a:rPr lang="pt-BR" sz="2000" dirty="0"/>
              <a:t>  a = </a:t>
            </a:r>
            <a:r>
              <a:rPr lang="pt-BR" sz="2000" dirty="0" err="1"/>
              <a:t>digitalRead</a:t>
            </a:r>
            <a:r>
              <a:rPr lang="pt-BR" sz="2000" dirty="0"/>
              <a:t>(</a:t>
            </a:r>
            <a:r>
              <a:rPr lang="pt-BR" sz="2000" dirty="0" err="1"/>
              <a:t>btn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  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860032" y="1713872"/>
            <a:ext cx="4283968" cy="5171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None/>
            </a:pPr>
            <a:r>
              <a:rPr lang="pt-BR" sz="2000" dirty="0" err="1"/>
              <a:t>if</a:t>
            </a:r>
            <a:r>
              <a:rPr lang="pt-BR" sz="2000" dirty="0"/>
              <a:t> (a == 1 &amp;&amp; </a:t>
            </a:r>
            <a:r>
              <a:rPr lang="pt-BR" sz="2000" dirty="0" err="1"/>
              <a:t>nivel</a:t>
            </a:r>
            <a:r>
              <a:rPr lang="pt-BR" sz="2000" dirty="0"/>
              <a:t> == 0) 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luz = 20;    </a:t>
            </a:r>
            <a:r>
              <a:rPr lang="pt-BR" sz="2000" dirty="0" err="1"/>
              <a:t>nivel</a:t>
            </a:r>
            <a:r>
              <a:rPr lang="pt-BR" sz="2000" dirty="0"/>
              <a:t> = 1;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(300);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} </a:t>
            </a:r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(a == 1 &amp;&amp; </a:t>
            </a:r>
            <a:r>
              <a:rPr lang="pt-BR" sz="2000" dirty="0" err="1"/>
              <a:t>nivel</a:t>
            </a:r>
            <a:r>
              <a:rPr lang="pt-BR" sz="2000" dirty="0"/>
              <a:t> == 1) 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luz = 80;    </a:t>
            </a:r>
            <a:r>
              <a:rPr lang="pt-BR" sz="2000" dirty="0" err="1"/>
              <a:t>nivel</a:t>
            </a:r>
            <a:r>
              <a:rPr lang="pt-BR" sz="2000" dirty="0"/>
              <a:t> = 2;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(300);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} </a:t>
            </a:r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(a == 1 &amp;&amp; </a:t>
            </a:r>
            <a:r>
              <a:rPr lang="pt-BR" sz="2000" dirty="0" err="1"/>
              <a:t>nivel</a:t>
            </a:r>
            <a:r>
              <a:rPr lang="pt-BR" sz="2000" dirty="0"/>
              <a:t> == 2) 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luz = 255;   </a:t>
            </a:r>
            <a:r>
              <a:rPr lang="pt-BR" sz="2000" dirty="0" err="1"/>
              <a:t>nivel</a:t>
            </a:r>
            <a:r>
              <a:rPr lang="pt-BR" sz="2000" dirty="0"/>
              <a:t> = 3;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(300);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} </a:t>
            </a:r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(a == 1 &amp;&amp; </a:t>
            </a:r>
            <a:r>
              <a:rPr lang="pt-BR" sz="2000" dirty="0" err="1"/>
              <a:t>nivel</a:t>
            </a:r>
            <a:r>
              <a:rPr lang="pt-BR" sz="2000" dirty="0"/>
              <a:t> == 3) {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luz = 0;    </a:t>
            </a:r>
            <a:r>
              <a:rPr lang="pt-BR" sz="2000" dirty="0" err="1"/>
              <a:t>nivel</a:t>
            </a:r>
            <a:r>
              <a:rPr lang="pt-BR" sz="2000" dirty="0"/>
              <a:t> = 0;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  </a:t>
            </a:r>
            <a:r>
              <a:rPr lang="pt-BR" sz="2000" dirty="0" err="1"/>
              <a:t>delay</a:t>
            </a:r>
            <a:r>
              <a:rPr lang="pt-BR" sz="2000" dirty="0"/>
              <a:t>(300);   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</a:t>
            </a:r>
            <a:r>
              <a:rPr lang="pt-BR" sz="2000" dirty="0" smtClean="0"/>
              <a:t>}</a:t>
            </a:r>
            <a:endParaRPr lang="pt-BR" sz="2000" dirty="0"/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  </a:t>
            </a:r>
            <a:r>
              <a:rPr lang="pt-BR" sz="2000" dirty="0" err="1"/>
              <a:t>analogWrite</a:t>
            </a:r>
            <a:r>
              <a:rPr lang="pt-BR" sz="2000" dirty="0"/>
              <a:t>(</a:t>
            </a:r>
            <a:r>
              <a:rPr lang="pt-BR" sz="2000" dirty="0" err="1"/>
              <a:t>led</a:t>
            </a:r>
            <a:r>
              <a:rPr lang="pt-BR" sz="2000" dirty="0"/>
              <a:t>, luz);  </a:t>
            </a:r>
            <a:r>
              <a:rPr lang="pt-BR" sz="2000" dirty="0" smtClean="0"/>
              <a:t>  </a:t>
            </a:r>
            <a:endParaRPr lang="pt-BR" sz="2000" dirty="0"/>
          </a:p>
          <a:p>
            <a:pPr marL="0" indent="0">
              <a:lnSpc>
                <a:spcPts val="2200"/>
              </a:lnSpc>
              <a:buNone/>
            </a:pPr>
            <a:r>
              <a:rPr lang="pt-BR" sz="2000" dirty="0"/>
              <a:t>}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4572000" y="1675859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Arduino é uma plataforma utilizada para prototipação de circuitos eletrônicos.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projeto do Arduino teve início em 2005 na cidade de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Ivrea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Itália.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Arduino é composto por uma placa com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microcontrolador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Atmel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AVR e um ambiente de programação baseado em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e C++.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Tanto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hardware como o ambiente de programação do Arduino são livres, ou seja, qualquer pessoa pode modificá-los e reproduzi-los.</a:t>
            </a:r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Font typeface="Calibri" pitchFamily="34" charset="0"/>
              <a:buChar char="•"/>
            </a:pP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Arduino também é conhecido de plataforma de computação física.</a:t>
            </a: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6 </a:t>
            </a:r>
            <a:r>
              <a:rPr lang="pt-B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– Botão e 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Led gradativo.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6" b="12910"/>
          <a:stretch/>
        </p:blipFill>
        <p:spPr>
          <a:xfrm>
            <a:off x="0" y="1700808"/>
            <a:ext cx="908029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7 – Semáforo com Botão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3707936" cy="5171512"/>
          </a:xfrm>
        </p:spPr>
        <p:txBody>
          <a:bodyPr anchor="t">
            <a:noAutofit/>
          </a:bodyPr>
          <a:lstStyle/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#define </a:t>
            </a:r>
            <a:r>
              <a:rPr lang="pt-BR" sz="1600" dirty="0" err="1"/>
              <a:t>ledVermelho</a:t>
            </a:r>
            <a:r>
              <a:rPr lang="pt-BR" sz="1600" dirty="0"/>
              <a:t> </a:t>
            </a:r>
            <a:r>
              <a:rPr lang="pt-BR" sz="1600" dirty="0" smtClean="0"/>
              <a:t>8</a:t>
            </a:r>
            <a:endParaRPr lang="pt-BR" sz="1600" dirty="0"/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#define </a:t>
            </a:r>
            <a:r>
              <a:rPr lang="pt-BR" sz="1600" dirty="0" err="1"/>
              <a:t>ledVerde</a:t>
            </a:r>
            <a:r>
              <a:rPr lang="pt-BR" sz="1600" dirty="0"/>
              <a:t> </a:t>
            </a:r>
            <a:r>
              <a:rPr lang="pt-BR" sz="1600" dirty="0" smtClean="0"/>
              <a:t>9</a:t>
            </a:r>
            <a:endParaRPr lang="pt-BR" sz="1600" dirty="0"/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#define </a:t>
            </a:r>
            <a:r>
              <a:rPr lang="pt-BR" sz="1600" dirty="0" err="1"/>
              <a:t>ledAmarelo</a:t>
            </a:r>
            <a:r>
              <a:rPr lang="pt-BR" sz="1600" dirty="0"/>
              <a:t> </a:t>
            </a:r>
            <a:r>
              <a:rPr lang="pt-BR" sz="1600" dirty="0" smtClean="0"/>
              <a:t>10</a:t>
            </a:r>
            <a:endParaRPr lang="pt-BR" sz="1600" dirty="0"/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/>
              <a:t>btn</a:t>
            </a:r>
            <a:r>
              <a:rPr lang="pt-BR" sz="1600" dirty="0"/>
              <a:t> = 11</a:t>
            </a:r>
            <a:r>
              <a:rPr lang="pt-BR" sz="1600" dirty="0" smtClean="0"/>
              <a:t>;</a:t>
            </a:r>
            <a:endParaRPr lang="pt-BR" sz="1600" dirty="0"/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 smtClean="0"/>
              <a:t>void </a:t>
            </a:r>
            <a:r>
              <a:rPr lang="pt-BR" sz="1600" dirty="0"/>
              <a:t>setup()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pinMode</a:t>
            </a:r>
            <a:r>
              <a:rPr lang="pt-BR" sz="1600" dirty="0"/>
              <a:t>(</a:t>
            </a:r>
            <a:r>
              <a:rPr lang="pt-BR" sz="1600" dirty="0" err="1"/>
              <a:t>ledVermelho</a:t>
            </a:r>
            <a:r>
              <a:rPr lang="pt-BR" sz="1600" dirty="0"/>
              <a:t>, OUTPUT);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pinMode</a:t>
            </a:r>
            <a:r>
              <a:rPr lang="pt-BR" sz="1600" dirty="0"/>
              <a:t>(</a:t>
            </a:r>
            <a:r>
              <a:rPr lang="pt-BR" sz="1600" dirty="0" err="1"/>
              <a:t>ledVerde</a:t>
            </a:r>
            <a:r>
              <a:rPr lang="pt-BR" sz="1600" dirty="0"/>
              <a:t>, OUTPUT);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pinMode</a:t>
            </a:r>
            <a:r>
              <a:rPr lang="pt-BR" sz="1600" dirty="0"/>
              <a:t>(</a:t>
            </a:r>
            <a:r>
              <a:rPr lang="pt-BR" sz="1600" dirty="0" err="1"/>
              <a:t>ledAmarelo</a:t>
            </a:r>
            <a:r>
              <a:rPr lang="pt-BR" sz="1600" dirty="0"/>
              <a:t>, OUTPUT);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pinMode</a:t>
            </a:r>
            <a:r>
              <a:rPr lang="pt-BR" sz="1600" dirty="0"/>
              <a:t>(</a:t>
            </a:r>
            <a:r>
              <a:rPr lang="pt-BR" sz="1600" dirty="0" err="1"/>
              <a:t>btn</a:t>
            </a:r>
            <a:r>
              <a:rPr lang="pt-BR" sz="1600" dirty="0"/>
              <a:t>, INPUT);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}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 smtClean="0"/>
              <a:t>void </a:t>
            </a:r>
            <a:r>
              <a:rPr lang="pt-BR" sz="1600" dirty="0"/>
              <a:t>loop()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if</a:t>
            </a:r>
            <a:r>
              <a:rPr lang="pt-BR" sz="1600" dirty="0"/>
              <a:t> (</a:t>
            </a:r>
            <a:r>
              <a:rPr lang="pt-BR" sz="1600" dirty="0" err="1"/>
              <a:t>digitalRead</a:t>
            </a:r>
            <a:r>
              <a:rPr lang="pt-BR" sz="1600" dirty="0"/>
              <a:t>(</a:t>
            </a:r>
            <a:r>
              <a:rPr lang="pt-BR" sz="1600" dirty="0" err="1"/>
              <a:t>btn</a:t>
            </a:r>
            <a:r>
              <a:rPr lang="pt-BR" sz="1600" dirty="0"/>
              <a:t>) == HIGH)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  amarelo(700);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  vermelho(4000);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  verde(2000);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}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</a:t>
            </a:r>
            <a:r>
              <a:rPr lang="pt-BR" sz="1600" dirty="0" err="1"/>
              <a:t>else</a:t>
            </a:r>
            <a:r>
              <a:rPr lang="pt-BR" sz="1600" dirty="0"/>
              <a:t> 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amarelo(700);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vermelho(3000);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  verde(2000);    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  }</a:t>
            </a:r>
          </a:p>
          <a:p>
            <a:pPr marL="0" indent="0">
              <a:lnSpc>
                <a:spcPts val="1400"/>
              </a:lnSpc>
              <a:buNone/>
            </a:pPr>
            <a:r>
              <a:rPr lang="pt-BR" sz="1600" dirty="0"/>
              <a:t>}</a:t>
            </a:r>
          </a:p>
          <a:p>
            <a:pPr marL="0" indent="0">
              <a:lnSpc>
                <a:spcPts val="1400"/>
              </a:lnSpc>
              <a:buNone/>
            </a:pPr>
            <a:endParaRPr lang="pt-BR" sz="2400" dirty="0"/>
          </a:p>
          <a:p>
            <a:pPr marL="0" indent="0">
              <a:lnSpc>
                <a:spcPts val="1400"/>
              </a:lnSpc>
              <a:buNone/>
            </a:pPr>
            <a:endParaRPr lang="pt-BR" sz="24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644008" y="1675859"/>
            <a:ext cx="3707936" cy="51715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void vermelho(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dly</a:t>
            </a:r>
            <a:r>
              <a:rPr lang="pt-BR" sz="1600" dirty="0"/>
              <a:t>) {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ledVermelho</a:t>
            </a:r>
            <a:r>
              <a:rPr lang="pt-BR" sz="1600" dirty="0"/>
              <a:t>, HIGH);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delay</a:t>
            </a:r>
            <a:r>
              <a:rPr lang="pt-BR" sz="1600" dirty="0"/>
              <a:t>(</a:t>
            </a:r>
            <a:r>
              <a:rPr lang="pt-BR" sz="1600" dirty="0" err="1"/>
              <a:t>dly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ledVermelho</a:t>
            </a:r>
            <a:r>
              <a:rPr lang="pt-BR" sz="1600" dirty="0"/>
              <a:t>, LOW);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void amarelo(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dly</a:t>
            </a:r>
            <a:r>
              <a:rPr lang="pt-BR" sz="1600" dirty="0"/>
              <a:t>) {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ledAmarelo</a:t>
            </a:r>
            <a:r>
              <a:rPr lang="pt-BR" sz="1600" dirty="0"/>
              <a:t>, HIGH);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delay</a:t>
            </a:r>
            <a:r>
              <a:rPr lang="pt-BR" sz="1600" dirty="0"/>
              <a:t>(</a:t>
            </a:r>
            <a:r>
              <a:rPr lang="pt-BR" sz="1600" dirty="0" err="1"/>
              <a:t>dly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ledAmarelo</a:t>
            </a:r>
            <a:r>
              <a:rPr lang="pt-BR" sz="1600" dirty="0"/>
              <a:t>, LOW);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void verde(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dly</a:t>
            </a:r>
            <a:r>
              <a:rPr lang="pt-BR" sz="1600" dirty="0"/>
              <a:t>) {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ledVerde</a:t>
            </a:r>
            <a:r>
              <a:rPr lang="pt-BR" sz="1600" dirty="0"/>
              <a:t>, HIGH);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delay</a:t>
            </a:r>
            <a:r>
              <a:rPr lang="pt-BR" sz="1600" dirty="0"/>
              <a:t>(</a:t>
            </a:r>
            <a:r>
              <a:rPr lang="pt-BR" sz="1600" dirty="0" err="1"/>
              <a:t>dly</a:t>
            </a:r>
            <a:r>
              <a:rPr lang="pt-BR" sz="1600" dirty="0"/>
              <a:t>);</a:t>
            </a:r>
          </a:p>
          <a:p>
            <a:pPr marL="0" indent="0">
              <a:buNone/>
            </a:pPr>
            <a:r>
              <a:rPr lang="pt-BR" sz="1600" dirty="0"/>
              <a:t>  </a:t>
            </a:r>
            <a:r>
              <a:rPr lang="pt-BR" sz="1600" dirty="0" err="1"/>
              <a:t>digitalWrite</a:t>
            </a:r>
            <a:r>
              <a:rPr lang="pt-BR" sz="1600" dirty="0"/>
              <a:t>(</a:t>
            </a:r>
            <a:r>
              <a:rPr lang="pt-BR" sz="1600" dirty="0" err="1"/>
              <a:t>ledVerde</a:t>
            </a:r>
            <a:r>
              <a:rPr lang="pt-BR" sz="1600" dirty="0"/>
              <a:t>, LOW);</a:t>
            </a:r>
          </a:p>
          <a:p>
            <a:pPr marL="0" indent="0">
              <a:buNone/>
            </a:pPr>
            <a:r>
              <a:rPr lang="pt-BR" sz="1600" dirty="0"/>
              <a:t>}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4211960" y="1675859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7 – Semáforo com Botão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2"/>
          <a:stretch/>
        </p:blipFill>
        <p:spPr>
          <a:xfrm rot="5400000">
            <a:off x="1980530" y="1191439"/>
            <a:ext cx="5182941" cy="6173038"/>
          </a:xfrm>
        </p:spPr>
      </p:pic>
    </p:spTree>
    <p:extLst>
      <p:ext uri="{BB962C8B-B14F-4D97-AF65-F5344CB8AC3E}">
        <p14:creationId xmlns:p14="http://schemas.microsoft.com/office/powerpoint/2010/main" val="12872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 rot="21286530">
            <a:off x="1375182" y="3361712"/>
            <a:ext cx="4813998" cy="1617361"/>
            <a:chOff x="1417753" y="3805902"/>
            <a:chExt cx="4813998" cy="1119299"/>
          </a:xfrm>
          <a:solidFill>
            <a:schemeClr val="accent6"/>
          </a:solidFill>
        </p:grpSpPr>
        <p:sp>
          <p:nvSpPr>
            <p:cNvPr id="14" name="Lua 13"/>
            <p:cNvSpPr/>
            <p:nvPr/>
          </p:nvSpPr>
          <p:spPr>
            <a:xfrm>
              <a:off x="5845068" y="4197060"/>
              <a:ext cx="386683" cy="432041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Lua 14"/>
            <p:cNvSpPr/>
            <p:nvPr/>
          </p:nvSpPr>
          <p:spPr>
            <a:xfrm>
              <a:off x="5273287" y="4149087"/>
              <a:ext cx="485646" cy="504049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Lua 15"/>
            <p:cNvSpPr/>
            <p:nvPr/>
          </p:nvSpPr>
          <p:spPr>
            <a:xfrm>
              <a:off x="4699609" y="4113891"/>
              <a:ext cx="485646" cy="576059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Lua 16"/>
            <p:cNvSpPr/>
            <p:nvPr/>
          </p:nvSpPr>
          <p:spPr>
            <a:xfrm>
              <a:off x="4136859" y="4077075"/>
              <a:ext cx="485646" cy="648069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Lua 17"/>
            <p:cNvSpPr/>
            <p:nvPr/>
          </p:nvSpPr>
          <p:spPr>
            <a:xfrm>
              <a:off x="3568645" y="4005064"/>
              <a:ext cx="485646" cy="720080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ua 18"/>
            <p:cNvSpPr/>
            <p:nvPr/>
          </p:nvSpPr>
          <p:spPr>
            <a:xfrm>
              <a:off x="2993471" y="3979959"/>
              <a:ext cx="592534" cy="792084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Lua 19"/>
            <p:cNvSpPr/>
            <p:nvPr/>
          </p:nvSpPr>
          <p:spPr>
            <a:xfrm>
              <a:off x="2432217" y="3933051"/>
              <a:ext cx="592534" cy="864096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Lua 20"/>
            <p:cNvSpPr/>
            <p:nvPr/>
          </p:nvSpPr>
          <p:spPr>
            <a:xfrm>
              <a:off x="1924985" y="3861048"/>
              <a:ext cx="592534" cy="990908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Lua 21"/>
            <p:cNvSpPr/>
            <p:nvPr/>
          </p:nvSpPr>
          <p:spPr>
            <a:xfrm>
              <a:off x="1417753" y="3805902"/>
              <a:ext cx="568214" cy="1119299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Fluxograma: Entrada manual 2"/>
          <p:cNvSpPr/>
          <p:nvPr/>
        </p:nvSpPr>
        <p:spPr>
          <a:xfrm>
            <a:off x="530412" y="2329309"/>
            <a:ext cx="1215978" cy="26376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10000 w 10000"/>
              <a:gd name="connsiteY2" fmla="*/ 1000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4136 w 10000"/>
              <a:gd name="connsiteY2" fmla="*/ 5712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9084 w 10000"/>
              <a:gd name="connsiteY2" fmla="*/ 967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9084 w 10000"/>
              <a:gd name="connsiteY2" fmla="*/ 967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9084 w 10000"/>
              <a:gd name="connsiteY2" fmla="*/ 967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9084 w 10000"/>
              <a:gd name="connsiteY2" fmla="*/ 967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10000"/>
              <a:gd name="connsiteY0" fmla="*/ 2000 h 23963"/>
              <a:gd name="connsiteX1" fmla="*/ 10000 w 10000"/>
              <a:gd name="connsiteY1" fmla="*/ 0 h 23963"/>
              <a:gd name="connsiteX2" fmla="*/ 9084 w 10000"/>
              <a:gd name="connsiteY2" fmla="*/ 9670 h 23963"/>
              <a:gd name="connsiteX3" fmla="*/ 3970 w 10000"/>
              <a:gd name="connsiteY3" fmla="*/ 23963 h 23963"/>
              <a:gd name="connsiteX4" fmla="*/ 0 w 10000"/>
              <a:gd name="connsiteY4" fmla="*/ 2000 h 23963"/>
              <a:gd name="connsiteX0" fmla="*/ 0 w 9169"/>
              <a:gd name="connsiteY0" fmla="*/ 1577 h 23540"/>
              <a:gd name="connsiteX1" fmla="*/ 9059 w 9169"/>
              <a:gd name="connsiteY1" fmla="*/ 0 h 23540"/>
              <a:gd name="connsiteX2" fmla="*/ 9084 w 9169"/>
              <a:gd name="connsiteY2" fmla="*/ 9247 h 23540"/>
              <a:gd name="connsiteX3" fmla="*/ 3970 w 9169"/>
              <a:gd name="connsiteY3" fmla="*/ 23540 h 23540"/>
              <a:gd name="connsiteX4" fmla="*/ 0 w 9169"/>
              <a:gd name="connsiteY4" fmla="*/ 1577 h 23540"/>
              <a:gd name="connsiteX0" fmla="*/ 0 w 8201"/>
              <a:gd name="connsiteY0" fmla="*/ 1651 h 10000"/>
              <a:gd name="connsiteX1" fmla="*/ 8081 w 8201"/>
              <a:gd name="connsiteY1" fmla="*/ 0 h 10000"/>
              <a:gd name="connsiteX2" fmla="*/ 8108 w 8201"/>
              <a:gd name="connsiteY2" fmla="*/ 3928 h 10000"/>
              <a:gd name="connsiteX3" fmla="*/ 2531 w 8201"/>
              <a:gd name="connsiteY3" fmla="*/ 10000 h 10000"/>
              <a:gd name="connsiteX4" fmla="*/ 0 w 8201"/>
              <a:gd name="connsiteY4" fmla="*/ 1651 h 10000"/>
              <a:gd name="connsiteX0" fmla="*/ 0 w 8132"/>
              <a:gd name="connsiteY0" fmla="*/ 2025 h 10000"/>
              <a:gd name="connsiteX1" fmla="*/ 7986 w 8132"/>
              <a:gd name="connsiteY1" fmla="*/ 0 h 10000"/>
              <a:gd name="connsiteX2" fmla="*/ 8019 w 8132"/>
              <a:gd name="connsiteY2" fmla="*/ 3928 h 10000"/>
              <a:gd name="connsiteX3" fmla="*/ 1218 w 8132"/>
              <a:gd name="connsiteY3" fmla="*/ 10000 h 10000"/>
              <a:gd name="connsiteX4" fmla="*/ 0 w 8132"/>
              <a:gd name="connsiteY4" fmla="*/ 2025 h 10000"/>
              <a:gd name="connsiteX0" fmla="*/ 0 w 9297"/>
              <a:gd name="connsiteY0" fmla="*/ 2585 h 10000"/>
              <a:gd name="connsiteX1" fmla="*/ 9117 w 9297"/>
              <a:gd name="connsiteY1" fmla="*/ 0 h 10000"/>
              <a:gd name="connsiteX2" fmla="*/ 9158 w 9297"/>
              <a:gd name="connsiteY2" fmla="*/ 3928 h 10000"/>
              <a:gd name="connsiteX3" fmla="*/ 795 w 9297"/>
              <a:gd name="connsiteY3" fmla="*/ 10000 h 10000"/>
              <a:gd name="connsiteX4" fmla="*/ 0 w 9297"/>
              <a:gd name="connsiteY4" fmla="*/ 2585 h 10000"/>
              <a:gd name="connsiteX0" fmla="*/ 0 w 10000"/>
              <a:gd name="connsiteY0" fmla="*/ 2585 h 10374"/>
              <a:gd name="connsiteX1" fmla="*/ 9806 w 10000"/>
              <a:gd name="connsiteY1" fmla="*/ 0 h 10374"/>
              <a:gd name="connsiteX2" fmla="*/ 9850 w 10000"/>
              <a:gd name="connsiteY2" fmla="*/ 3928 h 10374"/>
              <a:gd name="connsiteX3" fmla="*/ 1517 w 10000"/>
              <a:gd name="connsiteY3" fmla="*/ 10374 h 10374"/>
              <a:gd name="connsiteX4" fmla="*/ 0 w 10000"/>
              <a:gd name="connsiteY4" fmla="*/ 2585 h 10374"/>
              <a:gd name="connsiteX0" fmla="*/ 0 w 10048"/>
              <a:gd name="connsiteY0" fmla="*/ 2585 h 10374"/>
              <a:gd name="connsiteX1" fmla="*/ 9806 w 10048"/>
              <a:gd name="connsiteY1" fmla="*/ 0 h 10374"/>
              <a:gd name="connsiteX2" fmla="*/ 9850 w 10048"/>
              <a:gd name="connsiteY2" fmla="*/ 3928 h 10374"/>
              <a:gd name="connsiteX3" fmla="*/ 1517 w 10048"/>
              <a:gd name="connsiteY3" fmla="*/ 10374 h 10374"/>
              <a:gd name="connsiteX4" fmla="*/ 0 w 10048"/>
              <a:gd name="connsiteY4" fmla="*/ 2585 h 10374"/>
              <a:gd name="connsiteX0" fmla="*/ 0 w 10157"/>
              <a:gd name="connsiteY0" fmla="*/ 2585 h 10374"/>
              <a:gd name="connsiteX1" fmla="*/ 9806 w 10157"/>
              <a:gd name="connsiteY1" fmla="*/ 0 h 10374"/>
              <a:gd name="connsiteX2" fmla="*/ 9850 w 10157"/>
              <a:gd name="connsiteY2" fmla="*/ 3928 h 10374"/>
              <a:gd name="connsiteX3" fmla="*/ 1517 w 10157"/>
              <a:gd name="connsiteY3" fmla="*/ 10374 h 10374"/>
              <a:gd name="connsiteX4" fmla="*/ 0 w 10157"/>
              <a:gd name="connsiteY4" fmla="*/ 2585 h 10374"/>
              <a:gd name="connsiteX0" fmla="*/ 0 w 9684"/>
              <a:gd name="connsiteY0" fmla="*/ 4033 h 10374"/>
              <a:gd name="connsiteX1" fmla="*/ 9333 w 9684"/>
              <a:gd name="connsiteY1" fmla="*/ 0 h 10374"/>
              <a:gd name="connsiteX2" fmla="*/ 9377 w 9684"/>
              <a:gd name="connsiteY2" fmla="*/ 3928 h 10374"/>
              <a:gd name="connsiteX3" fmla="*/ 1044 w 9684"/>
              <a:gd name="connsiteY3" fmla="*/ 10374 h 10374"/>
              <a:gd name="connsiteX4" fmla="*/ 0 w 9684"/>
              <a:gd name="connsiteY4" fmla="*/ 4033 h 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4" h="10374">
                <a:moveTo>
                  <a:pt x="0" y="4033"/>
                </a:moveTo>
                <a:lnTo>
                  <a:pt x="9333" y="0"/>
                </a:lnTo>
                <a:cubicBezTo>
                  <a:pt x="9648" y="2630"/>
                  <a:pt x="9914" y="2559"/>
                  <a:pt x="9377" y="3928"/>
                </a:cubicBezTo>
                <a:cubicBezTo>
                  <a:pt x="7132" y="5672"/>
                  <a:pt x="5652" y="7182"/>
                  <a:pt x="1044" y="10374"/>
                </a:cubicBezTo>
                <a:lnTo>
                  <a:pt x="0" y="403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8 – Sonar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2" name="Fluxograma: Armazenamento de acesso direto 1"/>
          <p:cNvSpPr/>
          <p:nvPr/>
        </p:nvSpPr>
        <p:spPr>
          <a:xfrm>
            <a:off x="1439835" y="2748951"/>
            <a:ext cx="520410" cy="902802"/>
          </a:xfrm>
          <a:prstGeom prst="flowChartMagneticDrum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Armazenamento de acesso direto 9"/>
          <p:cNvSpPr/>
          <p:nvPr/>
        </p:nvSpPr>
        <p:spPr>
          <a:xfrm>
            <a:off x="791763" y="3507737"/>
            <a:ext cx="648072" cy="1080120"/>
          </a:xfrm>
          <a:prstGeom prst="flowChartMagneticDrum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/>
          <p:cNvCxnSpPr>
            <a:endCxn id="28" idx="1"/>
          </p:cNvCxnSpPr>
          <p:nvPr/>
        </p:nvCxnSpPr>
        <p:spPr>
          <a:xfrm>
            <a:off x="2021902" y="3271049"/>
            <a:ext cx="4104429" cy="301369"/>
          </a:xfrm>
          <a:prstGeom prst="straightConnector1">
            <a:avLst/>
          </a:prstGeom>
          <a:ln w="190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Disco magnético 26"/>
          <p:cNvSpPr/>
          <p:nvPr/>
        </p:nvSpPr>
        <p:spPr>
          <a:xfrm>
            <a:off x="6372200" y="2708920"/>
            <a:ext cx="2008374" cy="2094962"/>
          </a:xfrm>
          <a:prstGeom prst="flowChartMagneticDisk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Obstáculo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Explosão 1 27"/>
          <p:cNvSpPr/>
          <p:nvPr/>
        </p:nvSpPr>
        <p:spPr>
          <a:xfrm>
            <a:off x="6126331" y="2847014"/>
            <a:ext cx="395524" cy="1818773"/>
          </a:xfrm>
          <a:prstGeom prst="irregularSeal1">
            <a:avLst/>
          </a:prstGeom>
          <a:solidFill>
            <a:srgbClr val="FFC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2220684" y="4983105"/>
            <a:ext cx="9853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accent6">
                    <a:lumMod val="75000"/>
                  </a:schemeClr>
                </a:solidFill>
              </a:rPr>
              <a:t>Echo</a:t>
            </a:r>
            <a:endParaRPr lang="pt-B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192577" y="2394111"/>
            <a:ext cx="10839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Pulso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8 – Sonar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6228216" cy="5171512"/>
          </a:xfrm>
        </p:spPr>
        <p:txBody>
          <a:bodyPr anchor="t">
            <a:no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#include "</a:t>
            </a:r>
            <a:r>
              <a:rPr lang="pt-BR" sz="1800" dirty="0" err="1"/>
              <a:t>Ultrasonic.h</a:t>
            </a:r>
            <a:r>
              <a:rPr lang="pt-BR" sz="1800" dirty="0"/>
              <a:t>"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echo</a:t>
            </a:r>
            <a:r>
              <a:rPr lang="pt-BR" sz="1800" dirty="0"/>
              <a:t> = </a:t>
            </a:r>
            <a:r>
              <a:rPr lang="pt-BR" sz="1800" dirty="0" smtClean="0"/>
              <a:t>12;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 smtClean="0"/>
              <a:t>trig</a:t>
            </a:r>
            <a:r>
              <a:rPr lang="pt-BR" sz="1800" dirty="0" smtClean="0"/>
              <a:t> = 13;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err="1" smtClean="0"/>
              <a:t>int</a:t>
            </a:r>
            <a:r>
              <a:rPr lang="pt-BR" sz="1800" dirty="0" smtClean="0"/>
              <a:t> </a:t>
            </a:r>
            <a:r>
              <a:rPr lang="pt-BR" sz="1800" dirty="0" err="1"/>
              <a:t>dist</a:t>
            </a:r>
            <a:r>
              <a:rPr lang="pt-BR" sz="1800" dirty="0" smtClean="0"/>
              <a:t>;</a:t>
            </a:r>
          </a:p>
          <a:p>
            <a:pPr marL="0" indent="0">
              <a:lnSpc>
                <a:spcPts val="2100"/>
              </a:lnSpc>
              <a:buNone/>
            </a:pPr>
            <a:endParaRPr lang="pt-BR" sz="1800" dirty="0"/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err="1"/>
              <a:t>Ultrasonic</a:t>
            </a:r>
            <a:r>
              <a:rPr lang="pt-BR" sz="1800" dirty="0"/>
              <a:t> </a:t>
            </a:r>
            <a:r>
              <a:rPr lang="pt-BR" sz="1800" dirty="0" err="1"/>
              <a:t>us</a:t>
            </a:r>
            <a:r>
              <a:rPr lang="pt-BR" sz="1800" dirty="0"/>
              <a:t>(</a:t>
            </a:r>
            <a:r>
              <a:rPr lang="pt-BR" sz="1800" dirty="0" err="1"/>
              <a:t>trig</a:t>
            </a:r>
            <a:r>
              <a:rPr lang="pt-BR" sz="1800" dirty="0"/>
              <a:t>, </a:t>
            </a:r>
            <a:r>
              <a:rPr lang="pt-BR" sz="1800" dirty="0" err="1"/>
              <a:t>echo</a:t>
            </a:r>
            <a:r>
              <a:rPr lang="pt-BR" sz="1800" dirty="0"/>
              <a:t>);</a:t>
            </a:r>
          </a:p>
          <a:p>
            <a:pPr marL="0" indent="0">
              <a:lnSpc>
                <a:spcPts val="2100"/>
              </a:lnSpc>
              <a:buNone/>
            </a:pPr>
            <a:endParaRPr lang="pt-BR" sz="1800" dirty="0"/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void setup() {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  </a:t>
            </a:r>
            <a:r>
              <a:rPr lang="pt-BR" sz="1800" dirty="0" err="1"/>
              <a:t>Serial.begin</a:t>
            </a:r>
            <a:r>
              <a:rPr lang="pt-BR" sz="1800" dirty="0"/>
              <a:t>(9600);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smtClean="0"/>
              <a:t>}</a:t>
            </a:r>
            <a:endParaRPr lang="pt-BR" sz="1800" dirty="0"/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void loop() {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  </a:t>
            </a:r>
            <a:r>
              <a:rPr lang="pt-BR" sz="1800" dirty="0" err="1"/>
              <a:t>dist</a:t>
            </a:r>
            <a:r>
              <a:rPr lang="pt-BR" sz="1800" dirty="0"/>
              <a:t> = </a:t>
            </a:r>
            <a:r>
              <a:rPr lang="pt-BR" sz="1800" dirty="0" err="1"/>
              <a:t>us.Ranging</a:t>
            </a:r>
            <a:r>
              <a:rPr lang="pt-BR" sz="1800" dirty="0"/>
              <a:t>(CM);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//CM = diretiva pra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centimetros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  </a:t>
            </a:r>
            <a:r>
              <a:rPr lang="pt-BR" sz="1800" dirty="0" err="1"/>
              <a:t>Serial.print</a:t>
            </a:r>
            <a:r>
              <a:rPr lang="pt-BR" sz="1800" dirty="0"/>
              <a:t>("Distancia em CM: ");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  </a:t>
            </a:r>
            <a:r>
              <a:rPr lang="pt-BR" sz="1800" dirty="0" err="1"/>
              <a:t>Serial.println</a:t>
            </a:r>
            <a:r>
              <a:rPr lang="pt-BR" sz="1800" dirty="0"/>
              <a:t>(</a:t>
            </a:r>
            <a:r>
              <a:rPr lang="pt-BR" sz="1800" dirty="0" err="1"/>
              <a:t>dist</a:t>
            </a:r>
            <a:r>
              <a:rPr lang="pt-BR" sz="1800" dirty="0"/>
              <a:t>);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/>
              <a:t>  </a:t>
            </a:r>
            <a:r>
              <a:rPr lang="pt-BR" sz="1800" dirty="0" err="1"/>
              <a:t>delay</a:t>
            </a:r>
            <a:r>
              <a:rPr lang="pt-BR" sz="1800" dirty="0"/>
              <a:t>(50);</a:t>
            </a:r>
          </a:p>
          <a:p>
            <a:pPr marL="0" indent="0">
              <a:lnSpc>
                <a:spcPts val="2100"/>
              </a:lnSpc>
              <a:buNone/>
            </a:pPr>
            <a:r>
              <a:rPr lang="pt-BR" sz="1800" dirty="0" smtClean="0"/>
              <a:t>}</a:t>
            </a:r>
            <a:endParaRPr lang="pt-BR" sz="28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2771802" y="1686488"/>
            <a:ext cx="6092848" cy="747763"/>
            <a:chOff x="2771802" y="1686488"/>
            <a:chExt cx="6092848" cy="747763"/>
          </a:xfrm>
        </p:grpSpPr>
        <p:sp>
          <p:nvSpPr>
            <p:cNvPr id="10" name="Espaço Reservado para Conteúdo 2"/>
            <p:cNvSpPr txBox="1">
              <a:spLocks/>
            </p:cNvSpPr>
            <p:nvPr/>
          </p:nvSpPr>
          <p:spPr>
            <a:xfrm>
              <a:off x="3284538" y="1686488"/>
              <a:ext cx="5580112" cy="747763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pt-BR" sz="1800" b="1" dirty="0" smtClean="0"/>
                <a:t>Para adicionar novas bibliotecas na IDE do Arduino:</a:t>
              </a:r>
            </a:p>
            <a:p>
              <a:pPr marL="0" indent="0">
                <a:buNone/>
              </a:pPr>
              <a:r>
                <a:rPr lang="pt-BR" sz="1800" dirty="0" smtClean="0"/>
                <a:t>Menu: Sketch/Incluir biblioteca/Adicionar </a:t>
              </a:r>
              <a:r>
                <a:rPr lang="pt-BR" sz="1800" dirty="0"/>
                <a:t>biblioteca .zip</a:t>
              </a:r>
              <a:r>
                <a:rPr lang="pt-BR" sz="1800" dirty="0" smtClean="0"/>
                <a:t>/</a:t>
              </a:r>
            </a:p>
          </p:txBody>
        </p:sp>
        <p:cxnSp>
          <p:nvCxnSpPr>
            <p:cNvPr id="7" name="Conector angulado 6"/>
            <p:cNvCxnSpPr>
              <a:stCxn id="10" idx="1"/>
            </p:cNvCxnSpPr>
            <p:nvPr/>
          </p:nvCxnSpPr>
          <p:spPr>
            <a:xfrm rot="10800000">
              <a:off x="2771802" y="1916834"/>
              <a:ext cx="512736" cy="143536"/>
            </a:xfrm>
            <a:prstGeom prst="bentConnector3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4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8 – Sonar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" t="-285" r="-132" b="28557"/>
          <a:stretch/>
        </p:blipFill>
        <p:spPr>
          <a:xfrm>
            <a:off x="36512" y="1752423"/>
            <a:ext cx="9144000" cy="51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9 – Servo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7884400" cy="4622832"/>
          </a:xfrm>
        </p:spPr>
        <p:txBody>
          <a:bodyPr anchor="t">
            <a:no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Servo.h</a:t>
            </a:r>
            <a:r>
              <a:rPr lang="pt-BR" sz="1800" dirty="0"/>
              <a:t>&gt; 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//importe a biblioteca, </a:t>
            </a:r>
            <a:r>
              <a:rPr lang="pt-B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já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 inclusa na IDE</a:t>
            </a:r>
          </a:p>
          <a:p>
            <a:pPr marL="0" indent="0">
              <a:lnSpc>
                <a:spcPts val="1800"/>
              </a:lnSpc>
              <a:buNone/>
            </a:pPr>
            <a:endParaRPr lang="pt-BR" sz="1800" dirty="0"/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#define s 9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Servo servo1;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//criando um Servo</a:t>
            </a:r>
          </a:p>
          <a:p>
            <a:pPr marL="0" indent="0">
              <a:lnSpc>
                <a:spcPts val="1800"/>
              </a:lnSpc>
              <a:buNone/>
            </a:pPr>
            <a:endParaRPr lang="pt-BR" sz="1800" dirty="0"/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void setup()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 servo1.attach(s);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//definindo qual pino vai usar no </a:t>
            </a:r>
            <a:r>
              <a:rPr lang="pt-B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Servo</a:t>
            </a:r>
            <a:endParaRPr lang="pt-BR" sz="1800" dirty="0"/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}</a:t>
            </a:r>
          </a:p>
          <a:p>
            <a:pPr marL="0" indent="0">
              <a:lnSpc>
                <a:spcPts val="1800"/>
              </a:lnSpc>
              <a:buNone/>
            </a:pPr>
            <a:endParaRPr lang="pt-BR" sz="1800" dirty="0"/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void loop()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 for(</a:t>
            </a:r>
            <a:r>
              <a:rPr lang="pt-BR" sz="1800" dirty="0" err="1"/>
              <a:t>int</a:t>
            </a:r>
            <a:r>
              <a:rPr lang="pt-BR" sz="1800" dirty="0"/>
              <a:t> x = 0; x&lt;=180;x</a:t>
            </a:r>
            <a:r>
              <a:rPr lang="pt-BR" sz="1800" dirty="0" smtClean="0"/>
              <a:t>++){ </a:t>
            </a:r>
            <a:r>
              <a:rPr lang="pt-BR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//o micro servo tem apenas 180 posições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   servo1.write(x);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//manda a posição pro micro servo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   </a:t>
            </a:r>
            <a:r>
              <a:rPr lang="pt-BR" sz="1800" dirty="0" err="1"/>
              <a:t>delay</a:t>
            </a:r>
            <a:r>
              <a:rPr lang="pt-BR" sz="1800" dirty="0"/>
              <a:t>(17);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  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pt-BR" sz="1800" dirty="0"/>
              <a:t>}</a:t>
            </a:r>
            <a:endParaRPr lang="pt-BR" sz="28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1999364" y="2249189"/>
            <a:ext cx="6792005" cy="747763"/>
            <a:chOff x="2005535" y="1714171"/>
            <a:chExt cx="6794458" cy="747763"/>
          </a:xfrm>
        </p:grpSpPr>
        <p:sp>
          <p:nvSpPr>
            <p:cNvPr id="11" name="Espaço Reservado para Conteúdo 2"/>
            <p:cNvSpPr txBox="1">
              <a:spLocks/>
            </p:cNvSpPr>
            <p:nvPr/>
          </p:nvSpPr>
          <p:spPr>
            <a:xfrm>
              <a:off x="5413171" y="1714171"/>
              <a:ext cx="3386822" cy="747763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pt-BR" sz="1800" b="1" dirty="0" smtClean="0"/>
                <a:t>Coloque em uma porta analógica, pois usaremos valores de 0 a 180</a:t>
              </a:r>
              <a:endParaRPr lang="pt-BR" sz="1800" dirty="0" smtClean="0"/>
            </a:p>
          </p:txBody>
        </p:sp>
        <p:cxnSp>
          <p:nvCxnSpPr>
            <p:cNvPr id="12" name="Conector angulado 11"/>
            <p:cNvCxnSpPr>
              <a:stCxn id="11" idx="1"/>
            </p:cNvCxnSpPr>
            <p:nvPr/>
          </p:nvCxnSpPr>
          <p:spPr>
            <a:xfrm rot="10800000">
              <a:off x="2005535" y="1858187"/>
              <a:ext cx="3407637" cy="229866"/>
            </a:xfrm>
            <a:prstGeom prst="bentConnector3">
              <a:avLst>
                <a:gd name="adj1" fmla="val 49599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3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" b="21723"/>
          <a:stretch/>
        </p:blipFill>
        <p:spPr>
          <a:xfrm>
            <a:off x="453275" y="2091319"/>
            <a:ext cx="6278965" cy="4794066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9 – Servo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13" name="Semicírculos 12"/>
          <p:cNvSpPr/>
          <p:nvPr/>
        </p:nvSpPr>
        <p:spPr>
          <a:xfrm>
            <a:off x="3923928" y="1690811"/>
            <a:ext cx="2448272" cy="2160240"/>
          </a:xfrm>
          <a:prstGeom prst="blockArc">
            <a:avLst>
              <a:gd name="adj1" fmla="val 10800000"/>
              <a:gd name="adj2" fmla="val 21546834"/>
              <a:gd name="adj3" fmla="val 0"/>
            </a:avLst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6250452" y="1819913"/>
            <a:ext cx="2626587" cy="747763"/>
            <a:chOff x="1422983" y="1714171"/>
            <a:chExt cx="7377010" cy="747763"/>
          </a:xfrm>
        </p:grpSpPr>
        <p:sp>
          <p:nvSpPr>
            <p:cNvPr id="15" name="Espaço Reservado para Conteúdo 2"/>
            <p:cNvSpPr txBox="1">
              <a:spLocks/>
            </p:cNvSpPr>
            <p:nvPr/>
          </p:nvSpPr>
          <p:spPr>
            <a:xfrm>
              <a:off x="4027946" y="1714171"/>
              <a:ext cx="4772047" cy="747763"/>
            </a:xfrm>
            <a:prstGeom prst="rect">
              <a:avLst/>
            </a:prstGeom>
            <a:ln w="38100">
              <a:solidFill>
                <a:schemeClr val="tx2"/>
              </a:solidFill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pt-BR" sz="2000" b="1" dirty="0" smtClean="0"/>
                <a:t>Se move em apenas 180°</a:t>
              </a:r>
              <a:endParaRPr lang="pt-BR" sz="2000" dirty="0" smtClean="0"/>
            </a:p>
          </p:txBody>
        </p:sp>
        <p:cxnSp>
          <p:nvCxnSpPr>
            <p:cNvPr id="16" name="Conector angulado 15"/>
            <p:cNvCxnSpPr>
              <a:stCxn id="15" idx="1"/>
            </p:cNvCxnSpPr>
            <p:nvPr/>
          </p:nvCxnSpPr>
          <p:spPr>
            <a:xfrm rot="10800000">
              <a:off x="1422983" y="1883099"/>
              <a:ext cx="2604963" cy="2049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CaixaDeTexto 18"/>
          <p:cNvSpPr txBox="1"/>
          <p:nvPr/>
        </p:nvSpPr>
        <p:spPr>
          <a:xfrm>
            <a:off x="3579690" y="249289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</a:rPr>
              <a:t>0°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370060" y="2444519"/>
            <a:ext cx="722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tx2"/>
                </a:solidFill>
              </a:rPr>
              <a:t>180°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308304" y="4509120"/>
            <a:ext cx="158098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GND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311494" y="4869160"/>
            <a:ext cx="1580986" cy="288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VCC  5v</a:t>
            </a:r>
            <a:endParaRPr lang="pt-BR" sz="2400" dirty="0"/>
          </a:p>
        </p:txBody>
      </p:sp>
      <p:sp>
        <p:nvSpPr>
          <p:cNvPr id="26" name="Retângulo 25"/>
          <p:cNvSpPr/>
          <p:nvPr/>
        </p:nvSpPr>
        <p:spPr>
          <a:xfrm>
            <a:off x="7308304" y="5229200"/>
            <a:ext cx="1580986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Dados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10 – </a:t>
            </a:r>
            <a:r>
              <a:rPr lang="pt-BR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Emitter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(Emissor)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2996538" cy="51715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ATAD -&gt; pino 12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arduino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GND  -&gt; GND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arduino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VCC  -&gt; 3.3V </a:t>
            </a:r>
            <a:r>
              <a:rPr lang="pt-B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arduino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*/</a:t>
            </a:r>
          </a:p>
          <a:p>
            <a:pPr marL="0" indent="0"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VirtualWire.h</a:t>
            </a:r>
            <a:r>
              <a:rPr lang="pt-BR" sz="1800" dirty="0"/>
              <a:t>&gt;</a:t>
            </a:r>
          </a:p>
          <a:p>
            <a:pPr marL="0" indent="0">
              <a:buNone/>
            </a:pPr>
            <a:r>
              <a:rPr lang="pt-BR" sz="1800" dirty="0" err="1"/>
              <a:t>const</a:t>
            </a:r>
            <a:r>
              <a:rPr lang="pt-BR" sz="1800" dirty="0"/>
              <a:t> 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ledPin</a:t>
            </a:r>
            <a:r>
              <a:rPr lang="pt-BR" sz="1800" dirty="0"/>
              <a:t> = 13;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void setup() {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vw_setup</a:t>
            </a:r>
            <a:r>
              <a:rPr lang="pt-BR" sz="1800" dirty="0"/>
              <a:t>(2000);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pinMode</a:t>
            </a:r>
            <a:r>
              <a:rPr lang="pt-BR" sz="1800" dirty="0"/>
              <a:t>(</a:t>
            </a:r>
            <a:r>
              <a:rPr lang="pt-BR" sz="1800" dirty="0" err="1"/>
              <a:t>ledPin</a:t>
            </a:r>
            <a:r>
              <a:rPr lang="pt-BR" sz="1800" dirty="0"/>
              <a:t>, OUTPUT);</a:t>
            </a:r>
          </a:p>
          <a:p>
            <a:pPr marL="0" indent="0">
              <a:buNone/>
            </a:pPr>
            <a:r>
              <a:rPr lang="pt-BR" sz="1800" dirty="0"/>
              <a:t>  </a:t>
            </a:r>
            <a:r>
              <a:rPr lang="pt-BR" sz="1800" dirty="0" err="1"/>
              <a:t>Serial.begin</a:t>
            </a:r>
            <a:r>
              <a:rPr lang="pt-BR" sz="1800" dirty="0"/>
              <a:t>(9600</a:t>
            </a:r>
            <a:r>
              <a:rPr lang="pt-BR" sz="1800" dirty="0" smtClean="0"/>
              <a:t>);</a:t>
            </a:r>
            <a:endParaRPr lang="pt-BR" sz="1800" dirty="0"/>
          </a:p>
          <a:p>
            <a:pPr marL="0" indent="0">
              <a:buNone/>
            </a:pPr>
            <a:r>
              <a:rPr lang="pt-BR" sz="1800" dirty="0" smtClean="0"/>
              <a:t>}</a:t>
            </a:r>
            <a:endParaRPr lang="pt-BR" sz="1800" dirty="0"/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31840" y="1721089"/>
            <a:ext cx="6111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void loop() {</a:t>
            </a:r>
          </a:p>
          <a:p>
            <a:r>
              <a:rPr lang="pt-BR" dirty="0"/>
              <a:t>  char </a:t>
            </a:r>
            <a:r>
              <a:rPr lang="pt-BR" dirty="0" err="1"/>
              <a:t>cmd</a:t>
            </a:r>
            <a:r>
              <a:rPr lang="pt-BR" dirty="0"/>
              <a:t> = </a:t>
            </a:r>
            <a:r>
              <a:rPr lang="pt-BR" dirty="0" err="1"/>
              <a:t>Serial.read</a:t>
            </a:r>
            <a:r>
              <a:rPr lang="pt-BR" dirty="0"/>
              <a:t>();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cmd</a:t>
            </a:r>
            <a:r>
              <a:rPr lang="pt-BR" dirty="0"/>
              <a:t> == '1')</a:t>
            </a:r>
          </a:p>
          <a:p>
            <a:r>
              <a:rPr lang="pt-BR" dirty="0"/>
              <a:t>    send("1");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cmd</a:t>
            </a:r>
            <a:r>
              <a:rPr lang="pt-BR" dirty="0"/>
              <a:t> == '2')</a:t>
            </a:r>
          </a:p>
          <a:p>
            <a:r>
              <a:rPr lang="pt-BR" dirty="0"/>
              <a:t>    send("2");</a:t>
            </a:r>
          </a:p>
          <a:p>
            <a:r>
              <a:rPr lang="pt-BR" dirty="0" smtClean="0"/>
              <a:t>}</a:t>
            </a:r>
          </a:p>
          <a:p>
            <a:endParaRPr lang="pt-BR" dirty="0"/>
          </a:p>
          <a:p>
            <a:r>
              <a:rPr lang="pt-BR" dirty="0"/>
              <a:t>void send (char *</a:t>
            </a:r>
            <a:r>
              <a:rPr lang="pt-BR" dirty="0" err="1"/>
              <a:t>message</a:t>
            </a:r>
            <a:r>
              <a:rPr lang="pt-BR" dirty="0"/>
              <a:t>){</a:t>
            </a:r>
          </a:p>
          <a:p>
            <a:r>
              <a:rPr lang="pt-BR" dirty="0"/>
              <a:t>  vw_send((uint8_t *)</a:t>
            </a:r>
            <a:r>
              <a:rPr lang="pt-BR" dirty="0" err="1"/>
              <a:t>message</a:t>
            </a:r>
            <a:r>
              <a:rPr lang="pt-BR" dirty="0"/>
              <a:t>, </a:t>
            </a:r>
            <a:r>
              <a:rPr lang="pt-BR" dirty="0" err="1"/>
              <a:t>strlen</a:t>
            </a:r>
            <a:r>
              <a:rPr lang="pt-BR" dirty="0"/>
              <a:t>(</a:t>
            </a:r>
            <a:r>
              <a:rPr lang="pt-BR" dirty="0" err="1"/>
              <a:t>message</a:t>
            </a:r>
            <a:r>
              <a:rPr lang="pt-BR" dirty="0"/>
              <a:t>));</a:t>
            </a:r>
          </a:p>
          <a:p>
            <a:r>
              <a:rPr lang="pt-BR" dirty="0" smtClean="0"/>
              <a:t>  vw_wait_tx(); 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//Espera até que a mensagem inteira tenha ido      </a:t>
            </a:r>
            <a:r>
              <a:rPr lang="pt-BR" dirty="0" err="1" smtClean="0"/>
              <a:t>digitalWrite</a:t>
            </a:r>
            <a:r>
              <a:rPr lang="pt-BR" dirty="0" smtClean="0"/>
              <a:t>(</a:t>
            </a:r>
            <a:r>
              <a:rPr lang="pt-BR" dirty="0" err="1" smtClean="0"/>
              <a:t>ledPin</a:t>
            </a:r>
            <a:r>
              <a:rPr lang="pt-BR" dirty="0" smtClean="0"/>
              <a:t>, HIGH);</a:t>
            </a:r>
          </a:p>
          <a:p>
            <a:r>
              <a:rPr lang="pt-BR" dirty="0" smtClean="0"/>
              <a:t>  </a:t>
            </a:r>
            <a:r>
              <a:rPr lang="pt-BR" dirty="0" err="1" smtClean="0"/>
              <a:t>delay</a:t>
            </a:r>
            <a:r>
              <a:rPr lang="pt-BR" dirty="0" smtClean="0"/>
              <a:t>(100);</a:t>
            </a:r>
          </a:p>
          <a:p>
            <a:r>
              <a:rPr lang="pt-BR" dirty="0" smtClean="0"/>
              <a:t>  </a:t>
            </a:r>
            <a:r>
              <a:rPr lang="pt-BR" dirty="0" err="1"/>
              <a:t>digitalWrite</a:t>
            </a:r>
            <a:r>
              <a:rPr lang="pt-BR" dirty="0"/>
              <a:t>(</a:t>
            </a:r>
            <a:r>
              <a:rPr lang="pt-BR" dirty="0" err="1"/>
              <a:t>ledPin</a:t>
            </a:r>
            <a:r>
              <a:rPr lang="pt-BR" dirty="0"/>
              <a:t>, LOW);</a:t>
            </a:r>
          </a:p>
          <a:p>
            <a:r>
              <a:rPr lang="pt-BR" dirty="0"/>
              <a:t>}</a:t>
            </a:r>
            <a:endParaRPr lang="pt-BR" sz="2800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3059832" y="1721089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8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10 – </a:t>
            </a:r>
            <a:r>
              <a:rPr lang="pt-BR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Emitter</a:t>
            </a:r>
            <a:r>
              <a:rPr lang="pt-B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(Emissor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7"/>
          <a:stretch/>
        </p:blipFill>
        <p:spPr>
          <a:xfrm>
            <a:off x="472610" y="1628800"/>
            <a:ext cx="8198781" cy="5111872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88000" y="4000070"/>
            <a:ext cx="65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3.3V</a:t>
            </a:r>
          </a:p>
        </p:txBody>
      </p:sp>
    </p:spTree>
    <p:extLst>
      <p:ext uri="{BB962C8B-B14F-4D97-AF65-F5344CB8AC3E}">
        <p14:creationId xmlns:p14="http://schemas.microsoft.com/office/powerpoint/2010/main" val="626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Tipos de </a:t>
            </a:r>
            <a:r>
              <a:rPr lang="pt-B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Existem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vários tipos de Arduino com especificidades de hardware. O site oficial do Arduino lista os seguintes tipos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Arduino UNO, Arduino Leonardo, Arduino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Due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Arduino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Esplora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Arduino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Mega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Arduino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Mega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ADK, Arduino Ethernet, Arduino Mini, Arduino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LilyPad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Arduino Micro, Arduino Nano, Arduino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ProMini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Arduino Pro, Arduino Fio.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10 – </a:t>
            </a:r>
            <a:r>
              <a:rPr lang="pt-BR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Receiver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</a:t>
            </a:r>
            <a:r>
              <a:rPr lang="pt-B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Receptor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8000" y="1686488"/>
            <a:ext cx="3996000" cy="361472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da direita para esquerda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pino1 VCC  -&gt; 5v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arduino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pino2 DATA -&gt; pino 11 </a:t>
            </a:r>
            <a:r>
              <a:rPr lang="pt-BR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arduino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pino3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pino4 GND  -&gt; GND </a:t>
            </a:r>
            <a:r>
              <a:rPr lang="pt-B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arduino</a:t>
            </a: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*/</a:t>
            </a:r>
          </a:p>
          <a:p>
            <a:pPr marL="0" indent="0">
              <a:buNone/>
            </a:pPr>
            <a:endParaRPr lang="pt-B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dirty="0"/>
              <a:t>#include &lt;</a:t>
            </a:r>
            <a:r>
              <a:rPr lang="pt-BR" sz="1400" b="1" dirty="0" err="1">
                <a:solidFill>
                  <a:srgbClr val="0070C0"/>
                </a:solidFill>
              </a:rPr>
              <a:t>VirtualWire.h</a:t>
            </a:r>
            <a:r>
              <a:rPr lang="pt-BR" sz="1400" dirty="0"/>
              <a:t>&gt;</a:t>
            </a:r>
          </a:p>
          <a:p>
            <a:pPr marL="0" indent="0">
              <a:buNone/>
            </a:pPr>
            <a:r>
              <a:rPr lang="pt-BR" sz="1400" dirty="0"/>
              <a:t>byte </a:t>
            </a:r>
            <a:r>
              <a:rPr lang="pt-BR" sz="1400" dirty="0" err="1"/>
              <a:t>message</a:t>
            </a:r>
            <a:r>
              <a:rPr lang="pt-BR" sz="1400" dirty="0"/>
              <a:t>[VW_MAX_MESSAGE_LEN]; </a:t>
            </a:r>
            <a:endParaRPr lang="pt-BR" sz="1400" dirty="0" smtClean="0"/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um buffer pra 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armazenar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mensagens que 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chegam</a:t>
            </a:r>
          </a:p>
          <a:p>
            <a:pPr marL="0" indent="0">
              <a:buNone/>
            </a:pPr>
            <a:r>
              <a:rPr lang="pt-BR" sz="1400" dirty="0" smtClean="0"/>
              <a:t>byte </a:t>
            </a:r>
            <a:r>
              <a:rPr lang="pt-BR" sz="1400" dirty="0" err="1"/>
              <a:t>messageLength</a:t>
            </a:r>
            <a:r>
              <a:rPr lang="pt-BR" sz="1400" dirty="0"/>
              <a:t> = VW_MAX_MESSAGE_LEN; </a:t>
            </a:r>
            <a:endParaRPr lang="pt-BR" sz="1400" dirty="0" smtClean="0"/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 o tamanho da mensagem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427984" y="1686488"/>
            <a:ext cx="417643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void setup() {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Serial.begin</a:t>
            </a:r>
            <a:r>
              <a:rPr lang="pt-BR" sz="1400" dirty="0"/>
              <a:t>(9600);</a:t>
            </a:r>
          </a:p>
          <a:p>
            <a:r>
              <a:rPr lang="pt-BR" sz="1400" dirty="0"/>
              <a:t>  </a:t>
            </a:r>
            <a:r>
              <a:rPr lang="pt-BR" sz="1400" dirty="0" err="1" smtClean="0"/>
              <a:t>Serial.println</a:t>
            </a:r>
            <a:r>
              <a:rPr lang="pt-BR" sz="1400" dirty="0" smtClean="0"/>
              <a:t>(“O dispositivo esta pronto");</a:t>
            </a:r>
          </a:p>
          <a:p>
            <a:r>
              <a:rPr lang="pt-BR" sz="1400" dirty="0" smtClean="0"/>
              <a:t>  </a:t>
            </a:r>
            <a:r>
              <a:rPr lang="pt-BR" sz="1400" dirty="0" err="1" smtClean="0"/>
              <a:t>vw_setup</a:t>
            </a:r>
            <a:r>
              <a:rPr lang="pt-BR" sz="1400" dirty="0" smtClean="0"/>
              <a:t>(2000);</a:t>
            </a:r>
          </a:p>
          <a:p>
            <a:r>
              <a:rPr lang="pt-BR" sz="1400" dirty="0" smtClean="0"/>
              <a:t>  </a:t>
            </a:r>
            <a:r>
              <a:rPr lang="pt-BR" sz="1400" dirty="0" err="1"/>
              <a:t>vw_rx_start</a:t>
            </a:r>
            <a:r>
              <a:rPr lang="pt-BR" sz="1400" dirty="0"/>
              <a:t>();</a:t>
            </a:r>
          </a:p>
          <a:p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pinMode</a:t>
            </a:r>
            <a:r>
              <a:rPr lang="pt-BR" sz="1400" dirty="0"/>
              <a:t>(13, OUTPUT);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pinMode</a:t>
            </a:r>
            <a:r>
              <a:rPr lang="pt-BR" sz="1400" dirty="0"/>
              <a:t>(8, OUTPUT);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smtClean="0"/>
              <a:t>void </a:t>
            </a:r>
            <a:r>
              <a:rPr lang="pt-BR" sz="1400" dirty="0"/>
              <a:t>loop() {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vw_get_message</a:t>
            </a:r>
            <a:r>
              <a:rPr lang="pt-BR" sz="1400" dirty="0"/>
              <a:t>(</a:t>
            </a:r>
            <a:r>
              <a:rPr lang="pt-BR" sz="1400" dirty="0" err="1"/>
              <a:t>message</a:t>
            </a:r>
            <a:r>
              <a:rPr lang="pt-BR" sz="1400" dirty="0"/>
              <a:t>, &amp;</a:t>
            </a:r>
            <a:r>
              <a:rPr lang="pt-BR" sz="1400" dirty="0" err="1"/>
              <a:t>messageLength</a:t>
            </a:r>
            <a:r>
              <a:rPr lang="pt-BR" sz="1400" dirty="0"/>
              <a:t>)) {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message</a:t>
            </a:r>
            <a:r>
              <a:rPr lang="pt-BR" sz="1400" dirty="0"/>
              <a:t>[0] == '1') </a:t>
            </a:r>
            <a:r>
              <a:rPr lang="pt-BR" sz="1400" dirty="0" smtClean="0"/>
              <a:t>{ 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acende LED se receber "1"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digitalWrite</a:t>
            </a:r>
            <a:r>
              <a:rPr lang="pt-BR" sz="1400" dirty="0"/>
              <a:t>(13, 1);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delay</a:t>
            </a:r>
            <a:r>
              <a:rPr lang="pt-BR" sz="1400" dirty="0"/>
              <a:t>(200);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digitalWrite</a:t>
            </a:r>
            <a:r>
              <a:rPr lang="pt-BR" sz="1400" dirty="0"/>
              <a:t>(13, 0);</a:t>
            </a:r>
          </a:p>
          <a:p>
            <a:r>
              <a:rPr lang="pt-BR" sz="1400" dirty="0"/>
              <a:t>    }</a:t>
            </a:r>
          </a:p>
          <a:p>
            <a:r>
              <a:rPr lang="pt-BR" sz="1400" dirty="0"/>
              <a:t>    </a:t>
            </a:r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message</a:t>
            </a:r>
            <a:r>
              <a:rPr lang="pt-BR" sz="1400" dirty="0"/>
              <a:t>[0] == '2') </a:t>
            </a:r>
            <a:r>
              <a:rPr lang="pt-BR" sz="1400" dirty="0" smtClean="0"/>
              <a:t>{ </a:t>
            </a:r>
            <a:r>
              <a:rPr lang="pt-B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acende LED se receber "2"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digitalWrite</a:t>
            </a:r>
            <a:r>
              <a:rPr lang="pt-BR" sz="1400" dirty="0"/>
              <a:t>(8, 1);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delay</a:t>
            </a:r>
            <a:r>
              <a:rPr lang="pt-BR" sz="1400" dirty="0"/>
              <a:t>(500);</a:t>
            </a:r>
          </a:p>
          <a:p>
            <a:r>
              <a:rPr lang="pt-BR" sz="1400" dirty="0"/>
              <a:t>      </a:t>
            </a:r>
            <a:r>
              <a:rPr lang="pt-BR" sz="1400" dirty="0" err="1"/>
              <a:t>digitalWrite</a:t>
            </a:r>
            <a:r>
              <a:rPr lang="pt-BR" sz="1400" dirty="0"/>
              <a:t>(8, 0);</a:t>
            </a:r>
          </a:p>
          <a:p>
            <a:r>
              <a:rPr lang="pt-BR" sz="1400" dirty="0"/>
              <a:t>    }</a:t>
            </a:r>
          </a:p>
          <a:p>
            <a:r>
              <a:rPr lang="pt-BR" sz="1400" dirty="0"/>
              <a:t>  }</a:t>
            </a:r>
          </a:p>
          <a:p>
            <a:r>
              <a:rPr lang="pt-BR" sz="1400" dirty="0"/>
              <a:t>}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4211960" y="1675859"/>
            <a:ext cx="0" cy="4633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" b="6130"/>
          <a:stretch/>
        </p:blipFill>
        <p:spPr>
          <a:xfrm>
            <a:off x="0" y="1681968"/>
            <a:ext cx="7525954" cy="4965874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Projeto 10 – </a:t>
            </a:r>
            <a:r>
              <a:rPr lang="pt-BR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Receiver</a:t>
            </a:r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(Receptor)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7452320" y="1844824"/>
            <a:ext cx="1584176" cy="1800200"/>
            <a:chOff x="7164288" y="2040063"/>
            <a:chExt cx="1476640" cy="23198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tângulo 11"/>
            <p:cNvSpPr/>
            <p:nvPr/>
          </p:nvSpPr>
          <p:spPr>
            <a:xfrm>
              <a:off x="7164288" y="2040063"/>
              <a:ext cx="1476640" cy="3808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/>
                <a:t>Atenção</a:t>
              </a:r>
              <a:endParaRPr lang="pt-BR" sz="24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164288" y="2420888"/>
              <a:ext cx="1476640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 smtClean="0"/>
                <a:t>Não mexa no “parafuso”, isso alterará a frequência.</a:t>
              </a:r>
              <a:endParaRPr lang="pt-BR" sz="2000" dirty="0"/>
            </a:p>
          </p:txBody>
        </p:sp>
      </p:grpSp>
      <p:cxnSp>
        <p:nvCxnSpPr>
          <p:cNvPr id="16" name="Conector angulado 15"/>
          <p:cNvCxnSpPr>
            <a:stCxn id="12" idx="1"/>
          </p:cNvCxnSpPr>
          <p:nvPr/>
        </p:nvCxnSpPr>
        <p:spPr>
          <a:xfrm rot="10800000" flipV="1">
            <a:off x="6444208" y="1992586"/>
            <a:ext cx="1008112" cy="204426"/>
          </a:xfrm>
          <a:prstGeom prst="bentConnector3">
            <a:avLst>
              <a:gd name="adj1" fmla="val 100076"/>
            </a:avLst>
          </a:prstGeom>
          <a:ln w="38100">
            <a:solidFill>
              <a:srgbClr val="FF0000"/>
            </a:solidFill>
            <a:tailEnd type="triangle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26053" y="4005064"/>
            <a:ext cx="460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5V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Referências na WEB: </a:t>
            </a:r>
            <a:endParaRPr lang="pt-B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site oficial do Arduino é http://arduino.cc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documentário sobre o Arduino pode ser assistido em: </a:t>
            </a: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://arduinothedocumentary.org/ 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Microcontrolador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endParaRPr lang="pt-BR" sz="2000" dirty="0"/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microcontrolador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um CI que incorpora várias funcionalidades. 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Alguns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vezes 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microcontroladores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são chamados de “computador de um único chip”. </a:t>
            </a:r>
          </a:p>
          <a:p>
            <a:pPr algn="just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utilizados em diversas aplicações de sistemas embarcados, tais como: carros, eletrodomésticos, aviões, automação residencial, etc. 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32" y="4438014"/>
            <a:ext cx="2303537" cy="23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Arduino UNO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endParaRPr lang="pt-BR" sz="2000" dirty="0"/>
          </a:p>
          <a:p>
            <a:pPr marL="0" indent="0" algn="just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Vista da placa do Arduino UNO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Rev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3 (frente e verso)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068960"/>
            <a:ext cx="3946425" cy="29523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187" y="3138335"/>
            <a:ext cx="4025254" cy="28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288000" y="981488"/>
            <a:ext cx="8568000" cy="57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Arduino UNO - Características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7524" y="1700728"/>
            <a:ext cx="8568952" cy="50152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Microcontrolador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ATmega328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Tensão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operação: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Tensão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recomendada (entrada):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7-12V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Limite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da tensão de entrada: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6-20V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Pinos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digitais: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14 (seis pinos com saída PWM)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analógica: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6 pinos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Corrente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contínua por pino de entrada e saída: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40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Corrente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o pino de 3.3 V: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memória FLASH: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32 KB (ATmega328) onde 0.5 KB usado para o 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bootloader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memória SRAM: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2 KB (ATmega328)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Quantidade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memória EEPROM: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1 KB (ATmega328)</a:t>
            </a:r>
          </a:p>
          <a:p>
            <a:pPr marL="0" indent="0" algn="just">
              <a:buNone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Velocidade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16 MHz</a:t>
            </a:r>
          </a:p>
        </p:txBody>
      </p:sp>
      <p:pic>
        <p:nvPicPr>
          <p:cNvPr id="4" name="Imagem 225" descr="Figura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0"/>
            <a:ext cx="5859462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0" y="850900"/>
            <a:ext cx="9144000" cy="1588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854890" y="0"/>
            <a:ext cx="3289110" cy="400050"/>
          </a:xfrm>
          <a:prstGeom prst="rect">
            <a:avLst/>
          </a:prstGeom>
          <a:noFill/>
        </p:spPr>
        <p:txBody>
          <a:bodyPr wrap="square" spcCol="360000">
            <a:spAutoFit/>
          </a:bodyPr>
          <a:lstStyle/>
          <a:p>
            <a:pPr algn="r">
              <a:defRPr/>
            </a:pPr>
            <a:r>
              <a:rPr lang="en-US" sz="2000" b="1" spc="200" dirty="0" err="1" smtClean="0">
                <a:latin typeface="Arial" charset="0"/>
              </a:rPr>
              <a:t>Arduino</a:t>
            </a:r>
            <a:r>
              <a:rPr lang="en-US" sz="2000" b="1" spc="200" dirty="0" smtClean="0">
                <a:latin typeface="Arial" charset="0"/>
              </a:rPr>
              <a:t> Básico</a:t>
            </a:r>
            <a:endParaRPr lang="pt-BR" sz="2000" b="1" spc="200" dirty="0">
              <a:latin typeface="Arial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4" y="124146"/>
            <a:ext cx="1759008" cy="6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8180</TotalTime>
  <Words>2708</Words>
  <Application>Microsoft Office PowerPoint</Application>
  <PresentationFormat>Apresentação na tela (4:3)</PresentationFormat>
  <Paragraphs>598</Paragraphs>
  <Slides>51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Eloisa</dc:creator>
  <cp:lastModifiedBy>Home</cp:lastModifiedBy>
  <cp:revision>691</cp:revision>
  <dcterms:created xsi:type="dcterms:W3CDTF">2016-06-07T18:35:33Z</dcterms:created>
  <dcterms:modified xsi:type="dcterms:W3CDTF">2017-03-22T03:38:23Z</dcterms:modified>
</cp:coreProperties>
</file>