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b="20883" l="14164" r="10732" t="12821"/>
          <a:stretch/>
        </p:blipFill>
        <p:spPr>
          <a:xfrm>
            <a:off x="3895874" y="2705125"/>
            <a:ext cx="4201901" cy="2085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0" y="-529650"/>
            <a:ext cx="9074700" cy="41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100">
                <a:solidFill>
                  <a:schemeClr val="dk1"/>
                </a:solidFill>
              </a:rPr>
              <a:t>	 	 	 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pt-BR" sz="1700">
                <a:solidFill>
                  <a:schemeClr val="dk1"/>
                </a:solidFill>
              </a:rPr>
              <a:t>Exercício 6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pt-BR" sz="1500">
                <a:solidFill>
                  <a:schemeClr val="dk1"/>
                </a:solidFill>
              </a:rPr>
              <a:t>	As velocidades do som </a:t>
            </a:r>
            <a:r>
              <a:rPr b="1" lang="pt-BR" sz="1500">
                <a:solidFill>
                  <a:schemeClr val="dk1"/>
                </a:solidFill>
              </a:rPr>
              <a:t>C</a:t>
            </a:r>
            <a:r>
              <a:rPr b="1" lang="pt-BR" sz="1000">
                <a:solidFill>
                  <a:schemeClr val="dk1"/>
                </a:solidFill>
              </a:rPr>
              <a:t>1 </a:t>
            </a:r>
            <a:r>
              <a:rPr lang="pt-BR" sz="1500">
                <a:solidFill>
                  <a:schemeClr val="dk1"/>
                </a:solidFill>
              </a:rPr>
              <a:t>em uma camada superior e </a:t>
            </a:r>
            <a:r>
              <a:rPr b="1" lang="pt-BR" sz="1500">
                <a:solidFill>
                  <a:schemeClr val="dk1"/>
                </a:solidFill>
              </a:rPr>
              <a:t>C</a:t>
            </a:r>
            <a:r>
              <a:rPr b="1" lang="pt-BR" sz="1000">
                <a:solidFill>
                  <a:schemeClr val="dk1"/>
                </a:solidFill>
              </a:rPr>
              <a:t>2</a:t>
            </a:r>
            <a:r>
              <a:rPr lang="pt-BR" sz="1000">
                <a:solidFill>
                  <a:schemeClr val="dk1"/>
                </a:solidFill>
              </a:rPr>
              <a:t> </a:t>
            </a:r>
            <a:r>
              <a:rPr lang="pt-BR" sz="1500">
                <a:solidFill>
                  <a:schemeClr val="dk1"/>
                </a:solidFill>
              </a:rPr>
              <a:t>em uma camada inferior e a espessura </a:t>
            </a:r>
            <a:r>
              <a:rPr b="1" lang="pt-BR" sz="1500">
                <a:solidFill>
                  <a:schemeClr val="dk1"/>
                </a:solidFill>
              </a:rPr>
              <a:t>h</a:t>
            </a:r>
            <a:r>
              <a:rPr lang="pt-BR" sz="1500">
                <a:solidFill>
                  <a:schemeClr val="dk1"/>
                </a:solidFill>
              </a:rPr>
              <a:t> da camada superior pode ser determinada pela pela exploração sísmica se a velocidade do som na camada inferior for maior que a velocidade do som na camada superior.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pt-BR" sz="1500">
                <a:solidFill>
                  <a:schemeClr val="dk1"/>
                </a:solidFill>
              </a:rPr>
              <a:t>	Uma carga de dinamite é detonada em um ponto </a:t>
            </a:r>
            <a:r>
              <a:rPr b="1" lang="pt-BR" sz="1500">
                <a:solidFill>
                  <a:schemeClr val="dk1"/>
                </a:solidFill>
              </a:rPr>
              <a:t>P</a:t>
            </a:r>
            <a:r>
              <a:rPr lang="pt-BR" sz="1500">
                <a:solidFill>
                  <a:schemeClr val="dk1"/>
                </a:solidFill>
              </a:rPr>
              <a:t> e os sinais transmitidos são registrados em um ponto </a:t>
            </a:r>
            <a:r>
              <a:rPr b="1" lang="pt-BR" sz="1500">
                <a:solidFill>
                  <a:schemeClr val="dk1"/>
                </a:solidFill>
              </a:rPr>
              <a:t>Q</a:t>
            </a:r>
            <a:r>
              <a:rPr lang="pt-BR" sz="1500">
                <a:solidFill>
                  <a:schemeClr val="dk1"/>
                </a:solidFill>
              </a:rPr>
              <a:t> , o qual está distante de </a:t>
            </a:r>
            <a:r>
              <a:rPr b="1" lang="pt-BR" sz="1500">
                <a:solidFill>
                  <a:schemeClr val="dk1"/>
                </a:solidFill>
              </a:rPr>
              <a:t>P</a:t>
            </a:r>
            <a:r>
              <a:rPr lang="pt-BR" sz="1500">
                <a:solidFill>
                  <a:schemeClr val="dk1"/>
                </a:solidFill>
              </a:rPr>
              <a:t> por uma distância </a:t>
            </a:r>
            <a:r>
              <a:rPr b="1" lang="pt-BR" sz="1500">
                <a:solidFill>
                  <a:schemeClr val="dk1"/>
                </a:solidFill>
              </a:rPr>
              <a:t>D</a:t>
            </a:r>
            <a:r>
              <a:rPr lang="pt-BR" sz="1500">
                <a:solidFill>
                  <a:schemeClr val="dk1"/>
                </a:solidFill>
              </a:rPr>
              <a:t>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pt-BR" sz="1500">
                <a:solidFill>
                  <a:schemeClr val="dk1"/>
                </a:solidFill>
              </a:rPr>
              <a:t>	- O primeiro sinal leva </a:t>
            </a:r>
            <a:r>
              <a:rPr b="1" lang="pt-BR" sz="1500">
                <a:solidFill>
                  <a:schemeClr val="dk1"/>
                </a:solidFill>
              </a:rPr>
              <a:t>T</a:t>
            </a:r>
            <a:r>
              <a:rPr b="1" lang="pt-BR" sz="1000">
                <a:solidFill>
                  <a:schemeClr val="dk1"/>
                </a:solidFill>
              </a:rPr>
              <a:t>1</a:t>
            </a:r>
            <a:r>
              <a:rPr lang="pt-BR" sz="1000">
                <a:solidFill>
                  <a:schemeClr val="dk1"/>
                </a:solidFill>
              </a:rPr>
              <a:t> </a:t>
            </a:r>
            <a:r>
              <a:rPr lang="pt-BR" sz="1500">
                <a:solidFill>
                  <a:schemeClr val="dk1"/>
                </a:solidFill>
              </a:rPr>
              <a:t>segundos para chegar ao ponto </a:t>
            </a:r>
            <a:r>
              <a:rPr b="1" lang="pt-BR" sz="1500">
                <a:solidFill>
                  <a:schemeClr val="dk1"/>
                </a:solidFill>
              </a:rPr>
              <a:t>Q</a:t>
            </a:r>
            <a:r>
              <a:rPr lang="pt-BR" sz="1500">
                <a:solidFill>
                  <a:schemeClr val="dk1"/>
                </a:solidFill>
              </a:rPr>
              <a:t> pela superfície.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pt-BR" sz="1500">
                <a:solidFill>
                  <a:schemeClr val="dk1"/>
                </a:solidFill>
              </a:rPr>
              <a:t>	- O próximo sinal viaja do ponto </a:t>
            </a:r>
            <a:r>
              <a:rPr b="1" lang="pt-BR" sz="1500">
                <a:solidFill>
                  <a:schemeClr val="dk1"/>
                </a:solidFill>
              </a:rPr>
              <a:t>P</a:t>
            </a:r>
            <a:r>
              <a:rPr lang="pt-BR" sz="1500">
                <a:solidFill>
                  <a:schemeClr val="dk1"/>
                </a:solidFill>
              </a:rPr>
              <a:t> ao ponto </a:t>
            </a:r>
            <a:r>
              <a:rPr b="1" lang="pt-BR" sz="1500">
                <a:solidFill>
                  <a:schemeClr val="dk1"/>
                </a:solidFill>
              </a:rPr>
              <a:t>R</a:t>
            </a:r>
            <a:r>
              <a:rPr lang="pt-BR" sz="1500">
                <a:solidFill>
                  <a:schemeClr val="dk1"/>
                </a:solidFill>
              </a:rPr>
              <a:t>, do ponto </a:t>
            </a:r>
            <a:r>
              <a:rPr b="1" lang="pt-BR" sz="1500">
                <a:solidFill>
                  <a:schemeClr val="dk1"/>
                </a:solidFill>
              </a:rPr>
              <a:t>R</a:t>
            </a:r>
            <a:r>
              <a:rPr lang="pt-BR" sz="1500">
                <a:solidFill>
                  <a:schemeClr val="dk1"/>
                </a:solidFill>
              </a:rPr>
              <a:t> ao ponto </a:t>
            </a:r>
            <a:r>
              <a:rPr b="1" lang="pt-BR" sz="1500">
                <a:solidFill>
                  <a:schemeClr val="dk1"/>
                </a:solidFill>
              </a:rPr>
              <a:t>S</a:t>
            </a:r>
            <a:r>
              <a:rPr lang="pt-BR" sz="1500">
                <a:solidFill>
                  <a:schemeClr val="dk1"/>
                </a:solidFill>
              </a:rPr>
              <a:t> na camada inferior e daí para o ponto </a:t>
            </a:r>
            <a:r>
              <a:rPr b="1" lang="pt-BR" sz="1500">
                <a:solidFill>
                  <a:schemeClr val="dk1"/>
                </a:solidFill>
              </a:rPr>
              <a:t>Q</a:t>
            </a:r>
            <a:r>
              <a:rPr lang="pt-BR" sz="1500">
                <a:solidFill>
                  <a:schemeClr val="dk1"/>
                </a:solidFill>
              </a:rPr>
              <a:t> e leva </a:t>
            </a:r>
            <a:r>
              <a:rPr b="1" lang="pt-BR" sz="1500">
                <a:solidFill>
                  <a:schemeClr val="dk1"/>
                </a:solidFill>
              </a:rPr>
              <a:t>T</a:t>
            </a:r>
            <a:r>
              <a:rPr b="1" lang="pt-BR" sz="1000">
                <a:solidFill>
                  <a:schemeClr val="dk1"/>
                </a:solidFill>
              </a:rPr>
              <a:t>2</a:t>
            </a:r>
            <a:r>
              <a:rPr lang="pt-BR" sz="1000">
                <a:solidFill>
                  <a:schemeClr val="dk1"/>
                </a:solidFill>
              </a:rPr>
              <a:t> </a:t>
            </a:r>
            <a:r>
              <a:rPr lang="pt-BR" sz="1500">
                <a:solidFill>
                  <a:schemeClr val="dk1"/>
                </a:solidFill>
              </a:rPr>
              <a:t>segundos para fazer esse percurso todo.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pt-BR" sz="1500">
                <a:solidFill>
                  <a:schemeClr val="dk1"/>
                </a:solidFill>
              </a:rPr>
              <a:t>	- O terceiro sinal é refletido na camada inferior no ponto médio de </a:t>
            </a:r>
            <a:r>
              <a:rPr b="1" lang="pt-BR" sz="1500">
                <a:solidFill>
                  <a:schemeClr val="dk1"/>
                </a:solidFill>
              </a:rPr>
              <a:t>RS</a:t>
            </a:r>
            <a:r>
              <a:rPr lang="pt-BR" sz="1500">
                <a:solidFill>
                  <a:schemeClr val="dk1"/>
                </a:solidFill>
              </a:rPr>
              <a:t> e leva </a:t>
            </a:r>
            <a:r>
              <a:rPr b="1" lang="pt-BR" sz="1500">
                <a:solidFill>
                  <a:schemeClr val="dk1"/>
                </a:solidFill>
              </a:rPr>
              <a:t>T</a:t>
            </a:r>
            <a:r>
              <a:rPr b="1" lang="pt-BR" sz="1000">
                <a:solidFill>
                  <a:schemeClr val="dk1"/>
                </a:solidFill>
              </a:rPr>
              <a:t>3</a:t>
            </a:r>
            <a:r>
              <a:rPr lang="pt-BR" sz="1000">
                <a:solidFill>
                  <a:schemeClr val="dk1"/>
                </a:solidFill>
              </a:rPr>
              <a:t> </a:t>
            </a:r>
            <a:r>
              <a:rPr lang="pt-BR" sz="1500">
                <a:solidFill>
                  <a:schemeClr val="dk1"/>
                </a:solidFill>
              </a:rPr>
              <a:t>segundos para chegar em </a:t>
            </a:r>
            <a:r>
              <a:rPr b="1" lang="pt-BR" sz="1500">
                <a:solidFill>
                  <a:schemeClr val="dk1"/>
                </a:solidFill>
              </a:rPr>
              <a:t>Q</a:t>
            </a:r>
            <a:r>
              <a:rPr lang="pt-BR" sz="1500">
                <a:solidFill>
                  <a:schemeClr val="dk1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pt-BR" sz="1500">
                <a:solidFill>
                  <a:schemeClr val="dk1"/>
                </a:solidFill>
              </a:rPr>
              <a:t>a) Escreva </a:t>
            </a:r>
            <a:r>
              <a:rPr b="1" lang="pt-BR" sz="1500">
                <a:solidFill>
                  <a:schemeClr val="dk1"/>
                </a:solidFill>
              </a:rPr>
              <a:t>T</a:t>
            </a:r>
            <a:r>
              <a:rPr b="1" lang="pt-BR" sz="1000">
                <a:solidFill>
                  <a:schemeClr val="dk1"/>
                </a:solidFill>
              </a:rPr>
              <a:t>1</a:t>
            </a:r>
            <a:r>
              <a:rPr lang="pt-BR" sz="1500">
                <a:solidFill>
                  <a:schemeClr val="dk1"/>
                </a:solidFill>
              </a:rPr>
              <a:t>, </a:t>
            </a:r>
            <a:r>
              <a:rPr b="1" lang="pt-BR" sz="1500">
                <a:solidFill>
                  <a:schemeClr val="dk1"/>
                </a:solidFill>
              </a:rPr>
              <a:t>T</a:t>
            </a:r>
            <a:r>
              <a:rPr b="1" lang="pt-BR" sz="1000">
                <a:solidFill>
                  <a:schemeClr val="dk1"/>
                </a:solidFill>
              </a:rPr>
              <a:t>2</a:t>
            </a:r>
            <a:r>
              <a:rPr lang="pt-BR" sz="1500">
                <a:solidFill>
                  <a:schemeClr val="dk1"/>
                </a:solidFill>
              </a:rPr>
              <a:t>, e </a:t>
            </a:r>
            <a:r>
              <a:rPr b="1" lang="pt-BR" sz="1500">
                <a:solidFill>
                  <a:schemeClr val="dk1"/>
                </a:solidFill>
              </a:rPr>
              <a:t>T</a:t>
            </a:r>
            <a:r>
              <a:rPr b="1" lang="pt-BR" sz="1000">
                <a:solidFill>
                  <a:schemeClr val="dk1"/>
                </a:solidFill>
              </a:rPr>
              <a:t>3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500">
                <a:solidFill>
                  <a:schemeClr val="dk1"/>
                </a:solidFill>
              </a:rPr>
              <a:t>em termos de </a:t>
            </a:r>
            <a:r>
              <a:rPr b="1" lang="pt-BR" sz="1500">
                <a:solidFill>
                  <a:schemeClr val="dk1"/>
                </a:solidFill>
              </a:rPr>
              <a:t>D</a:t>
            </a:r>
            <a:r>
              <a:rPr lang="pt-BR" sz="1500">
                <a:solidFill>
                  <a:schemeClr val="dk1"/>
                </a:solidFill>
              </a:rPr>
              <a:t>, </a:t>
            </a:r>
            <a:r>
              <a:rPr b="1" lang="pt-BR" sz="1500">
                <a:solidFill>
                  <a:schemeClr val="dk1"/>
                </a:solidFill>
              </a:rPr>
              <a:t>h</a:t>
            </a:r>
            <a:r>
              <a:rPr lang="pt-BR" sz="1500">
                <a:solidFill>
                  <a:schemeClr val="dk1"/>
                </a:solidFill>
              </a:rPr>
              <a:t>, </a:t>
            </a:r>
            <a:r>
              <a:rPr b="1" lang="pt-BR" sz="1500">
                <a:solidFill>
                  <a:schemeClr val="dk1"/>
                </a:solidFill>
              </a:rPr>
              <a:t>C</a:t>
            </a:r>
            <a:r>
              <a:rPr b="1" lang="pt-BR" sz="1000">
                <a:solidFill>
                  <a:schemeClr val="dk1"/>
                </a:solidFill>
              </a:rPr>
              <a:t>1</a:t>
            </a:r>
            <a:r>
              <a:rPr lang="pt-BR" sz="1500">
                <a:solidFill>
                  <a:schemeClr val="dk1"/>
                </a:solidFill>
              </a:rPr>
              <a:t>, </a:t>
            </a:r>
            <a:r>
              <a:rPr b="1" lang="pt-BR" sz="1500">
                <a:solidFill>
                  <a:schemeClr val="dk1"/>
                </a:solidFill>
              </a:rPr>
              <a:t>C</a:t>
            </a:r>
            <a:r>
              <a:rPr b="1" lang="pt-BR" sz="1000">
                <a:solidFill>
                  <a:schemeClr val="dk1"/>
                </a:solidFill>
              </a:rPr>
              <a:t>2 </a:t>
            </a:r>
            <a:r>
              <a:rPr lang="pt-BR" sz="1500">
                <a:solidFill>
                  <a:schemeClr val="dk1"/>
                </a:solidFill>
              </a:rPr>
              <a:t>e </a:t>
            </a:r>
            <a:r>
              <a:rPr b="1" lang="pt-BR" sz="1500">
                <a:solidFill>
                  <a:schemeClr val="dk1"/>
                </a:solidFill>
              </a:rPr>
              <a:t>θ</a:t>
            </a:r>
            <a:r>
              <a:rPr lang="pt-BR" sz="1500">
                <a:solidFill>
                  <a:schemeClr val="dk1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4">
            <a:alphaModFix/>
          </a:blip>
          <a:srcRect b="45113" l="50178" r="35688" t="33701"/>
          <a:stretch/>
        </p:blipFill>
        <p:spPr>
          <a:xfrm>
            <a:off x="2501450" y="3566399"/>
            <a:ext cx="1047523" cy="8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0" y="3436875"/>
            <a:ext cx="5637900" cy="11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500">
                <a:solidFill>
                  <a:schemeClr val="dk1"/>
                </a:solidFill>
              </a:rPr>
              <a:t>b) Mostre que </a:t>
            </a:r>
            <a:r>
              <a:rPr b="1" lang="pt-BR" sz="1500">
                <a:solidFill>
                  <a:schemeClr val="dk1"/>
                </a:solidFill>
              </a:rPr>
              <a:t>T</a:t>
            </a:r>
            <a:r>
              <a:rPr b="1" lang="pt-BR" sz="1000">
                <a:solidFill>
                  <a:schemeClr val="dk1"/>
                </a:solidFill>
              </a:rPr>
              <a:t>2</a:t>
            </a:r>
            <a:r>
              <a:rPr lang="pt-BR" sz="1000">
                <a:solidFill>
                  <a:schemeClr val="dk1"/>
                </a:solidFill>
              </a:rPr>
              <a:t> </a:t>
            </a:r>
            <a:r>
              <a:rPr lang="pt-BR" sz="1500">
                <a:solidFill>
                  <a:schemeClr val="dk1"/>
                </a:solidFill>
              </a:rPr>
              <a:t>assume o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500">
                <a:solidFill>
                  <a:schemeClr val="dk1"/>
                </a:solidFill>
              </a:rPr>
              <a:t>seu valor mínimo em </a:t>
            </a:r>
            <a:r>
              <a:rPr b="1" lang="pt-BR" sz="1500">
                <a:solidFill>
                  <a:schemeClr val="dk1"/>
                </a:solidFill>
              </a:rPr>
              <a:t>sen</a:t>
            </a:r>
            <a:r>
              <a:rPr lang="pt-BR" sz="1500">
                <a:solidFill>
                  <a:schemeClr val="dk1"/>
                </a:solidFill>
              </a:rPr>
              <a:t> </a:t>
            </a:r>
            <a:r>
              <a:rPr b="1" lang="pt-BR" sz="1500">
                <a:solidFill>
                  <a:schemeClr val="dk1"/>
                </a:solidFill>
              </a:rPr>
              <a:t>θ</a:t>
            </a:r>
            <a:r>
              <a:rPr lang="pt-BR" sz="1500">
                <a:solidFill>
                  <a:schemeClr val="dk1"/>
                </a:solidFill>
              </a:rPr>
              <a:t> =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82750" y="529650"/>
            <a:ext cx="566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pt-BR" sz="1500">
                <a:solidFill>
                  <a:schemeClr val="dk1"/>
                </a:solidFill>
              </a:rPr>
              <a:t>a) Escreva </a:t>
            </a:r>
            <a:r>
              <a:rPr b="1" lang="pt-BR" sz="1500">
                <a:solidFill>
                  <a:schemeClr val="dk1"/>
                </a:solidFill>
              </a:rPr>
              <a:t>T</a:t>
            </a:r>
            <a:r>
              <a:rPr b="1" lang="pt-BR" sz="1000">
                <a:solidFill>
                  <a:schemeClr val="dk1"/>
                </a:solidFill>
              </a:rPr>
              <a:t>1</a:t>
            </a:r>
            <a:r>
              <a:rPr lang="pt-BR" sz="1500">
                <a:solidFill>
                  <a:schemeClr val="dk1"/>
                </a:solidFill>
              </a:rPr>
              <a:t>, </a:t>
            </a:r>
            <a:r>
              <a:rPr b="1" lang="pt-BR" sz="1500">
                <a:solidFill>
                  <a:schemeClr val="dk1"/>
                </a:solidFill>
              </a:rPr>
              <a:t>T</a:t>
            </a:r>
            <a:r>
              <a:rPr b="1" lang="pt-BR" sz="1000">
                <a:solidFill>
                  <a:schemeClr val="dk1"/>
                </a:solidFill>
              </a:rPr>
              <a:t>2</a:t>
            </a:r>
            <a:r>
              <a:rPr lang="pt-BR" sz="1500">
                <a:solidFill>
                  <a:schemeClr val="dk1"/>
                </a:solidFill>
              </a:rPr>
              <a:t>, e </a:t>
            </a:r>
            <a:r>
              <a:rPr b="1" lang="pt-BR" sz="1500">
                <a:solidFill>
                  <a:schemeClr val="dk1"/>
                </a:solidFill>
              </a:rPr>
              <a:t>T</a:t>
            </a:r>
            <a:r>
              <a:rPr b="1" lang="pt-BR" sz="1000">
                <a:solidFill>
                  <a:schemeClr val="dk1"/>
                </a:solidFill>
              </a:rPr>
              <a:t>3 </a:t>
            </a:r>
            <a:r>
              <a:rPr lang="pt-BR" sz="1500">
                <a:solidFill>
                  <a:schemeClr val="dk1"/>
                </a:solidFill>
              </a:rPr>
              <a:t>em termos de </a:t>
            </a:r>
            <a:r>
              <a:rPr b="1" lang="pt-BR" sz="1500">
                <a:solidFill>
                  <a:schemeClr val="dk1"/>
                </a:solidFill>
              </a:rPr>
              <a:t>D</a:t>
            </a:r>
            <a:r>
              <a:rPr lang="pt-BR" sz="1500">
                <a:solidFill>
                  <a:schemeClr val="dk1"/>
                </a:solidFill>
              </a:rPr>
              <a:t>, </a:t>
            </a:r>
            <a:r>
              <a:rPr b="1" lang="pt-BR" sz="1500">
                <a:solidFill>
                  <a:schemeClr val="dk1"/>
                </a:solidFill>
              </a:rPr>
              <a:t>h</a:t>
            </a:r>
            <a:r>
              <a:rPr lang="pt-BR" sz="1500">
                <a:solidFill>
                  <a:schemeClr val="dk1"/>
                </a:solidFill>
              </a:rPr>
              <a:t>, </a:t>
            </a:r>
            <a:r>
              <a:rPr b="1" lang="pt-BR" sz="1500">
                <a:solidFill>
                  <a:schemeClr val="dk1"/>
                </a:solidFill>
              </a:rPr>
              <a:t>C</a:t>
            </a:r>
            <a:r>
              <a:rPr b="1" lang="pt-BR" sz="1000">
                <a:solidFill>
                  <a:schemeClr val="dk1"/>
                </a:solidFill>
              </a:rPr>
              <a:t>1</a:t>
            </a:r>
            <a:r>
              <a:rPr lang="pt-BR" sz="1500">
                <a:solidFill>
                  <a:schemeClr val="dk1"/>
                </a:solidFill>
              </a:rPr>
              <a:t>, </a:t>
            </a:r>
            <a:r>
              <a:rPr b="1" lang="pt-BR" sz="1500">
                <a:solidFill>
                  <a:schemeClr val="dk1"/>
                </a:solidFill>
              </a:rPr>
              <a:t>C</a:t>
            </a:r>
            <a:r>
              <a:rPr b="1" lang="pt-BR" sz="1000">
                <a:solidFill>
                  <a:schemeClr val="dk1"/>
                </a:solidFill>
              </a:rPr>
              <a:t>2 </a:t>
            </a:r>
            <a:r>
              <a:rPr lang="pt-BR" sz="1500">
                <a:solidFill>
                  <a:schemeClr val="dk1"/>
                </a:solidFill>
              </a:rPr>
              <a:t>e </a:t>
            </a:r>
            <a:r>
              <a:rPr b="1" lang="pt-BR" sz="1500">
                <a:solidFill>
                  <a:schemeClr val="dk1"/>
                </a:solidFill>
              </a:rPr>
              <a:t>θ</a:t>
            </a:r>
            <a:r>
              <a:rPr lang="pt-BR" sz="1500">
                <a:solidFill>
                  <a:schemeClr val="dk1"/>
                </a:solidFill>
              </a:rPr>
              <a:t>.</a:t>
            </a: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 b="2176" l="0" r="1263" t="12818"/>
          <a:stretch/>
        </p:blipFill>
        <p:spPr>
          <a:xfrm>
            <a:off x="1020075" y="1127925"/>
            <a:ext cx="5523974" cy="267377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x="882750" y="3366200"/>
            <a:ext cx="2173500" cy="124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6226350" y="364875"/>
            <a:ext cx="2789400" cy="4660800"/>
            <a:chOff x="6226350" y="364875"/>
            <a:chExt cx="2789400" cy="4660800"/>
          </a:xfrm>
        </p:grpSpPr>
        <p:sp>
          <p:nvSpPr>
            <p:cNvPr id="66" name="Shape 66"/>
            <p:cNvSpPr/>
            <p:nvPr/>
          </p:nvSpPr>
          <p:spPr>
            <a:xfrm>
              <a:off x="6226350" y="364875"/>
              <a:ext cx="2789400" cy="466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 txBox="1"/>
            <p:nvPr/>
          </p:nvSpPr>
          <p:spPr>
            <a:xfrm>
              <a:off x="6344050" y="482575"/>
              <a:ext cx="2518800" cy="45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pt-BR" u="sng"/>
                <a:t>RELAÇÕES </a:t>
              </a:r>
            </a:p>
            <a:p>
              <a:pPr lvl="0">
                <a:spcBef>
                  <a:spcPts val="0"/>
                </a:spcBef>
                <a:buNone/>
              </a:pPr>
              <a:r>
                <a:rPr lang="pt-BR" u="sng"/>
                <a:t>TRIGONOMÉTRIAS</a:t>
              </a:r>
            </a:p>
          </p:txBody>
        </p:sp>
        <p:sp>
          <p:nvSpPr>
            <p:cNvPr id="68" name="Shape 68"/>
            <p:cNvSpPr/>
            <p:nvPr/>
          </p:nvSpPr>
          <p:spPr>
            <a:xfrm>
              <a:off x="7062025" y="1212300"/>
              <a:ext cx="1071000" cy="1000500"/>
            </a:xfrm>
            <a:prstGeom prst="rtTriangl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 txBox="1"/>
            <p:nvPr/>
          </p:nvSpPr>
          <p:spPr>
            <a:xfrm>
              <a:off x="7685825" y="1471250"/>
              <a:ext cx="3648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pt-BR"/>
                <a:t>H</a:t>
              </a:r>
            </a:p>
          </p:txBody>
        </p:sp>
        <p:sp>
          <p:nvSpPr>
            <p:cNvPr id="70" name="Shape 70"/>
            <p:cNvSpPr txBox="1"/>
            <p:nvPr/>
          </p:nvSpPr>
          <p:spPr>
            <a:xfrm>
              <a:off x="6614775" y="1565400"/>
              <a:ext cx="506100" cy="45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pt-BR"/>
                <a:t>CA</a:t>
              </a:r>
            </a:p>
          </p:txBody>
        </p:sp>
        <p:sp>
          <p:nvSpPr>
            <p:cNvPr id="71" name="Shape 71"/>
            <p:cNvSpPr txBox="1"/>
            <p:nvPr/>
          </p:nvSpPr>
          <p:spPr>
            <a:xfrm>
              <a:off x="7179725" y="2235312"/>
              <a:ext cx="506100" cy="45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pt-BR"/>
                <a:t>CO</a:t>
              </a:r>
            </a:p>
          </p:txBody>
        </p:sp>
        <p:sp>
          <p:nvSpPr>
            <p:cNvPr id="72" name="Shape 72"/>
            <p:cNvSpPr/>
            <p:nvPr/>
          </p:nvSpPr>
          <p:spPr>
            <a:xfrm rot="7692609">
              <a:off x="6998201" y="1268856"/>
              <a:ext cx="328349" cy="19116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 txBox="1"/>
            <p:nvPr/>
          </p:nvSpPr>
          <p:spPr>
            <a:xfrm>
              <a:off x="7071975" y="1413000"/>
              <a:ext cx="506100" cy="45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i="1" lang="pt-BR">
                  <a:solidFill>
                    <a:srgbClr val="434343"/>
                  </a:solidFill>
                </a:rPr>
                <a:t>x</a:t>
              </a:r>
            </a:p>
          </p:txBody>
        </p:sp>
        <p:pic>
          <p:nvPicPr>
            <p:cNvPr id="74" name="Shape 74"/>
            <p:cNvPicPr preferRelativeResize="0"/>
            <p:nvPr/>
          </p:nvPicPr>
          <p:blipFill rotWithShape="1">
            <a:blip r:embed="rId4">
              <a:alphaModFix/>
            </a:blip>
            <a:srcRect b="45056" l="46221" r="33955" t="37086"/>
            <a:stretch/>
          </p:blipFill>
          <p:spPr>
            <a:xfrm>
              <a:off x="6755075" y="2635923"/>
              <a:ext cx="1812600" cy="918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Shape 75"/>
            <p:cNvPicPr preferRelativeResize="0"/>
            <p:nvPr/>
          </p:nvPicPr>
          <p:blipFill rotWithShape="1">
            <a:blip r:embed="rId5">
              <a:alphaModFix/>
            </a:blip>
            <a:srcRect b="45041" l="45587" r="34590" t="32980"/>
            <a:stretch/>
          </p:blipFill>
          <p:spPr>
            <a:xfrm>
              <a:off x="6755075" y="3648111"/>
              <a:ext cx="1812600" cy="1129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" name="Shape 76"/>
          <p:cNvPicPr preferRelativeResize="0"/>
          <p:nvPr/>
        </p:nvPicPr>
        <p:blipFill rotWithShape="1">
          <a:blip r:embed="rId6">
            <a:alphaModFix/>
          </a:blip>
          <a:srcRect b="46222" l="46467" r="32808" t="35005"/>
          <a:stretch/>
        </p:blipFill>
        <p:spPr>
          <a:xfrm>
            <a:off x="1038035" y="3493273"/>
            <a:ext cx="1894976" cy="96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45113" l="50178" r="35688" t="33701"/>
          <a:stretch/>
        </p:blipFill>
        <p:spPr>
          <a:xfrm>
            <a:off x="5320050" y="376649"/>
            <a:ext cx="1047523" cy="8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623800" y="376650"/>
            <a:ext cx="5013900" cy="11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500">
                <a:solidFill>
                  <a:schemeClr val="dk1"/>
                </a:solidFill>
              </a:rPr>
              <a:t>b) Mostre que </a:t>
            </a:r>
            <a:r>
              <a:rPr b="1" lang="pt-BR" sz="1500">
                <a:solidFill>
                  <a:schemeClr val="dk1"/>
                </a:solidFill>
              </a:rPr>
              <a:t>T</a:t>
            </a:r>
            <a:r>
              <a:rPr b="1" lang="pt-BR" sz="1000">
                <a:solidFill>
                  <a:schemeClr val="dk1"/>
                </a:solidFill>
              </a:rPr>
              <a:t>2</a:t>
            </a:r>
            <a:r>
              <a:rPr lang="pt-BR" sz="1000">
                <a:solidFill>
                  <a:schemeClr val="dk1"/>
                </a:solidFill>
              </a:rPr>
              <a:t> </a:t>
            </a:r>
            <a:r>
              <a:rPr lang="pt-BR" sz="1500">
                <a:solidFill>
                  <a:schemeClr val="dk1"/>
                </a:solidFill>
              </a:rPr>
              <a:t>assume o seu valor mínimo em </a:t>
            </a:r>
            <a:r>
              <a:rPr b="1" lang="pt-BR" sz="1500">
                <a:solidFill>
                  <a:schemeClr val="dk1"/>
                </a:solidFill>
              </a:rPr>
              <a:t>sen</a:t>
            </a:r>
            <a:r>
              <a:rPr lang="pt-BR" sz="1500">
                <a:solidFill>
                  <a:schemeClr val="dk1"/>
                </a:solidFill>
              </a:rPr>
              <a:t> </a:t>
            </a:r>
            <a:r>
              <a:rPr b="1" lang="pt-BR" sz="1500">
                <a:solidFill>
                  <a:schemeClr val="dk1"/>
                </a:solidFill>
              </a:rPr>
              <a:t>θ</a:t>
            </a:r>
            <a:r>
              <a:rPr lang="pt-BR" sz="1500">
                <a:solidFill>
                  <a:schemeClr val="dk1"/>
                </a:solidFill>
              </a:rPr>
              <a:t> =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517875" y="3319150"/>
            <a:ext cx="8191800" cy="114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524700" y="3259775"/>
            <a:ext cx="80388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1800"/>
              <a:t>Teorema de Fermat: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>
              <a:spcBef>
                <a:spcPts val="0"/>
              </a:spcBef>
              <a:buNone/>
            </a:pPr>
            <a:r>
              <a:rPr lang="pt-BR" sz="1800"/>
              <a:t>Se </a:t>
            </a:r>
            <a:r>
              <a:rPr b="1" i="1" lang="pt-BR" sz="1800"/>
              <a:t>f</a:t>
            </a:r>
            <a:r>
              <a:rPr i="1" lang="pt-BR" sz="1800"/>
              <a:t> </a:t>
            </a:r>
            <a:r>
              <a:rPr lang="pt-BR" sz="1800"/>
              <a:t>tiver um máximo ou mínimo local em </a:t>
            </a:r>
            <a:r>
              <a:rPr b="1" lang="pt-BR" sz="1800"/>
              <a:t>c, </a:t>
            </a:r>
            <a:r>
              <a:rPr lang="pt-BR" sz="1800"/>
              <a:t>e </a:t>
            </a:r>
            <a:r>
              <a:rPr b="1" i="1" lang="pt-BR" sz="1800"/>
              <a:t>f’(c) </a:t>
            </a:r>
            <a:r>
              <a:rPr lang="pt-BR" sz="1800"/>
              <a:t>existir, então </a:t>
            </a:r>
            <a:r>
              <a:rPr b="1" i="1" lang="pt-BR" sz="1800"/>
              <a:t>f’(c) = 0</a:t>
            </a:r>
          </a:p>
        </p:txBody>
      </p:sp>
      <p:grpSp>
        <p:nvGrpSpPr>
          <p:cNvPr id="85" name="Shape 85"/>
          <p:cNvGrpSpPr/>
          <p:nvPr/>
        </p:nvGrpSpPr>
        <p:grpSpPr>
          <a:xfrm>
            <a:off x="911616" y="1189299"/>
            <a:ext cx="5402206" cy="1953824"/>
            <a:chOff x="911616" y="2789499"/>
            <a:chExt cx="5402206" cy="1953824"/>
          </a:xfrm>
        </p:grpSpPr>
        <p:pic>
          <p:nvPicPr>
            <p:cNvPr id="86" name="Shape 86"/>
            <p:cNvPicPr preferRelativeResize="0"/>
            <p:nvPr/>
          </p:nvPicPr>
          <p:blipFill rotWithShape="1">
            <a:blip r:embed="rId4">
              <a:alphaModFix/>
            </a:blip>
            <a:srcRect b="40329" l="45333" r="30798" t="28504"/>
            <a:stretch/>
          </p:blipFill>
          <p:spPr>
            <a:xfrm>
              <a:off x="911616" y="2789499"/>
              <a:ext cx="2661166" cy="1953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Shape 87"/>
            <p:cNvPicPr preferRelativeResize="0"/>
            <p:nvPr/>
          </p:nvPicPr>
          <p:blipFill rotWithShape="1">
            <a:blip r:embed="rId5">
              <a:alphaModFix/>
            </a:blip>
            <a:srcRect b="40328" l="45169" r="31567" t="31191"/>
            <a:stretch/>
          </p:blipFill>
          <p:spPr>
            <a:xfrm>
              <a:off x="4142453" y="3119175"/>
              <a:ext cx="2171369" cy="149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 txBox="1"/>
            <p:nvPr/>
          </p:nvSpPr>
          <p:spPr>
            <a:xfrm>
              <a:off x="3189675" y="3578075"/>
              <a:ext cx="847500" cy="47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 txBox="1"/>
            <p:nvPr/>
          </p:nvSpPr>
          <p:spPr>
            <a:xfrm>
              <a:off x="4142450" y="3224937"/>
              <a:ext cx="1118700" cy="11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pt-BR" sz="1500">
                  <a:solidFill>
                    <a:schemeClr val="dk1"/>
                  </a:solidFill>
                </a:rPr>
                <a:t>sen</a:t>
              </a:r>
              <a:r>
                <a:rPr lang="pt-BR" sz="1500">
                  <a:solidFill>
                    <a:schemeClr val="dk1"/>
                  </a:solidFill>
                </a:rPr>
                <a:t> </a:t>
              </a:r>
              <a:r>
                <a:rPr b="1" lang="pt-BR" sz="1500">
                  <a:solidFill>
                    <a:schemeClr val="dk1"/>
                  </a:solidFill>
                </a:rPr>
                <a:t>θ</a:t>
              </a:r>
              <a:r>
                <a:rPr lang="pt-BR" sz="1500">
                  <a:solidFill>
                    <a:schemeClr val="dk1"/>
                  </a:solidFill>
                </a:rPr>
                <a:t> =</a:t>
              </a:r>
            </a:p>
          </p:txBody>
        </p:sp>
        <p:sp>
          <p:nvSpPr>
            <p:cNvPr id="90" name="Shape 90"/>
            <p:cNvSpPr/>
            <p:nvPr/>
          </p:nvSpPr>
          <p:spPr>
            <a:xfrm>
              <a:off x="3060200" y="3601625"/>
              <a:ext cx="682800" cy="447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