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6"/>
  </p:notesMasterIdLst>
  <p:sldIdLst>
    <p:sldId id="256" r:id="rId3"/>
    <p:sldId id="669" r:id="rId4"/>
    <p:sldId id="716" r:id="rId5"/>
    <p:sldId id="717" r:id="rId6"/>
    <p:sldId id="718" r:id="rId7"/>
    <p:sldId id="721" r:id="rId8"/>
    <p:sldId id="722" r:id="rId9"/>
    <p:sldId id="720" r:id="rId10"/>
    <p:sldId id="719" r:id="rId11"/>
    <p:sldId id="723" r:id="rId12"/>
    <p:sldId id="724" r:id="rId13"/>
    <p:sldId id="725" r:id="rId14"/>
    <p:sldId id="726" r:id="rId15"/>
    <p:sldId id="727" r:id="rId16"/>
    <p:sldId id="728" r:id="rId17"/>
    <p:sldId id="729" r:id="rId18"/>
    <p:sldId id="730" r:id="rId19"/>
    <p:sldId id="731" r:id="rId20"/>
    <p:sldId id="732" r:id="rId21"/>
    <p:sldId id="733" r:id="rId22"/>
    <p:sldId id="734" r:id="rId23"/>
    <p:sldId id="735" r:id="rId24"/>
    <p:sldId id="736" r:id="rId25"/>
    <p:sldId id="737" r:id="rId26"/>
    <p:sldId id="738" r:id="rId27"/>
    <p:sldId id="739" r:id="rId28"/>
    <p:sldId id="740" r:id="rId29"/>
    <p:sldId id="741" r:id="rId30"/>
    <p:sldId id="850" r:id="rId31"/>
    <p:sldId id="742" r:id="rId32"/>
    <p:sldId id="743" r:id="rId33"/>
    <p:sldId id="744" r:id="rId34"/>
    <p:sldId id="745" r:id="rId35"/>
    <p:sldId id="746" r:id="rId36"/>
    <p:sldId id="747" r:id="rId37"/>
    <p:sldId id="748" r:id="rId38"/>
    <p:sldId id="749" r:id="rId39"/>
    <p:sldId id="750" r:id="rId40"/>
    <p:sldId id="670" r:id="rId41"/>
    <p:sldId id="751" r:id="rId42"/>
    <p:sldId id="752" r:id="rId43"/>
    <p:sldId id="753" r:id="rId44"/>
    <p:sldId id="754" r:id="rId45"/>
    <p:sldId id="755" r:id="rId46"/>
    <p:sldId id="756" r:id="rId47"/>
    <p:sldId id="759" r:id="rId48"/>
    <p:sldId id="758" r:id="rId49"/>
    <p:sldId id="760" r:id="rId50"/>
    <p:sldId id="761" r:id="rId51"/>
    <p:sldId id="762" r:id="rId52"/>
    <p:sldId id="763" r:id="rId53"/>
    <p:sldId id="764" r:id="rId54"/>
    <p:sldId id="765" r:id="rId55"/>
    <p:sldId id="766" r:id="rId56"/>
    <p:sldId id="823" r:id="rId57"/>
    <p:sldId id="824" r:id="rId58"/>
    <p:sldId id="825" r:id="rId59"/>
    <p:sldId id="826" r:id="rId60"/>
    <p:sldId id="827" r:id="rId61"/>
    <p:sldId id="828" r:id="rId62"/>
    <p:sldId id="829" r:id="rId63"/>
    <p:sldId id="830" r:id="rId64"/>
    <p:sldId id="831" r:id="rId65"/>
    <p:sldId id="832" r:id="rId66"/>
    <p:sldId id="833" r:id="rId67"/>
    <p:sldId id="834" r:id="rId68"/>
    <p:sldId id="835" r:id="rId69"/>
    <p:sldId id="836" r:id="rId70"/>
    <p:sldId id="837" r:id="rId71"/>
    <p:sldId id="838" r:id="rId72"/>
    <p:sldId id="839" r:id="rId73"/>
    <p:sldId id="840" r:id="rId74"/>
    <p:sldId id="780" r:id="rId75"/>
    <p:sldId id="781" r:id="rId76"/>
    <p:sldId id="782" r:id="rId77"/>
    <p:sldId id="841" r:id="rId78"/>
    <p:sldId id="842" r:id="rId79"/>
    <p:sldId id="843" r:id="rId80"/>
    <p:sldId id="844" r:id="rId81"/>
    <p:sldId id="845" r:id="rId82"/>
    <p:sldId id="846" r:id="rId83"/>
    <p:sldId id="783" r:id="rId84"/>
    <p:sldId id="847" r:id="rId85"/>
    <p:sldId id="784" r:id="rId87"/>
    <p:sldId id="848" r:id="rId88"/>
    <p:sldId id="849" r:id="rId89"/>
    <p:sldId id="785" r:id="rId90"/>
    <p:sldId id="786" r:id="rId91"/>
    <p:sldId id="767" r:id="rId92"/>
    <p:sldId id="772" r:id="rId93"/>
    <p:sldId id="773" r:id="rId94"/>
    <p:sldId id="804" r:id="rId95"/>
    <p:sldId id="807" r:id="rId96"/>
    <p:sldId id="805" r:id="rId97"/>
    <p:sldId id="803" r:id="rId98"/>
    <p:sldId id="802" r:id="rId99"/>
    <p:sldId id="808" r:id="rId100"/>
    <p:sldId id="806" r:id="rId101"/>
    <p:sldId id="809" r:id="rId102"/>
    <p:sldId id="800" r:id="rId103"/>
    <p:sldId id="810" r:id="rId104"/>
    <p:sldId id="811" r:id="rId105"/>
    <p:sldId id="812" r:id="rId106"/>
    <p:sldId id="801" r:id="rId107"/>
    <p:sldId id="774" r:id="rId108"/>
    <p:sldId id="775" r:id="rId109"/>
    <p:sldId id="776" r:id="rId110"/>
    <p:sldId id="792" r:id="rId111"/>
    <p:sldId id="813" r:id="rId112"/>
    <p:sldId id="778" r:id="rId113"/>
    <p:sldId id="777" r:id="rId114"/>
    <p:sldId id="814" r:id="rId115"/>
    <p:sldId id="815" r:id="rId116"/>
    <p:sldId id="816" r:id="rId117"/>
    <p:sldId id="793" r:id="rId118"/>
    <p:sldId id="794" r:id="rId119"/>
    <p:sldId id="795" r:id="rId120"/>
    <p:sldId id="779" r:id="rId121"/>
    <p:sldId id="817" r:id="rId122"/>
    <p:sldId id="818" r:id="rId123"/>
    <p:sldId id="819" r:id="rId124"/>
    <p:sldId id="796" r:id="rId125"/>
    <p:sldId id="797" r:id="rId126"/>
    <p:sldId id="798" r:id="rId127"/>
    <p:sldId id="787" r:id="rId128"/>
    <p:sldId id="820" r:id="rId129"/>
    <p:sldId id="821" r:id="rId130"/>
    <p:sldId id="788" r:id="rId131"/>
    <p:sldId id="789" r:id="rId132"/>
    <p:sldId id="790" r:id="rId133"/>
    <p:sldId id="791"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05D99E-9CF0-4BE1-8E5E-F5C82AF7B1C2}">
          <p14:sldIdLst>
            <p14:sldId id="669"/>
            <p14:sldId id="716"/>
            <p14:sldId id="717"/>
            <p14:sldId id="718"/>
            <p14:sldId id="721"/>
            <p14:sldId id="722"/>
            <p14:sldId id="720"/>
            <p14:sldId id="719"/>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850"/>
            <p14:sldId id="742"/>
            <p14:sldId id="743"/>
            <p14:sldId id="744"/>
            <p14:sldId id="745"/>
            <p14:sldId id="746"/>
            <p14:sldId id="747"/>
            <p14:sldId id="748"/>
            <p14:sldId id="749"/>
            <p14:sldId id="750"/>
            <p14:sldId id="670"/>
            <p14:sldId id="751"/>
            <p14:sldId id="752"/>
            <p14:sldId id="753"/>
            <p14:sldId id="754"/>
            <p14:sldId id="755"/>
            <p14:sldId id="756"/>
            <p14:sldId id="759"/>
            <p14:sldId id="758"/>
            <p14:sldId id="760"/>
            <p14:sldId id="761"/>
            <p14:sldId id="762"/>
            <p14:sldId id="763"/>
            <p14:sldId id="764"/>
            <p14:sldId id="765"/>
            <p14:sldId id="766"/>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780"/>
            <p14:sldId id="781"/>
            <p14:sldId id="782"/>
            <p14:sldId id="841"/>
            <p14:sldId id="842"/>
            <p14:sldId id="843"/>
            <p14:sldId id="844"/>
            <p14:sldId id="845"/>
            <p14:sldId id="846"/>
            <p14:sldId id="783"/>
            <p14:sldId id="847"/>
            <p14:sldId id="784"/>
            <p14:sldId id="848"/>
            <p14:sldId id="849"/>
            <p14:sldId id="785"/>
            <p14:sldId id="786"/>
            <p14:sldId id="767"/>
            <p14:sldId id="772"/>
            <p14:sldId id="773"/>
            <p14:sldId id="804"/>
            <p14:sldId id="807"/>
            <p14:sldId id="805"/>
            <p14:sldId id="803"/>
            <p14:sldId id="802"/>
            <p14:sldId id="808"/>
            <p14:sldId id="806"/>
            <p14:sldId id="809"/>
            <p14:sldId id="800"/>
            <p14:sldId id="810"/>
            <p14:sldId id="811"/>
            <p14:sldId id="812"/>
            <p14:sldId id="801"/>
            <p14:sldId id="774"/>
            <p14:sldId id="775"/>
            <p14:sldId id="776"/>
            <p14:sldId id="792"/>
            <p14:sldId id="813"/>
            <p14:sldId id="778"/>
            <p14:sldId id="777"/>
            <p14:sldId id="814"/>
            <p14:sldId id="815"/>
            <p14:sldId id="816"/>
            <p14:sldId id="793"/>
            <p14:sldId id="794"/>
            <p14:sldId id="795"/>
            <p14:sldId id="779"/>
            <p14:sldId id="817"/>
            <p14:sldId id="818"/>
            <p14:sldId id="819"/>
            <p14:sldId id="796"/>
            <p14:sldId id="797"/>
            <p14:sldId id="798"/>
            <p14:sldId id="787"/>
            <p14:sldId id="820"/>
            <p14:sldId id="821"/>
            <p14:sldId id="788"/>
            <p14:sldId id="789"/>
            <p14:sldId id="790"/>
            <p14:sldId id="791"/>
            <p14:sldId id="256"/>
          </p14:sldIdLst>
        </p14:section>
        <p14:section name="无标题节" id="{8AE62001-8B5A-4E60-9394-3D94F673E2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70385" autoAdjust="0"/>
  </p:normalViewPr>
  <p:slideViewPr>
    <p:cSldViewPr snapToGrid="0">
      <p:cViewPr varScale="1">
        <p:scale>
          <a:sx n="66" d="100"/>
          <a:sy n="66"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notesMaster" Target="notesMasters/notesMaster1.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2F17-FAAB-490E-B398-7172B24BBC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7F04A-90B8-453E-B733-CEFB38BE36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nodding acquaintance  </a:t>
            </a:r>
            <a:r>
              <a:rPr lang="zh-CN" altLang="en-US" dirty="0"/>
              <a:t>相识不深的人；不完整或肤浅的知识</a:t>
            </a:r>
            <a:endParaRPr lang="en-US" altLang="zh-CN" dirty="0"/>
          </a:p>
          <a:p>
            <a:r>
              <a:rPr lang="en-US" altLang="zh-CN" dirty="0"/>
              <a:t>A casual acquaintance </a:t>
            </a:r>
            <a:r>
              <a:rPr lang="zh-CN" altLang="en-US" dirty="0"/>
              <a:t>泛泛之交</a:t>
            </a:r>
            <a:endParaRPr lang="en-US" altLang="zh-CN" dirty="0"/>
          </a:p>
          <a:p>
            <a:r>
              <a:rPr lang="en-US" altLang="zh-CN" sz="1200" b="0" i="0" u="none" strike="noStrike" kern="1200" dirty="0">
                <a:solidFill>
                  <a:schemeClr val="tx1"/>
                </a:solidFill>
                <a:effectLst/>
                <a:latin typeface="+mn-lt"/>
                <a:ea typeface="+mn-ea"/>
                <a:cs typeface="+mn-cs"/>
              </a:rPr>
              <a:t>acquaintance with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相识</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a:latin typeface="Times New Roman" panose="02020603050405020304" pitchFamily="18" charset="0"/>
              </a:rPr>
              <a:t>Ado </a:t>
            </a:r>
            <a:r>
              <a:rPr lang="en-US" altLang="zh-CN" sz="1200" b="1" kern="100" dirty="0" err="1">
                <a:latin typeface="Times New Roman" panose="02020603050405020304" pitchFamily="18" charset="0"/>
              </a:rPr>
              <a:t>lescents</a:t>
            </a:r>
            <a:r>
              <a:rPr lang="en-US" altLang="zh-CN" sz="1200" b="1" kern="100" dirty="0">
                <a:latin typeface="Times New Roman" panose="02020603050405020304" pitchFamily="18" charset="0"/>
              </a:rPr>
              <a:t> </a:t>
            </a:r>
            <a:r>
              <a:rPr lang="zh-CN" altLang="en-US" sz="1200" b="1" kern="100" dirty="0">
                <a:latin typeface="Times New Roman" panose="02020603050405020304" pitchFamily="18" charset="0"/>
              </a:rPr>
              <a:t>青少年</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独立的 </a:t>
            </a:r>
            <a:endParaRPr lang="en-US" altLang="zh-CN" dirty="0"/>
          </a:p>
          <a:p>
            <a:r>
              <a:rPr lang="zh-CN" altLang="en-US" dirty="0"/>
              <a:t>自主的  </a:t>
            </a:r>
            <a:r>
              <a:rPr lang="en-US" altLang="zh-CN" dirty="0"/>
              <a:t>autonomous</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a:latin typeface="Times New Roman" panose="02020603050405020304" pitchFamily="18" charset="0"/>
              </a:rPr>
              <a:t>be indulged in </a:t>
            </a:r>
            <a:r>
              <a:rPr lang="zh-CN" altLang="en-US" sz="1200" b="1" kern="100" dirty="0">
                <a:latin typeface="Times New Roman" panose="02020603050405020304" pitchFamily="18" charset="0"/>
              </a:rPr>
              <a:t>放纵</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a:latin typeface="Times New Roman" panose="02020603050405020304" pitchFamily="18" charset="0"/>
              </a:rPr>
              <a:t>be indulged in </a:t>
            </a:r>
            <a:r>
              <a:rPr lang="zh-CN" altLang="en-US" sz="1200" b="1" kern="100" dirty="0">
                <a:latin typeface="Times New Roman" panose="02020603050405020304" pitchFamily="18" charset="0"/>
              </a:rPr>
              <a:t>放纵</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nodding acquaintance  </a:t>
            </a:r>
            <a:r>
              <a:rPr lang="zh-CN" altLang="en-US" dirty="0"/>
              <a:t>相识不深的人；不完整或肤浅的知识</a:t>
            </a:r>
            <a:endParaRPr lang="en-US" altLang="zh-CN" dirty="0"/>
          </a:p>
          <a:p>
            <a:r>
              <a:rPr lang="en-US" altLang="zh-CN" dirty="0"/>
              <a:t>A casual acquaintance </a:t>
            </a:r>
            <a:r>
              <a:rPr lang="zh-CN" altLang="en-US" dirty="0"/>
              <a:t>泛泛之交</a:t>
            </a:r>
            <a:endParaRPr lang="en-US" altLang="zh-CN" dirty="0"/>
          </a:p>
          <a:p>
            <a:r>
              <a:rPr lang="en-US" altLang="zh-CN" sz="1200" b="0" i="0" u="none" strike="noStrike" kern="1200" dirty="0">
                <a:solidFill>
                  <a:schemeClr val="tx1"/>
                </a:solidFill>
                <a:effectLst/>
                <a:latin typeface="+mn-lt"/>
                <a:ea typeface="+mn-ea"/>
                <a:cs typeface="+mn-cs"/>
              </a:rPr>
              <a:t>acquaintance with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相识</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Frequentexercisecan... </a:t>
            </a:r>
            <a:r>
              <a:rPr lang="en-US" altLang="zh-CN" dirty="0" err="1"/>
              <a:t>Regularexercise</a:t>
            </a:r>
            <a:r>
              <a:rPr lang="en-US" altLang="zh-CN" dirty="0"/>
              <a:t>.... </a:t>
            </a:r>
            <a:r>
              <a:rPr lang="en-US" altLang="zh-CN" dirty="0" err="1"/>
              <a:t>Exercisingonaregularbasiswillreduce</a:t>
            </a:r>
            <a:r>
              <a:rPr lang="en-US" altLang="zh-CN" dirty="0"/>
              <a:t>/</a:t>
            </a:r>
            <a:r>
              <a:rPr lang="en-US" altLang="zh-CN" dirty="0" err="1"/>
              <a:t>releasethepressure</a:t>
            </a:r>
            <a:r>
              <a:rPr lang="en-US" altLang="zh-CN" dirty="0"/>
              <a:t> </a:t>
            </a:r>
            <a:r>
              <a:rPr lang="en-US" altLang="zh-CN" dirty="0" err="1"/>
              <a:t>derivedfrompersonalandprofessionallife</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Theproblemregardingwhetherpeoplevalue</a:t>
            </a:r>
            <a:r>
              <a:rPr lang="en-US" altLang="zh-CN" dirty="0"/>
              <a:t>/</a:t>
            </a:r>
            <a:r>
              <a:rPr lang="en-US" altLang="zh-CN" dirty="0" err="1"/>
              <a:t>areconcernedwith</a:t>
            </a:r>
            <a:r>
              <a:rPr lang="en-US" altLang="zh-CN" dirty="0"/>
              <a:t>/ </a:t>
            </a:r>
            <a:r>
              <a:rPr lang="en-US" altLang="zh-CN" dirty="0" err="1"/>
              <a:t>aboutenvironmentalissueshastriggeredadebate</a:t>
            </a:r>
            <a:r>
              <a:rPr lang="en-US" altLang="zh-CN"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Persistence,anindispensable</a:t>
            </a:r>
            <a:r>
              <a:rPr lang="en-US" altLang="zh-CN" dirty="0"/>
              <a:t>/</a:t>
            </a:r>
            <a:r>
              <a:rPr lang="en-US" altLang="zh-CN" dirty="0" err="1"/>
              <a:t>dominantrole</a:t>
            </a:r>
            <a:r>
              <a:rPr lang="en-US" altLang="zh-CN" dirty="0"/>
              <a:t>/</a:t>
            </a:r>
            <a:r>
              <a:rPr lang="en-US" altLang="zh-CN" dirty="0" err="1"/>
              <a:t>elementinsuccess</a:t>
            </a:r>
            <a:r>
              <a:rPr lang="en-US" altLang="zh-CN" dirty="0"/>
              <a:t>/ realizing/</a:t>
            </a:r>
            <a:r>
              <a:rPr lang="en-US" altLang="zh-CN" dirty="0" err="1"/>
              <a:t>achievingsuccess,canbefostered</a:t>
            </a:r>
            <a:r>
              <a:rPr lang="en-US" altLang="zh-CN" dirty="0"/>
              <a:t>/nurtured/cultivated </a:t>
            </a:r>
            <a:r>
              <a:rPr lang="en-US" altLang="zh-CN" dirty="0" err="1"/>
              <a:t>inajourney</a:t>
            </a:r>
            <a:r>
              <a:rPr lang="en-US" altLang="zh-CN"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pathways to success,</a:t>
            </a:r>
            <a:endParaRPr lang="en-US" altLang="zh-CN" dirty="0"/>
          </a:p>
          <a:p>
            <a:r>
              <a:rPr lang="en-US" altLang="zh-CN" dirty="0"/>
              <a:t>In the pursuit of success, diligence and perseverance,</a:t>
            </a:r>
            <a:endParaRPr lang="en-US" altLang="zh-CN" dirty="0"/>
          </a:p>
          <a:p>
            <a:r>
              <a:rPr lang="en-US" altLang="zh-CN" dirty="0"/>
              <a:t>without doubt, contribute to prosperity / increase the</a:t>
            </a:r>
            <a:endParaRPr lang="en-US" altLang="zh-CN" dirty="0"/>
          </a:p>
          <a:p>
            <a:r>
              <a:rPr lang="en-US" altLang="zh-CN" dirty="0"/>
              <a:t>likelihood of achievement. /</a:t>
            </a:r>
            <a:endParaRPr lang="en-US" altLang="zh-CN" dirty="0"/>
          </a:p>
          <a:p>
            <a:r>
              <a:rPr lang="en-US" altLang="zh-CN" dirty="0"/>
              <a:t>e n c o u r a g e / s t </a:t>
            </a:r>
            <a:r>
              <a:rPr lang="en-US" altLang="zh-CN" dirty="0" err="1"/>
              <a:t>i</a:t>
            </a:r>
            <a:r>
              <a:rPr lang="en-US" altLang="zh-CN" dirty="0"/>
              <a:t> m u l a t e p e o p l e</a:t>
            </a:r>
            <a:endParaRPr lang="en-US" altLang="zh-CN" dirty="0"/>
          </a:p>
          <a:p>
            <a:r>
              <a:rPr lang="en-US" altLang="zh-CN" dirty="0"/>
              <a:t>t o b e</a:t>
            </a:r>
            <a:endParaRPr lang="en-US" altLang="zh-CN" dirty="0"/>
          </a:p>
          <a:p>
            <a:r>
              <a:rPr lang="en-US" altLang="zh-CN" dirty="0"/>
              <a:t>prosperous.</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Prosperity, the target every one strives for / desires /</a:t>
            </a:r>
            <a:endParaRPr lang="en-US" altLang="zh-CN" dirty="0"/>
          </a:p>
          <a:p>
            <a:r>
              <a:rPr lang="en-US" altLang="zh-CN" dirty="0"/>
              <a:t>desired by every one / craved by every one, can be reached</a:t>
            </a:r>
            <a:endParaRPr lang="en-US" altLang="zh-CN" dirty="0"/>
          </a:p>
          <a:p>
            <a:r>
              <a:rPr lang="en-US" altLang="zh-CN" dirty="0"/>
              <a:t>/ realized by committing himself to his vocation /</a:t>
            </a:r>
            <a:endParaRPr lang="en-US" altLang="zh-CN" dirty="0"/>
          </a:p>
          <a:p>
            <a:r>
              <a:rPr lang="en-US" altLang="zh-CN" dirty="0"/>
              <a:t>occupation / career.</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8" name="Text Placeholder 3"/>
          <p:cNvSpPr>
            <a:spLocks noGrp="1"/>
          </p:cNvSpPr>
          <p:nvPr>
            <p:ph type="body" sz="half" idx="15" hasCustomPrompt="1"/>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9" name="Text Placeholder 4"/>
          <p:cNvSpPr>
            <a:spLocks noGrp="1"/>
          </p:cNvSpPr>
          <p:nvPr>
            <p:ph type="body" sz="quarter" idx="3" hasCustomPrompt="1"/>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 name="Text Placeholder 3"/>
          <p:cNvSpPr>
            <a:spLocks noGrp="1"/>
          </p:cNvSpPr>
          <p:nvPr>
            <p:ph type="body" sz="half" idx="16" hasCustomPrompt="1"/>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11" name="Text Placeholder 4"/>
          <p:cNvSpPr>
            <a:spLocks noGrp="1"/>
          </p:cNvSpPr>
          <p:nvPr>
            <p:ph type="body" sz="quarter" idx="13" hasCustomPrompt="1"/>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Text Placeholder 3"/>
          <p:cNvSpPr>
            <a:spLocks noGrp="1"/>
          </p:cNvSpPr>
          <p:nvPr>
            <p:ph type="body" sz="half" idx="17" hasCustomPrompt="1"/>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2" name="Text Placeholder 4"/>
          <p:cNvSpPr>
            <a:spLocks noGrp="1"/>
          </p:cNvSpPr>
          <p:nvPr>
            <p:ph type="body" sz="quarter" idx="3" hasCustomPrompt="1"/>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5" name="Text Placeholder 4"/>
          <p:cNvSpPr>
            <a:spLocks noGrp="1"/>
          </p:cNvSpPr>
          <p:nvPr>
            <p:ph type="body" sz="quarter" idx="13" hasCustomPrompt="1"/>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hasCustomPrompt="1"/>
          </p:nvPr>
        </p:nvSpPr>
        <p:spPr>
          <a:xfrm>
            <a:off x="913775" y="2367093"/>
            <a:ext cx="10364452" cy="3424107"/>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hasCustomPrompt="1"/>
          </p:nvPr>
        </p:nvSpPr>
        <p:spPr>
          <a:xfrm>
            <a:off x="913775" y="609601"/>
            <a:ext cx="7658724" cy="518159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hasCustomPrompt="1"/>
          </p:nvPr>
        </p:nvSpPr>
        <p:spPr>
          <a:xfrm>
            <a:off x="913774" y="2367092"/>
            <a:ext cx="10363826" cy="342410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hasCustomPrompt="1"/>
          </p:nvPr>
        </p:nvSpPr>
        <p:spPr>
          <a:xfrm>
            <a:off x="913774" y="2367092"/>
            <a:ext cx="5106026" cy="342410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3" name="Content Placeholder 3"/>
          <p:cNvSpPr>
            <a:spLocks noGrp="1"/>
          </p:cNvSpPr>
          <p:nvPr>
            <p:ph sz="quarter" idx="14" hasCustomPrompt="1"/>
          </p:nvPr>
        </p:nvSpPr>
        <p:spPr>
          <a:xfrm>
            <a:off x="6172200" y="2367092"/>
            <a:ext cx="5105400" cy="342410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Content Placeholder 3"/>
          <p:cNvSpPr>
            <a:spLocks noGrp="1"/>
          </p:cNvSpPr>
          <p:nvPr>
            <p:ph sz="quarter" idx="13" hasCustomPrompt="1"/>
          </p:nvPr>
        </p:nvSpPr>
        <p:spPr>
          <a:xfrm>
            <a:off x="913774" y="3051012"/>
            <a:ext cx="5106027" cy="27401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3" name="Content Placeholder 5"/>
          <p:cNvSpPr>
            <a:spLocks noGrp="1"/>
          </p:cNvSpPr>
          <p:nvPr>
            <p:ph sz="quarter" idx="14" hasCustomPrompt="1"/>
          </p:nvPr>
        </p:nvSpPr>
        <p:spPr>
          <a:xfrm>
            <a:off x="6172200" y="3051012"/>
            <a:ext cx="5105401" cy="27401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hasCustomPrompt="1"/>
          </p:nvPr>
        </p:nvSpPr>
        <p:spPr>
          <a:xfrm>
            <a:off x="5078062" y="609600"/>
            <a:ext cx="6200163" cy="518159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jpe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fld>
            <a:endParaRPr lang="en-US" dirty="0"/>
          </a:p>
        </p:txBody>
      </p:sp>
      <p:pic>
        <p:nvPicPr>
          <p:cNvPr id="8" name="图片 7"/>
          <p:cNvPicPr>
            <a:picLocks noChangeAspect="1"/>
          </p:cNvPicPr>
          <p:nvPr userDrawn="1"/>
        </p:nvPicPr>
        <p:blipFill>
          <a:blip r:embed="rId19"/>
          <a:stretch>
            <a:fillRect/>
          </a:stretch>
        </p:blipFill>
        <p:spPr>
          <a:xfrm>
            <a:off x="7945120" y="48542"/>
            <a:ext cx="4175760" cy="8351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托福写作</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zh-CN" altLang="en-US" sz="2800" b="1" spc="300" dirty="0">
                <a:solidFill>
                  <a:schemeClr val="tx1"/>
                </a:solidFill>
              </a:rPr>
              <a:t>常用表达</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在现在的忙碌生活中，大人和学生都忙于各种事情。</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Part1 </a:t>
            </a:r>
            <a:r>
              <a:rPr lang="zh-CN" altLang="en-US" sz="2800" b="1" spc="300" dirty="0">
                <a:solidFill>
                  <a:schemeClr val="tx1"/>
                </a:solidFill>
              </a:rPr>
              <a:t>社会类基本表达</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成功</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triumph / prosperity / success/achievement/flourish</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促使</a:t>
            </a:r>
            <a:r>
              <a:rPr lang="en-US" altLang="zh-CN" cap="none" dirty="0"/>
              <a:t>/</a:t>
            </a:r>
            <a:r>
              <a:rPr lang="zh-CN" altLang="en-US" cap="none" dirty="0"/>
              <a:t>导致</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contribute to/lead to/result in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Increase the possibility of....</a:t>
            </a:r>
            <a:endParaRPr lang="en-US" altLang="zh-CN" sz="2800" b="1" kern="100" dirty="0">
              <a:latin typeface="Times New Roman" panose="02020603050405020304" pitchFamily="18" charset="0"/>
            </a:endParaRPr>
          </a:p>
        </p:txBody>
      </p:sp>
      <p:sp>
        <p:nvSpPr>
          <p:cNvPr id="8" name="标题 1"/>
          <p:cNvSpPr txBox="1"/>
          <p:nvPr/>
        </p:nvSpPr>
        <p:spPr>
          <a:xfrm>
            <a:off x="885200" y="405804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追逐梦想</a:t>
            </a:r>
            <a:endParaRPr lang="zh-CN" altLang="en-US" cap="none" dirty="0"/>
          </a:p>
        </p:txBody>
      </p:sp>
      <p:sp>
        <p:nvSpPr>
          <p:cNvPr id="9" name="矩形 8"/>
          <p:cNvSpPr/>
          <p:nvPr/>
        </p:nvSpPr>
        <p:spPr>
          <a:xfrm>
            <a:off x="1187496" y="5437786"/>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pursue the dreams / in the pursuit of the dreams</a:t>
            </a:r>
            <a:endParaRPr lang="en-US" altLang="zh-CN" sz="2800" b="1" kern="100" dirty="0">
              <a:latin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在追逐梦想的路上，努力和坚持不懈，会使得人们成功。</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成功，每个人都渴望</a:t>
            </a:r>
            <a:r>
              <a:rPr lang="en-US" altLang="zh-CN" dirty="0"/>
              <a:t>/</a:t>
            </a:r>
            <a:r>
              <a:rPr lang="zh-CN" altLang="en-US" dirty="0"/>
              <a:t>奋斗的目标，可以通过勤奋努力而实现的。</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adv./prep. </a:t>
            </a:r>
            <a:r>
              <a:rPr lang="zh-CN" altLang="en-US" cap="none" dirty="0"/>
              <a:t>现在</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recently/ currently / nowadays / in the contemporary time / in the modern time/these days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现在的</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contemporary / current / modern / recent</a:t>
            </a:r>
            <a:endParaRPr lang="en-US" altLang="zh-CN" sz="2800" b="1" kern="100" dirty="0">
              <a:latin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zh-CN" altLang="en-US" cap="none" dirty="0"/>
              <a:t>比之从前</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than in the past / before / decades ago/a generation ago / compared with / in the comparison with the case in the past</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年轻人</a:t>
            </a:r>
            <a:endParaRPr lang="zh-CN" altLang="en-US" cap="none" dirty="0"/>
          </a:p>
        </p:txBody>
      </p:sp>
      <p:sp>
        <p:nvSpPr>
          <p:cNvPr id="7" name="矩形 6"/>
          <p:cNvSpPr/>
          <p:nvPr/>
        </p:nvSpPr>
        <p:spPr>
          <a:xfrm>
            <a:off x="1035096" y="3579410"/>
            <a:ext cx="10195504"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the youth/ young people / youngsters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 adolescents/ teenagers/ juveniles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8" name="标题 1"/>
          <p:cNvSpPr txBox="1"/>
          <p:nvPr/>
        </p:nvSpPr>
        <p:spPr>
          <a:xfrm>
            <a:off x="570875" y="43142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 老年人</a:t>
            </a:r>
            <a:endParaRPr lang="zh-CN" altLang="en-US" cap="none" dirty="0"/>
          </a:p>
        </p:txBody>
      </p:sp>
      <p:sp>
        <p:nvSpPr>
          <p:cNvPr id="9" name="矩形 8"/>
          <p:cNvSpPr/>
          <p:nvPr/>
        </p:nvSpPr>
        <p:spPr>
          <a:xfrm>
            <a:off x="873171" y="569396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the old / the elderly / the senior /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现代人相较于过去的人更加注重独立（自主）。</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现代人相较于过去的人更加注重独立。</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814512" y="3733995"/>
            <a:ext cx="8181975" cy="1569660"/>
          </a:xfrm>
          <a:prstGeom prst="rect">
            <a:avLst/>
          </a:prstGeom>
        </p:spPr>
        <p:txBody>
          <a:bodyPr wrap="square">
            <a:spAutoFit/>
          </a:bodyPr>
          <a:lstStyle/>
          <a:p>
            <a:r>
              <a:rPr lang="en-US" altLang="zh-CN" sz="2400" dirty="0"/>
              <a:t>Contemporary people/citizens/ individuals, compared with/in comparison with those in the past/decades ago/a generation ago, highlight/value/emphasize/attach great importance to+ n/v </a:t>
            </a:r>
            <a:r>
              <a:rPr lang="en-US" altLang="zh-CN" sz="2400" dirty="0" err="1"/>
              <a:t>ing</a:t>
            </a:r>
            <a:r>
              <a:rPr lang="en-US" altLang="zh-CN" sz="2400" dirty="0"/>
              <a:t> independence/being independent and autonomous.</a:t>
            </a:r>
            <a:endParaRPr lang="en-US" altLang="zh-CN" sz="2400"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Part2 </a:t>
            </a:r>
            <a:r>
              <a:rPr lang="zh-CN" altLang="en-US" sz="2800" b="1" spc="300" dirty="0">
                <a:solidFill>
                  <a:schemeClr val="tx1"/>
                </a:solidFill>
              </a:rPr>
              <a:t>科技</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248" y="341194"/>
            <a:ext cx="11737074" cy="1387725"/>
          </a:xfrm>
        </p:spPr>
        <p:txBody>
          <a:bodyPr/>
          <a:lstStyle/>
          <a:p>
            <a:r>
              <a:rPr lang="en-US" altLang="zh-CN" b="1" kern="100" cap="none" dirty="0">
                <a:latin typeface="Times New Roman" panose="02020603050405020304" pitchFamily="18" charset="0"/>
              </a:rPr>
              <a:t>prep.</a:t>
            </a:r>
            <a:r>
              <a:rPr lang="en-US" altLang="zh-CN" b="1" kern="100" dirty="0">
                <a:latin typeface="Times New Roman" panose="02020603050405020304" pitchFamily="18" charset="0"/>
              </a:rPr>
              <a:t> </a:t>
            </a:r>
            <a:r>
              <a:rPr lang="zh-CN" altLang="en-US" b="1" kern="100" dirty="0">
                <a:latin typeface="Times New Roman" panose="02020603050405020304" pitchFamily="18" charset="0"/>
              </a:rPr>
              <a:t>在高科技的辅助下</a:t>
            </a:r>
            <a:endParaRPr lang="zh-CN" altLang="en-US" b="1" kern="100" dirty="0">
              <a:latin typeface="Times New Roman" panose="02020603050405020304" pitchFamily="18" charset="0"/>
            </a:endParaRPr>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with the assistance / help / aid of advanced technology</a:t>
            </a:r>
            <a:endParaRPr lang="en-US" altLang="zh-CN" sz="2800" b="1" kern="100" dirty="0">
              <a:latin typeface="Times New Roman" panose="02020603050405020304" pitchFamily="18" charset="0"/>
            </a:endParaRPr>
          </a:p>
        </p:txBody>
      </p:sp>
      <p:sp>
        <p:nvSpPr>
          <p:cNvPr id="5" name="标题 1"/>
          <p:cNvSpPr txBox="1"/>
          <p:nvPr/>
        </p:nvSpPr>
        <p:spPr>
          <a:xfrm>
            <a:off x="-300248" y="2533042"/>
            <a:ext cx="13388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v.</a:t>
            </a:r>
            <a:r>
              <a:rPr lang="en-US" altLang="zh-CN" b="1" kern="100" dirty="0">
                <a:latin typeface="Times New Roman" panose="02020603050405020304" pitchFamily="18" charset="0"/>
              </a:rPr>
              <a:t> </a:t>
            </a:r>
            <a:r>
              <a:rPr lang="zh-CN" altLang="en-US" b="1" kern="100" dirty="0">
                <a:latin typeface="Times New Roman" panose="02020603050405020304" pitchFamily="18" charset="0"/>
              </a:rPr>
              <a:t>改变生活的</a:t>
            </a:r>
            <a:r>
              <a:rPr lang="zh-CN" altLang="en-US" b="1" kern="100" cap="none" dirty="0">
                <a:latin typeface="Times New Roman" panose="02020603050405020304" pitchFamily="18" charset="0"/>
              </a:rPr>
              <a:t>方方面面</a:t>
            </a:r>
            <a:endParaRPr lang="zh-CN" altLang="en-US" cap="none" dirty="0"/>
          </a:p>
        </p:txBody>
      </p:sp>
      <p:sp>
        <p:nvSpPr>
          <p:cNvPr id="6" name="矩形 5"/>
          <p:cNvSpPr/>
          <p:nvPr/>
        </p:nvSpPr>
        <p:spPr>
          <a:xfrm>
            <a:off x="1066174" y="3988985"/>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change / alter / transform / revolutionize every facet / aspect / of life</a:t>
            </a:r>
            <a:endParaRPr lang="zh-CN" altLang="zh-CN" sz="2800" kern="100" dirty="0">
              <a:latin typeface="Times New Roman" panose="02020603050405020304" pitchFamily="18" charset="0"/>
            </a:endParaRPr>
          </a:p>
        </p:txBody>
      </p:sp>
      <p:sp>
        <p:nvSpPr>
          <p:cNvPr id="7" name="标题 1"/>
          <p:cNvSpPr txBox="1"/>
          <p:nvPr/>
        </p:nvSpPr>
        <p:spPr>
          <a:xfrm>
            <a:off x="-147848" y="4410510"/>
            <a:ext cx="11737074" cy="13877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prep.</a:t>
            </a:r>
            <a:r>
              <a:rPr lang="en-US" altLang="zh-CN" b="1" kern="100" dirty="0">
                <a:latin typeface="Times New Roman" panose="02020603050405020304" pitchFamily="18" charset="0"/>
              </a:rPr>
              <a:t> </a:t>
            </a:r>
            <a:r>
              <a:rPr lang="zh-CN" altLang="en-US" b="1" kern="100" dirty="0">
                <a:latin typeface="Times New Roman" panose="02020603050405020304" pitchFamily="18" charset="0"/>
              </a:rPr>
              <a:t>随着</a:t>
            </a:r>
            <a:r>
              <a:rPr lang="en-US" altLang="zh-CN" b="1" kern="100" dirty="0">
                <a:latin typeface="Times New Roman" panose="02020603050405020304" pitchFamily="18" charset="0"/>
              </a:rPr>
              <a:t>…</a:t>
            </a:r>
            <a:r>
              <a:rPr lang="zh-CN" altLang="en-US" b="1" kern="100" dirty="0">
                <a:latin typeface="Times New Roman" panose="02020603050405020304" pitchFamily="18" charset="0"/>
              </a:rPr>
              <a:t>的到来</a:t>
            </a:r>
            <a:endParaRPr lang="zh-CN" altLang="en-US" b="1" kern="100" dirty="0">
              <a:latin typeface="Times New Roman" panose="02020603050405020304" pitchFamily="18" charset="0"/>
            </a:endParaRPr>
          </a:p>
        </p:txBody>
      </p:sp>
      <p:sp>
        <p:nvSpPr>
          <p:cNvPr id="8" name="矩形 7"/>
          <p:cNvSpPr/>
          <p:nvPr/>
        </p:nvSpPr>
        <p:spPr>
          <a:xfrm>
            <a:off x="1066174" y="5819926"/>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With the advent/arrival of</a:t>
            </a:r>
            <a:endParaRPr lang="en-US" altLang="zh-CN" sz="2800" b="1" kern="100"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在现在的忙碌生活中，大人和学生都被各种事情所压制着。</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In this hectic life, adults and students are overwhelmed and overloaded by various/diversified tasks and projects./issues</a:t>
            </a:r>
            <a:endParaRPr lang="en-US" altLang="zh-CN" sz="2400"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随着电子设备在教育领 域的应用，</a:t>
            </a:r>
            <a:r>
              <a:rPr lang="en-US" altLang="zh-CN" dirty="0"/>
              <a:t>ppt </a:t>
            </a:r>
            <a:r>
              <a:rPr lang="zh-CN" altLang="en-US" dirty="0"/>
              <a:t>以及投影仪，很好地促进了学生的兴趣。</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随着电子设备在教育领 域的应用，</a:t>
            </a:r>
            <a:r>
              <a:rPr lang="en-US" altLang="zh-CN" dirty="0"/>
              <a:t>ppt </a:t>
            </a:r>
            <a:r>
              <a:rPr lang="zh-CN" altLang="en-US" dirty="0"/>
              <a:t>以及投影仪，很好地促进了学生的兴趣。</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639318" cy="1569660"/>
          </a:xfrm>
          <a:prstGeom prst="rect">
            <a:avLst/>
          </a:prstGeom>
        </p:spPr>
        <p:txBody>
          <a:bodyPr wrap="square">
            <a:spAutoFit/>
          </a:bodyPr>
          <a:lstStyle/>
          <a:p>
            <a:r>
              <a:rPr lang="en-US" altLang="zh-CN" sz="2400" dirty="0"/>
              <a:t>With the application of advanced equipment in the field of education, PowerPoint and projects can trigger/stimulate/spark off / invite students’ interest/enthusiasm/passion in academic learning effectively. </a:t>
            </a:r>
            <a:r>
              <a:rPr lang="zh-CN" altLang="en-US" sz="2400" dirty="0"/>
              <a:t>（</a:t>
            </a:r>
            <a:r>
              <a:rPr lang="en-US" altLang="zh-CN" sz="2400" dirty="0" err="1"/>
              <a:t>teachingmethods</a:t>
            </a:r>
            <a:r>
              <a:rPr lang="zh-CN" altLang="en-US" sz="2400" dirty="0"/>
              <a:t>）</a:t>
            </a:r>
            <a:endParaRPr lang="en-US" altLang="zh-CN" sz="2400"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b="1" kern="100" cap="none" dirty="0">
                <a:latin typeface="Times New Roman" panose="02020603050405020304" pitchFamily="18" charset="0"/>
              </a:rPr>
              <a:t>n.</a:t>
            </a:r>
            <a:r>
              <a:rPr lang="zh-CN" altLang="en-US" b="1" kern="100" dirty="0">
                <a:latin typeface="Times New Roman" panose="02020603050405020304" pitchFamily="18" charset="0"/>
              </a:rPr>
              <a:t>社交网站</a:t>
            </a:r>
            <a:endParaRPr lang="zh-CN" altLang="en-US" b="1" kern="100" dirty="0">
              <a:latin typeface="Times New Roman" panose="02020603050405020304" pitchFamily="18" charset="0"/>
            </a:endParaRPr>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social networking sites / social interaction networks / social media tools/forum </a:t>
            </a:r>
            <a:endParaRPr lang="zh-CN" altLang="en-US" sz="2800" b="1" kern="100" dirty="0">
              <a:latin typeface="Times New Roman" panose="02020603050405020304" pitchFamily="18" charset="0"/>
            </a:endParaRPr>
          </a:p>
        </p:txBody>
      </p:sp>
      <p:sp>
        <p:nvSpPr>
          <p:cNvPr id="5" name="标题 1"/>
          <p:cNvSpPr txBox="1"/>
          <p:nvPr/>
        </p:nvSpPr>
        <p:spPr>
          <a:xfrm>
            <a:off x="942350" y="27330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Prep.</a:t>
            </a:r>
            <a:r>
              <a:rPr lang="zh-CN" altLang="en-US" b="1" kern="100" cap="none" dirty="0">
                <a:latin typeface="Times New Roman" panose="02020603050405020304" pitchFamily="18" charset="0"/>
              </a:rPr>
              <a:t>无论时间和地点的限制</a:t>
            </a:r>
            <a:endParaRPr lang="zh-CN" altLang="en-US" cap="none" dirty="0"/>
          </a:p>
        </p:txBody>
      </p:sp>
      <p:sp>
        <p:nvSpPr>
          <p:cNvPr id="6" name="矩形 5"/>
          <p:cNvSpPr/>
          <p:nvPr/>
        </p:nvSpPr>
        <p:spPr>
          <a:xfrm>
            <a:off x="1028074" y="4379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regardless of / disregarding the limitation / constraints / restrictions of time and space</a:t>
            </a:r>
            <a:endParaRPr lang="en-US" altLang="zh-CN" sz="2800" b="1" kern="100" dirty="0">
              <a:latin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社交网站使得人们随时随地能够和新朋友和</a:t>
            </a:r>
            <a:br>
              <a:rPr lang="zh-CN" altLang="en-US" dirty="0"/>
            </a:br>
            <a:r>
              <a:rPr lang="zh-CN" altLang="en-US" dirty="0"/>
              <a:t>老朋友交流。</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社交网站使得人们随时随地能够和新朋友和</a:t>
            </a:r>
            <a:br>
              <a:rPr lang="zh-CN" altLang="en-US" dirty="0"/>
            </a:br>
            <a:r>
              <a:rPr lang="zh-CN" altLang="en-US" dirty="0"/>
              <a:t>老朋友交流。</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On the social media networks, people can interact/communicate/converse/socialize with new friends and acquaintances regardless of the limitation of time and space.</a:t>
            </a:r>
            <a:endParaRPr lang="en-US" altLang="zh-CN" sz="2400"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b="1" kern="100" cap="none" dirty="0">
                <a:latin typeface="Times New Roman" panose="02020603050405020304" pitchFamily="18" charset="0"/>
              </a:rPr>
              <a:t>n.</a:t>
            </a:r>
            <a:r>
              <a:rPr lang="zh-CN" altLang="en-US" b="1" kern="100" dirty="0">
                <a:latin typeface="Times New Roman" panose="02020603050405020304" pitchFamily="18" charset="0"/>
              </a:rPr>
              <a:t>社交网站</a:t>
            </a:r>
            <a:endParaRPr lang="zh-CN" altLang="en-US" b="1" kern="100" dirty="0">
              <a:latin typeface="Times New Roman" panose="02020603050405020304" pitchFamily="18" charset="0"/>
            </a:endParaRPr>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social networking sites / social interaction networks / social media tools/forum </a:t>
            </a:r>
            <a:endParaRPr lang="zh-CN" altLang="en-US" sz="2800" b="1" kern="100" dirty="0">
              <a:latin typeface="Times New Roman" panose="02020603050405020304" pitchFamily="18" charset="0"/>
            </a:endParaRPr>
          </a:p>
        </p:txBody>
      </p:sp>
      <p:sp>
        <p:nvSpPr>
          <p:cNvPr id="5" name="标题 1"/>
          <p:cNvSpPr txBox="1"/>
          <p:nvPr/>
        </p:nvSpPr>
        <p:spPr>
          <a:xfrm>
            <a:off x="942350" y="27330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Prep.</a:t>
            </a:r>
            <a:r>
              <a:rPr lang="zh-CN" altLang="en-US" b="1" kern="100" cap="none" dirty="0">
                <a:latin typeface="Times New Roman" panose="02020603050405020304" pitchFamily="18" charset="0"/>
              </a:rPr>
              <a:t>无论时间和地点的限制</a:t>
            </a:r>
            <a:endParaRPr lang="zh-CN" altLang="en-US" cap="none" dirty="0"/>
          </a:p>
        </p:txBody>
      </p:sp>
      <p:sp>
        <p:nvSpPr>
          <p:cNvPr id="6" name="矩形 5"/>
          <p:cNvSpPr/>
          <p:nvPr/>
        </p:nvSpPr>
        <p:spPr>
          <a:xfrm>
            <a:off x="1028074" y="4379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regardless of / disregarding the limitation / constraints / restrictions of time and space</a:t>
            </a:r>
            <a:endParaRPr lang="en-US" altLang="zh-CN" sz="2800" b="1" kern="100" dirty="0">
              <a:latin typeface="Times New Roman" panose="02020603050405020304"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904392"/>
            <a:ext cx="12323928" cy="1596177"/>
          </a:xfrm>
        </p:spPr>
        <p:txBody>
          <a:bodyPr/>
          <a:lstStyle/>
          <a:p>
            <a:r>
              <a:rPr lang="zh-CN" altLang="en-US" dirty="0"/>
              <a:t>一旦把关键词或者问题输入搜索引擎，</a:t>
            </a:r>
            <a:br>
              <a:rPr lang="en-US" altLang="zh-CN" dirty="0"/>
            </a:br>
            <a:r>
              <a:rPr lang="zh-CN" altLang="en-US" dirty="0"/>
              <a:t>人们就能够看到大量的信息。</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一旦把关键词或者问题输入搜索引擎，</a:t>
            </a:r>
            <a:br>
              <a:rPr lang="en-US" altLang="zh-CN" dirty="0"/>
            </a:br>
            <a:r>
              <a:rPr lang="zh-CN" altLang="en-US" dirty="0"/>
              <a:t>人们就能够看到大量的信息。</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Once typing in the queries into the search engines, people will be presented with a plethora of information.</a:t>
            </a:r>
            <a:endParaRPr lang="en-US" altLang="zh-CN" sz="2400"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Part3</a:t>
            </a:r>
            <a:r>
              <a:rPr lang="zh-CN" altLang="en-US" sz="2800" b="1" spc="300" dirty="0">
                <a:solidFill>
                  <a:schemeClr val="tx1"/>
                </a:solidFill>
              </a:rPr>
              <a:t>思想</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0" y="428017"/>
            <a:ext cx="10364451" cy="1596177"/>
          </a:xfrm>
        </p:spPr>
        <p:txBody>
          <a:bodyPr/>
          <a:lstStyle/>
          <a:p>
            <a:r>
              <a:rPr lang="en-US" altLang="zh-CN" cap="none" dirty="0"/>
              <a:t>n</a:t>
            </a:r>
            <a:r>
              <a:rPr lang="en-US" altLang="zh-CN" dirty="0"/>
              <a:t>.</a:t>
            </a:r>
            <a:r>
              <a:rPr lang="zh-CN" altLang="en-US" dirty="0"/>
              <a:t>依赖</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reliance/dependence on </a:t>
            </a: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dirty="0"/>
              <a:t>v. </a:t>
            </a:r>
            <a:r>
              <a:rPr lang="zh-CN" altLang="en-US" dirty="0"/>
              <a:t>减少</a:t>
            </a:r>
            <a:r>
              <a:rPr lang="en-US" altLang="zh-CN" dirty="0"/>
              <a:t>/</a:t>
            </a:r>
            <a:r>
              <a:rPr lang="zh-CN" altLang="en-US" dirty="0"/>
              <a:t>消除对父母</a:t>
            </a:r>
            <a:endParaRPr lang="zh-CN" altLang="en-US" dirty="0"/>
          </a:p>
          <a:p>
            <a:r>
              <a:rPr lang="zh-CN" altLang="en-US" dirty="0"/>
              <a:t>的依赖</a:t>
            </a:r>
            <a:endParaRPr lang="en-US" altLang="zh-CN" dirty="0"/>
          </a:p>
        </p:txBody>
      </p:sp>
      <p:sp>
        <p:nvSpPr>
          <p:cNvPr id="7" name="矩形 6"/>
          <p:cNvSpPr/>
          <p:nvPr/>
        </p:nvSpPr>
        <p:spPr>
          <a:xfrm>
            <a:off x="1009024" y="4722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reduce /exclude the reliance/dependence on parents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知识 </a:t>
            </a:r>
            <a:endParaRPr lang="zh-CN" altLang="en-US" dirty="0"/>
          </a:p>
        </p:txBody>
      </p:sp>
      <p:sp>
        <p:nvSpPr>
          <p:cNvPr id="3" name="矩形 2"/>
          <p:cNvSpPr/>
          <p:nvPr/>
        </p:nvSpPr>
        <p:spPr>
          <a:xfrm>
            <a:off x="1094748" y="175061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knowledge / expertise / proficiency</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传授（知识）</a:t>
            </a:r>
            <a:endParaRPr lang="zh-CN" altLang="en-US" dirty="0"/>
          </a:p>
        </p:txBody>
      </p:sp>
      <p:sp>
        <p:nvSpPr>
          <p:cNvPr id="7" name="矩形 6"/>
          <p:cNvSpPr/>
          <p:nvPr/>
        </p:nvSpPr>
        <p:spPr>
          <a:xfrm>
            <a:off x="1009024" y="36175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impart / instill / cram </a:t>
            </a:r>
            <a:r>
              <a:rPr lang="zh-CN" altLang="en-US" sz="2800" b="1" kern="100" dirty="0">
                <a:latin typeface="Times New Roman" panose="02020603050405020304" pitchFamily="18" charset="0"/>
              </a:rPr>
              <a:t>（贬义） </a:t>
            </a:r>
            <a:r>
              <a:rPr lang="en-US" altLang="zh-CN" sz="2800" b="1" kern="100" dirty="0">
                <a:latin typeface="Times New Roman" panose="02020603050405020304" pitchFamily="18" charset="0"/>
              </a:rPr>
              <a:t>/ convey</a:t>
            </a:r>
            <a:endParaRPr lang="en-US" altLang="zh-CN" sz="2800" b="1" kern="100" dirty="0">
              <a:latin typeface="Times New Roman" panose="02020603050405020304" pitchFamily="18" charset="0"/>
            </a:endParaRPr>
          </a:p>
        </p:txBody>
      </p:sp>
      <p:sp>
        <p:nvSpPr>
          <p:cNvPr id="8" name="标题 1"/>
          <p:cNvSpPr txBox="1"/>
          <p:nvPr/>
        </p:nvSpPr>
        <p:spPr>
          <a:xfrm>
            <a:off x="847100"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学习（知识）</a:t>
            </a:r>
            <a:endParaRPr lang="zh-CN" altLang="en-US"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acquire/obtain/attain</a:t>
            </a:r>
            <a:endParaRPr lang="en-US" altLang="zh-CN" sz="2800" b="1" kern="100" dirty="0">
              <a:latin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科技的进步以及思想的变化，减少了人们对于父母的依赖。</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科技的进步以及思想的变化，减少了人们对于父母的依赖。</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The development/progress/advancement of technology and mentality changes reduce the reliance/dependence on parents. Decrease the possibility of relying on.... Distract people from.....</a:t>
            </a:r>
            <a:endParaRPr lang="en-US" altLang="zh-CN" sz="2400" dirty="0"/>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Part4</a:t>
            </a:r>
            <a:r>
              <a:rPr lang="zh-CN" altLang="en-US" sz="2800" b="1" spc="300" dirty="0">
                <a:solidFill>
                  <a:schemeClr val="tx1"/>
                </a:solidFill>
              </a:rPr>
              <a:t>社会风气</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0" y="428017"/>
            <a:ext cx="10364451" cy="1596177"/>
          </a:xfrm>
        </p:spPr>
        <p:txBody>
          <a:bodyPr/>
          <a:lstStyle/>
          <a:p>
            <a:r>
              <a:rPr lang="en-US" altLang="zh-CN" cap="none" dirty="0"/>
              <a:t>v</a:t>
            </a:r>
            <a:r>
              <a:rPr lang="en-US" altLang="zh-CN" dirty="0"/>
              <a:t>.</a:t>
            </a:r>
            <a:r>
              <a:rPr lang="zh-CN" altLang="en-US" dirty="0"/>
              <a:t>忽略</a:t>
            </a:r>
            <a:r>
              <a:rPr lang="en-US" altLang="zh-CN" dirty="0"/>
              <a:t>…</a:t>
            </a:r>
            <a:r>
              <a:rPr lang="zh-CN" altLang="en-US" dirty="0"/>
              <a:t>的重要意义</a:t>
            </a:r>
            <a:endParaRPr lang="zh-CN" altLang="en-US" dirty="0"/>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ignore / overlook the importance / significance of A to B</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dirty="0"/>
              <a:t>礼貌</a:t>
            </a:r>
            <a:endParaRPr lang="en-US" altLang="zh-CN" dirty="0"/>
          </a:p>
        </p:txBody>
      </p:sp>
      <p:sp>
        <p:nvSpPr>
          <p:cNvPr id="7" name="矩形 6"/>
          <p:cNvSpPr/>
          <p:nvPr/>
        </p:nvSpPr>
        <p:spPr>
          <a:xfrm>
            <a:off x="1009024" y="4722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politeness/ a polite manner/courtesy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practice courtesy </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v</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=be polite </a:t>
            </a:r>
            <a:endParaRPr lang="en-US" altLang="zh-CN" sz="2800" b="1" kern="100" dirty="0">
              <a:latin typeface="Times New Roman" panose="02020603050405020304"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在这样一个忙碌的生活中，我们仍然不能忽视礼貌的重要性。 </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Part4 </a:t>
            </a:r>
            <a:r>
              <a:rPr lang="zh-CN" altLang="en-US" sz="2800" b="1" spc="300" dirty="0">
                <a:solidFill>
                  <a:schemeClr val="tx1"/>
                </a:solidFill>
              </a:rPr>
              <a:t>吃</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吃高卡路里食物</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consume/eat high-calorie food</a:t>
            </a:r>
            <a:endParaRPr lang="en-US" altLang="zh-CN" sz="2800" b="1" kern="100" dirty="0">
              <a:latin typeface="Times New Roman" panose="02020603050405020304" pitchFamily="18" charset="0"/>
            </a:endParaRPr>
          </a:p>
        </p:txBody>
      </p:sp>
      <p:sp>
        <p:nvSpPr>
          <p:cNvPr id="6" name="标题 1"/>
          <p:cNvSpPr txBox="1"/>
          <p:nvPr/>
        </p:nvSpPr>
        <p:spPr>
          <a:xfrm>
            <a:off x="732800" y="1489981"/>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不健康的食物</a:t>
            </a:r>
            <a:endParaRPr lang="zh-CN" altLang="en-US" cap="none" dirty="0"/>
          </a:p>
        </p:txBody>
      </p:sp>
      <p:sp>
        <p:nvSpPr>
          <p:cNvPr id="7" name="矩形 6"/>
          <p:cNvSpPr/>
          <p:nvPr/>
        </p:nvSpPr>
        <p:spPr>
          <a:xfrm>
            <a:off x="1035096" y="2869724"/>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unwholesome / unhealthy / nutritionally-deficient food </a:t>
            </a:r>
            <a:endParaRPr lang="en-US" altLang="zh-CN" sz="2800" b="1" kern="100" dirty="0">
              <a:latin typeface="Times New Roman" panose="02020603050405020304" pitchFamily="18" charset="0"/>
            </a:endParaRPr>
          </a:p>
        </p:txBody>
      </p:sp>
      <p:sp>
        <p:nvSpPr>
          <p:cNvPr id="8" name="标题 1"/>
          <p:cNvSpPr txBox="1"/>
          <p:nvPr/>
        </p:nvSpPr>
        <p:spPr>
          <a:xfrm>
            <a:off x="694129" y="3129989"/>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过不健康的生活</a:t>
            </a:r>
            <a:endParaRPr lang="zh-CN" altLang="en-US" cap="none" dirty="0"/>
          </a:p>
        </p:txBody>
      </p:sp>
      <p:sp>
        <p:nvSpPr>
          <p:cNvPr id="9" name="矩形 8"/>
          <p:cNvSpPr/>
          <p:nvPr/>
        </p:nvSpPr>
        <p:spPr>
          <a:xfrm>
            <a:off x="996425" y="4373252"/>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Lead an unwholesome/unhealthy life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10" name="标题 1"/>
          <p:cNvSpPr txBox="1"/>
          <p:nvPr/>
        </p:nvSpPr>
        <p:spPr>
          <a:xfrm>
            <a:off x="846529" y="455163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沉浸于</a:t>
            </a:r>
            <a:endParaRPr lang="zh-CN" altLang="en-US" cap="none" dirty="0"/>
          </a:p>
        </p:txBody>
      </p:sp>
      <p:sp>
        <p:nvSpPr>
          <p:cNvPr id="11" name="矩形 10"/>
          <p:cNvSpPr/>
          <p:nvPr/>
        </p:nvSpPr>
        <p:spPr>
          <a:xfrm>
            <a:off x="1148825" y="5794896"/>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be immersed in/ be addicted to/ be indulged in</a:t>
            </a:r>
            <a:endParaRPr lang="en-US" altLang="zh-CN" sz="2800" b="1" kern="100" dirty="0">
              <a:latin typeface="Times New Roman" panose="02020603050405020304"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很多学生沉浸在校园里杂货店铺里卖的，高卡路里 或者不健康的食物</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Part5 </a:t>
            </a:r>
            <a:r>
              <a:rPr lang="zh-CN" altLang="en-US" sz="2800" b="1" spc="300" dirty="0">
                <a:solidFill>
                  <a:schemeClr val="tx1"/>
                </a:solidFill>
              </a:rPr>
              <a:t>买东西</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购买</a:t>
            </a:r>
            <a:endParaRPr lang="zh-CN" altLang="en-US" cap="none" dirty="0"/>
          </a:p>
        </p:txBody>
      </p:sp>
      <p:sp>
        <p:nvSpPr>
          <p:cNvPr id="3" name="矩形 2"/>
          <p:cNvSpPr/>
          <p:nvPr/>
        </p:nvSpPr>
        <p:spPr>
          <a:xfrm>
            <a:off x="1094748" y="1680951"/>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purchase / make a purchase / make an acquisition of</a:t>
            </a:r>
            <a:endParaRPr lang="en-US" altLang="zh-CN" sz="2800" b="1" kern="100" dirty="0">
              <a:latin typeface="Times New Roman" panose="02020603050405020304" pitchFamily="18" charset="0"/>
            </a:endParaRPr>
          </a:p>
        </p:txBody>
      </p:sp>
      <p:sp>
        <p:nvSpPr>
          <p:cNvPr id="8" name="标题 1"/>
          <p:cNvSpPr txBox="1"/>
          <p:nvPr/>
        </p:nvSpPr>
        <p:spPr>
          <a:xfrm>
            <a:off x="694129" y="3129989"/>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v./adj. </a:t>
            </a:r>
            <a:r>
              <a:rPr lang="zh-CN" altLang="en-US" cap="none" dirty="0"/>
              <a:t>吸引</a:t>
            </a:r>
            <a:endParaRPr lang="zh-CN" altLang="en-US" cap="none" dirty="0"/>
          </a:p>
        </p:txBody>
      </p:sp>
      <p:sp>
        <p:nvSpPr>
          <p:cNvPr id="11" name="矩形 10"/>
          <p:cNvSpPr/>
          <p:nvPr/>
        </p:nvSpPr>
        <p:spPr>
          <a:xfrm>
            <a:off x="1148825" y="5003323"/>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attract = appeal to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attractive = appealing</a:t>
            </a:r>
            <a:endParaRPr lang="en-US" altLang="zh-CN" sz="2800" b="1" kern="1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巩固（知识）</a:t>
            </a:r>
            <a:endParaRPr lang="zh-CN" altLang="en-US"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consolidate/reinforce knowledge</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丰富（知识）</a:t>
            </a:r>
            <a:endParaRPr lang="zh-CN" altLang="en-US" dirty="0"/>
          </a:p>
        </p:txBody>
      </p:sp>
      <p:sp>
        <p:nvSpPr>
          <p:cNvPr id="7" name="矩形 6"/>
          <p:cNvSpPr/>
          <p:nvPr/>
        </p:nvSpPr>
        <p:spPr>
          <a:xfrm>
            <a:off x="1035096" y="3579410"/>
            <a:ext cx="10195504"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enrich one’s knowledge</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provide sb with the access to a wide range of knowledge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8" name="标题 1"/>
          <p:cNvSpPr txBox="1"/>
          <p:nvPr/>
        </p:nvSpPr>
        <p:spPr>
          <a:xfrm>
            <a:off x="873172"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把</a:t>
            </a:r>
            <a:r>
              <a:rPr lang="en-US" altLang="zh-CN" cap="none" dirty="0"/>
              <a:t>....</a:t>
            </a:r>
            <a:r>
              <a:rPr lang="zh-CN" altLang="en-US" cap="none" dirty="0"/>
              <a:t>应用在实践中</a:t>
            </a:r>
            <a:endParaRPr lang="zh-CN" altLang="en-US"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apply/employ ...into practice </a:t>
            </a:r>
            <a:endParaRPr lang="en-US" altLang="zh-CN" sz="2800" b="1" kern="100" dirty="0">
              <a:latin typeface="Times New Roman" panose="02020603050405020304"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关于一个产品的广告越吸引人，人</a:t>
            </a:r>
            <a:br>
              <a:rPr lang="zh-CN" altLang="en-US" dirty="0"/>
            </a:br>
            <a:r>
              <a:rPr lang="zh-CN" altLang="en-US" dirty="0"/>
              <a:t>们就会更多的购买。</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关于一个产品的广告越吸引人，人</a:t>
            </a:r>
            <a:br>
              <a:rPr lang="zh-CN" altLang="en-US" dirty="0"/>
            </a:br>
            <a:r>
              <a:rPr lang="zh-CN" altLang="en-US" dirty="0"/>
              <a:t>们就会更多的购买。</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通过实习，学生能够把学到的知识应用到实践</a:t>
            </a:r>
            <a:br>
              <a:rPr lang="zh-CN" altLang="en-US" dirty="0"/>
            </a:br>
            <a:r>
              <a:rPr lang="zh-CN" altLang="en-US" dirty="0"/>
              <a:t>中，并且能帮他们丰富知识。</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通过实习，学生能够把学到的知识应用到实践</a:t>
            </a:r>
            <a:br>
              <a:rPr lang="zh-CN" altLang="en-US" dirty="0"/>
            </a:br>
            <a:r>
              <a:rPr lang="zh-CN" altLang="en-US" dirty="0"/>
              <a:t>中，并且能帮他们丰富知识。</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During internship, students can apply the acquired knowledge into practice and enrich their expertise.</a:t>
            </a:r>
            <a:endParaRPr lang="en-US" altLang="zh-CN"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参与讨论，能够巩固学生知识。</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通过实习，学生能够把学到的知识应用到实践</a:t>
            </a:r>
            <a:br>
              <a:rPr lang="zh-CN" altLang="en-US" dirty="0"/>
            </a:br>
            <a:r>
              <a:rPr lang="zh-CN" altLang="en-US" dirty="0"/>
              <a:t>中，并且能帮他们丰富知识。</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2308324"/>
          </a:xfrm>
          <a:prstGeom prst="rect">
            <a:avLst/>
          </a:prstGeom>
        </p:spPr>
        <p:txBody>
          <a:bodyPr wrap="square">
            <a:spAutoFit/>
          </a:bodyPr>
          <a:lstStyle/>
          <a:p>
            <a:r>
              <a:rPr lang="en-US" altLang="zh-CN" sz="2400" dirty="0"/>
              <a:t>Engaging students in discussion can encourage them to consolidate and reinforce expertise.</a:t>
            </a:r>
            <a:endParaRPr lang="en-US" altLang="zh-CN" sz="2400" dirty="0"/>
          </a:p>
          <a:p>
            <a:r>
              <a:rPr lang="en-US" altLang="zh-CN" sz="2400" dirty="0"/>
              <a:t>Engaging students in discussion can provide them with the access to a wide range of knowledge. </a:t>
            </a:r>
            <a:endParaRPr lang="en-US" altLang="zh-CN" sz="2400" dirty="0"/>
          </a:p>
          <a:p>
            <a:r>
              <a:rPr lang="en-US" altLang="zh-CN" sz="2400" dirty="0"/>
              <a:t>In discussion, a wide range of knowledge can be accessible and approachable by students.</a:t>
            </a:r>
            <a:endParaRPr lang="en-US" altLang="zh-CN"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让</a:t>
            </a:r>
            <a:r>
              <a:rPr lang="en-US" altLang="zh-CN" cap="none" dirty="0"/>
              <a:t>……</a:t>
            </a:r>
            <a:r>
              <a:rPr lang="zh-CN" altLang="en-US" cap="none" dirty="0"/>
              <a:t>接触</a:t>
            </a:r>
            <a:r>
              <a:rPr lang="en-US" altLang="zh-CN" cap="none" dirty="0"/>
              <a:t>……</a:t>
            </a:r>
            <a:endParaRPr lang="en-US" altLang="zh-CN"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provide sb with the access to + n/ doing / expose sb to </a:t>
            </a:r>
            <a:r>
              <a:rPr lang="en-US" altLang="zh-CN" sz="2800" b="1" kern="100" dirty="0" err="1">
                <a:latin typeface="Times New Roman" panose="02020603050405020304" pitchFamily="18" charset="0"/>
              </a:rPr>
              <a:t>sth</a:t>
            </a:r>
            <a:r>
              <a:rPr lang="en-US" altLang="zh-CN" sz="2800" b="1" kern="100" dirty="0">
                <a:latin typeface="Times New Roman" panose="02020603050405020304" pitchFamily="18" charset="0"/>
              </a:rPr>
              <a:t>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a:t>使 被</a:t>
            </a:r>
            <a:r>
              <a:rPr lang="zh-CN" altLang="en-US" cap="none" dirty="0"/>
              <a:t>接触到的</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make/render </a:t>
            </a:r>
            <a:r>
              <a:rPr lang="en-US" altLang="zh-CN" sz="2800" b="1" kern="100" dirty="0" err="1">
                <a:latin typeface="Times New Roman" panose="02020603050405020304" pitchFamily="18" charset="0"/>
              </a:rPr>
              <a:t>sth</a:t>
            </a:r>
            <a:r>
              <a:rPr lang="en-US" altLang="zh-CN" sz="2800" b="1" kern="100" dirty="0">
                <a:latin typeface="Times New Roman" panose="02020603050405020304" pitchFamily="18" charset="0"/>
              </a:rPr>
              <a:t> available / accessible / approachable / reachable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网络教学使得每一个学生能够接触到，知识，以及各种各样的信息。</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Part1</a:t>
            </a:r>
            <a:r>
              <a:rPr lang="zh-CN" altLang="en-US" sz="2800" b="1" spc="300" dirty="0">
                <a:solidFill>
                  <a:schemeClr val="tx1"/>
                </a:solidFill>
              </a:rPr>
              <a:t>教育类之学生</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网络教学使得每一个学生能够接触到，知识，以及各种各样的信息。</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A plethora of/plenty of proficiency and information can be approachable from online education.</a:t>
            </a:r>
            <a:endParaRPr lang="en-US" altLang="zh-CN" sz="24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减少</a:t>
            </a:r>
            <a:r>
              <a:rPr lang="en-US" altLang="zh-CN" cap="none" dirty="0"/>
              <a:t>...</a:t>
            </a:r>
            <a:r>
              <a:rPr lang="zh-CN" altLang="en-US" cap="none" dirty="0"/>
              <a:t>的概率</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reduce / decrease the likelihood / frequency /possibilities/risks of</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5" name="标题 4"/>
          <p:cNvSpPr>
            <a:spLocks noGrp="1"/>
          </p:cNvSpPr>
          <p:nvPr>
            <p:ph type="title"/>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经常运动，使得学生不生病，</a:t>
            </a:r>
            <a:br>
              <a:rPr lang="zh-CN" altLang="en-US" dirty="0"/>
            </a:br>
            <a:r>
              <a:rPr lang="zh-CN" altLang="en-US" dirty="0"/>
              <a:t>减少了肥胖的可能性。</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经常运动，使得学生不生病，</a:t>
            </a:r>
            <a:br>
              <a:rPr lang="zh-CN" altLang="en-US" dirty="0"/>
            </a:br>
            <a:r>
              <a:rPr lang="zh-CN" altLang="en-US" dirty="0"/>
              <a:t>减少了肥胖的可能性。</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2308324"/>
          </a:xfrm>
          <a:prstGeom prst="rect">
            <a:avLst/>
          </a:prstGeom>
        </p:spPr>
        <p:txBody>
          <a:bodyPr wrap="square">
            <a:spAutoFit/>
          </a:bodyPr>
          <a:lstStyle/>
          <a:p>
            <a:r>
              <a:rPr lang="en-US" altLang="zh-CN" sz="2400" dirty="0"/>
              <a:t>Doing exercise can distract students from illness and reduce the likelihood/risks of obesity.</a:t>
            </a:r>
            <a:endParaRPr lang="en-US" altLang="zh-CN" sz="2400" dirty="0"/>
          </a:p>
          <a:p>
            <a:r>
              <a:rPr lang="en-US" altLang="zh-CN" sz="2400" dirty="0"/>
              <a:t>Doing exercise, distracting students from illness, reduce the likelihood/risks of obesity.</a:t>
            </a:r>
            <a:endParaRPr lang="en-US" altLang="zh-CN" sz="2400" dirty="0"/>
          </a:p>
          <a:p>
            <a:r>
              <a:rPr lang="en-US" altLang="zh-CN" sz="2400" dirty="0"/>
              <a:t>Doing exercise can distract students from illness, reducing the likelihood/risks of obesity.</a:t>
            </a:r>
            <a:endParaRPr lang="en-US" altLang="zh-CN" sz="24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学习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academic learning</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学业表现</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academic/school performance </a:t>
            </a:r>
            <a:endParaRPr lang="en-US" altLang="zh-CN" sz="2800" b="1" kern="10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 </a:t>
            </a:r>
            <a:r>
              <a:rPr lang="zh-CN" altLang="en-US" cap="none" dirty="0"/>
              <a:t>好的</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good: optimal / superb / supreme / satisfying/gratifying</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不好的</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bad: poor/ unsatisfying /not gratifying </a:t>
            </a:r>
            <a:endParaRPr lang="en-US" altLang="zh-CN" sz="2800" b="1" kern="1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1079303" cy="1596177"/>
          </a:xfrm>
        </p:spPr>
        <p:txBody>
          <a:bodyPr>
            <a:normAutofit/>
          </a:bodyPr>
          <a:lstStyle/>
          <a:p>
            <a:r>
              <a:rPr lang="zh-CN" altLang="en-US" dirty="0"/>
              <a:t>与老师和同学的沟通有助于学生获得一个好的成绩。</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好的学习成绩，是可以通过咨询老师和同学得到的</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A satisfying academic performance can be achieved / gained by consulting / inquiring / referring to / turning to their mentors / instructors and classmates.</a:t>
            </a:r>
            <a:endParaRPr lang="en-US" altLang="zh-CN" sz="24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磨练训练技能</a:t>
            </a:r>
            <a:endParaRPr lang="zh-CN" altLang="en-US" cap="none" dirty="0"/>
          </a:p>
        </p:txBody>
      </p:sp>
      <p:sp>
        <p:nvSpPr>
          <p:cNvPr id="3" name="矩形 2"/>
          <p:cNvSpPr/>
          <p:nvPr/>
        </p:nvSpPr>
        <p:spPr>
          <a:xfrm>
            <a:off x="1094748" y="114101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hone/practice/develop skill/ability/capacity/competence/capability</a:t>
            </a:r>
            <a:endParaRPr lang="en-US" altLang="zh-CN" sz="2800" b="1" kern="100" dirty="0">
              <a:latin typeface="Times New Roman" panose="02020603050405020304" pitchFamily="18" charset="0"/>
            </a:endParaRPr>
          </a:p>
        </p:txBody>
      </p:sp>
      <p:sp>
        <p:nvSpPr>
          <p:cNvPr id="6" name="标题 1"/>
          <p:cNvSpPr txBox="1"/>
          <p:nvPr/>
        </p:nvSpPr>
        <p:spPr>
          <a:xfrm>
            <a:off x="704225" y="2123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培养品质</a:t>
            </a:r>
            <a:endParaRPr lang="zh-CN" altLang="en-US" dirty="0"/>
          </a:p>
        </p:txBody>
      </p:sp>
      <p:sp>
        <p:nvSpPr>
          <p:cNvPr id="7" name="矩形 6"/>
          <p:cNvSpPr/>
          <p:nvPr/>
        </p:nvSpPr>
        <p:spPr>
          <a:xfrm>
            <a:off x="1463094" y="3565939"/>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cultivate /foster / nurture / shape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one’s personalities/characteristics/ quality</a:t>
            </a:r>
            <a:endParaRPr lang="en-US" altLang="zh-CN" sz="2800" b="1" kern="1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873172" y="9233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充满</a:t>
            </a:r>
            <a:r>
              <a:rPr lang="en-US" altLang="zh-CN" cap="none" dirty="0"/>
              <a:t>=be full of / be filled with</a:t>
            </a:r>
            <a:endParaRPr lang="zh-CN" altLang="en-US" cap="none" dirty="0"/>
          </a:p>
        </p:txBody>
      </p:sp>
      <p:sp>
        <p:nvSpPr>
          <p:cNvPr id="9" name="矩形 8"/>
          <p:cNvSpPr/>
          <p:nvPr/>
        </p:nvSpPr>
        <p:spPr>
          <a:xfrm>
            <a:off x="381001" y="4043232"/>
            <a:ext cx="1107757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difficulties/obstacles/hardship/adversities/troubles</a:t>
            </a:r>
            <a:br>
              <a:rPr lang="en-US" altLang="zh-CN" sz="2800" b="1" kern="100" dirty="0">
                <a:latin typeface="Times New Roman" panose="02020603050405020304" pitchFamily="18" charset="0"/>
              </a:rPr>
            </a:br>
            <a:endParaRPr lang="en-US" altLang="zh-CN" sz="2800" b="1" kern="100" dirty="0">
              <a:latin typeface="Times New Roman" panose="02020603050405020304" pitchFamily="18" charset="0"/>
            </a:endParaRPr>
          </a:p>
        </p:txBody>
      </p:sp>
      <p:sp>
        <p:nvSpPr>
          <p:cNvPr id="5" name="标题 4"/>
          <p:cNvSpPr>
            <a:spLocks noGrp="1"/>
          </p:cNvSpPr>
          <p:nvPr>
            <p:ph type="title"/>
          </p:nvPr>
        </p:nvSpPr>
        <p:spPr>
          <a:xfrm>
            <a:off x="1123950" y="2085975"/>
            <a:ext cx="10154276" cy="1005019"/>
          </a:xfrm>
        </p:spPr>
        <p:txBody>
          <a:bodyPr>
            <a:normAutofit fontScale="90000"/>
          </a:bodyPr>
          <a:lstStyle/>
          <a:p>
            <a:r>
              <a:rPr lang="en-US" altLang="zh-CN" b="1" kern="100" cap="none" dirty="0">
                <a:latin typeface="Times New Roman" panose="02020603050405020304" pitchFamily="18" charset="0"/>
              </a:rPr>
              <a:t>be saturated with / be brimmed with / be abundant with</a:t>
            </a:r>
            <a:br>
              <a:rPr lang="en-US" altLang="zh-CN" b="1" kern="100" dirty="0">
                <a:latin typeface="Times New Roman" panose="02020603050405020304" pitchFamily="18" charset="0"/>
              </a:rPr>
            </a:br>
            <a:endParaRPr lang="zh-CN" altLang="en-US" dirty="0"/>
          </a:p>
        </p:txBody>
      </p:sp>
      <p:sp>
        <p:nvSpPr>
          <p:cNvPr id="2" name="矩形 1"/>
          <p:cNvSpPr/>
          <p:nvPr/>
        </p:nvSpPr>
        <p:spPr>
          <a:xfrm>
            <a:off x="3552826" y="3171825"/>
            <a:ext cx="2866340" cy="646331"/>
          </a:xfrm>
          <a:prstGeom prst="rect">
            <a:avLst/>
          </a:prstGeom>
        </p:spPr>
        <p:txBody>
          <a:bodyPr wrap="square">
            <a:spAutoFit/>
          </a:bodyPr>
          <a:lstStyle/>
          <a:p>
            <a:r>
              <a:rPr lang="en-US" altLang="zh-CN" sz="3600" dirty="0">
                <a:latin typeface="+mj-lt"/>
                <a:ea typeface="+mj-ea"/>
                <a:cs typeface="+mj-cs"/>
              </a:rPr>
              <a:t>n. </a:t>
            </a:r>
            <a:r>
              <a:rPr lang="zh-CN" altLang="en-US" sz="3600" dirty="0">
                <a:latin typeface="+mj-lt"/>
                <a:ea typeface="+mj-ea"/>
                <a:cs typeface="+mj-cs"/>
              </a:rPr>
              <a:t>困难</a:t>
            </a:r>
            <a:endParaRPr lang="zh-CN" altLang="en-US" sz="3600" dirty="0">
              <a:latin typeface="+mj-lt"/>
              <a:ea typeface="+mj-ea"/>
              <a:cs typeface="+mj-cs"/>
            </a:endParaRPr>
          </a:p>
        </p:txBody>
      </p:sp>
      <p:sp>
        <p:nvSpPr>
          <p:cNvPr id="3" name="矩形 2"/>
          <p:cNvSpPr/>
          <p:nvPr/>
        </p:nvSpPr>
        <p:spPr>
          <a:xfrm>
            <a:off x="3486150" y="4811495"/>
            <a:ext cx="2004030" cy="646331"/>
          </a:xfrm>
          <a:prstGeom prst="rect">
            <a:avLst/>
          </a:prstGeom>
        </p:spPr>
        <p:txBody>
          <a:bodyPr wrap="square">
            <a:spAutoFit/>
          </a:bodyPr>
          <a:lstStyle/>
          <a:p>
            <a:r>
              <a:rPr lang="en-US" altLang="zh-CN" sz="3600" dirty="0">
                <a:latin typeface="+mj-lt"/>
                <a:ea typeface="+mj-ea"/>
                <a:cs typeface="+mj-cs"/>
              </a:rPr>
              <a:t>n. </a:t>
            </a:r>
            <a:r>
              <a:rPr lang="zh-CN" altLang="en-US" sz="3600" dirty="0">
                <a:latin typeface="+mj-lt"/>
                <a:ea typeface="+mj-ea"/>
                <a:cs typeface="+mj-cs"/>
              </a:rPr>
              <a:t>坚持</a:t>
            </a:r>
            <a:endParaRPr lang="zh-CN" altLang="en-US" sz="3600" dirty="0">
              <a:latin typeface="+mj-lt"/>
              <a:ea typeface="+mj-ea"/>
              <a:cs typeface="+mj-cs"/>
            </a:endParaRPr>
          </a:p>
        </p:txBody>
      </p:sp>
      <p:sp>
        <p:nvSpPr>
          <p:cNvPr id="4" name="矩形 3"/>
          <p:cNvSpPr/>
          <p:nvPr/>
        </p:nvSpPr>
        <p:spPr>
          <a:xfrm>
            <a:off x="2734578" y="5765602"/>
            <a:ext cx="7112066" cy="523220"/>
          </a:xfrm>
          <a:prstGeom prst="rect">
            <a:avLst/>
          </a:prstGeom>
        </p:spPr>
        <p:txBody>
          <a:bodyPr wrap="square">
            <a:spAutoFit/>
          </a:bodyPr>
          <a:lstStyle/>
          <a:p>
            <a:r>
              <a:rPr lang="en-US" altLang="zh-CN" sz="2800" b="1" kern="100" dirty="0">
                <a:latin typeface="Times New Roman" panose="02020603050405020304" pitchFamily="18" charset="0"/>
              </a:rPr>
              <a:t>perseverance/ tenacity/persistence</a:t>
            </a:r>
            <a:endParaRPr lang="en-US" altLang="zh-CN" sz="2800" b="1" kern="1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zh-CN" altLang="en-US" b="1" kern="100" dirty="0">
                <a:latin typeface="Times New Roman" panose="02020603050405020304" pitchFamily="18" charset="0"/>
              </a:rPr>
              <a:t>作业的同义词</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homework/assignments/tasks/projects n. </a:t>
            </a:r>
            <a:endParaRPr lang="zh-CN" altLang="zh-CN" sz="2800" kern="100" dirty="0">
              <a:latin typeface="Times New Roman" panose="02020603050405020304" pitchFamily="18" charset="0"/>
            </a:endParaRPr>
          </a:p>
        </p:txBody>
      </p:sp>
      <p:sp>
        <p:nvSpPr>
          <p:cNvPr id="5" name="标题 1"/>
          <p:cNvSpPr txBox="1"/>
          <p:nvPr/>
        </p:nvSpPr>
        <p:spPr>
          <a:xfrm>
            <a:off x="837575" y="39332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b="1" kern="100" dirty="0">
                <a:latin typeface="Times New Roman" panose="02020603050405020304" pitchFamily="18" charset="0"/>
              </a:rPr>
              <a:t>课外活动</a:t>
            </a:r>
            <a:endParaRPr lang="zh-CN" altLang="en-US" dirty="0"/>
          </a:p>
        </p:txBody>
      </p:sp>
      <p:sp>
        <p:nvSpPr>
          <p:cNvPr id="6" name="矩形 5"/>
          <p:cNvSpPr/>
          <p:nvPr/>
        </p:nvSpPr>
        <p:spPr>
          <a:xfrm>
            <a:off x="1066174" y="538916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extracurricular activities</a:t>
            </a:r>
            <a:endParaRPr lang="zh-CN" altLang="zh-CN" sz="2800" kern="1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正是旅行中充满的困难，培养了学生的坚持不懈。</a:t>
            </a:r>
            <a:br>
              <a:rPr lang="en-US" altLang="zh-CN" dirty="0"/>
            </a:b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正是旅行中充满的困难，培养了学生的坚持不懈。</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It is problems/difficulties/obstacles/adversity/ hardship abundant in a trip/saturated in a trip that cultivate their persistence/perseverance.</a:t>
            </a:r>
            <a:endParaRPr lang="en-US" altLang="zh-CN" sz="24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遇到（困难）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confront/in the confrontation of </a:t>
            </a:r>
            <a:endParaRPr lang="en-US" altLang="zh-CN" sz="2800" b="1" kern="100" dirty="0">
              <a:latin typeface="Times New Roman" panose="02020603050405020304" pitchFamily="18" charset="0"/>
            </a:endParaRPr>
          </a:p>
        </p:txBody>
      </p:sp>
      <p:sp>
        <p:nvSpPr>
          <p:cNvPr id="6" name="标题 1"/>
          <p:cNvSpPr txBox="1"/>
          <p:nvPr/>
        </p:nvSpPr>
        <p:spPr>
          <a:xfrm>
            <a:off x="732800" y="17043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遇到（人）</a:t>
            </a:r>
            <a:endParaRPr lang="zh-CN" altLang="en-US" cap="none" dirty="0"/>
          </a:p>
        </p:txBody>
      </p:sp>
      <p:sp>
        <p:nvSpPr>
          <p:cNvPr id="7" name="矩形 6"/>
          <p:cNvSpPr/>
          <p:nvPr/>
        </p:nvSpPr>
        <p:spPr>
          <a:xfrm>
            <a:off x="1072569" y="3118264"/>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encounter sb</a:t>
            </a:r>
            <a:endParaRPr lang="en-US" altLang="zh-CN" sz="2800" b="1" kern="100" dirty="0">
              <a:latin typeface="Times New Roman" panose="02020603050405020304" pitchFamily="18" charset="0"/>
            </a:endParaRPr>
          </a:p>
        </p:txBody>
      </p:sp>
      <p:sp>
        <p:nvSpPr>
          <p:cNvPr id="8" name="标题 1"/>
          <p:cNvSpPr txBox="1"/>
          <p:nvPr/>
        </p:nvSpPr>
        <p:spPr>
          <a:xfrm>
            <a:off x="873172"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优先化任务</a:t>
            </a:r>
            <a:endParaRPr lang="zh-CN" altLang="en-US"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prioritize tasks</a:t>
            </a:r>
            <a:endParaRPr lang="en-US" altLang="zh-CN" sz="2800" b="1" kern="10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在面对很多困难的时候，学生就需要优先化任务，这能很好地培养学生的时间管理能力以及责任感。</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在面对很多困难的时候，学生就需要优先化任务，这能很好地培养学生的时间管理能力以及责任感。</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Confronting various obstacles, students should prioritize tasks, which can cultivate their time management ability/ skills and their sense of responsibility/duty.</a:t>
            </a:r>
            <a:endParaRPr lang="en-US" altLang="zh-CN" sz="24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 v. </a:t>
            </a:r>
            <a:r>
              <a:rPr lang="zh-CN" altLang="en-US" cap="none" dirty="0"/>
              <a:t>沟通</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converse/interact/socialize with sb </a:t>
            </a:r>
            <a:endParaRPr lang="en-US" altLang="zh-CN" sz="2800" b="1" kern="100" dirty="0">
              <a:latin typeface="Times New Roman" panose="02020603050405020304" pitchFamily="18" charset="0"/>
            </a:endParaRPr>
          </a:p>
        </p:txBody>
      </p:sp>
      <p:sp>
        <p:nvSpPr>
          <p:cNvPr id="6" name="标题 1"/>
          <p:cNvSpPr txBox="1"/>
          <p:nvPr/>
        </p:nvSpPr>
        <p:spPr>
          <a:xfrm>
            <a:off x="732800" y="17043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实习， 实习生</a:t>
            </a:r>
            <a:endParaRPr lang="zh-CN" altLang="en-US" cap="none" dirty="0"/>
          </a:p>
        </p:txBody>
      </p:sp>
      <p:sp>
        <p:nvSpPr>
          <p:cNvPr id="7" name="矩形 6"/>
          <p:cNvSpPr/>
          <p:nvPr/>
        </p:nvSpPr>
        <p:spPr>
          <a:xfrm>
            <a:off x="1072569" y="2965864"/>
            <a:ext cx="10195504" cy="1384995"/>
          </a:xfrm>
          <a:prstGeom prst="rect">
            <a:avLst/>
          </a:prstGeom>
        </p:spPr>
        <p:txBody>
          <a:bodyPr wrap="square">
            <a:spAutoFit/>
          </a:bodyPr>
          <a:lstStyle/>
          <a:p>
            <a:pPr algn="just">
              <a:spcAft>
                <a:spcPts val="0"/>
              </a:spcAft>
            </a:pP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internship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intern</a:t>
            </a:r>
            <a:endParaRPr lang="en-US" altLang="zh-CN" sz="2800" b="1" kern="100" dirty="0">
              <a:latin typeface="Times New Roman" panose="02020603050405020304" pitchFamily="18" charset="0"/>
            </a:endParaRPr>
          </a:p>
        </p:txBody>
      </p:sp>
      <p:sp>
        <p:nvSpPr>
          <p:cNvPr id="8" name="标题 1"/>
          <p:cNvSpPr txBox="1"/>
          <p:nvPr/>
        </p:nvSpPr>
        <p:spPr>
          <a:xfrm>
            <a:off x="873172" y="3685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建立和维系</a:t>
            </a:r>
            <a:r>
              <a:rPr lang="en-US" altLang="zh-CN" cap="none" dirty="0"/>
              <a:t>/</a:t>
            </a:r>
            <a:r>
              <a:rPr lang="zh-CN" altLang="en-US" cap="none" dirty="0"/>
              <a:t>损伤关系</a:t>
            </a:r>
            <a:endParaRPr lang="zh-CN" altLang="en-US" cap="none" dirty="0"/>
          </a:p>
        </p:txBody>
      </p:sp>
      <p:sp>
        <p:nvSpPr>
          <p:cNvPr id="9" name="矩形 8"/>
          <p:cNvSpPr/>
          <p:nvPr/>
        </p:nvSpPr>
        <p:spPr>
          <a:xfrm>
            <a:off x="1123324" y="4779560"/>
            <a:ext cx="10195504" cy="1815882"/>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establish/build/erect</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 maintain / strengthen/ consolidate/ boost</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undermine/ deteriorate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a relationship /connection/bond/contact</a:t>
            </a:r>
            <a:endParaRPr lang="en-US" altLang="zh-CN" sz="2800" b="1" kern="100"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好的关系</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an intimate / harmonious / strong / positive relationship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提高竞争力</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win / obtain / gain / attain/ increase +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competitiveness/competitive edges</a:t>
            </a:r>
            <a:endParaRPr lang="en-US" altLang="zh-CN" sz="2800" b="1" kern="1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在实习的过程中，学生需要和不同部门的人 沟通，而且还能和老板建立好的关系，这提高了学生找工作时的竞争力。</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在实习的过程中，学生需要和不同部门的人 打 交 道 ，而且还能和老板建立好的关系，这提高了学生找工作时的竞争力。</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During the process of being an intern, students are supposed to interact with employees in/from diverse departments and establish an intimate relationship with supervisors, which increases/ increasing their competitiveness in locating a career.</a:t>
            </a:r>
            <a:endParaRPr lang="en-US" altLang="zh-CN" sz="24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fontScale="85000" lnSpcReduction="10000"/>
          </a:bodyPr>
          <a:lstStyle/>
          <a:p>
            <a:r>
              <a:rPr lang="en-US" altLang="zh-CN" sz="2800" b="1" spc="300" dirty="0">
                <a:solidFill>
                  <a:schemeClr val="tx1"/>
                </a:solidFill>
              </a:rPr>
              <a:t>Part1 </a:t>
            </a:r>
            <a:r>
              <a:rPr lang="zh-CN" altLang="en-US" sz="2800" b="1" spc="300" dirty="0">
                <a:solidFill>
                  <a:schemeClr val="tx1"/>
                </a:solidFill>
              </a:rPr>
              <a:t>教育类</a:t>
            </a:r>
            <a:r>
              <a:rPr lang="en-US" altLang="zh-CN" sz="2800" b="1" spc="300" dirty="0">
                <a:solidFill>
                  <a:schemeClr val="tx1"/>
                </a:solidFill>
              </a:rPr>
              <a:t>-</a:t>
            </a:r>
            <a:r>
              <a:rPr lang="zh-CN" altLang="en-US" sz="2800" b="1" spc="300" dirty="0">
                <a:solidFill>
                  <a:schemeClr val="tx1"/>
                </a:solidFill>
              </a:rPr>
              <a:t>教师</a:t>
            </a:r>
            <a:endParaRPr lang="en-US" altLang="zh-CN" sz="2800" b="1" spc="300" dirty="0">
              <a:solidFill>
                <a:schemeClr val="tx1"/>
              </a:solidFill>
            </a:endParaRPr>
          </a:p>
          <a:p>
            <a:r>
              <a:rPr lang="en-US" altLang="zh-CN" sz="2800" b="1" spc="300" dirty="0">
                <a:solidFill>
                  <a:schemeClr val="tx1"/>
                </a:solidFill>
              </a:rPr>
              <a:t>teachers=mentors/instructors/professors</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b="1" kern="100" dirty="0">
                <a:latin typeface="Times New Roman" panose="02020603050405020304" pitchFamily="18" charset="0"/>
              </a:rPr>
              <a:t>v. </a:t>
            </a:r>
            <a:r>
              <a:rPr lang="zh-CN" altLang="en-US" b="1" kern="100" dirty="0">
                <a:latin typeface="Times New Roman" panose="02020603050405020304" pitchFamily="18" charset="0"/>
              </a:rPr>
              <a:t>完成 </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finish/complete/accomplish</a:t>
            </a:r>
            <a:endParaRPr lang="zh-CN" altLang="zh-CN" sz="2800" b="1" kern="100" dirty="0">
              <a:latin typeface="Times New Roman" panose="02020603050405020304" pitchFamily="18" charset="0"/>
            </a:endParaRPr>
          </a:p>
        </p:txBody>
      </p:sp>
      <p:sp>
        <p:nvSpPr>
          <p:cNvPr id="5" name="标题 1"/>
          <p:cNvSpPr txBox="1"/>
          <p:nvPr/>
        </p:nvSpPr>
        <p:spPr>
          <a:xfrm>
            <a:off x="942350" y="27330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dirty="0">
                <a:latin typeface="Times New Roman" panose="02020603050405020304" pitchFamily="18" charset="0"/>
              </a:rPr>
              <a:t>v. </a:t>
            </a:r>
            <a:r>
              <a:rPr lang="zh-CN" altLang="en-US" b="1" kern="100" dirty="0">
                <a:latin typeface="Times New Roman" panose="02020603050405020304" pitchFamily="18" charset="0"/>
              </a:rPr>
              <a:t>处理 </a:t>
            </a:r>
            <a:endParaRPr lang="zh-CN" altLang="en-US" dirty="0"/>
          </a:p>
        </p:txBody>
      </p:sp>
      <p:sp>
        <p:nvSpPr>
          <p:cNvPr id="6" name="矩形 5"/>
          <p:cNvSpPr/>
          <p:nvPr/>
        </p:nvSpPr>
        <p:spPr>
          <a:xfrm>
            <a:off x="1028074" y="43795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cope with / deal with / handle / address/tackle = do</a:t>
            </a:r>
            <a:endParaRPr lang="en-US" altLang="zh-CN" sz="2800" b="1" kern="100" dirty="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 a. </a:t>
            </a:r>
            <a:r>
              <a:rPr lang="zh-CN" altLang="en-US" cap="none" dirty="0"/>
              <a:t>各种各样的</a:t>
            </a:r>
            <a:br>
              <a:rPr lang="zh-CN" altLang="en-US" cap="none" dirty="0"/>
            </a:b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assorted / various / diverse / a variety of/diversified/multiple +</a:t>
            </a:r>
            <a:r>
              <a:rPr lang="en-US" altLang="zh-CN" sz="2800" b="1" kern="100" dirty="0" err="1">
                <a:latin typeface="Times New Roman" panose="02020603050405020304" pitchFamily="18" charset="0"/>
              </a:rPr>
              <a:t>cns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17043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很多的</a:t>
            </a:r>
            <a:r>
              <a:rPr lang="en-US" altLang="zh-CN" cap="none" dirty="0"/>
              <a:t>+</a:t>
            </a:r>
            <a:r>
              <a:rPr lang="en-US" altLang="zh-CN" cap="none" dirty="0" err="1"/>
              <a:t>cns</a:t>
            </a:r>
            <a:endParaRPr lang="en-US" altLang="zh-CN" cap="none" dirty="0"/>
          </a:p>
        </p:txBody>
      </p:sp>
      <p:sp>
        <p:nvSpPr>
          <p:cNvPr id="7" name="矩形 6"/>
          <p:cNvSpPr/>
          <p:nvPr/>
        </p:nvSpPr>
        <p:spPr>
          <a:xfrm>
            <a:off x="1072569" y="2803939"/>
            <a:ext cx="10195504" cy="1384995"/>
          </a:xfrm>
          <a:prstGeom prst="rect">
            <a:avLst/>
          </a:prstGeom>
        </p:spPr>
        <p:txBody>
          <a:bodyPr wrap="square">
            <a:spAutoFit/>
          </a:bodyPr>
          <a:lstStyle/>
          <a:p>
            <a:pPr algn="just">
              <a:spcAft>
                <a:spcPts val="0"/>
              </a:spcAft>
            </a:pP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numerous / excessive / substantial / considerable/ plenty of/ countless </a:t>
            </a:r>
            <a:endParaRPr lang="en-US" altLang="zh-CN" sz="2800" b="1" kern="100" dirty="0">
              <a:latin typeface="Times New Roman" panose="02020603050405020304" pitchFamily="18" charset="0"/>
            </a:endParaRPr>
          </a:p>
        </p:txBody>
      </p:sp>
      <p:sp>
        <p:nvSpPr>
          <p:cNvPr id="8" name="标题 1"/>
          <p:cNvSpPr txBox="1"/>
          <p:nvPr/>
        </p:nvSpPr>
        <p:spPr>
          <a:xfrm>
            <a:off x="873172"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很多的</a:t>
            </a:r>
            <a:r>
              <a:rPr lang="en-US" altLang="zh-CN" cap="none" dirty="0"/>
              <a:t>+</a:t>
            </a:r>
            <a:r>
              <a:rPr lang="en-US" altLang="zh-CN" cap="none" dirty="0" err="1"/>
              <a:t>uns</a:t>
            </a:r>
            <a:endParaRPr lang="en-US" altLang="zh-CN"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 quantity of / a plethora of / plenty of / a large amount of</a:t>
            </a:r>
            <a:endParaRPr lang="en-US" altLang="zh-CN" sz="2800" b="1" kern="10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很多的时间都被花费在完成作业上，这使得学生很疲倦。</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很多的时间都被花费在完成作业上，这使得学生很疲倦。</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A large amount of time is distributed/allocated to dealing with homework, which overwhelms students. </a:t>
            </a:r>
            <a:endParaRPr lang="en-US" altLang="zh-CN" sz="24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 n. </a:t>
            </a:r>
            <a:r>
              <a:rPr lang="zh-CN" altLang="en-US" cap="none" dirty="0"/>
              <a:t>教学方法</a:t>
            </a:r>
            <a:br>
              <a:rPr lang="zh-CN" altLang="en-US" cap="none" dirty="0"/>
            </a:b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teaching / instructional / pedagogical + method / tactic / approach / measure =way</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0472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t>
            </a:r>
            <a:r>
              <a:rPr lang="zh-CN" altLang="en-US" cap="none" dirty="0"/>
              <a:t> 采取 采纳 使用 方法</a:t>
            </a:r>
            <a:endParaRPr lang="en-US" altLang="zh-CN" cap="none" dirty="0"/>
          </a:p>
        </p:txBody>
      </p:sp>
      <p:sp>
        <p:nvSpPr>
          <p:cNvPr id="7" name="矩形 6"/>
          <p:cNvSpPr/>
          <p:nvPr/>
        </p:nvSpPr>
        <p:spPr>
          <a:xfrm>
            <a:off x="1072569" y="3242089"/>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apply/adopt/employ/follow=use</a:t>
            </a:r>
            <a:endParaRPr lang="en-US" altLang="zh-CN" sz="2800" b="1" kern="100" dirty="0">
              <a:latin typeface="Times New Roman" panose="02020603050405020304" pitchFamily="18" charset="0"/>
            </a:endParaRPr>
          </a:p>
        </p:txBody>
      </p:sp>
      <p:sp>
        <p:nvSpPr>
          <p:cNvPr id="8" name="标题 1"/>
          <p:cNvSpPr txBox="1"/>
          <p:nvPr/>
        </p:nvSpPr>
        <p:spPr>
          <a:xfrm>
            <a:off x="873172" y="3685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激发兴趣</a:t>
            </a:r>
            <a:endParaRPr lang="zh-CN" altLang="en-US"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arouse / raise / trigger / invite / stimulate/spark off interest</a:t>
            </a:r>
            <a:endParaRPr lang="en-US" altLang="zh-CN" sz="2800" b="1" kern="1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老师应该采用各种各样的教学方法，来提高学生的学习兴趣。</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老师应该采用各种各样的教学方法，来提高学生的学习兴趣。</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Various instructional methods should be adopted/followed to/in order to/with the attempt to do/for the sake of triggering students’ interest in academic learning.</a:t>
            </a:r>
            <a:endParaRPr lang="en-US" altLang="zh-CN" sz="24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en-US" altLang="zh-CN" cap="none" dirty="0"/>
              <a:t>a. </a:t>
            </a:r>
            <a:r>
              <a:rPr lang="zh-CN" altLang="en-US" cap="none" dirty="0"/>
              <a:t>对</a:t>
            </a:r>
            <a:r>
              <a:rPr lang="en-US" altLang="zh-CN" cap="none" dirty="0"/>
              <a:t>...</a:t>
            </a:r>
            <a:r>
              <a:rPr lang="zh-CN" altLang="en-US" cap="none" dirty="0"/>
              <a:t>很熟练</a:t>
            </a:r>
            <a:r>
              <a:rPr lang="en-US" altLang="zh-CN" cap="none" dirty="0"/>
              <a:t>= good at</a:t>
            </a:r>
            <a:br>
              <a:rPr lang="en-US" altLang="zh-CN" cap="none" dirty="0"/>
            </a:br>
            <a:r>
              <a:rPr lang="en-US" altLang="zh-CN" cap="none" dirty="0"/>
              <a:t>be expert / competent / proficient / adept in</a:t>
            </a:r>
            <a:endParaRPr lang="zh-CN" altLang="en-US" cap="none"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zh-CN" altLang="en-US" sz="2400" dirty="0"/>
              <a:t>雇佣在教学方法上很熟练的教师，能够让学生在以后的工作发展中很有竞争力。</a:t>
            </a:r>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雇佣在教学方面很熟练的教师，能够让学生在以后的工作发展中很有竞争力。</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Hiring the teachers proficient/expert in education can increase students’ competitiveness in future career development.</a:t>
            </a:r>
            <a:endParaRPr lang="en-US" altLang="zh-CN" sz="240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fontScale="85000" lnSpcReduction="10000"/>
          </a:bodyPr>
          <a:lstStyle/>
          <a:p>
            <a:r>
              <a:rPr lang="en-US" altLang="zh-CN" sz="2800" b="1" spc="300" dirty="0">
                <a:solidFill>
                  <a:schemeClr val="tx1"/>
                </a:solidFill>
              </a:rPr>
              <a:t>Part1 </a:t>
            </a:r>
            <a:r>
              <a:rPr lang="zh-CN" altLang="en-US" sz="2800" b="1" spc="300" dirty="0">
                <a:solidFill>
                  <a:schemeClr val="tx1"/>
                </a:solidFill>
              </a:rPr>
              <a:t>教育类</a:t>
            </a:r>
            <a:r>
              <a:rPr lang="en-US" altLang="zh-CN" sz="2800" b="1" spc="300" dirty="0">
                <a:solidFill>
                  <a:schemeClr val="tx1"/>
                </a:solidFill>
              </a:rPr>
              <a:t>-</a:t>
            </a:r>
            <a:r>
              <a:rPr lang="zh-CN" altLang="en-US" sz="2800" b="1" spc="300" dirty="0">
                <a:solidFill>
                  <a:schemeClr val="tx1"/>
                </a:solidFill>
              </a:rPr>
              <a:t>学校</a:t>
            </a:r>
            <a:endParaRPr lang="en-US" altLang="zh-CN" sz="2800" b="1" spc="300" dirty="0">
              <a:solidFill>
                <a:schemeClr val="tx1"/>
              </a:solidFill>
            </a:endParaRPr>
          </a:p>
          <a:p>
            <a:r>
              <a:rPr lang="en-US" altLang="zh-CN" sz="2800" b="1" spc="300" dirty="0">
                <a:solidFill>
                  <a:schemeClr val="tx1"/>
                </a:solidFill>
              </a:rPr>
              <a:t>teachers=mentors/instructors/professors</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 </a:t>
            </a:r>
            <a:r>
              <a:rPr lang="zh-CN" altLang="en-US" cap="none" dirty="0"/>
              <a:t>有名望的</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prestigious/renowned/well-known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名牌大学</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elite/first-class universities</a:t>
            </a:r>
            <a:endParaRPr lang="en-US" altLang="zh-CN" sz="2800" b="1" kern="1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dirty="0"/>
              <a:t>V.</a:t>
            </a:r>
            <a:r>
              <a:rPr lang="zh-CN" altLang="en-US" dirty="0"/>
              <a:t> 参与，参加</a:t>
            </a:r>
            <a:endParaRPr lang="zh-CN" altLang="en-US" dirty="0"/>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participate in / be engaged in / be involved in / engage themselves in / involve themselves in</a:t>
            </a: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dirty="0"/>
              <a:t>V.</a:t>
            </a:r>
            <a:r>
              <a:rPr lang="zh-CN" altLang="en-US" dirty="0"/>
              <a:t>花时间</a:t>
            </a:r>
            <a:r>
              <a:rPr lang="en-US" altLang="zh-CN" dirty="0"/>
              <a:t>…</a:t>
            </a:r>
            <a:r>
              <a:rPr lang="zh-CN" altLang="en-US" dirty="0"/>
              <a:t>做某事</a:t>
            </a:r>
            <a:endParaRPr lang="zh-CN" altLang="en-US" dirty="0"/>
          </a:p>
        </p:txBody>
      </p:sp>
      <p:sp>
        <p:nvSpPr>
          <p:cNvPr id="7" name="矩形 6"/>
          <p:cNvSpPr/>
          <p:nvPr/>
        </p:nvSpPr>
        <p:spPr>
          <a:xfrm>
            <a:off x="1009024" y="4722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allocate / distribute time / money / energy to </a:t>
            </a:r>
            <a:r>
              <a:rPr lang="en-US" altLang="zh-CN" sz="2800" b="1" kern="100" dirty="0" err="1">
                <a:latin typeface="Times New Roman" panose="02020603050405020304" pitchFamily="18" charset="0"/>
              </a:rPr>
              <a:t>sth</a:t>
            </a:r>
            <a:r>
              <a:rPr lang="en-US" altLang="zh-CN" sz="2800" b="1" kern="100" dirty="0">
                <a:latin typeface="Times New Roman" panose="02020603050405020304" pitchFamily="18" charset="0"/>
              </a:rPr>
              <a:t>. /doing </a:t>
            </a:r>
            <a:endParaRPr lang="en-US" altLang="zh-CN" sz="2800" b="1" kern="100"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有名气，毫无疑问的是，能够提高一个学校的招生率。</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有名气，毫不疑问的是，能够提高一个学校的招生率。</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Being prestigious, undoubtedly,/with no doubt, can increase/raise /boost/enhance its enrollment rate.</a:t>
            </a:r>
            <a:endParaRPr lang="en-US" altLang="zh-C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确保一个好的教育</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ensure / guarantee / secure a quality education</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cap="none" dirty="0"/>
              <a:t>一个全面的教育</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a well-rounded</a:t>
            </a:r>
            <a:r>
              <a:rPr lang="en-US" altLang="zh-CN" sz="2800" b="1" kern="100">
                <a:latin typeface="Times New Roman" panose="02020603050405020304" pitchFamily="18" charset="0"/>
              </a:rPr>
              <a:t>/comprehensive </a:t>
            </a:r>
            <a:r>
              <a:rPr lang="en-US" altLang="zh-CN" sz="2800" b="1" kern="100" dirty="0">
                <a:latin typeface="Times New Roman" panose="02020603050405020304" pitchFamily="18" charset="0"/>
              </a:rPr>
              <a:t>education</a:t>
            </a:r>
            <a:endParaRPr lang="en-US" altLang="zh-CN" sz="2800" b="1" kern="100" dirty="0">
              <a:latin typeface="Times New Roman" panose="02020603050405020304" pitchFamily="18" charset="0"/>
            </a:endParaRPr>
          </a:p>
        </p:txBody>
      </p:sp>
      <p:sp>
        <p:nvSpPr>
          <p:cNvPr id="8" name="标题 1"/>
          <p:cNvSpPr txBox="1"/>
          <p:nvPr/>
        </p:nvSpPr>
        <p:spPr>
          <a:xfrm>
            <a:off x="885200" y="405704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提高</a:t>
            </a:r>
            <a:endParaRPr lang="zh-CN" altLang="en-US" cap="none" dirty="0"/>
          </a:p>
        </p:txBody>
      </p:sp>
      <p:sp>
        <p:nvSpPr>
          <p:cNvPr id="9" name="矩形 8"/>
          <p:cNvSpPr/>
          <p:nvPr/>
        </p:nvSpPr>
        <p:spPr>
          <a:xfrm>
            <a:off x="1187496" y="5436785"/>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improve / better / perfect </a:t>
            </a:r>
            <a:endParaRPr lang="en-US" altLang="zh-CN" sz="2800" b="1" kern="1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提高学校的设备，而不是教师的工资，能够让一个学校有更好的声誉。</a:t>
            </a:r>
            <a:br>
              <a:rPr lang="en-US" altLang="zh-CN" dirty="0"/>
            </a:b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提高学校的设备，而不是教师的工资，能够让一个学校有更好的声誉。</a:t>
            </a:r>
            <a:br>
              <a:rPr lang="en-US" altLang="zh-CN" dirty="0"/>
            </a:b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938992"/>
          </a:xfrm>
          <a:prstGeom prst="rect">
            <a:avLst/>
          </a:prstGeom>
        </p:spPr>
        <p:txBody>
          <a:bodyPr wrap="square">
            <a:spAutoFit/>
          </a:bodyPr>
          <a:lstStyle/>
          <a:p>
            <a:r>
              <a:rPr lang="en-US" altLang="zh-CN" sz="2400" dirty="0"/>
              <a:t>The improvement of facilities, rather than teachers’ salaries, can contribute to a well-earned reputation/fame for universities.</a:t>
            </a:r>
            <a:endParaRPr lang="en-US" altLang="zh-CN" sz="2400" dirty="0"/>
          </a:p>
          <a:p>
            <a:endParaRPr lang="en-US" altLang="zh-CN" sz="2400" dirty="0"/>
          </a:p>
          <a:p>
            <a:r>
              <a:rPr lang="en-US" altLang="zh-CN" sz="2400" dirty="0"/>
              <a:t>well-deserved reputation/fame </a:t>
            </a:r>
            <a:endParaRPr lang="en-US" altLang="zh-CN" sz="2400" dirty="0"/>
          </a:p>
          <a:p>
            <a:endParaRPr lang="en-US" altLang="zh-CN"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托福写作</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zh-CN" altLang="en-US" sz="2800" b="1" spc="300" dirty="0">
                <a:solidFill>
                  <a:schemeClr val="tx1"/>
                </a:solidFill>
              </a:rPr>
              <a:t>常用表达 </a:t>
            </a:r>
            <a:r>
              <a:rPr lang="en-US" altLang="zh-CN" sz="2800" b="1" spc="300" dirty="0">
                <a:solidFill>
                  <a:schemeClr val="tx1"/>
                </a:solidFill>
              </a:rPr>
              <a:t>–</a:t>
            </a:r>
            <a:r>
              <a:rPr lang="zh-CN" altLang="en-US" sz="2800" b="1" spc="300" dirty="0">
                <a:solidFill>
                  <a:schemeClr val="tx1"/>
                </a:solidFill>
              </a:rPr>
              <a:t>生活方式</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Part1 </a:t>
            </a:r>
            <a:r>
              <a:rPr lang="zh-CN" altLang="en-US" sz="2800" b="1" spc="300" dirty="0">
                <a:solidFill>
                  <a:schemeClr val="tx1"/>
                </a:solidFill>
              </a:rPr>
              <a:t>压力</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压力</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pressure/tension/stress/strain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缓解</a:t>
            </a:r>
            <a:r>
              <a:rPr lang="en-US" altLang="zh-CN" cap="none" dirty="0"/>
              <a:t>(</a:t>
            </a:r>
            <a:r>
              <a:rPr lang="zh-CN" altLang="en-US" cap="none" dirty="0"/>
              <a:t>压力</a:t>
            </a:r>
            <a:r>
              <a:rPr lang="en-US" altLang="zh-CN" cap="none" dirty="0"/>
              <a:t>)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relieve / reduce / alleviate / manage  / handle </a:t>
            </a:r>
            <a:endParaRPr lang="en-US" altLang="zh-CN" sz="2800" b="1" kern="100" dirty="0">
              <a:latin typeface="Times New Roman" panose="02020603050405020304" pitchFamily="18" charset="0"/>
            </a:endParaRPr>
          </a:p>
        </p:txBody>
      </p:sp>
      <p:sp>
        <p:nvSpPr>
          <p:cNvPr id="8" name="标题 1"/>
          <p:cNvSpPr txBox="1"/>
          <p:nvPr/>
        </p:nvSpPr>
        <p:spPr>
          <a:xfrm>
            <a:off x="885200" y="405704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快乐</a:t>
            </a:r>
            <a:endParaRPr lang="zh-CN" altLang="en-US" cap="none" dirty="0"/>
          </a:p>
        </p:txBody>
      </p:sp>
      <p:sp>
        <p:nvSpPr>
          <p:cNvPr id="9" name="矩形 8"/>
          <p:cNvSpPr/>
          <p:nvPr/>
        </p:nvSpPr>
        <p:spPr>
          <a:xfrm>
            <a:off x="1187496" y="5436785"/>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happiness /delight / elation / enjoyment / joy / exhilaration/well-being/bliss/contentment </a:t>
            </a:r>
            <a:endParaRPr lang="en-US" altLang="zh-CN" sz="2800" b="1" kern="10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经历，遭受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undergo/ experience/endure/suffer from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私人生活和工作生活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in personal and professional life </a:t>
            </a:r>
            <a:endParaRPr lang="en-US" altLang="zh-CN" sz="2800" b="1" kern="100" dirty="0">
              <a:latin typeface="Times New Roman" panose="02020603050405020304" pitchFamily="18" charset="0"/>
            </a:endParaRPr>
          </a:p>
        </p:txBody>
      </p:sp>
      <p:sp>
        <p:nvSpPr>
          <p:cNvPr id="8" name="标题 1"/>
          <p:cNvSpPr txBox="1"/>
          <p:nvPr/>
        </p:nvSpPr>
        <p:spPr>
          <a:xfrm>
            <a:off x="570875" y="43142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cap="none" dirty="0"/>
              <a:t>源于</a:t>
            </a:r>
            <a:endParaRPr lang="zh-CN" altLang="en-US" cap="none" dirty="0"/>
          </a:p>
        </p:txBody>
      </p:sp>
      <p:sp>
        <p:nvSpPr>
          <p:cNvPr id="9" name="矩形 8"/>
          <p:cNvSpPr/>
          <p:nvPr/>
        </p:nvSpPr>
        <p:spPr>
          <a:xfrm>
            <a:off x="873171" y="569396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originate from / derive from/ stem from</a:t>
            </a:r>
            <a:endParaRPr lang="en-US" altLang="zh-CN" sz="2800" b="1" kern="100"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 这 个 忙 碌 的 生 活 中 ， 每个人都经历着来自工作和生活的压力，而这个压力使得人们远离快乐。</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dirty="0"/>
              <a:t>v. </a:t>
            </a:r>
            <a:r>
              <a:rPr lang="zh-CN" altLang="en-US" dirty="0"/>
              <a:t>不让某人做</a:t>
            </a:r>
            <a:r>
              <a:rPr lang="en-US" altLang="zh-CN" dirty="0"/>
              <a:t>……</a:t>
            </a:r>
            <a:r>
              <a:rPr lang="zh-CN" altLang="en-US" dirty="0"/>
              <a:t>（阻止）</a:t>
            </a:r>
            <a:endParaRPr lang="en-US" altLang="zh-CN" dirty="0"/>
          </a:p>
        </p:txBody>
      </p:sp>
      <p:sp>
        <p:nvSpPr>
          <p:cNvPr id="7" name="矩形 6"/>
          <p:cNvSpPr/>
          <p:nvPr/>
        </p:nvSpPr>
        <p:spPr>
          <a:xfrm>
            <a:off x="1009024" y="4722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distract / exclude / prevent / discourage sb from doing</a:t>
            </a:r>
            <a:endParaRPr lang="en-US" altLang="zh-CN" sz="2800" b="1" kern="100" dirty="0">
              <a:latin typeface="Times New Roman" panose="02020603050405020304" pitchFamily="18" charset="0"/>
            </a:endParaRPr>
          </a:p>
        </p:txBody>
      </p:sp>
      <p:sp>
        <p:nvSpPr>
          <p:cNvPr id="5" name="标题 4"/>
          <p:cNvSpPr>
            <a:spLocks noGrp="1"/>
          </p:cNvSpPr>
          <p:nvPr>
            <p:ph type="title"/>
          </p:nvPr>
        </p:nvSpPr>
        <p:spPr/>
        <p:txBody>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 这 个 忙 碌 的 生 活 中 ， 每个人都经历着来自工作和生活的压力，而这个压力使得人们远离快乐。</a:t>
            </a:r>
            <a:br>
              <a:rPr lang="en-US" altLang="zh-CN" dirty="0"/>
            </a:b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In a hectic life, every person experiences/suffers from pressure in/ derived from/stemming from/originating from personal and professional life, which excludes them/prevents them from elation/ bliss.</a:t>
            </a:r>
            <a:endParaRPr lang="en-US" altLang="zh-CN"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b="1" kern="100" dirty="0">
                <a:latin typeface="Times New Roman" panose="02020603050405020304" pitchFamily="18" charset="0"/>
              </a:rPr>
              <a:t>v. </a:t>
            </a:r>
            <a:r>
              <a:rPr lang="zh-CN" altLang="en-US" b="1" kern="100" dirty="0">
                <a:latin typeface="Times New Roman" panose="02020603050405020304" pitchFamily="18" charset="0"/>
              </a:rPr>
              <a:t>渴望</a:t>
            </a:r>
            <a:endParaRPr lang="zh-CN" altLang="en-US" b="1" kern="100" dirty="0">
              <a:latin typeface="Times New Roman" panose="02020603050405020304" pitchFamily="18" charset="0"/>
            </a:endParaRPr>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long for / desire / crave </a:t>
            </a:r>
            <a:endParaRPr lang="zh-CN" altLang="zh-CN" sz="2800" kern="100" dirty="0">
              <a:latin typeface="Times New Roman" panose="02020603050405020304" pitchFamily="18" charset="0"/>
            </a:endParaRPr>
          </a:p>
        </p:txBody>
      </p:sp>
      <p:sp>
        <p:nvSpPr>
          <p:cNvPr id="5" name="标题 1"/>
          <p:cNvSpPr txBox="1"/>
          <p:nvPr/>
        </p:nvSpPr>
        <p:spPr>
          <a:xfrm>
            <a:off x="837575" y="253304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b="1" kern="100" dirty="0">
                <a:latin typeface="Times New Roman" panose="02020603050405020304" pitchFamily="18" charset="0"/>
              </a:rPr>
              <a:t>感到忧虑的</a:t>
            </a:r>
            <a:endParaRPr lang="zh-CN" altLang="en-US" dirty="0"/>
          </a:p>
        </p:txBody>
      </p:sp>
      <p:sp>
        <p:nvSpPr>
          <p:cNvPr id="6" name="矩形 5"/>
          <p:cNvSpPr/>
          <p:nvPr/>
        </p:nvSpPr>
        <p:spPr>
          <a:xfrm>
            <a:off x="1066174" y="3988985"/>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be concerned/ anxious/worried </a:t>
            </a:r>
            <a:endParaRPr lang="zh-CN" altLang="zh-CN" sz="2800" kern="100" dirty="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尽管人们渴望放松和快乐，但人们每时每刻，都因不同的压力而忧虑。</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尽管人们渴望放松和快乐，但人们每时每刻，都因不同级别的压力而忧虑。</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Longing for/craving/desiring relaxation and exhilaration, people are concerned with different levels of stress on a daily basis=every day.</a:t>
            </a:r>
            <a:endParaRPr lang="en-US" altLang="zh-CN"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zh-CN" altLang="en-US" b="1" kern="100" dirty="0">
                <a:latin typeface="Times New Roman" panose="02020603050405020304" pitchFamily="18" charset="0"/>
              </a:rPr>
              <a:t> 日常生活的烦恼</a:t>
            </a:r>
            <a:endParaRPr lang="zh-CN" altLang="en-US" b="1" kern="100" dirty="0">
              <a:latin typeface="Times New Roman" panose="02020603050405020304" pitchFamily="18" charset="0"/>
            </a:endParaRPr>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daily / routine + worries / concerns / trivia</a:t>
            </a:r>
            <a:endParaRPr lang="zh-CN" altLang="zh-CN" sz="2800" b="1" kern="100" dirty="0">
              <a:latin typeface="Times New Roman" panose="02020603050405020304" pitchFamily="18" charset="0"/>
            </a:endParaRPr>
          </a:p>
        </p:txBody>
      </p:sp>
      <p:sp>
        <p:nvSpPr>
          <p:cNvPr id="5" name="标题 1"/>
          <p:cNvSpPr txBox="1"/>
          <p:nvPr/>
        </p:nvSpPr>
        <p:spPr>
          <a:xfrm>
            <a:off x="942350" y="27330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dirty="0">
                <a:latin typeface="Times New Roman" panose="02020603050405020304" pitchFamily="18" charset="0"/>
              </a:rPr>
              <a:t>v. </a:t>
            </a:r>
            <a:r>
              <a:rPr lang="zh-CN" altLang="en-US" b="1" kern="100" dirty="0">
                <a:latin typeface="Times New Roman" panose="02020603050405020304" pitchFamily="18" charset="0"/>
              </a:rPr>
              <a:t>忘记</a:t>
            </a:r>
            <a:endParaRPr lang="zh-CN" altLang="en-US" dirty="0"/>
          </a:p>
        </p:txBody>
      </p:sp>
      <p:sp>
        <p:nvSpPr>
          <p:cNvPr id="6" name="矩形 5"/>
          <p:cNvSpPr/>
          <p:nvPr/>
        </p:nvSpPr>
        <p:spPr>
          <a:xfrm>
            <a:off x="1028074" y="4379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distract sb from doing/ serve as a distracter/ or provide a distraction from</a:t>
            </a:r>
            <a:endParaRPr lang="en-US" altLang="zh-CN" sz="2800" b="1" kern="100" dirty="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normAutofit/>
          </a:bodyPr>
          <a:lstStyle/>
          <a:p>
            <a:br>
              <a:rPr lang="en-US" altLang="zh-CN" dirty="0"/>
            </a:br>
            <a:r>
              <a:rPr lang="zh-CN" altLang="en-US" dirty="0"/>
              <a:t>减少压力的方法</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 stress reducer</a:t>
            </a: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dirty="0"/>
              <a:t>v. </a:t>
            </a:r>
            <a:r>
              <a:rPr lang="zh-CN" altLang="en-US" dirty="0"/>
              <a:t>以</a:t>
            </a:r>
            <a:r>
              <a:rPr lang="en-US" altLang="zh-CN" dirty="0"/>
              <a:t>...</a:t>
            </a:r>
            <a:r>
              <a:rPr lang="zh-CN" altLang="en-US" dirty="0"/>
              <a:t>作为缓解压力</a:t>
            </a:r>
            <a:endParaRPr lang="zh-CN" altLang="en-US" dirty="0"/>
          </a:p>
          <a:p>
            <a:r>
              <a:rPr lang="zh-CN" altLang="en-US" dirty="0"/>
              <a:t>的策略</a:t>
            </a:r>
            <a:endParaRPr lang="zh-CN" altLang="en-US" dirty="0"/>
          </a:p>
        </p:txBody>
      </p:sp>
      <p:sp>
        <p:nvSpPr>
          <p:cNvPr id="7" name="矩形 6"/>
          <p:cNvSpPr/>
          <p:nvPr/>
        </p:nvSpPr>
        <p:spPr>
          <a:xfrm>
            <a:off x="1009024" y="4722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adopt...as one’s stress-relief strategy</a:t>
            </a:r>
            <a:endParaRPr lang="en-US" altLang="zh-CN" sz="2800" b="1" kern="100" dirty="0">
              <a:latin typeface="Times New Roman" panose="02020603050405020304"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学生应该采用阅读来减少压力，因为很好的让他们忘掉生活的烦恼。</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学生应该采用阅读来减少压力，因为很好的让他们忘掉生活的烦恼。</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Students can adopt reading as one’ s stress-relief strategy/as a stress reducer, since/as/because/for it can distract them from daily worries/can serve as a distracter from worries/can provide distraction from worries. </a:t>
            </a:r>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Part2 </a:t>
            </a:r>
            <a:r>
              <a:rPr lang="zh-CN" altLang="en-US" sz="2800" b="1" spc="300" dirty="0">
                <a:solidFill>
                  <a:schemeClr val="tx1"/>
                </a:solidFill>
              </a:rPr>
              <a:t>运动</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0" y="428017"/>
            <a:ext cx="10364451" cy="1596177"/>
          </a:xfrm>
        </p:spPr>
        <p:txBody>
          <a:bodyPr/>
          <a:lstStyle/>
          <a:p>
            <a:r>
              <a:rPr lang="en-US" altLang="zh-CN" dirty="0"/>
              <a:t>V. </a:t>
            </a:r>
            <a:r>
              <a:rPr lang="zh-CN" altLang="en-US" dirty="0"/>
              <a:t>做运动 </a:t>
            </a:r>
            <a:endParaRPr lang="zh-CN" altLang="en-US" dirty="0"/>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exercise / work out (v) / do physical activities / do physical exercise / do a workout </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n</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/be physically active</a:t>
            </a: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dirty="0"/>
              <a:t>过着久坐的生活</a:t>
            </a:r>
            <a:endParaRPr lang="en-US" altLang="zh-CN" dirty="0"/>
          </a:p>
        </p:txBody>
      </p:sp>
      <p:sp>
        <p:nvSpPr>
          <p:cNvPr id="7" name="矩形 6"/>
          <p:cNvSpPr/>
          <p:nvPr/>
        </p:nvSpPr>
        <p:spPr>
          <a:xfrm>
            <a:off x="1009024" y="4722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keep a sedentary lifestyle/ keep sedentary</a:t>
            </a:r>
            <a:endParaRPr lang="en-US" altLang="zh-CN" sz="2800" b="1" kern="1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学生需要花时间做作业以及参加课外活动，这使得他们没有办法做家务。</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132742"/>
            <a:ext cx="10735301" cy="1596177"/>
          </a:xfrm>
        </p:spPr>
        <p:txBody>
          <a:bodyPr/>
          <a:lstStyle/>
          <a:p>
            <a:r>
              <a:rPr lang="en-US" altLang="zh-CN" cap="none" dirty="0"/>
              <a:t>v. </a:t>
            </a:r>
            <a:r>
              <a:rPr lang="zh-CN" altLang="en-US" cap="none" dirty="0"/>
              <a:t>过不健康的生活方式</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lead an unhealthy / unwholesome lifestyle</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重视</a:t>
            </a:r>
            <a:endParaRPr lang="zh-CN" altLang="en-US" cap="none" dirty="0"/>
          </a:p>
        </p:txBody>
      </p:sp>
      <p:sp>
        <p:nvSpPr>
          <p:cNvPr id="7" name="矩形 6"/>
          <p:cNvSpPr/>
          <p:nvPr/>
        </p:nvSpPr>
        <p:spPr>
          <a:xfrm>
            <a:off x="1272595" y="3619271"/>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highlight/value/emphasize/underline </a:t>
            </a:r>
            <a:endParaRPr lang="en-US" altLang="zh-CN" sz="2800" b="1" kern="100"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运动应该被人们重视，因为它使得人们不久坐。</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运动应该被人们重视，因为它使得人们不久坐。</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Preventing people from keeping sedentary, exercise should be valued/ highlighted/ emphasized.</a:t>
            </a:r>
            <a:endParaRPr lang="en-US" altLang="zh-C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像步行，慢跑，徒步之类的适度运动能够减少那些肥胖和久坐的人群生病的风险。</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像步行之类的适度运动能够减少那些血糖正在升高的肥胖和久坐的人群患糖尿病的风险。</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646331"/>
          </a:xfrm>
          <a:prstGeom prst="rect">
            <a:avLst/>
          </a:prstGeom>
        </p:spPr>
        <p:txBody>
          <a:bodyPr wrap="square">
            <a:spAutoFit/>
          </a:bodyPr>
          <a:lstStyle/>
          <a:p>
            <a:r>
              <a:rPr lang="en-US" altLang="zh-CN" dirty="0"/>
              <a:t>Moderate exercise, such as walking, can reduce the risk of diabetes in obese and sedentary people whose blood sugar is starting to rise. </a:t>
            </a:r>
            <a:endParaRPr lang="en-US" altLang="zh-C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Part3 </a:t>
            </a:r>
            <a:r>
              <a:rPr lang="zh-CN" altLang="en-US" sz="2800" b="1" spc="300" dirty="0">
                <a:solidFill>
                  <a:schemeClr val="tx1"/>
                </a:solidFill>
              </a:rPr>
              <a:t>生活在大城市</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a:t>
            </a:r>
            <a:r>
              <a:rPr lang="zh-CN" altLang="en-US" cap="none" dirty="0"/>
              <a:t>住</a:t>
            </a:r>
            <a:endParaRPr lang="zh-CN" altLang="en-US" dirty="0"/>
          </a:p>
        </p:txBody>
      </p:sp>
      <p:sp>
        <p:nvSpPr>
          <p:cNvPr id="3" name="矩形 2"/>
          <p:cNvSpPr/>
          <p:nvPr/>
        </p:nvSpPr>
        <p:spPr>
          <a:xfrm>
            <a:off x="1094748" y="175061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live / reside / dwell / inhabit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居民</a:t>
            </a:r>
            <a:endParaRPr lang="zh-CN" altLang="en-US" cap="none" dirty="0"/>
          </a:p>
        </p:txBody>
      </p:sp>
      <p:sp>
        <p:nvSpPr>
          <p:cNvPr id="7" name="矩形 6"/>
          <p:cNvSpPr/>
          <p:nvPr/>
        </p:nvSpPr>
        <p:spPr>
          <a:xfrm>
            <a:off x="1009024" y="36175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Residents/ dwellers / inhabitants </a:t>
            </a:r>
            <a:endParaRPr lang="en-US" altLang="zh-CN" sz="2800" b="1" kern="100" dirty="0">
              <a:latin typeface="Times New Roman" panose="02020603050405020304" pitchFamily="18" charset="0"/>
            </a:endParaRPr>
          </a:p>
        </p:txBody>
      </p:sp>
      <p:sp>
        <p:nvSpPr>
          <p:cNvPr id="8" name="标题 1"/>
          <p:cNvSpPr txBox="1"/>
          <p:nvPr/>
        </p:nvSpPr>
        <p:spPr>
          <a:xfrm>
            <a:off x="847100"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大城市</a:t>
            </a:r>
            <a:endParaRPr lang="zh-CN" altLang="en-US"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metropolis</a:t>
            </a:r>
            <a:endParaRPr lang="en-US" altLang="zh-CN" sz="2800" b="1" kern="100" dirty="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住在大城市，使得人们能上更好的学校，以及享受更好的医疗。 </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住在大城市，使得人们能上更好的学校，以及享受更好的医疗。 </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Residing in metropolis provides occupants with the access to a quality/well-rounded education/elite universities and constant/ convenient/superb/optimal medical care.</a:t>
            </a:r>
            <a:endParaRPr lang="en-US" altLang="zh-CN"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一个交通方便住处</a:t>
            </a:r>
            <a:endParaRPr lang="zh-CN" altLang="en-US" cap="none" dirty="0"/>
          </a:p>
        </p:txBody>
      </p:sp>
      <p:sp>
        <p:nvSpPr>
          <p:cNvPr id="3" name="矩形 2"/>
          <p:cNvSpPr/>
          <p:nvPr/>
        </p:nvSpPr>
        <p:spPr>
          <a:xfrm>
            <a:off x="1094748" y="131246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 residence with an easy access to transportation</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a site with transportation in the vicinity</a:t>
            </a:r>
            <a:endParaRPr lang="en-US" altLang="zh-CN" sz="2800" b="1" kern="100" dirty="0">
              <a:latin typeface="Times New Roman" panose="02020603050405020304" pitchFamily="18" charset="0"/>
            </a:endParaRPr>
          </a:p>
        </p:txBody>
      </p:sp>
      <p:sp>
        <p:nvSpPr>
          <p:cNvPr id="6" name="标题 1"/>
          <p:cNvSpPr txBox="1"/>
          <p:nvPr/>
        </p:nvSpPr>
        <p:spPr>
          <a:xfrm>
            <a:off x="732800" y="2504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公共交通</a:t>
            </a:r>
            <a:endParaRPr lang="zh-CN" altLang="en-US"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public transport/ transit/ traffic</a:t>
            </a:r>
            <a:endParaRPr lang="en-US" altLang="zh-CN" sz="2800" b="1" kern="1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学生需要花时间做作业以及参加课外活动，这 使得他们没有办法做家务。</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938992"/>
          </a:xfrm>
          <a:prstGeom prst="rect">
            <a:avLst/>
          </a:prstGeom>
        </p:spPr>
        <p:txBody>
          <a:bodyPr wrap="square">
            <a:spAutoFit/>
          </a:bodyPr>
          <a:lstStyle/>
          <a:p>
            <a:r>
              <a:rPr lang="en-US" altLang="zh-CN" sz="2400" dirty="0"/>
              <a:t>Students should/are supposed to allocate/ distribute time to (accomplishing) assignments and participating in extracurricular activities, which makes them  unavailable for/ excludes them from /leads to the failure of doing/ makes them fail to do household work.</a:t>
            </a:r>
            <a:endParaRPr lang="zh-CN" altLang="en-US" sz="24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住在一个交通方便的地方，人们就不必麻烦去远的地方。</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住在一个交通方便的地方，人们就不必麻烦去远的地方。</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938992"/>
          </a:xfrm>
          <a:prstGeom prst="rect">
            <a:avLst/>
          </a:prstGeom>
        </p:spPr>
        <p:txBody>
          <a:bodyPr wrap="square">
            <a:spAutoFit/>
          </a:bodyPr>
          <a:lstStyle/>
          <a:p>
            <a:r>
              <a:rPr lang="en-US" altLang="zh-CN" sz="2400" dirty="0"/>
              <a:t>In close proximity to transportation, </a:t>
            </a:r>
            <a:endParaRPr lang="en-US" altLang="zh-CN" sz="2400" dirty="0"/>
          </a:p>
          <a:p>
            <a:r>
              <a:rPr lang="en-US" altLang="zh-CN" sz="2400" dirty="0"/>
              <a:t>with an easy access to transportation </a:t>
            </a:r>
            <a:endParaRPr lang="en-US" altLang="zh-CN" sz="2400" dirty="0"/>
          </a:p>
          <a:p>
            <a:r>
              <a:rPr lang="en-US" altLang="zh-CN" sz="2400" dirty="0"/>
              <a:t>with transportation in the vicinity,</a:t>
            </a:r>
            <a:endParaRPr lang="en-US" altLang="zh-CN" sz="2400" dirty="0"/>
          </a:p>
          <a:p>
            <a:r>
              <a:rPr lang="en-US" altLang="zh-CN" sz="2400" dirty="0"/>
              <a:t>People will not be troubled/be concerned by/bothered by commuting to/heading to/(advance)a remote place.</a:t>
            </a:r>
            <a:endParaRPr lang="en-US" altLang="zh-CN"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Part4 </a:t>
            </a:r>
            <a:r>
              <a:rPr lang="zh-CN" altLang="en-US" sz="2800" b="1" spc="300" dirty="0">
                <a:solidFill>
                  <a:schemeClr val="tx1"/>
                </a:solidFill>
              </a:rPr>
              <a:t>朋友</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704242"/>
            <a:ext cx="10364451" cy="1596177"/>
          </a:xfrm>
        </p:spPr>
        <p:txBody>
          <a:bodyPr/>
          <a:lstStyle/>
          <a:p>
            <a:r>
              <a:rPr lang="en-US" altLang="zh-CN" cap="none" dirty="0"/>
              <a:t>v. </a:t>
            </a:r>
            <a:r>
              <a:rPr lang="zh-CN" altLang="en-US" cap="none" dirty="0"/>
              <a:t>建立</a:t>
            </a:r>
            <a:r>
              <a:rPr lang="en-US" altLang="zh-CN" cap="none" dirty="0"/>
              <a:t>/ </a:t>
            </a:r>
            <a:r>
              <a:rPr lang="zh-CN" altLang="en-US" cap="none" dirty="0"/>
              <a:t>维系人际关系</a:t>
            </a:r>
            <a:endParaRPr lang="zh-CN" altLang="en-US" cap="none" dirty="0"/>
          </a:p>
        </p:txBody>
      </p:sp>
      <p:sp>
        <p:nvSpPr>
          <p:cNvPr id="3" name="矩形 2"/>
          <p:cNvSpPr/>
          <p:nvPr/>
        </p:nvSpPr>
        <p:spPr>
          <a:xfrm>
            <a:off x="1094748" y="178871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build / establish / maintain / strengthen +relationship / connection /bond</a:t>
            </a:r>
            <a:endParaRPr lang="en-US" altLang="zh-CN" sz="2800" b="1" kern="100" dirty="0">
              <a:latin typeface="Times New Roman" panose="02020603050405020304" pitchFamily="18" charset="0"/>
            </a:endParaRPr>
          </a:p>
        </p:txBody>
      </p:sp>
      <p:sp>
        <p:nvSpPr>
          <p:cNvPr id="6" name="标题 1"/>
          <p:cNvSpPr txBox="1"/>
          <p:nvPr/>
        </p:nvSpPr>
        <p:spPr>
          <a:xfrm>
            <a:off x="732800" y="259019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熟人</a:t>
            </a:r>
            <a:endParaRPr lang="zh-CN" altLang="en-US" cap="none" dirty="0"/>
          </a:p>
        </p:txBody>
      </p:sp>
      <p:sp>
        <p:nvSpPr>
          <p:cNvPr id="7" name="矩形 6"/>
          <p:cNvSpPr/>
          <p:nvPr/>
        </p:nvSpPr>
        <p:spPr>
          <a:xfrm>
            <a:off x="1035096" y="40747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acquainted friends/acquaintances </a:t>
            </a:r>
            <a:endParaRPr lang="en-US" altLang="zh-CN" sz="2800" b="1" kern="100" dirty="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704242"/>
            <a:ext cx="10364451" cy="1596177"/>
          </a:xfrm>
        </p:spPr>
        <p:txBody>
          <a:bodyPr/>
          <a:lstStyle/>
          <a:p>
            <a:r>
              <a:rPr lang="en-US" altLang="zh-CN" cap="none" dirty="0"/>
              <a:t>v. </a:t>
            </a:r>
            <a:r>
              <a:rPr lang="zh-CN" altLang="en-US" cap="none" dirty="0"/>
              <a:t>扩展当前的社交圈</a:t>
            </a:r>
            <a:endParaRPr lang="zh-CN" altLang="en-US" cap="none" dirty="0"/>
          </a:p>
        </p:txBody>
      </p:sp>
      <p:sp>
        <p:nvSpPr>
          <p:cNvPr id="3" name="矩形 2"/>
          <p:cNvSpPr/>
          <p:nvPr/>
        </p:nvSpPr>
        <p:spPr>
          <a:xfrm>
            <a:off x="1094748" y="178871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expand / extend / enlarge current social circle/network</a:t>
            </a:r>
            <a:endParaRPr lang="en-US" altLang="zh-CN" sz="2800" b="1" kern="100" dirty="0">
              <a:latin typeface="Times New Roman" panose="02020603050405020304" pitchFamily="18" charset="0"/>
            </a:endParaRPr>
          </a:p>
        </p:txBody>
      </p:sp>
      <p:sp>
        <p:nvSpPr>
          <p:cNvPr id="6" name="标题 1"/>
          <p:cNvSpPr txBox="1"/>
          <p:nvPr/>
        </p:nvSpPr>
        <p:spPr>
          <a:xfrm>
            <a:off x="732800" y="259019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t>
            </a:r>
            <a:r>
              <a:rPr lang="zh-CN" altLang="en-US" cap="none" dirty="0"/>
              <a:t>扩大眼界</a:t>
            </a:r>
            <a:endParaRPr lang="zh-CN" altLang="en-US" cap="none" dirty="0"/>
          </a:p>
        </p:txBody>
      </p:sp>
      <p:sp>
        <p:nvSpPr>
          <p:cNvPr id="7" name="矩形 6"/>
          <p:cNvSpPr/>
          <p:nvPr/>
        </p:nvSpPr>
        <p:spPr>
          <a:xfrm>
            <a:off x="1035096" y="40747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expand / broaden / </a:t>
            </a:r>
            <a:r>
              <a:rPr lang="en-US" altLang="zh-CN" sz="2800" b="1" kern="100">
                <a:latin typeface="Times New Roman" panose="02020603050405020304" pitchFamily="18" charset="0"/>
              </a:rPr>
              <a:t>widen horizons </a:t>
            </a:r>
            <a:r>
              <a:rPr lang="en-US" altLang="zh-CN" sz="2800" b="1" kern="100" dirty="0">
                <a:latin typeface="Times New Roman" panose="02020603050405020304" pitchFamily="18" charset="0"/>
              </a:rPr>
              <a:t>/ outlook</a:t>
            </a:r>
            <a:endParaRPr lang="en-US" altLang="zh-CN" sz="2800" b="1" kern="100" dirty="0">
              <a:latin typeface="Times New Roman" panose="02020603050405020304" pitchFamily="18" charset="0"/>
            </a:endParaRPr>
          </a:p>
        </p:txBody>
      </p:sp>
      <p:sp>
        <p:nvSpPr>
          <p:cNvPr id="8" name="标题 1"/>
          <p:cNvSpPr txBox="1"/>
          <p:nvPr/>
        </p:nvSpPr>
        <p:spPr>
          <a:xfrm>
            <a:off x="885200" y="4353030"/>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t>
            </a:r>
            <a:r>
              <a:rPr lang="zh-CN" altLang="en-US" cap="none" dirty="0"/>
              <a:t>作为</a:t>
            </a:r>
            <a:endParaRPr lang="zh-CN" altLang="en-US" cap="none" dirty="0"/>
          </a:p>
        </p:txBody>
      </p:sp>
      <p:sp>
        <p:nvSpPr>
          <p:cNvPr id="9" name="矩形 8"/>
          <p:cNvSpPr/>
          <p:nvPr/>
        </p:nvSpPr>
        <p:spPr>
          <a:xfrm>
            <a:off x="1187496" y="5837548"/>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serve as/ function as </a:t>
            </a:r>
            <a:endParaRPr lang="en-US" altLang="zh-CN" sz="2800" b="1" kern="100" dirty="0">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作为一个很好的平台，公园能够让人们建立友谊以及和老朋友维系</a:t>
            </a:r>
            <a:br>
              <a:rPr lang="zh-CN" altLang="en-US" dirty="0"/>
            </a:br>
            <a:r>
              <a:rPr lang="zh-CN" altLang="en-US" dirty="0"/>
              <a:t>关系，这很好地扩大了人们的朋友圈。</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公园是一个很好的平台，能够让人们建立友谊以及和老朋友维系</a:t>
            </a:r>
            <a:br>
              <a:rPr lang="zh-CN" altLang="en-US" dirty="0"/>
            </a:br>
            <a:r>
              <a:rPr lang="zh-CN" altLang="en-US" dirty="0"/>
              <a:t>关系，这很好地扩大了人们的朋友圈。</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Public parks serve as/function as a platform to/for people/ individuals/residents in the vicinity to establish a new relationship/ connection/contact and maintain a bond with acquaintances, which enlarges </a:t>
            </a:r>
            <a:r>
              <a:rPr lang="en-US" altLang="zh-CN" sz="2400" dirty="0" err="1"/>
              <a:t>theirsocial</a:t>
            </a:r>
            <a:r>
              <a:rPr lang="en-US" altLang="zh-CN" sz="2400" dirty="0"/>
              <a:t> network.</a:t>
            </a:r>
            <a:endParaRPr lang="en-US" altLang="zh-CN"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出国旅行是一个很好的途径，能够扩大学生的眼界。</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出国旅行是一个很好的途径，能够扩大学生的眼界。</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Oversea travelling Outbound traveling serves as an effective approach to broaden students’ horizon.</a:t>
            </a:r>
            <a:endParaRPr lang="en-US" altLang="zh-CN"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托福写作</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zh-CN" altLang="en-US" sz="2800" b="1" spc="300" dirty="0">
                <a:solidFill>
                  <a:schemeClr val="tx1"/>
                </a:solidFill>
              </a:rPr>
              <a:t>常用表达 </a:t>
            </a:r>
            <a:r>
              <a:rPr lang="en-US" altLang="zh-CN" sz="2800" b="1" spc="300" dirty="0">
                <a:solidFill>
                  <a:schemeClr val="tx1"/>
                </a:solidFill>
              </a:rPr>
              <a:t>–</a:t>
            </a:r>
            <a:r>
              <a:rPr lang="zh-CN" altLang="en-US" sz="2800" b="1" spc="300" dirty="0">
                <a:solidFill>
                  <a:schemeClr val="tx1"/>
                </a:solidFill>
              </a:rPr>
              <a:t>社会类</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a:t>
            </a:r>
            <a:r>
              <a:rPr lang="en-US" altLang="zh-CN" dirty="0"/>
              <a:t>.(</a:t>
            </a:r>
            <a:r>
              <a:rPr lang="zh-CN" altLang="en-US" dirty="0"/>
              <a:t>人</a:t>
            </a:r>
            <a:r>
              <a:rPr lang="en-US" altLang="zh-CN" dirty="0"/>
              <a:t>)</a:t>
            </a:r>
            <a:r>
              <a:rPr lang="zh-CN" altLang="en-US" dirty="0"/>
              <a:t>忙碌的</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overwhelmed/overloaded/occupied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a:t>
            </a:r>
            <a:r>
              <a:rPr lang="en-US" altLang="zh-CN" dirty="0"/>
              <a:t>.</a:t>
            </a:r>
            <a:r>
              <a:rPr lang="zh-CN" altLang="en-US" dirty="0"/>
              <a:t>使人忙碌</a:t>
            </a:r>
            <a:r>
              <a:rPr lang="en-US" altLang="zh-CN" dirty="0"/>
              <a:t>/</a:t>
            </a:r>
            <a:r>
              <a:rPr lang="zh-CN" altLang="en-US" dirty="0"/>
              <a:t>累的</a:t>
            </a:r>
            <a:endParaRPr lang="zh-CN" altLang="en-US" dirty="0"/>
          </a:p>
        </p:txBody>
      </p:sp>
      <p:sp>
        <p:nvSpPr>
          <p:cNvPr id="7" name="矩形 6"/>
          <p:cNvSpPr/>
          <p:nvPr/>
        </p:nvSpPr>
        <p:spPr>
          <a:xfrm>
            <a:off x="1009024" y="3617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overwhelming / overloading / demanding / burdensome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8" name="标题 1"/>
          <p:cNvSpPr txBox="1"/>
          <p:nvPr/>
        </p:nvSpPr>
        <p:spPr>
          <a:xfrm>
            <a:off x="847100"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cap="none" dirty="0"/>
              <a:t>忙碌的生活</a:t>
            </a:r>
            <a:endParaRPr lang="zh-CN" altLang="en-US"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In such a hectic/ hustling and bustling life </a:t>
            </a:r>
            <a:endParaRPr lang="en-US" altLang="zh-CN" sz="2800" b="1" kern="100" dirty="0">
              <a:latin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Part1 </a:t>
            </a:r>
            <a:r>
              <a:rPr lang="zh-CN" altLang="en-US" sz="2800" b="1" spc="300" dirty="0">
                <a:solidFill>
                  <a:schemeClr val="tx1"/>
                </a:solidFill>
              </a:rPr>
              <a:t>基本表达</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prep. </a:t>
            </a:r>
            <a:r>
              <a:rPr lang="zh-CN" altLang="en-US" cap="none" dirty="0"/>
              <a:t>因为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due to/owing to/thanks to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prep. </a:t>
            </a:r>
            <a:r>
              <a:rPr lang="zh-CN" altLang="en-US" cap="none" dirty="0"/>
              <a:t>为了</a:t>
            </a:r>
            <a:endParaRPr lang="zh-CN" altLang="en-US" cap="none" dirty="0"/>
          </a:p>
        </p:txBody>
      </p:sp>
      <p:sp>
        <p:nvSpPr>
          <p:cNvPr id="7" name="矩形 6"/>
          <p:cNvSpPr/>
          <p:nvPr/>
        </p:nvSpPr>
        <p:spPr>
          <a:xfrm>
            <a:off x="1471824" y="3636611"/>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so as to / with an attempt to / with the aim of / in order to</a:t>
            </a:r>
            <a:endParaRPr lang="en-US" altLang="zh-CN" sz="2800" b="1" kern="100" dirty="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adv.</a:t>
            </a:r>
            <a:r>
              <a:rPr lang="zh-CN" altLang="en-US" cap="none" dirty="0"/>
              <a:t>经常</a:t>
            </a:r>
            <a:endParaRPr lang="zh-CN" altLang="en-US" cap="none" dirty="0"/>
          </a:p>
        </p:txBody>
      </p:sp>
      <p:sp>
        <p:nvSpPr>
          <p:cNvPr id="3" name="矩形 2"/>
          <p:cNvSpPr/>
          <p:nvPr/>
        </p:nvSpPr>
        <p:spPr>
          <a:xfrm>
            <a:off x="1094748" y="1312460"/>
            <a:ext cx="10014529" cy="2246769"/>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in most cases / on most occasions / generally/in circumstances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on a regular basis/frequently /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adv.</a:t>
            </a:r>
            <a:r>
              <a:rPr lang="zh-CN" altLang="en-US" cap="none" dirty="0"/>
              <a:t>仅仅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simply/only/merely/exclusively/solely </a:t>
            </a:r>
            <a:endParaRPr lang="en-US" altLang="zh-CN" sz="2800" b="1" kern="100" dirty="0">
              <a:latin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经常运动能够让人们缓解来自生活和工作中的压力。</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adv. </a:t>
            </a:r>
            <a:r>
              <a:rPr lang="zh-CN" altLang="en-US" cap="none" dirty="0"/>
              <a:t>非常 </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tremendously/significantly/considerably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adv. </a:t>
            </a:r>
            <a:r>
              <a:rPr lang="zh-CN" altLang="en-US" cap="none" dirty="0"/>
              <a:t>尤其是</a:t>
            </a:r>
            <a:r>
              <a:rPr lang="en-US" altLang="zh-CN" cap="none" dirty="0"/>
              <a:t>/</a:t>
            </a:r>
            <a:r>
              <a:rPr lang="zh-CN" altLang="en-US" cap="none" dirty="0"/>
              <a:t>特别是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especially/particularly/in particular </a:t>
            </a:r>
            <a:endParaRPr lang="en-US" altLang="zh-CN" sz="2800" b="1" kern="100" dirty="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prep. </a:t>
            </a:r>
            <a:r>
              <a:rPr lang="zh-CN" altLang="en-US" cap="none" dirty="0"/>
              <a:t>关于</a:t>
            </a:r>
            <a:endParaRPr lang="zh-CN" altLang="en-US" cap="none" dirty="0"/>
          </a:p>
        </p:txBody>
      </p:sp>
      <p:sp>
        <p:nvSpPr>
          <p:cNvPr id="3" name="矩形 2"/>
          <p:cNvSpPr/>
          <p:nvPr/>
        </p:nvSpPr>
        <p:spPr>
          <a:xfrm>
            <a:off x="1094748" y="131246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regarding/about/concerning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 adv. </a:t>
            </a:r>
            <a:r>
              <a:rPr lang="zh-CN" altLang="en-US" cap="none" dirty="0"/>
              <a:t>同时地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simultaneously/ meanwhile </a:t>
            </a:r>
            <a:endParaRPr lang="en-US" altLang="zh-CN" sz="2800" b="1" kern="100"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重要的</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essential / vital / decisive / indispensable/ prominent</a:t>
            </a:r>
            <a:endParaRPr lang="en-US" altLang="zh-CN" sz="2800" b="1" kern="100" dirty="0">
              <a:latin typeface="Times New Roman" panose="02020603050405020304" pitchFamily="18" charset="0"/>
            </a:endParaRPr>
          </a:p>
        </p:txBody>
      </p:sp>
      <p:sp>
        <p:nvSpPr>
          <p:cNvPr id="5" name="标题 4"/>
          <p:cNvSpPr>
            <a:spLocks noGrp="1"/>
          </p:cNvSpPr>
          <p:nvPr>
            <p:ph type="title"/>
          </p:nvPr>
        </p:nvSpPr>
        <p:spPr/>
        <p:txBody>
          <a:bodyP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这个议题关于现代人是否更加关注环境，激发了讨论。</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要素</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element/ingredient /factor/component </a:t>
            </a:r>
            <a:endParaRPr lang="en-US" altLang="zh-CN" sz="2800" b="1" kern="100" dirty="0">
              <a:latin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坚持不懈，在成功中很重要的要素，可以通过旅行培养的。</a:t>
            </a:r>
            <a:endParaRPr lang="zh-CN" altLang="en-US" dirty="0"/>
          </a:p>
        </p:txBody>
      </p:sp>
    </p:spTree>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0</TotalTime>
  <Words>13767</Words>
  <Application>WPS 演示</Application>
  <PresentationFormat>宽屏</PresentationFormat>
  <Paragraphs>804</Paragraphs>
  <Slides>131</Slides>
  <Notes>15</Notes>
  <HiddenSlides>19</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131</vt:i4>
      </vt:variant>
    </vt:vector>
  </HeadingPairs>
  <TitlesOfParts>
    <vt:vector size="141" baseType="lpstr">
      <vt:lpstr>Arial</vt:lpstr>
      <vt:lpstr>宋体</vt:lpstr>
      <vt:lpstr>Wingdings</vt:lpstr>
      <vt:lpstr>Times New Roman</vt:lpstr>
      <vt:lpstr>Tw Cen MT</vt:lpstr>
      <vt:lpstr>Segoe Print</vt:lpstr>
      <vt:lpstr>微软雅黑</vt:lpstr>
      <vt:lpstr>Arial Unicode MS</vt:lpstr>
      <vt:lpstr>等线</vt:lpstr>
      <vt:lpstr>水滴</vt:lpstr>
      <vt:lpstr>托福写作- 语料补充总结</vt:lpstr>
      <vt:lpstr>语料补充总结</vt:lpstr>
      <vt:lpstr>作业的同义词</vt:lpstr>
      <vt:lpstr>v. 完成 </vt:lpstr>
      <vt:lpstr>V. 参与，参加</vt:lpstr>
      <vt:lpstr>PowerPoint 演示文稿</vt:lpstr>
      <vt:lpstr>学生需要花时间做作业以及参加课外活动，这使得他们没有办法做家务。</vt:lpstr>
      <vt:lpstr>学生需要花时间做作业以及参加课外活动，这 使得他们没有办法做家务。</vt:lpstr>
      <vt:lpstr>a.(人)忙碌的</vt:lpstr>
      <vt:lpstr>在现在的忙碌生活中，大人和学生都忙于各种事情。</vt:lpstr>
      <vt:lpstr>在现在的忙碌生活中，大人和学生都被各种事情所压制着。</vt:lpstr>
      <vt:lpstr>n. 知识 </vt:lpstr>
      <vt:lpstr>v. 巩固（知识）</vt:lpstr>
      <vt:lpstr>通过实习，学生能够把学到的知识应用到实践 中，并且能帮他们丰富知识。</vt:lpstr>
      <vt:lpstr>通过实习，学生能够把学到的知识应用到实践 中，并且能帮他们丰富知识。</vt:lpstr>
      <vt:lpstr>参与讨论，能够巩固学生知识。</vt:lpstr>
      <vt:lpstr>通过实习，学生能够把学到的知识应用到实践 中，并且能帮他们丰富知识。</vt:lpstr>
      <vt:lpstr>v. 让……接触……</vt:lpstr>
      <vt:lpstr>网络教学使得每一个学生能够接触到，知识，以及各种各样的信息。</vt:lpstr>
      <vt:lpstr>网络教学使得每一个学生能够接触到，知识，以及各种各样的信息。</vt:lpstr>
      <vt:lpstr>PowerPoint 演示文稿</vt:lpstr>
      <vt:lpstr>经常运动，使得学生不生病， 减少了肥胖的可能性。</vt:lpstr>
      <vt:lpstr>经常运动，使得学生不生病， 减少了肥胖的可能性。</vt:lpstr>
      <vt:lpstr>n. 学习 </vt:lpstr>
      <vt:lpstr>a. 好的</vt:lpstr>
      <vt:lpstr>与老师和同学的沟通有助于学生获得一个好的成绩。</vt:lpstr>
      <vt:lpstr>好的学习成绩，是可以通过咨询老师和同学得到的</vt:lpstr>
      <vt:lpstr>v. 磨练训练技能</vt:lpstr>
      <vt:lpstr>be saturated with / be brimmed with / be abundant with </vt:lpstr>
      <vt:lpstr>正是旅行中充满的困难，培养了学生的坚持不懈。 </vt:lpstr>
      <vt:lpstr>正是旅行中充满的困难，培养了学生的坚持不懈。</vt:lpstr>
      <vt:lpstr>v. 遇到（困难） </vt:lpstr>
      <vt:lpstr>在面对很多困难的时候，学生就需要优先化任务，这能很好地培养学生的时间管理能力以及责任感。</vt:lpstr>
      <vt:lpstr>在面对很多困难的时候，学生就需要优先化任务，这能很好地培养学生的时间管理能力以及责任感。</vt:lpstr>
      <vt:lpstr> v. 沟通</vt:lpstr>
      <vt:lpstr>v. 好的关系</vt:lpstr>
      <vt:lpstr>在实习的过程中，学生需要和不同部门的人 沟通，而且还能和老板建立好的关系，这提高了学生找工作时的竞争力。</vt:lpstr>
      <vt:lpstr>在实习的过程中，学生需要和不同部门的人 打 交 道 ，而且还能和老板建立好的关系，这提高了学生找工作时的竞争力。</vt:lpstr>
      <vt:lpstr>语料补充总结</vt:lpstr>
      <vt:lpstr> a. 各种各样的 </vt:lpstr>
      <vt:lpstr>很多的时间都被花费在完成作业上，这使得学生很疲倦。</vt:lpstr>
      <vt:lpstr>很多的时间都被花费在完成作业上，这使得学生很疲倦。</vt:lpstr>
      <vt:lpstr> n. 教学方法 </vt:lpstr>
      <vt:lpstr>老师应该采用各种各样的教学方法，来提高学生的学习兴趣。</vt:lpstr>
      <vt:lpstr>老师应该采用各种各样的教学方法，来提高学生的学习兴趣。</vt:lpstr>
      <vt:lpstr>a. 对...很熟练= good at be expert / competent / proficient / adept in</vt:lpstr>
      <vt:lpstr>雇佣在教学方面很熟练的教师，能够让学生在以后的工作发展中很有竞争力。</vt:lpstr>
      <vt:lpstr>语料补充总结</vt:lpstr>
      <vt:lpstr>a. 有名望的</vt:lpstr>
      <vt:lpstr>有名气，毫无疑问的是，能够提高一个学校的招生率。</vt:lpstr>
      <vt:lpstr>有名气，毫不疑问的是，能够提高一个学校的招生率。</vt:lpstr>
      <vt:lpstr>v. 确保一个好的教育</vt:lpstr>
      <vt:lpstr>提高学校的设备，而不是教师的工资，能够让一个学校有更好的声誉。 </vt:lpstr>
      <vt:lpstr>提高学校的设备，而不是教师的工资，能够让一个学校有更好的声誉。 </vt:lpstr>
      <vt:lpstr>托福写作- 语料补充总结</vt:lpstr>
      <vt:lpstr>语料补充总结</vt:lpstr>
      <vt:lpstr>n. 压力</vt:lpstr>
      <vt:lpstr>v. 经历，遭受 </vt:lpstr>
      <vt:lpstr>在 这 个 忙 碌 的 生 活 中 ， 每个人都经历着来自工作和生活的压力，而这个压力使得人们远离快乐。</vt:lpstr>
      <vt:lpstr>在 这 个 忙 碌 的 生 活 中 ， 每个人都经历着来自工作和生活的压力，而这个压力使得人们远离快乐。 </vt:lpstr>
      <vt:lpstr>v. 渴望</vt:lpstr>
      <vt:lpstr>尽管人们渴望放松和快乐，但人们每时每刻，都因不同的压力而忧虑。</vt:lpstr>
      <vt:lpstr>尽管人们渴望放松和快乐，但人们每时每刻，都因不同级别的压力而忧虑。</vt:lpstr>
      <vt:lpstr> 日常生活的烦恼</vt:lpstr>
      <vt:lpstr> 减少压力的方法</vt:lpstr>
      <vt:lpstr>学生应该采用阅读来减少压力，因为很好的让他们忘掉生活的烦恼。</vt:lpstr>
      <vt:lpstr>学生应该采用阅读来减少压力，因为很好的让他们忘掉生活的烦恼。</vt:lpstr>
      <vt:lpstr>语料补充总结</vt:lpstr>
      <vt:lpstr>V. 做运动 </vt:lpstr>
      <vt:lpstr>v. 过不健康的生活方式</vt:lpstr>
      <vt:lpstr>运动应该被人们重视，因为它使得人们不久坐。</vt:lpstr>
      <vt:lpstr>运动应该被人们重视，因为它使得人们不久坐。</vt:lpstr>
      <vt:lpstr>像步行，慢跑，徒步之类的适度运动能够减少那些肥胖和久坐的人群生病的风险。</vt:lpstr>
      <vt:lpstr>像步行之类的适度运动能够减少那些血糖正在升高的肥胖和久坐的人群患糖尿病的风险。</vt:lpstr>
      <vt:lpstr>语料补充总结</vt:lpstr>
      <vt:lpstr>v.住</vt:lpstr>
      <vt:lpstr>住在大城市，使得人们能上更好的学校，以及享受更好的医疗。 </vt:lpstr>
      <vt:lpstr>住在大城市，使得人们能上更好的学校，以及享受更好的医疗。 </vt:lpstr>
      <vt:lpstr>n. 一个交通方便住处</vt:lpstr>
      <vt:lpstr>住在一个交通方便的地方，人们就不必麻烦去远的地方。</vt:lpstr>
      <vt:lpstr>住在一个交通方便的地方，人们就不必麻烦去远的地方。</vt:lpstr>
      <vt:lpstr>语料补充总结</vt:lpstr>
      <vt:lpstr>v. 建立/ 维系人际关系</vt:lpstr>
      <vt:lpstr>v. 扩展当前的社交圈</vt:lpstr>
      <vt:lpstr>作为一个很好的平台，公园能够让人们建立友谊以及和老朋友维系 关系，这很好地扩大了人们的朋友圈。</vt:lpstr>
      <vt:lpstr>公园是一个很好的平台，能够让人们建立友谊以及和老朋友维系 关系，这很好地扩大了人们的朋友圈。</vt:lpstr>
      <vt:lpstr>出国旅行是一个很好的途径，能够扩大学生的眼界。</vt:lpstr>
      <vt:lpstr>出国旅行是一个很好的途径，能够扩大学生的眼界。</vt:lpstr>
      <vt:lpstr>托福写作- 语料补充总结</vt:lpstr>
      <vt:lpstr>语料补充总结</vt:lpstr>
      <vt:lpstr>prep. 因为 </vt:lpstr>
      <vt:lpstr>adv.经常</vt:lpstr>
      <vt:lpstr>经常运动能够让人们缓解来自生活和工作中的压力。</vt:lpstr>
      <vt:lpstr>adv. 非常 </vt:lpstr>
      <vt:lpstr>prep. 关于</vt:lpstr>
      <vt:lpstr>PowerPoint 演示文稿</vt:lpstr>
      <vt:lpstr>这个议题关于现代人是否更加关注环境，激发了讨论。</vt:lpstr>
      <vt:lpstr>n. 要素</vt:lpstr>
      <vt:lpstr>坚持不懈，在成功中很重要的要素，可以通过旅行培养的。</vt:lpstr>
      <vt:lpstr>语料补充总结</vt:lpstr>
      <vt:lpstr>n. 成功</vt:lpstr>
      <vt:lpstr>在追逐梦想的路上，努力和坚持不懈，会使得人们成功。</vt:lpstr>
      <vt:lpstr>成功，每个人都渴望/奋斗的目标，可以通过勤奋努力而实现的。</vt:lpstr>
      <vt:lpstr>adv./prep. 现在</vt:lpstr>
      <vt:lpstr>比之从前</vt:lpstr>
      <vt:lpstr>现代人相较于过去的人更加注重独立（自主）。</vt:lpstr>
      <vt:lpstr>现代人相较于过去的人更加注重独立。</vt:lpstr>
      <vt:lpstr>语料补充总结</vt:lpstr>
      <vt:lpstr>prep. 在高科技的辅助下</vt:lpstr>
      <vt:lpstr>随着电子设备在教育领 域的应用，ppt 以及投影仪，很好地促进了学生的兴趣。</vt:lpstr>
      <vt:lpstr>随着电子设备在教育领 域的应用，ppt 以及投影仪，很好地促进了学生的兴趣。</vt:lpstr>
      <vt:lpstr>n.社交网站</vt:lpstr>
      <vt:lpstr>社交网站使得人们随时随地能够和新朋友和 老朋友交流。</vt:lpstr>
      <vt:lpstr>社交网站使得人们随时随地能够和新朋友和 老朋友交流。</vt:lpstr>
      <vt:lpstr>n.社交网站</vt:lpstr>
      <vt:lpstr>一旦把关键词或者问题输入搜索引擎， 人们就能够看到大量的信息。</vt:lpstr>
      <vt:lpstr>一旦把关键词或者问题输入搜索引擎， 人们就能够看到大量的信息。</vt:lpstr>
      <vt:lpstr>语料补充总结</vt:lpstr>
      <vt:lpstr>n.依赖</vt:lpstr>
      <vt:lpstr>科技的进步以及思想的变化，减少了人们对于父母的依赖。</vt:lpstr>
      <vt:lpstr>科技的进步以及思想的变化，减少了人们对于父母的依赖。</vt:lpstr>
      <vt:lpstr>语料补充总结</vt:lpstr>
      <vt:lpstr>v.忽略…的重要意义</vt:lpstr>
      <vt:lpstr>在这样一个忙碌的生活中，我们仍然不能忽视礼貌的重要性。 </vt:lpstr>
      <vt:lpstr>语料补充总结</vt:lpstr>
      <vt:lpstr>v. 吃高卡路里食物</vt:lpstr>
      <vt:lpstr>很多学生沉浸在校园里杂货店铺里卖的，高卡路里 或者不健康的食物</vt:lpstr>
      <vt:lpstr>语料补充总结</vt:lpstr>
      <vt:lpstr>v. 购买</vt:lpstr>
      <vt:lpstr>关于一个产品的广告越吸引人，人 们就会更多的购买。</vt:lpstr>
      <vt:lpstr>关于一个产品的广告越吸引人，人 们就会更多的购买。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托福入门</dc:title>
  <dc:creator>Yanan Chen</dc:creator>
  <cp:lastModifiedBy>79092</cp:lastModifiedBy>
  <cp:revision>220</cp:revision>
  <dcterms:created xsi:type="dcterms:W3CDTF">2019-03-04T13:43:00Z</dcterms:created>
  <dcterms:modified xsi:type="dcterms:W3CDTF">2020-01-10T14:19:09Z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