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36" r:id="rId1"/>
    <p:sldMasterId id="2147483660" r:id="rId2"/>
  </p:sldMasterIdLst>
  <p:notesMasterIdLst>
    <p:notesMasterId r:id="rId20"/>
  </p:notesMasterIdLst>
  <p:handoutMasterIdLst>
    <p:handoutMasterId r:id="rId21"/>
  </p:handoutMasterIdLst>
  <p:sldIdLst>
    <p:sldId id="2477" r:id="rId3"/>
    <p:sldId id="2552" r:id="rId4"/>
    <p:sldId id="2553" r:id="rId5"/>
    <p:sldId id="2554" r:id="rId6"/>
    <p:sldId id="2557" r:id="rId7"/>
    <p:sldId id="2555" r:id="rId8"/>
    <p:sldId id="2556" r:id="rId9"/>
    <p:sldId id="2558" r:id="rId10"/>
    <p:sldId id="2559" r:id="rId11"/>
    <p:sldId id="2564" r:id="rId12"/>
    <p:sldId id="2566" r:id="rId13"/>
    <p:sldId id="2567" r:id="rId14"/>
    <p:sldId id="2568" r:id="rId15"/>
    <p:sldId id="2560" r:id="rId16"/>
    <p:sldId id="2561" r:id="rId17"/>
    <p:sldId id="2562" r:id="rId18"/>
    <p:sldId id="2563" r:id="rId19"/>
  </p:sldIdLst>
  <p:sldSz cx="9144000" cy="6858000" type="letter"/>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588C"/>
    <a:srgbClr val="0064A3"/>
    <a:srgbClr val="F38F1D"/>
    <a:srgbClr val="E51E31"/>
    <a:srgbClr val="001532"/>
    <a:srgbClr val="595959"/>
    <a:srgbClr val="1295D8"/>
    <a:srgbClr val="BFBFBF"/>
    <a:srgbClr val="262626"/>
    <a:srgbClr val="64B3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79F05C-1A2B-4103-A528-D416EE61A89A}" v="4" dt="2021-02-16T20:50:44.5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7" d="100"/>
          <a:sy n="97" d="100"/>
        </p:scale>
        <p:origin x="378" y="96"/>
      </p:cViewPr>
      <p:guideLst>
        <p:guide orient="horz" pos="2160"/>
        <p:guide pos="288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microsoft.com/office/2015/10/relationships/revisionInfo" Target="revisionInfo.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0CE5506-08A1-4F46-991B-796B8EFD70F8}"/>
              </a:ext>
            </a:extLst>
          </p:cNvPr>
          <p:cNvSpPr>
            <a:spLocks noGrp="1"/>
          </p:cNvSpPr>
          <p:nvPr>
            <p:ph type="hdr" sz="quarter"/>
          </p:nvPr>
        </p:nvSpPr>
        <p:spPr>
          <a:xfrm>
            <a:off x="1" y="0"/>
            <a:ext cx="3169920" cy="481728"/>
          </a:xfrm>
          <a:prstGeom prst="rect">
            <a:avLst/>
          </a:prstGeom>
        </p:spPr>
        <p:txBody>
          <a:bodyPr vert="horz" lIns="95564" tIns="47782" rIns="95564" bIns="47782" rtlCol="0"/>
          <a:lstStyle>
            <a:lvl1pPr algn="l">
              <a:defRPr sz="1300"/>
            </a:lvl1pPr>
          </a:lstStyle>
          <a:p>
            <a:endParaRPr lang="en-US"/>
          </a:p>
        </p:txBody>
      </p:sp>
      <p:sp>
        <p:nvSpPr>
          <p:cNvPr id="3" name="Date Placeholder 2">
            <a:extLst>
              <a:ext uri="{FF2B5EF4-FFF2-40B4-BE49-F238E27FC236}">
                <a16:creationId xmlns:a16="http://schemas.microsoft.com/office/drawing/2014/main" id="{1272F15A-2C16-E349-8279-C8E0EE769AC0}"/>
              </a:ext>
            </a:extLst>
          </p:cNvPr>
          <p:cNvSpPr>
            <a:spLocks noGrp="1"/>
          </p:cNvSpPr>
          <p:nvPr>
            <p:ph type="dt" sz="quarter" idx="1"/>
          </p:nvPr>
        </p:nvSpPr>
        <p:spPr>
          <a:xfrm>
            <a:off x="4143588" y="0"/>
            <a:ext cx="3169920" cy="481728"/>
          </a:xfrm>
          <a:prstGeom prst="rect">
            <a:avLst/>
          </a:prstGeom>
        </p:spPr>
        <p:txBody>
          <a:bodyPr vert="horz" lIns="95564" tIns="47782" rIns="95564" bIns="47782" rtlCol="0"/>
          <a:lstStyle>
            <a:lvl1pPr algn="r">
              <a:defRPr sz="1300"/>
            </a:lvl1pPr>
          </a:lstStyle>
          <a:p>
            <a:fld id="{35BAAE6C-3B52-B448-A4BD-B4D337372862}" type="datetimeFigureOut">
              <a:rPr lang="en-US" smtClean="0"/>
              <a:t>2/16/2021</a:t>
            </a:fld>
            <a:endParaRPr lang="en-US"/>
          </a:p>
        </p:txBody>
      </p:sp>
      <p:sp>
        <p:nvSpPr>
          <p:cNvPr id="4" name="Footer Placeholder 3">
            <a:extLst>
              <a:ext uri="{FF2B5EF4-FFF2-40B4-BE49-F238E27FC236}">
                <a16:creationId xmlns:a16="http://schemas.microsoft.com/office/drawing/2014/main" id="{3422AA6E-64C8-0848-BD78-908956569527}"/>
              </a:ext>
            </a:extLst>
          </p:cNvPr>
          <p:cNvSpPr>
            <a:spLocks noGrp="1"/>
          </p:cNvSpPr>
          <p:nvPr>
            <p:ph type="ftr" sz="quarter" idx="2"/>
          </p:nvPr>
        </p:nvSpPr>
        <p:spPr>
          <a:xfrm>
            <a:off x="1" y="9119475"/>
            <a:ext cx="3169920" cy="481727"/>
          </a:xfrm>
          <a:prstGeom prst="rect">
            <a:avLst/>
          </a:prstGeom>
        </p:spPr>
        <p:txBody>
          <a:bodyPr vert="horz" lIns="95564" tIns="47782" rIns="95564" bIns="47782" rtlCol="0" anchor="b"/>
          <a:lstStyle>
            <a:lvl1pPr algn="l">
              <a:defRPr sz="1300"/>
            </a:lvl1pPr>
          </a:lstStyle>
          <a:p>
            <a:endParaRPr lang="en-US"/>
          </a:p>
        </p:txBody>
      </p:sp>
      <p:sp>
        <p:nvSpPr>
          <p:cNvPr id="5" name="Slide Number Placeholder 4">
            <a:extLst>
              <a:ext uri="{FF2B5EF4-FFF2-40B4-BE49-F238E27FC236}">
                <a16:creationId xmlns:a16="http://schemas.microsoft.com/office/drawing/2014/main" id="{3CDE6676-4E41-994F-BEB3-03D68193AAA7}"/>
              </a:ext>
            </a:extLst>
          </p:cNvPr>
          <p:cNvSpPr>
            <a:spLocks noGrp="1"/>
          </p:cNvSpPr>
          <p:nvPr>
            <p:ph type="sldNum" sz="quarter" idx="3"/>
          </p:nvPr>
        </p:nvSpPr>
        <p:spPr>
          <a:xfrm>
            <a:off x="4143588" y="9119475"/>
            <a:ext cx="3169920" cy="481727"/>
          </a:xfrm>
          <a:prstGeom prst="rect">
            <a:avLst/>
          </a:prstGeom>
        </p:spPr>
        <p:txBody>
          <a:bodyPr vert="horz" lIns="95564" tIns="47782" rIns="95564" bIns="47782" rtlCol="0" anchor="b"/>
          <a:lstStyle>
            <a:lvl1pPr algn="r">
              <a:defRPr sz="1300"/>
            </a:lvl1pPr>
          </a:lstStyle>
          <a:p>
            <a:fld id="{A5F81DF1-9984-8543-995C-C0B837659E4D}" type="slidenum">
              <a:rPr lang="en-US" smtClean="0"/>
              <a:t>‹#›</a:t>
            </a:fld>
            <a:endParaRPr lang="en-US"/>
          </a:p>
        </p:txBody>
      </p:sp>
    </p:spTree>
    <p:extLst>
      <p:ext uri="{BB962C8B-B14F-4D97-AF65-F5344CB8AC3E}">
        <p14:creationId xmlns:p14="http://schemas.microsoft.com/office/powerpoint/2010/main" val="3764821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920" cy="481728"/>
          </a:xfrm>
          <a:prstGeom prst="rect">
            <a:avLst/>
          </a:prstGeom>
        </p:spPr>
        <p:txBody>
          <a:bodyPr vert="horz" lIns="95564" tIns="47782" rIns="95564" bIns="47782" rtlCol="0"/>
          <a:lstStyle>
            <a:lvl1pPr algn="l">
              <a:defRPr sz="1300"/>
            </a:lvl1pPr>
          </a:lstStyle>
          <a:p>
            <a:endParaRPr lang="en-US"/>
          </a:p>
        </p:txBody>
      </p:sp>
      <p:sp>
        <p:nvSpPr>
          <p:cNvPr id="3" name="Date Placeholder 2"/>
          <p:cNvSpPr>
            <a:spLocks noGrp="1"/>
          </p:cNvSpPr>
          <p:nvPr>
            <p:ph type="dt" idx="1"/>
          </p:nvPr>
        </p:nvSpPr>
        <p:spPr>
          <a:xfrm>
            <a:off x="4143588" y="0"/>
            <a:ext cx="3169920" cy="481728"/>
          </a:xfrm>
          <a:prstGeom prst="rect">
            <a:avLst/>
          </a:prstGeom>
        </p:spPr>
        <p:txBody>
          <a:bodyPr vert="horz" lIns="95564" tIns="47782" rIns="95564" bIns="47782" rtlCol="0"/>
          <a:lstStyle>
            <a:lvl1pPr algn="r">
              <a:defRPr sz="1300"/>
            </a:lvl1pPr>
          </a:lstStyle>
          <a:p>
            <a:fld id="{0DBCEBD3-6194-2B48-A9E1-02B9D73E3989}" type="datetimeFigureOut">
              <a:rPr lang="en-US" smtClean="0"/>
              <a:t>2/16/2021</a:t>
            </a:fld>
            <a:endParaRPr lang="en-US"/>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5564" tIns="47782" rIns="95564" bIns="47782" rtlCol="0" anchor="ctr"/>
          <a:lstStyle/>
          <a:p>
            <a:endParaRPr lang="en-US"/>
          </a:p>
        </p:txBody>
      </p:sp>
      <p:sp>
        <p:nvSpPr>
          <p:cNvPr id="5" name="Notes Placeholder 4"/>
          <p:cNvSpPr>
            <a:spLocks noGrp="1"/>
          </p:cNvSpPr>
          <p:nvPr>
            <p:ph type="body" sz="quarter" idx="3"/>
          </p:nvPr>
        </p:nvSpPr>
        <p:spPr>
          <a:xfrm>
            <a:off x="731521" y="4620577"/>
            <a:ext cx="5852160" cy="3780473"/>
          </a:xfrm>
          <a:prstGeom prst="rect">
            <a:avLst/>
          </a:prstGeom>
        </p:spPr>
        <p:txBody>
          <a:bodyPr vert="horz" lIns="95564" tIns="47782" rIns="95564" bIns="4778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9119475"/>
            <a:ext cx="3169920" cy="481727"/>
          </a:xfrm>
          <a:prstGeom prst="rect">
            <a:avLst/>
          </a:prstGeom>
        </p:spPr>
        <p:txBody>
          <a:bodyPr vert="horz" lIns="95564" tIns="47782" rIns="95564" bIns="47782" rtlCol="0" anchor="b"/>
          <a:lstStyle>
            <a:lvl1pPr algn="l">
              <a:defRPr sz="1300"/>
            </a:lvl1pPr>
          </a:lstStyle>
          <a:p>
            <a:endParaRPr lang="en-US"/>
          </a:p>
        </p:txBody>
      </p:sp>
      <p:sp>
        <p:nvSpPr>
          <p:cNvPr id="7" name="Slide Number Placeholder 6"/>
          <p:cNvSpPr>
            <a:spLocks noGrp="1"/>
          </p:cNvSpPr>
          <p:nvPr>
            <p:ph type="sldNum" sz="quarter" idx="5"/>
          </p:nvPr>
        </p:nvSpPr>
        <p:spPr>
          <a:xfrm>
            <a:off x="4143588" y="9119475"/>
            <a:ext cx="3169920" cy="481727"/>
          </a:xfrm>
          <a:prstGeom prst="rect">
            <a:avLst/>
          </a:prstGeom>
        </p:spPr>
        <p:txBody>
          <a:bodyPr vert="horz" lIns="95564" tIns="47782" rIns="95564" bIns="47782" rtlCol="0" anchor="b"/>
          <a:lstStyle>
            <a:lvl1pPr algn="r">
              <a:defRPr sz="1300"/>
            </a:lvl1pPr>
          </a:lstStyle>
          <a:p>
            <a:fld id="{E22CE07B-525D-1E46-A92B-1F5EC435DF5C}" type="slidenum">
              <a:rPr lang="en-US" smtClean="0"/>
              <a:t>‹#›</a:t>
            </a:fld>
            <a:endParaRPr lang="en-US"/>
          </a:p>
        </p:txBody>
      </p:sp>
    </p:spTree>
    <p:extLst>
      <p:ext uri="{BB962C8B-B14F-4D97-AF65-F5344CB8AC3E}">
        <p14:creationId xmlns:p14="http://schemas.microsoft.com/office/powerpoint/2010/main" val="11750288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E22CE07B-525D-1E46-A92B-1F5EC435DF5C}"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1548204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E22CE07B-525D-1E46-A92B-1F5EC435DF5C}"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3116532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E22CE07B-525D-1E46-A92B-1F5EC435DF5C}"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15954362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E22CE07B-525D-1E46-A92B-1F5EC435DF5C}"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18896275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E22CE07B-525D-1E46-A92B-1F5EC435DF5C}"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20124095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2CE07B-525D-1E46-A92B-1F5EC435DF5C}" type="slidenum">
              <a:rPr lang="en-US" smtClean="0"/>
              <a:t>14</a:t>
            </a:fld>
            <a:endParaRPr lang="en-US"/>
          </a:p>
        </p:txBody>
      </p:sp>
    </p:spTree>
    <p:extLst>
      <p:ext uri="{BB962C8B-B14F-4D97-AF65-F5344CB8AC3E}">
        <p14:creationId xmlns:p14="http://schemas.microsoft.com/office/powerpoint/2010/main" val="9826631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2CE07B-525D-1E46-A92B-1F5EC435DF5C}" type="slidenum">
              <a:rPr lang="en-US" smtClean="0"/>
              <a:t>15</a:t>
            </a:fld>
            <a:endParaRPr lang="en-US"/>
          </a:p>
        </p:txBody>
      </p:sp>
    </p:spTree>
    <p:extLst>
      <p:ext uri="{BB962C8B-B14F-4D97-AF65-F5344CB8AC3E}">
        <p14:creationId xmlns:p14="http://schemas.microsoft.com/office/powerpoint/2010/main" val="2211502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 Id="rId5" Type="http://schemas.openxmlformats.org/officeDocument/2006/relationships/image" Target="../media/image11.png"/><Relationship Id="rId4" Type="http://schemas.openxmlformats.org/officeDocument/2006/relationships/image" Target="../media/image10.pn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Header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399"/>
            <a:ext cx="7886700" cy="534989"/>
          </a:xfrm>
          <a:prstGeom prst="rect">
            <a:avLst/>
          </a:prstGeo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5">
            <a:extLst>
              <a:ext uri="{FF2B5EF4-FFF2-40B4-BE49-F238E27FC236}">
                <a16:creationId xmlns:a16="http://schemas.microsoft.com/office/drawing/2014/main" id="{30EC227C-2952-5E4E-95BD-92F303386B16}"/>
              </a:ext>
            </a:extLst>
          </p:cNvPr>
          <p:cNvSpPr>
            <a:spLocks noGrp="1"/>
          </p:cNvSpPr>
          <p:nvPr>
            <p:ph type="sldNum" sz="quarter" idx="4"/>
          </p:nvPr>
        </p:nvSpPr>
        <p:spPr>
          <a:xfrm>
            <a:off x="8250382" y="6356351"/>
            <a:ext cx="58881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5688FF-226C-7E4E-B53E-47255AB0DF7F}" type="slidenum">
              <a:rPr lang="en-US" smtClean="0">
                <a:solidFill>
                  <a:srgbClr val="2B98CA"/>
                </a:solidFill>
                <a:cs typeface="Arial"/>
              </a:rPr>
              <a:pPr/>
              <a:t>‹#›</a:t>
            </a:fld>
            <a:endParaRPr lang="en-US"/>
          </a:p>
        </p:txBody>
      </p:sp>
    </p:spTree>
    <p:extLst>
      <p:ext uri="{BB962C8B-B14F-4D97-AF65-F5344CB8AC3E}">
        <p14:creationId xmlns:p14="http://schemas.microsoft.com/office/powerpoint/2010/main" val="3905264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Header and Subheader">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7886700" cy="304801"/>
          </a:xfrm>
          <a:prstGeom prst="rect">
            <a:avLst/>
          </a:prstGeom>
        </p:spPr>
        <p:txBody>
          <a:bodyPr>
            <a:noAutofit/>
          </a:bodyPr>
          <a:lstStyle>
            <a:lvl1pPr>
              <a:defRPr sz="2200"/>
            </a:lvl1p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5">
            <a:extLst>
              <a:ext uri="{FF2B5EF4-FFF2-40B4-BE49-F238E27FC236}">
                <a16:creationId xmlns:a16="http://schemas.microsoft.com/office/drawing/2014/main" id="{30EC227C-2952-5E4E-95BD-92F303386B16}"/>
              </a:ext>
            </a:extLst>
          </p:cNvPr>
          <p:cNvSpPr>
            <a:spLocks noGrp="1"/>
          </p:cNvSpPr>
          <p:nvPr>
            <p:ph type="sldNum" sz="quarter" idx="4"/>
          </p:nvPr>
        </p:nvSpPr>
        <p:spPr>
          <a:xfrm>
            <a:off x="8250382" y="6356351"/>
            <a:ext cx="58881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5688FF-226C-7E4E-B53E-47255AB0DF7F}" type="slidenum">
              <a:rPr lang="en-US" smtClean="0">
                <a:solidFill>
                  <a:srgbClr val="2B98CA"/>
                </a:solidFill>
                <a:cs typeface="Arial"/>
              </a:rPr>
              <a:pPr/>
              <a:t>‹#›</a:t>
            </a:fld>
            <a:endParaRPr lang="en-US"/>
          </a:p>
        </p:txBody>
      </p:sp>
      <p:sp>
        <p:nvSpPr>
          <p:cNvPr id="8" name="Content Placeholder 2">
            <a:extLst>
              <a:ext uri="{FF2B5EF4-FFF2-40B4-BE49-F238E27FC236}">
                <a16:creationId xmlns:a16="http://schemas.microsoft.com/office/drawing/2014/main" id="{A04D41D2-4F24-6049-ABB4-3E6D16FB1614}"/>
              </a:ext>
            </a:extLst>
          </p:cNvPr>
          <p:cNvSpPr>
            <a:spLocks noGrp="1"/>
          </p:cNvSpPr>
          <p:nvPr>
            <p:ph idx="10" hasCustomPrompt="1"/>
          </p:nvPr>
        </p:nvSpPr>
        <p:spPr>
          <a:xfrm>
            <a:off x="228600" y="384811"/>
            <a:ext cx="7886700" cy="300989"/>
          </a:xfrm>
        </p:spPr>
        <p:txBody>
          <a:bodyPr/>
          <a:lstStyle>
            <a:lvl1pPr marL="0" indent="0">
              <a:buFont typeface="Arial" panose="020B0604020202020204" pitchFamily="34" charset="0"/>
              <a:buNone/>
              <a:defRPr sz="1600">
                <a:solidFill>
                  <a:schemeClr val="bg1"/>
                </a:solidFill>
              </a:defRPr>
            </a:lvl1pPr>
          </a:lstStyle>
          <a:p>
            <a:pPr lvl="0"/>
            <a:r>
              <a:rPr lang="en-US"/>
              <a:t>Subhead</a:t>
            </a:r>
          </a:p>
          <a:p>
            <a:pPr lvl="0"/>
            <a:endParaRPr lang="en-US"/>
          </a:p>
        </p:txBody>
      </p:sp>
    </p:spTree>
    <p:extLst>
      <p:ext uri="{BB962C8B-B14F-4D97-AF65-F5344CB8AC3E}">
        <p14:creationId xmlns:p14="http://schemas.microsoft.com/office/powerpoint/2010/main" val="3426108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5">
            <a:extLst>
              <a:ext uri="{FF2B5EF4-FFF2-40B4-BE49-F238E27FC236}">
                <a16:creationId xmlns:a16="http://schemas.microsoft.com/office/drawing/2014/main" id="{340431C3-1702-4A44-93BB-9F9B32678A30}"/>
              </a:ext>
            </a:extLst>
          </p:cNvPr>
          <p:cNvSpPr>
            <a:spLocks noGrp="1"/>
          </p:cNvSpPr>
          <p:nvPr>
            <p:ph type="sldNum" sz="quarter" idx="4"/>
          </p:nvPr>
        </p:nvSpPr>
        <p:spPr>
          <a:xfrm>
            <a:off x="8250382" y="6356351"/>
            <a:ext cx="58881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5688FF-226C-7E4E-B53E-47255AB0DF7F}" type="slidenum">
              <a:rPr lang="en-US" smtClean="0">
                <a:solidFill>
                  <a:srgbClr val="2B98CA"/>
                </a:solidFill>
                <a:cs typeface="Arial"/>
              </a:rPr>
              <a:pPr/>
              <a:t>‹#›</a:t>
            </a:fld>
            <a:endParaRPr lang="en-US"/>
          </a:p>
        </p:txBody>
      </p:sp>
      <p:sp>
        <p:nvSpPr>
          <p:cNvPr id="6" name="Title 5">
            <a:extLst>
              <a:ext uri="{FF2B5EF4-FFF2-40B4-BE49-F238E27FC236}">
                <a16:creationId xmlns:a16="http://schemas.microsoft.com/office/drawing/2014/main" id="{F98A3DD3-FA1D-CF48-9682-862AF57F1E1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69125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28600" y="152399"/>
            <a:ext cx="7886700" cy="534989"/>
          </a:xfrm>
          <a:prstGeom prst="rect">
            <a:avLst/>
          </a:prstGeom>
        </p:spPr>
        <p:txBody>
          <a:bodyPr/>
          <a:lstStyle/>
          <a:p>
            <a:r>
              <a:rPr lang="en-US"/>
              <a:t>Click to edit Master title style</a:t>
            </a:r>
          </a:p>
        </p:txBody>
      </p:sp>
      <p:sp>
        <p:nvSpPr>
          <p:cNvPr id="6" name="Slide Number Placeholder 5">
            <a:extLst>
              <a:ext uri="{FF2B5EF4-FFF2-40B4-BE49-F238E27FC236}">
                <a16:creationId xmlns:a16="http://schemas.microsoft.com/office/drawing/2014/main" id="{A64F110D-0019-3840-B01A-AD23324317DB}"/>
              </a:ext>
            </a:extLst>
          </p:cNvPr>
          <p:cNvSpPr>
            <a:spLocks noGrp="1"/>
          </p:cNvSpPr>
          <p:nvPr>
            <p:ph type="sldNum" sz="quarter" idx="4"/>
          </p:nvPr>
        </p:nvSpPr>
        <p:spPr>
          <a:xfrm>
            <a:off x="8250382" y="6356351"/>
            <a:ext cx="58881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5688FF-226C-7E4E-B53E-47255AB0DF7F}" type="slidenum">
              <a:rPr lang="en-US" smtClean="0">
                <a:solidFill>
                  <a:srgbClr val="2B98CA"/>
                </a:solidFill>
                <a:cs typeface="Arial"/>
              </a:rPr>
              <a:pPr/>
              <a:t>‹#›</a:t>
            </a:fld>
            <a:endParaRPr lang="en-US"/>
          </a:p>
        </p:txBody>
      </p:sp>
    </p:spTree>
    <p:extLst>
      <p:ext uri="{BB962C8B-B14F-4D97-AF65-F5344CB8AC3E}">
        <p14:creationId xmlns:p14="http://schemas.microsoft.com/office/powerpoint/2010/main" val="835563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F8076ECD-2D48-6045-95EB-C513D8979BCF}"/>
              </a:ext>
            </a:extLst>
          </p:cNvPr>
          <p:cNvSpPr>
            <a:spLocks noGrp="1"/>
          </p:cNvSpPr>
          <p:nvPr>
            <p:ph type="sldNum" sz="quarter" idx="4"/>
          </p:nvPr>
        </p:nvSpPr>
        <p:spPr>
          <a:xfrm>
            <a:off x="8250382" y="6356351"/>
            <a:ext cx="58881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5688FF-226C-7E4E-B53E-47255AB0DF7F}" type="slidenum">
              <a:rPr lang="en-US" smtClean="0">
                <a:solidFill>
                  <a:srgbClr val="2B98CA"/>
                </a:solidFill>
                <a:cs typeface="Arial"/>
              </a:rPr>
              <a:pPr/>
              <a:t>‹#›</a:t>
            </a:fld>
            <a:endParaRPr lang="en-US"/>
          </a:p>
        </p:txBody>
      </p:sp>
      <p:sp>
        <p:nvSpPr>
          <p:cNvPr id="6" name="Title 1">
            <a:extLst>
              <a:ext uri="{FF2B5EF4-FFF2-40B4-BE49-F238E27FC236}">
                <a16:creationId xmlns:a16="http://schemas.microsoft.com/office/drawing/2014/main" id="{EDC226BB-D30A-5049-A794-1EF57890F9A6}"/>
              </a:ext>
            </a:extLst>
          </p:cNvPr>
          <p:cNvSpPr>
            <a:spLocks noGrp="1"/>
          </p:cNvSpPr>
          <p:nvPr>
            <p:ph type="title"/>
          </p:nvPr>
        </p:nvSpPr>
        <p:spPr>
          <a:xfrm>
            <a:off x="228600" y="152399"/>
            <a:ext cx="7886700" cy="534989"/>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17605774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8" name="Rectangle 7"/>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15157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Content Placeholder 2"/>
          <p:cNvSpPr>
            <a:spLocks noGrp="1"/>
          </p:cNvSpPr>
          <p:nvPr>
            <p:ph idx="1"/>
          </p:nvPr>
        </p:nvSpPr>
        <p:spPr>
          <a:xfrm>
            <a:off x="471610" y="1219200"/>
            <a:ext cx="8304893" cy="4351338"/>
          </a:xfrm>
          <a:prstGeom prst="rect">
            <a:avLst/>
          </a:prstGeom>
        </p:spPr>
        <p:txBody>
          <a:bodyPr/>
          <a:lstStyle>
            <a:lvl1pPr marL="0" indent="0">
              <a:buNone/>
              <a:defRPr sz="1350">
                <a:solidFill>
                  <a:srgbClr val="00467B"/>
                </a:solidFill>
                <a:latin typeface="Arial" charset="0"/>
                <a:ea typeface="Arial" charset="0"/>
                <a:cs typeface="Arial" charset="0"/>
              </a:defRPr>
            </a:lvl1pPr>
            <a:lvl2pPr>
              <a:buClr>
                <a:srgbClr val="1F94D1"/>
              </a:buClr>
              <a:defRPr sz="1200">
                <a:latin typeface="Arial" charset="0"/>
                <a:ea typeface="Arial" charset="0"/>
                <a:cs typeface="Arial" charset="0"/>
              </a:defRPr>
            </a:lvl2pPr>
            <a:lvl3pPr marL="643109" indent="-128622">
              <a:buClr>
                <a:srgbClr val="66B0E3"/>
              </a:buClr>
              <a:buFont typeface="AppleSymbols" charset="0"/>
              <a:buChar char="⎼"/>
              <a:defRPr sz="1050">
                <a:latin typeface="Arial" charset="0"/>
                <a:ea typeface="Arial" charset="0"/>
                <a:cs typeface="Arial" charset="0"/>
              </a:defRPr>
            </a:lvl3pPr>
            <a:lvl4pPr marL="900353" indent="-128622">
              <a:buClr>
                <a:srgbClr val="0064A3"/>
              </a:buClr>
              <a:buFont typeface="ArialUnicodeMS" charset="0"/>
              <a:buChar char="▸"/>
              <a:defRPr sz="900">
                <a:latin typeface="Arial" charset="0"/>
                <a:ea typeface="Arial" charset="0"/>
                <a:cs typeface="Arial" charset="0"/>
              </a:defRPr>
            </a:lvl4pPr>
            <a:lvl5pPr>
              <a:defRPr sz="750">
                <a:latin typeface="Arial" charset="0"/>
                <a:ea typeface="Arial" charset="0"/>
                <a:cs typeface="Arial"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10" hasCustomPrompt="1"/>
          </p:nvPr>
        </p:nvSpPr>
        <p:spPr>
          <a:xfrm>
            <a:off x="180975" y="145143"/>
            <a:ext cx="8595528" cy="457200"/>
          </a:xfrm>
          <a:prstGeom prst="rect">
            <a:avLst/>
          </a:prstGeom>
        </p:spPr>
        <p:txBody>
          <a:bodyPr/>
          <a:lstStyle>
            <a:lvl1pPr marL="0" indent="0">
              <a:buNone/>
              <a:defRPr sz="1800" b="1">
                <a:solidFill>
                  <a:schemeClr val="bg1"/>
                </a:solidFill>
                <a:latin typeface="Arial" charset="0"/>
                <a:ea typeface="Arial" charset="0"/>
                <a:cs typeface="Arial" charset="0"/>
              </a:defRPr>
            </a:lvl1pPr>
            <a:lvl2pPr marL="257243" indent="0">
              <a:buNone/>
              <a:defRPr sz="1800">
                <a:solidFill>
                  <a:schemeClr val="bg1"/>
                </a:solidFill>
                <a:latin typeface="Arial" charset="0"/>
                <a:ea typeface="Arial" charset="0"/>
                <a:cs typeface="Arial" charset="0"/>
              </a:defRPr>
            </a:lvl2pPr>
            <a:lvl3pPr marL="514487" indent="0">
              <a:buNone/>
              <a:defRPr sz="1800">
                <a:solidFill>
                  <a:schemeClr val="bg1"/>
                </a:solidFill>
                <a:latin typeface="Arial" charset="0"/>
                <a:ea typeface="Arial" charset="0"/>
                <a:cs typeface="Arial" charset="0"/>
              </a:defRPr>
            </a:lvl3pPr>
            <a:lvl4pPr marL="771731" indent="0">
              <a:buNone/>
              <a:defRPr sz="1800">
                <a:solidFill>
                  <a:schemeClr val="bg1"/>
                </a:solidFill>
                <a:latin typeface="Arial" charset="0"/>
                <a:ea typeface="Arial" charset="0"/>
                <a:cs typeface="Arial" charset="0"/>
              </a:defRPr>
            </a:lvl4pPr>
            <a:lvl5pPr marL="1028974" indent="0">
              <a:buNone/>
              <a:defRPr sz="1800">
                <a:solidFill>
                  <a:schemeClr val="bg1"/>
                </a:solidFill>
                <a:latin typeface="Arial" charset="0"/>
                <a:ea typeface="Arial" charset="0"/>
                <a:cs typeface="Arial" charset="0"/>
              </a:defRPr>
            </a:lvl5pPr>
          </a:lstStyle>
          <a:p>
            <a:pPr lvl="0"/>
            <a:r>
              <a:rPr lang="en-US"/>
              <a:t>Header</a:t>
            </a:r>
          </a:p>
        </p:txBody>
      </p:sp>
    </p:spTree>
    <p:extLst>
      <p:ext uri="{BB962C8B-B14F-4D97-AF65-F5344CB8AC3E}">
        <p14:creationId xmlns:p14="http://schemas.microsoft.com/office/powerpoint/2010/main" val="57859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D4212E5-1DA1-EF43-99FD-7C836F6ED9E6}"/>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6342002" y="4909391"/>
            <a:ext cx="2801998" cy="1948609"/>
          </a:xfrm>
          <a:prstGeom prst="rect">
            <a:avLst/>
          </a:prstGeom>
        </p:spPr>
      </p:pic>
      <p:pic>
        <p:nvPicPr>
          <p:cNvPr id="9" name="Picture 8">
            <a:extLst>
              <a:ext uri="{FF2B5EF4-FFF2-40B4-BE49-F238E27FC236}">
                <a16:creationId xmlns:a16="http://schemas.microsoft.com/office/drawing/2014/main" id="{9F2BA380-2CC8-7D41-8F5B-21E20CFD5FED}"/>
              </a:ext>
            </a:extLst>
          </p:cNvPr>
          <p:cNvPicPr>
            <a:picLocks noChangeAspect="1"/>
          </p:cNvPicPr>
          <p:nvPr userDrawn="1"/>
        </p:nvPicPr>
        <p:blipFill rotWithShape="1">
          <a:blip r:embed="rId3" cstate="hqprint">
            <a:extLst>
              <a:ext uri="{28A0092B-C50C-407E-A947-70E740481C1C}">
                <a14:useLocalDpi xmlns:a14="http://schemas.microsoft.com/office/drawing/2010/main"/>
              </a:ext>
            </a:extLst>
          </a:blip>
          <a:srcRect/>
          <a:stretch/>
        </p:blipFill>
        <p:spPr>
          <a:xfrm>
            <a:off x="0" y="0"/>
            <a:ext cx="3886200" cy="4191000"/>
          </a:xfrm>
          <a:prstGeom prst="rect">
            <a:avLst/>
          </a:prstGeom>
        </p:spPr>
      </p:pic>
      <p:sp>
        <p:nvSpPr>
          <p:cNvPr id="10" name="Title 1">
            <a:extLst>
              <a:ext uri="{FF2B5EF4-FFF2-40B4-BE49-F238E27FC236}">
                <a16:creationId xmlns:a16="http://schemas.microsoft.com/office/drawing/2014/main" id="{40351FF9-718D-1A48-AC6D-8BD705FC975D}"/>
              </a:ext>
            </a:extLst>
          </p:cNvPr>
          <p:cNvSpPr txBox="1">
            <a:spLocks/>
          </p:cNvSpPr>
          <p:nvPr userDrawn="1"/>
        </p:nvSpPr>
        <p:spPr bwMode="auto">
          <a:xfrm>
            <a:off x="7476608" y="6245423"/>
            <a:ext cx="181979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spAutoFit/>
          </a:bodyPr>
          <a:lstStyle>
            <a:lvl1pPr algn="l" rtl="0" eaLnBrk="0" fontAlgn="base" hangingPunct="0">
              <a:spcBef>
                <a:spcPct val="0"/>
              </a:spcBef>
              <a:spcAft>
                <a:spcPct val="0"/>
              </a:spcAft>
              <a:defRPr sz="2400" b="1" kern="1200">
                <a:solidFill>
                  <a:schemeClr val="bg1"/>
                </a:solidFill>
                <a:latin typeface="Arial" charset="0"/>
                <a:ea typeface="Arial" charset="0"/>
                <a:cs typeface="Arial" charset="0"/>
              </a:defRPr>
            </a:lvl1pPr>
            <a:lvl2pPr algn="l" rtl="0" eaLnBrk="0" fontAlgn="base" hangingPunct="0">
              <a:spcBef>
                <a:spcPct val="0"/>
              </a:spcBef>
              <a:spcAft>
                <a:spcPct val="0"/>
              </a:spcAft>
              <a:defRPr sz="2400" b="1">
                <a:solidFill>
                  <a:schemeClr val="bg1"/>
                </a:solidFill>
                <a:latin typeface="Calibri" pitchFamily="34" charset="0"/>
              </a:defRPr>
            </a:lvl2pPr>
            <a:lvl3pPr algn="l" rtl="0" eaLnBrk="0" fontAlgn="base" hangingPunct="0">
              <a:spcBef>
                <a:spcPct val="0"/>
              </a:spcBef>
              <a:spcAft>
                <a:spcPct val="0"/>
              </a:spcAft>
              <a:defRPr sz="2400" b="1">
                <a:solidFill>
                  <a:schemeClr val="bg1"/>
                </a:solidFill>
                <a:latin typeface="Calibri" pitchFamily="34" charset="0"/>
              </a:defRPr>
            </a:lvl3pPr>
            <a:lvl4pPr algn="l" rtl="0" eaLnBrk="0" fontAlgn="base" hangingPunct="0">
              <a:spcBef>
                <a:spcPct val="0"/>
              </a:spcBef>
              <a:spcAft>
                <a:spcPct val="0"/>
              </a:spcAft>
              <a:defRPr sz="2400" b="1">
                <a:solidFill>
                  <a:schemeClr val="bg1"/>
                </a:solidFill>
                <a:latin typeface="Calibri" pitchFamily="34" charset="0"/>
              </a:defRPr>
            </a:lvl4pPr>
            <a:lvl5pPr algn="l" rtl="0" eaLnBrk="0" fontAlgn="base" hangingPunct="0">
              <a:spcBef>
                <a:spcPct val="0"/>
              </a:spcBef>
              <a:spcAft>
                <a:spcPct val="0"/>
              </a:spcAft>
              <a:defRPr sz="2400" b="1">
                <a:solidFill>
                  <a:schemeClr val="bg1"/>
                </a:solidFill>
                <a:latin typeface="Calibri" pitchFamily="34" charset="0"/>
              </a:defRPr>
            </a:lvl5pPr>
            <a:lvl6pPr marL="457200" algn="l" rtl="0" fontAlgn="base">
              <a:spcBef>
                <a:spcPct val="0"/>
              </a:spcBef>
              <a:spcAft>
                <a:spcPct val="0"/>
              </a:spcAft>
              <a:defRPr sz="2400" b="1">
                <a:solidFill>
                  <a:schemeClr val="bg1"/>
                </a:solidFill>
                <a:latin typeface="Calibri" pitchFamily="34" charset="0"/>
              </a:defRPr>
            </a:lvl6pPr>
            <a:lvl7pPr marL="914400" algn="l" rtl="0" fontAlgn="base">
              <a:spcBef>
                <a:spcPct val="0"/>
              </a:spcBef>
              <a:spcAft>
                <a:spcPct val="0"/>
              </a:spcAft>
              <a:defRPr sz="2400" b="1">
                <a:solidFill>
                  <a:schemeClr val="bg1"/>
                </a:solidFill>
                <a:latin typeface="Calibri" pitchFamily="34" charset="0"/>
              </a:defRPr>
            </a:lvl7pPr>
            <a:lvl8pPr marL="1371600" algn="l" rtl="0" fontAlgn="base">
              <a:spcBef>
                <a:spcPct val="0"/>
              </a:spcBef>
              <a:spcAft>
                <a:spcPct val="0"/>
              </a:spcAft>
              <a:defRPr sz="2400" b="1">
                <a:solidFill>
                  <a:schemeClr val="bg1"/>
                </a:solidFill>
                <a:latin typeface="Calibri" pitchFamily="34" charset="0"/>
              </a:defRPr>
            </a:lvl8pPr>
            <a:lvl9pPr marL="1828800" algn="l" rtl="0" fontAlgn="base">
              <a:spcBef>
                <a:spcPct val="0"/>
              </a:spcBef>
              <a:spcAft>
                <a:spcPct val="0"/>
              </a:spcAft>
              <a:defRPr sz="2400" b="1">
                <a:solidFill>
                  <a:schemeClr val="bg1"/>
                </a:solidFill>
                <a:latin typeface="Calibri" pitchFamily="34" charset="0"/>
              </a:defRPr>
            </a:lvl9pPr>
          </a:lstStyle>
          <a:p>
            <a:r>
              <a:rPr lang="en-US" altLang="en-US" sz="1400" dirty="0"/>
              <a:t>aarcorp.com</a:t>
            </a:r>
            <a:endParaRPr lang="en-US" sz="1400" b="0" dirty="0"/>
          </a:p>
        </p:txBody>
      </p:sp>
      <p:pic>
        <p:nvPicPr>
          <p:cNvPr id="19" name="Picture 18">
            <a:extLst>
              <a:ext uri="{FF2B5EF4-FFF2-40B4-BE49-F238E27FC236}">
                <a16:creationId xmlns:a16="http://schemas.microsoft.com/office/drawing/2014/main" id="{B21F62A7-776B-B944-895A-A855A8BC2D01}"/>
              </a:ext>
            </a:extLst>
          </p:cNvPr>
          <p:cNvPicPr>
            <a:picLocks noChangeAspect="1"/>
          </p:cNvPicPr>
          <p:nvPr userDrawn="1"/>
        </p:nvPicPr>
        <p:blipFill>
          <a:blip r:embed="rId4" cstate="hqprint">
            <a:extLst>
              <a:ext uri="{28A0092B-C50C-407E-A947-70E740481C1C}">
                <a14:useLocalDpi xmlns:a14="http://schemas.microsoft.com/office/drawing/2010/main"/>
              </a:ext>
            </a:extLst>
          </a:blip>
          <a:stretch>
            <a:fillRect/>
          </a:stretch>
        </p:blipFill>
        <p:spPr>
          <a:xfrm>
            <a:off x="666750" y="4614353"/>
            <a:ext cx="1295400" cy="1295400"/>
          </a:xfrm>
          <a:prstGeom prst="rect">
            <a:avLst/>
          </a:prstGeom>
        </p:spPr>
      </p:pic>
      <p:pic>
        <p:nvPicPr>
          <p:cNvPr id="20" name="Picture 19">
            <a:extLst>
              <a:ext uri="{FF2B5EF4-FFF2-40B4-BE49-F238E27FC236}">
                <a16:creationId xmlns:a16="http://schemas.microsoft.com/office/drawing/2014/main" id="{C2B804CE-1785-D446-AAD3-845F5555B136}"/>
              </a:ext>
            </a:extLst>
          </p:cNvPr>
          <p:cNvPicPr>
            <a:picLocks noChangeAspect="1"/>
          </p:cNvPicPr>
          <p:nvPr userDrawn="1"/>
        </p:nvPicPr>
        <p:blipFill rotWithShape="1">
          <a:blip r:embed="rId5" cstate="hqprint">
            <a:extLst>
              <a:ext uri="{28A0092B-C50C-407E-A947-70E740481C1C}">
                <a14:useLocalDpi xmlns:a14="http://schemas.microsoft.com/office/drawing/2010/main"/>
              </a:ext>
            </a:extLst>
          </a:blip>
          <a:srcRect l="9722" t="19047" b="14286"/>
          <a:stretch/>
        </p:blipFill>
        <p:spPr>
          <a:xfrm>
            <a:off x="5791200" y="228600"/>
            <a:ext cx="3003415" cy="1293779"/>
          </a:xfrm>
          <a:prstGeom prst="rect">
            <a:avLst/>
          </a:prstGeom>
        </p:spPr>
      </p:pic>
      <p:pic>
        <p:nvPicPr>
          <p:cNvPr id="14" name="Picture 13">
            <a:extLst>
              <a:ext uri="{FF2B5EF4-FFF2-40B4-BE49-F238E27FC236}">
                <a16:creationId xmlns:a16="http://schemas.microsoft.com/office/drawing/2014/main" id="{AF3B87F2-F0F0-A243-A924-65E0968116FB}"/>
              </a:ext>
            </a:extLst>
          </p:cNvPr>
          <p:cNvPicPr>
            <a:picLocks noChangeAspect="1"/>
          </p:cNvPicPr>
          <p:nvPr userDrawn="1"/>
        </p:nvPicPr>
        <p:blipFill>
          <a:blip r:embed="rId6"/>
          <a:stretch>
            <a:fillRect/>
          </a:stretch>
        </p:blipFill>
        <p:spPr>
          <a:xfrm>
            <a:off x="7312130" y="5839121"/>
            <a:ext cx="1345307" cy="256879"/>
          </a:xfrm>
          <a:prstGeom prst="rect">
            <a:avLst/>
          </a:prstGeom>
        </p:spPr>
      </p:pic>
    </p:spTree>
    <p:extLst>
      <p:ext uri="{BB962C8B-B14F-4D97-AF65-F5344CB8AC3E}">
        <p14:creationId xmlns:p14="http://schemas.microsoft.com/office/powerpoint/2010/main" val="1989767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6483087A-767C-1F4F-BF49-1154ED3E4168}"/>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0" y="2444888"/>
            <a:ext cx="4429558" cy="4413112"/>
          </a:xfrm>
          <a:prstGeom prst="rect">
            <a:avLst/>
          </a:prstGeom>
        </p:spPr>
      </p:pic>
      <p:pic>
        <p:nvPicPr>
          <p:cNvPr id="11" name="Picture 10">
            <a:extLst>
              <a:ext uri="{FF2B5EF4-FFF2-40B4-BE49-F238E27FC236}">
                <a16:creationId xmlns:a16="http://schemas.microsoft.com/office/drawing/2014/main" id="{4C8581FF-6F31-F44C-BBF0-21DE54879AAE}"/>
              </a:ext>
            </a:extLst>
          </p:cNvPr>
          <p:cNvPicPr>
            <a:picLocks noChangeAspect="1"/>
          </p:cNvPicPr>
          <p:nvPr userDrawn="1"/>
        </p:nvPicPr>
        <p:blipFill rotWithShape="1">
          <a:blip r:embed="rId3" cstate="hqprint">
            <a:extLst>
              <a:ext uri="{28A0092B-C50C-407E-A947-70E740481C1C}">
                <a14:useLocalDpi xmlns:a14="http://schemas.microsoft.com/office/drawing/2010/main"/>
              </a:ext>
            </a:extLst>
          </a:blip>
          <a:srcRect/>
          <a:stretch/>
        </p:blipFill>
        <p:spPr>
          <a:xfrm>
            <a:off x="5588540" y="0"/>
            <a:ext cx="3581400" cy="2286000"/>
          </a:xfrm>
          <a:prstGeom prst="rect">
            <a:avLst/>
          </a:prstGeom>
        </p:spPr>
      </p:pic>
      <p:pic>
        <p:nvPicPr>
          <p:cNvPr id="5" name="Picture 4"/>
          <p:cNvPicPr>
            <a:picLocks noChangeAspect="1"/>
          </p:cNvPicPr>
          <p:nvPr userDrawn="1"/>
        </p:nvPicPr>
        <p:blipFill rotWithShape="1">
          <a:blip r:embed="rId4" cstate="hqprint">
            <a:extLst>
              <a:ext uri="{28A0092B-C50C-407E-A947-70E740481C1C}">
                <a14:useLocalDpi xmlns:a14="http://schemas.microsoft.com/office/drawing/2010/main"/>
              </a:ext>
            </a:extLst>
          </a:blip>
          <a:srcRect/>
          <a:stretch/>
        </p:blipFill>
        <p:spPr>
          <a:xfrm>
            <a:off x="21306" y="2820212"/>
            <a:ext cx="3941094" cy="4038600"/>
          </a:xfrm>
          <a:prstGeom prst="rect">
            <a:avLst/>
          </a:prstGeom>
        </p:spPr>
      </p:pic>
      <p:pic>
        <p:nvPicPr>
          <p:cNvPr id="7" name="Picture 6">
            <a:extLst>
              <a:ext uri="{FF2B5EF4-FFF2-40B4-BE49-F238E27FC236}">
                <a16:creationId xmlns:a16="http://schemas.microsoft.com/office/drawing/2014/main" id="{2804E41E-9E03-C84E-AD17-2F6CF795591C}"/>
              </a:ext>
            </a:extLst>
          </p:cNvPr>
          <p:cNvPicPr>
            <a:picLocks noChangeAspect="1"/>
          </p:cNvPicPr>
          <p:nvPr userDrawn="1"/>
        </p:nvPicPr>
        <p:blipFill>
          <a:blip r:embed="rId5"/>
          <a:stretch>
            <a:fillRect/>
          </a:stretch>
        </p:blipFill>
        <p:spPr>
          <a:xfrm>
            <a:off x="5828883" y="-76200"/>
            <a:ext cx="3211997" cy="1873664"/>
          </a:xfrm>
          <a:prstGeom prst="rect">
            <a:avLst/>
          </a:prstGeom>
        </p:spPr>
      </p:pic>
      <p:sp>
        <p:nvSpPr>
          <p:cNvPr id="15" name="Oval 14">
            <a:extLst>
              <a:ext uri="{FF2B5EF4-FFF2-40B4-BE49-F238E27FC236}">
                <a16:creationId xmlns:a16="http://schemas.microsoft.com/office/drawing/2014/main" id="{684DA9A4-AA58-DD4A-9891-1D536F399100}"/>
              </a:ext>
            </a:extLst>
          </p:cNvPr>
          <p:cNvSpPr/>
          <p:nvPr userDrawn="1"/>
        </p:nvSpPr>
        <p:spPr>
          <a:xfrm>
            <a:off x="4114800" y="152400"/>
            <a:ext cx="990600" cy="9906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951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8600" y="1104142"/>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8250382" y="6356351"/>
            <a:ext cx="58881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5688FF-226C-7E4E-B53E-47255AB0DF7F}" type="slidenum">
              <a:rPr lang="en-US" smtClean="0">
                <a:solidFill>
                  <a:srgbClr val="2B98CA"/>
                </a:solidFill>
                <a:cs typeface="Arial"/>
              </a:rPr>
              <a:pPr/>
              <a:t>‹#›</a:t>
            </a:fld>
            <a:endParaRPr lang="en-US"/>
          </a:p>
        </p:txBody>
      </p:sp>
      <p:cxnSp>
        <p:nvCxnSpPr>
          <p:cNvPr id="7" name="Straight Connector 6">
            <a:extLst>
              <a:ext uri="{FF2B5EF4-FFF2-40B4-BE49-F238E27FC236}">
                <a16:creationId xmlns:a16="http://schemas.microsoft.com/office/drawing/2014/main" id="{6FD0B6C6-1D48-364D-B375-9099A36234A8}"/>
              </a:ext>
            </a:extLst>
          </p:cNvPr>
          <p:cNvCxnSpPr/>
          <p:nvPr userDrawn="1"/>
        </p:nvCxnSpPr>
        <p:spPr>
          <a:xfrm>
            <a:off x="455612" y="6246812"/>
            <a:ext cx="8383588" cy="0"/>
          </a:xfrm>
          <a:prstGeom prst="line">
            <a:avLst/>
          </a:prstGeom>
          <a:ln w="6350" cap="flat" cmpd="sng" algn="ctr">
            <a:solidFill>
              <a:srgbClr val="2B98CA"/>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B9AC460E-84C1-3C4A-9737-2E69BF6C8B67}"/>
              </a:ext>
            </a:extLst>
          </p:cNvPr>
          <p:cNvSpPr txBox="1"/>
          <p:nvPr userDrawn="1"/>
        </p:nvSpPr>
        <p:spPr>
          <a:xfrm>
            <a:off x="3886200" y="6411268"/>
            <a:ext cx="4364182" cy="230832"/>
          </a:xfrm>
          <a:prstGeom prst="rect">
            <a:avLst/>
          </a:prstGeom>
          <a:noFill/>
        </p:spPr>
        <p:txBody>
          <a:bodyPr wrap="square" rtlCol="0">
            <a:spAutoFit/>
          </a:bodyPr>
          <a:lstStyle/>
          <a:p>
            <a:r>
              <a:rPr lang="en-US" sz="900">
                <a:solidFill>
                  <a:schemeClr val="bg1">
                    <a:lumMod val="75000"/>
                  </a:schemeClr>
                </a:solidFill>
                <a:latin typeface="Arial"/>
                <a:cs typeface="Arial"/>
              </a:rPr>
              <a:t>AAR CORP. All rights reserved worldwide. Confidential and proprietary document.</a:t>
            </a:r>
          </a:p>
        </p:txBody>
      </p:sp>
      <p:sp>
        <p:nvSpPr>
          <p:cNvPr id="11" name="Rectangle 10">
            <a:extLst>
              <a:ext uri="{FF2B5EF4-FFF2-40B4-BE49-F238E27FC236}">
                <a16:creationId xmlns:a16="http://schemas.microsoft.com/office/drawing/2014/main" id="{2040F225-D5EC-4246-9ED1-8A260FDBD02E}"/>
              </a:ext>
            </a:extLst>
          </p:cNvPr>
          <p:cNvSpPr/>
          <p:nvPr userDrawn="1"/>
        </p:nvSpPr>
        <p:spPr>
          <a:xfrm>
            <a:off x="0" y="0"/>
            <a:ext cx="9144000" cy="737176"/>
          </a:xfrm>
          <a:prstGeom prst="rect">
            <a:avLst/>
          </a:prstGeom>
          <a:solidFill>
            <a:srgbClr val="2958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Placeholder 1">
            <a:extLst>
              <a:ext uri="{FF2B5EF4-FFF2-40B4-BE49-F238E27FC236}">
                <a16:creationId xmlns:a16="http://schemas.microsoft.com/office/drawing/2014/main" id="{EBCF8A2F-86EB-E347-98CC-37E85C8FB3ED}"/>
              </a:ext>
            </a:extLst>
          </p:cNvPr>
          <p:cNvSpPr>
            <a:spLocks noGrp="1"/>
          </p:cNvSpPr>
          <p:nvPr>
            <p:ph type="title"/>
          </p:nvPr>
        </p:nvSpPr>
        <p:spPr>
          <a:xfrm>
            <a:off x="228600" y="152399"/>
            <a:ext cx="7886700" cy="534989"/>
          </a:xfrm>
          <a:prstGeom prst="rect">
            <a:avLst/>
          </a:prstGeom>
        </p:spPr>
        <p:txBody>
          <a:bodyPr vert="horz" lIns="91440" tIns="45720" rIns="91440" bIns="45720" rtlCol="0" anchor="ctr">
            <a:normAutofit/>
          </a:bodyPr>
          <a:lstStyle/>
          <a:p>
            <a:r>
              <a:rPr lang="en-US"/>
              <a:t>Click to edit Master title style</a:t>
            </a:r>
          </a:p>
        </p:txBody>
      </p:sp>
      <p:pic>
        <p:nvPicPr>
          <p:cNvPr id="12" name="Picture 11">
            <a:extLst>
              <a:ext uri="{FF2B5EF4-FFF2-40B4-BE49-F238E27FC236}">
                <a16:creationId xmlns:a16="http://schemas.microsoft.com/office/drawing/2014/main" id="{FC4AA75F-D218-5B41-80DE-C5F2BA3BCBC0}"/>
              </a:ext>
            </a:extLst>
          </p:cNvPr>
          <p:cNvPicPr>
            <a:picLocks noChangeAspect="1"/>
          </p:cNvPicPr>
          <p:nvPr userDrawn="1"/>
        </p:nvPicPr>
        <p:blipFill rotWithShape="1">
          <a:blip r:embed="rId9" cstate="hqprint">
            <a:alphaModFix/>
            <a:extLst>
              <a:ext uri="{28A0092B-C50C-407E-A947-70E740481C1C}">
                <a14:useLocalDpi xmlns:a14="http://schemas.microsoft.com/office/drawing/2010/main"/>
              </a:ext>
            </a:extLst>
          </a:blip>
          <a:srcRect/>
          <a:stretch/>
        </p:blipFill>
        <p:spPr>
          <a:xfrm>
            <a:off x="398318" y="6316028"/>
            <a:ext cx="2040082" cy="442018"/>
          </a:xfrm>
          <a:prstGeom prst="rect">
            <a:avLst/>
          </a:prstGeom>
        </p:spPr>
      </p:pic>
    </p:spTree>
    <p:extLst>
      <p:ext uri="{BB962C8B-B14F-4D97-AF65-F5344CB8AC3E}">
        <p14:creationId xmlns:p14="http://schemas.microsoft.com/office/powerpoint/2010/main" val="834142268"/>
      </p:ext>
    </p:extLst>
  </p:cSld>
  <p:clrMap bg1="lt1" tx1="dk1" bg2="lt2" tx2="dk2" accent1="accent1" accent2="accent2" accent3="accent3" accent4="accent4" accent5="accent5" accent6="accent6" hlink="hlink" folHlink="folHlink"/>
  <p:sldLayoutIdLst>
    <p:sldLayoutId id="2147483738" r:id="rId1"/>
    <p:sldLayoutId id="2147483758" r:id="rId2"/>
    <p:sldLayoutId id="2147483740" r:id="rId3"/>
    <p:sldLayoutId id="2147483742" r:id="rId4"/>
    <p:sldLayoutId id="2147483743" r:id="rId5"/>
    <p:sldLayoutId id="2147483757" r:id="rId6"/>
    <p:sldLayoutId id="2147483762" r:id="rId7"/>
  </p:sldLayoutIdLst>
  <p:hf hdr="0" ftr="0" dt="0"/>
  <p:txStyles>
    <p:titleStyle>
      <a:lvl1pPr algn="l" defTabSz="914400" rtl="0" eaLnBrk="1" latinLnBrk="0" hangingPunct="1">
        <a:lnSpc>
          <a:spcPct val="90000"/>
        </a:lnSpc>
        <a:spcBef>
          <a:spcPct val="0"/>
        </a:spcBef>
        <a:buNone/>
        <a:defRPr sz="2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Courier New" panose="02070309020205020404" pitchFamily="49" charset="0"/>
        <a:buChar char="o"/>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Helvetica" pitchFamily="2"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UnicodeMS" panose="020B0604020202020204" pitchFamily="34" charset="-128"/>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STIXGeneral-Regular" pitchFamily="2" charset="2"/>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5" name="Straight Connector 4"/>
          <p:cNvCxnSpPr/>
          <p:nvPr userDrawn="1"/>
        </p:nvCxnSpPr>
        <p:spPr>
          <a:xfrm>
            <a:off x="455612" y="6246812"/>
            <a:ext cx="8383588" cy="0"/>
          </a:xfrm>
          <a:prstGeom prst="line">
            <a:avLst/>
          </a:prstGeom>
          <a:ln w="6350" cap="flat" cmpd="sng" algn="ctr">
            <a:solidFill>
              <a:srgbClr val="2B98CA"/>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7" name="TextBox 6"/>
          <p:cNvSpPr txBox="1"/>
          <p:nvPr userDrawn="1"/>
        </p:nvSpPr>
        <p:spPr>
          <a:xfrm>
            <a:off x="3983182" y="6411268"/>
            <a:ext cx="4267200" cy="230832"/>
          </a:xfrm>
          <a:prstGeom prst="rect">
            <a:avLst/>
          </a:prstGeom>
          <a:noFill/>
        </p:spPr>
        <p:txBody>
          <a:bodyPr wrap="square" rtlCol="0">
            <a:spAutoFit/>
          </a:bodyPr>
          <a:lstStyle/>
          <a:p>
            <a:r>
              <a:rPr lang="en-US" sz="900">
                <a:solidFill>
                  <a:schemeClr val="bg1">
                    <a:lumMod val="75000"/>
                  </a:schemeClr>
                </a:solidFill>
                <a:latin typeface="Arial"/>
                <a:cs typeface="Arial"/>
              </a:rPr>
              <a:t>AAR Corp. All rights reserved worldwide. Confidential and proprietary document.</a:t>
            </a:r>
          </a:p>
        </p:txBody>
      </p:sp>
      <p:sp>
        <p:nvSpPr>
          <p:cNvPr id="8" name="TextBox 7"/>
          <p:cNvSpPr txBox="1"/>
          <p:nvPr userDrawn="1"/>
        </p:nvSpPr>
        <p:spPr>
          <a:xfrm>
            <a:off x="8382000" y="6380490"/>
            <a:ext cx="477982" cy="261610"/>
          </a:xfrm>
          <a:prstGeom prst="rect">
            <a:avLst/>
          </a:prstGeom>
          <a:noFill/>
        </p:spPr>
        <p:txBody>
          <a:bodyPr wrap="square" rtlCol="0">
            <a:spAutoFit/>
          </a:bodyPr>
          <a:lstStyle/>
          <a:p>
            <a:pPr algn="r"/>
            <a:fld id="{975688FF-226C-7E4E-B53E-47255AB0DF7F}" type="slidenum">
              <a:rPr lang="en-US" sz="1100" smtClean="0">
                <a:solidFill>
                  <a:srgbClr val="2B98CA"/>
                </a:solidFill>
                <a:latin typeface="Arial"/>
                <a:cs typeface="Arial"/>
              </a:rPr>
              <a:t>‹#›</a:t>
            </a:fld>
            <a:endParaRPr lang="en-US" sz="1100">
              <a:solidFill>
                <a:srgbClr val="2B98CA"/>
              </a:solidFill>
              <a:latin typeface="Arial"/>
              <a:cs typeface="Arial"/>
            </a:endParaRPr>
          </a:p>
        </p:txBody>
      </p:sp>
      <p:pic>
        <p:nvPicPr>
          <p:cNvPr id="10" name="Picture 9"/>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87036" y="6097378"/>
            <a:ext cx="2479964" cy="826654"/>
          </a:xfrm>
          <a:prstGeom prst="rect">
            <a:avLst/>
          </a:prstGeom>
        </p:spPr>
      </p:pic>
      <p:sp>
        <p:nvSpPr>
          <p:cNvPr id="9" name="Rectangle 8">
            <a:extLst>
              <a:ext uri="{FF2B5EF4-FFF2-40B4-BE49-F238E27FC236}">
                <a16:creationId xmlns:a16="http://schemas.microsoft.com/office/drawing/2014/main" id="{B007623A-14DA-9846-9DE8-5C32A70382EB}"/>
              </a:ext>
            </a:extLst>
          </p:cNvPr>
          <p:cNvSpPr/>
          <p:nvPr userDrawn="1"/>
        </p:nvSpPr>
        <p:spPr>
          <a:xfrm>
            <a:off x="0" y="0"/>
            <a:ext cx="9144000" cy="737176"/>
          </a:xfrm>
          <a:prstGeom prst="rect">
            <a:avLst/>
          </a:prstGeom>
          <a:solidFill>
            <a:srgbClr val="2958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71A1D57-3C45-1946-8CC4-523F739D96AE}"/>
              </a:ext>
            </a:extLst>
          </p:cNvPr>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7566607"/>
      </p:ext>
    </p:extLst>
  </p:cSld>
  <p:clrMap bg1="lt1" tx1="dk1" bg2="lt2" tx2="dk2" accent1="accent1" accent2="accent2" accent3="accent3" accent4="accent4" accent5="accent5" accent6="accent6" hlink="hlink" folHlink="folHlink"/>
  <p:sldLayoutIdLst>
    <p:sldLayoutId id="2147483759" r:id="rId1"/>
    <p:sldLayoutId id="2147483718" r:id="rId2"/>
  </p:sldLayoutIdLst>
  <p:hf hdr="0" ftr="0" dt="0"/>
  <p:txStyles>
    <p:titleStyle>
      <a:lvl1pPr algn="l" defTabSz="685983" rtl="0" eaLnBrk="1" latinLnBrk="0" hangingPunct="1">
        <a:lnSpc>
          <a:spcPct val="90000"/>
        </a:lnSpc>
        <a:spcBef>
          <a:spcPct val="0"/>
        </a:spcBef>
        <a:buNone/>
        <a:defRPr sz="3301" kern="1200">
          <a:solidFill>
            <a:schemeClr val="tx1"/>
          </a:solidFill>
          <a:latin typeface="+mj-lt"/>
          <a:ea typeface="+mj-ea"/>
          <a:cs typeface="+mj-cs"/>
        </a:defRPr>
      </a:lvl1pPr>
    </p:titleStyle>
    <p:bodyStyle>
      <a:lvl1pPr marL="171496" indent="-171496" algn="l" defTabSz="685983" rtl="0" eaLnBrk="1" latinLnBrk="0" hangingPunct="1">
        <a:lnSpc>
          <a:spcPct val="90000"/>
        </a:lnSpc>
        <a:spcBef>
          <a:spcPts val="750"/>
        </a:spcBef>
        <a:buFont typeface="Arial"/>
        <a:buChar char="•"/>
        <a:defRPr sz="2101" kern="1200">
          <a:solidFill>
            <a:schemeClr val="tx1"/>
          </a:solidFill>
          <a:latin typeface="+mn-lt"/>
          <a:ea typeface="+mn-ea"/>
          <a:cs typeface="+mn-cs"/>
        </a:defRPr>
      </a:lvl1pPr>
      <a:lvl2pPr marL="514487" indent="-171496" algn="l" defTabSz="685983"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479" indent="-171496" algn="l" defTabSz="685983"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470" indent="-171496" algn="l" defTabSz="685983"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461" indent="-171496" algn="l" defTabSz="685983"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6453" indent="-171496" algn="l" defTabSz="685983"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9444" indent="-171496" algn="l" defTabSz="685983"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2436" indent="-171496" algn="l" defTabSz="685983"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5427" indent="-171496" algn="l" defTabSz="685983"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983" rtl="0" eaLnBrk="1" latinLnBrk="0" hangingPunct="1">
        <a:defRPr sz="1350" kern="1200">
          <a:solidFill>
            <a:schemeClr val="tx1"/>
          </a:solidFill>
          <a:latin typeface="+mn-lt"/>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0.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F79FB3-6D03-A74F-9349-378C255666A0}"/>
              </a:ext>
            </a:extLst>
          </p:cNvPr>
          <p:cNvSpPr txBox="1"/>
          <p:nvPr/>
        </p:nvSpPr>
        <p:spPr>
          <a:xfrm>
            <a:off x="4532940" y="3581400"/>
            <a:ext cx="4370934" cy="2477601"/>
          </a:xfrm>
          <a:prstGeom prst="rect">
            <a:avLst/>
          </a:prstGeom>
          <a:noFill/>
        </p:spPr>
        <p:txBody>
          <a:bodyPr wrap="square" rtlCol="0">
            <a:spAutoFit/>
          </a:bodyPr>
          <a:lstStyle/>
          <a:p>
            <a:r>
              <a:rPr lang="en-US" b="1">
                <a:latin typeface="Arial"/>
                <a:cs typeface="Arial"/>
              </a:rPr>
              <a:t>FAA/EASA CERTIFICATE CLASSIFIER</a:t>
            </a:r>
          </a:p>
          <a:p>
            <a:endParaRPr lang="en-US" b="1">
              <a:latin typeface="Arial"/>
              <a:cs typeface="Arial"/>
            </a:endParaRPr>
          </a:p>
          <a:p>
            <a:r>
              <a:rPr lang="en-US" b="1">
                <a:latin typeface="Arial"/>
                <a:cs typeface="Arial"/>
              </a:rPr>
              <a:t>End To End Project Overview using a </a:t>
            </a:r>
          </a:p>
          <a:p>
            <a:r>
              <a:rPr lang="en-US" b="1">
                <a:latin typeface="Arial"/>
                <a:cs typeface="Arial"/>
              </a:rPr>
              <a:t>Convolutional Neural Network</a:t>
            </a:r>
          </a:p>
          <a:p>
            <a:endParaRPr lang="en-US" sz="1100">
              <a:latin typeface="Arial"/>
              <a:cs typeface="Arial"/>
            </a:endParaRPr>
          </a:p>
          <a:p>
            <a:endParaRPr lang="en-US" sz="1100">
              <a:latin typeface="Arial"/>
              <a:cs typeface="Arial"/>
            </a:endParaRPr>
          </a:p>
          <a:p>
            <a:endParaRPr lang="en-US" sz="1100">
              <a:latin typeface="Arial"/>
              <a:cs typeface="Arial"/>
            </a:endParaRPr>
          </a:p>
          <a:p>
            <a:endParaRPr lang="en-US" sz="1100">
              <a:latin typeface="Arial"/>
              <a:cs typeface="Arial"/>
            </a:endParaRPr>
          </a:p>
          <a:p>
            <a:endParaRPr lang="en-US" sz="1100">
              <a:latin typeface="Arial"/>
              <a:cs typeface="Arial"/>
            </a:endParaRPr>
          </a:p>
          <a:p>
            <a:r>
              <a:rPr lang="en-US" sz="1400">
                <a:latin typeface="Arial"/>
                <a:cs typeface="Arial"/>
              </a:rPr>
              <a:t>February 2020</a:t>
            </a:r>
          </a:p>
          <a:p>
            <a:r>
              <a:rPr lang="en-US" sz="1400">
                <a:latin typeface="Arial"/>
                <a:cs typeface="Arial"/>
              </a:rPr>
              <a:t>By: Jeff Tackes</a:t>
            </a:r>
          </a:p>
        </p:txBody>
      </p:sp>
    </p:spTree>
    <p:extLst>
      <p:ext uri="{BB962C8B-B14F-4D97-AF65-F5344CB8AC3E}">
        <p14:creationId xmlns:p14="http://schemas.microsoft.com/office/powerpoint/2010/main" val="1343336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7886700" cy="533400"/>
          </a:xfrm>
        </p:spPr>
        <p:txBody>
          <a:bodyPr/>
          <a:lstStyle/>
          <a:p>
            <a:r>
              <a:rPr lang="en-US" dirty="0"/>
              <a:t>Activation Functions</a:t>
            </a:r>
          </a:p>
        </p:txBody>
      </p:sp>
      <p:sp>
        <p:nvSpPr>
          <p:cNvPr id="3" name="Content Placeholder 2"/>
          <p:cNvSpPr>
            <a:spLocks noGrp="1"/>
          </p:cNvSpPr>
          <p:nvPr>
            <p:ph idx="1"/>
          </p:nvPr>
        </p:nvSpPr>
        <p:spPr>
          <a:xfrm>
            <a:off x="152400" y="796131"/>
            <a:ext cx="5334000" cy="4351338"/>
          </a:xfrm>
        </p:spPr>
        <p:txBody>
          <a:bodyPr>
            <a:normAutofit/>
          </a:bodyPr>
          <a:lstStyle/>
          <a:p>
            <a:pPr marL="0" indent="0">
              <a:buNone/>
            </a:pPr>
            <a:r>
              <a:rPr lang="en-US" dirty="0"/>
              <a:t>Inner Layers - </a:t>
            </a:r>
            <a:r>
              <a:rPr lang="en-US" dirty="0" err="1"/>
              <a:t>Relu</a:t>
            </a:r>
            <a:endParaRPr lang="en-US" dirty="0"/>
          </a:p>
          <a:p>
            <a:pPr fontAlgn="base"/>
            <a:r>
              <a:rPr lang="en-US" sz="1800" dirty="0"/>
              <a:t>First it's Non-Linear( although it's acts like a linear function for x &gt; 0)</a:t>
            </a:r>
          </a:p>
          <a:p>
            <a:pPr fontAlgn="base"/>
            <a:r>
              <a:rPr lang="en-US" sz="1800" dirty="0" err="1"/>
              <a:t>ReLU</a:t>
            </a:r>
            <a:r>
              <a:rPr lang="en-US" sz="1800" dirty="0"/>
              <a:t> is cheap to compute. Since it's simple math, model takes less time to run</a:t>
            </a:r>
          </a:p>
          <a:p>
            <a:pPr marL="0" indent="0">
              <a:buNone/>
            </a:pPr>
            <a:endParaRPr lang="en-US" dirty="0"/>
          </a:p>
          <a:p>
            <a:pPr marL="0" indent="0">
              <a:buNone/>
            </a:pPr>
            <a:endParaRPr lang="en-US" dirty="0"/>
          </a:p>
          <a:p>
            <a:pPr marL="0" indent="0">
              <a:buNone/>
            </a:pPr>
            <a:endParaRPr lang="en-US" dirty="0"/>
          </a:p>
          <a:p>
            <a:pPr marL="0" indent="0">
              <a:buNone/>
            </a:pPr>
            <a:r>
              <a:rPr lang="en-US" dirty="0"/>
              <a:t>Outer Layer – Sigmoid</a:t>
            </a:r>
          </a:p>
          <a:p>
            <a:r>
              <a:rPr lang="en-US" sz="1800" dirty="0"/>
              <a:t>Could also use </a:t>
            </a:r>
            <a:r>
              <a:rPr lang="en-US" sz="1800" dirty="0" err="1"/>
              <a:t>Softmax</a:t>
            </a:r>
            <a:r>
              <a:rPr lang="en-US" sz="1800" dirty="0"/>
              <a:t> (usually for multiclass)</a:t>
            </a:r>
          </a:p>
          <a:p>
            <a:r>
              <a:rPr lang="en-US" sz="1800" dirty="0"/>
              <a:t>Exists between 0 &amp; 1</a:t>
            </a:r>
          </a:p>
          <a:p>
            <a:r>
              <a:rPr lang="en-US" sz="1800" dirty="0"/>
              <a:t>Useful when needing to predict probability</a:t>
            </a:r>
          </a:p>
          <a:p>
            <a:endParaRPr lang="en-US" dirty="0"/>
          </a:p>
        </p:txBody>
      </p:sp>
      <p:sp>
        <p:nvSpPr>
          <p:cNvPr id="4" name="Slide Number Placeholder 3"/>
          <p:cNvSpPr>
            <a:spLocks noGrp="1"/>
          </p:cNvSpPr>
          <p:nvPr>
            <p:ph type="sldNum" sz="quarter" idx="4"/>
          </p:nvPr>
        </p:nvSpPr>
        <p:spPr/>
        <p:txBody>
          <a:bodyPr/>
          <a:lstStyle/>
          <a:p>
            <a:fld id="{975688FF-226C-7E4E-B53E-47255AB0DF7F}" type="slidenum">
              <a:rPr lang="en-US" smtClean="0">
                <a:solidFill>
                  <a:srgbClr val="2B98CA"/>
                </a:solidFill>
                <a:cs typeface="Arial"/>
              </a:rPr>
              <a:pPr/>
              <a:t>10</a:t>
            </a:fld>
            <a:endParaRPr lang="en-US" dirty="0"/>
          </a:p>
        </p:txBody>
      </p:sp>
      <p:pic>
        <p:nvPicPr>
          <p:cNvPr id="6" name="Picture 5"/>
          <p:cNvPicPr>
            <a:picLocks noChangeAspect="1"/>
          </p:cNvPicPr>
          <p:nvPr/>
        </p:nvPicPr>
        <p:blipFill>
          <a:blip r:embed="rId2"/>
          <a:stretch>
            <a:fillRect/>
          </a:stretch>
        </p:blipFill>
        <p:spPr>
          <a:xfrm>
            <a:off x="5793379" y="734212"/>
            <a:ext cx="3276178" cy="2485679"/>
          </a:xfrm>
          <a:prstGeom prst="rect">
            <a:avLst/>
          </a:prstGeom>
        </p:spPr>
      </p:pic>
      <p:pic>
        <p:nvPicPr>
          <p:cNvPr id="1026" name="Picture 2" descr="Image result for sigmoid func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3417711"/>
            <a:ext cx="4194936" cy="2575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676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5025" y="3015768"/>
            <a:ext cx="7886700" cy="533400"/>
          </a:xfrm>
        </p:spPr>
        <p:txBody>
          <a:bodyPr/>
          <a:lstStyle/>
          <a:p>
            <a:r>
              <a:rPr lang="en-US" dirty="0"/>
              <a:t>Convolutional Neural Networks Explained</a:t>
            </a:r>
          </a:p>
        </p:txBody>
      </p:sp>
      <p:sp>
        <p:nvSpPr>
          <p:cNvPr id="3" name="Content Placeholder 2"/>
          <p:cNvSpPr>
            <a:spLocks noGrp="1"/>
          </p:cNvSpPr>
          <p:nvPr>
            <p:ph idx="1"/>
          </p:nvPr>
        </p:nvSpPr>
        <p:spPr>
          <a:xfrm>
            <a:off x="228600" y="914400"/>
            <a:ext cx="7886700" cy="4351338"/>
          </a:xfrm>
        </p:spPr>
        <p:txBody>
          <a:bodyPr/>
          <a:lstStyle/>
          <a:p>
            <a:pPr marL="0" indent="0">
              <a:buNone/>
            </a:pPr>
            <a:r>
              <a:rPr lang="en-US" sz="1600" dirty="0"/>
              <a:t>Convolutional Layer</a:t>
            </a:r>
          </a:p>
          <a:p>
            <a:r>
              <a:rPr lang="en-US" sz="1400" dirty="0"/>
              <a:t>Purple represents our input values</a:t>
            </a:r>
          </a:p>
          <a:p>
            <a:r>
              <a:rPr lang="en-US" sz="1400" dirty="0"/>
              <a:t>Tan represents Filter/Weights</a:t>
            </a:r>
          </a:p>
        </p:txBody>
      </p:sp>
      <p:sp>
        <p:nvSpPr>
          <p:cNvPr id="4" name="Slide Number Placeholder 3"/>
          <p:cNvSpPr>
            <a:spLocks noGrp="1"/>
          </p:cNvSpPr>
          <p:nvPr>
            <p:ph type="sldNum" sz="quarter" idx="4"/>
          </p:nvPr>
        </p:nvSpPr>
        <p:spPr/>
        <p:txBody>
          <a:bodyPr/>
          <a:lstStyle/>
          <a:p>
            <a:fld id="{975688FF-226C-7E4E-B53E-47255AB0DF7F}" type="slidenum">
              <a:rPr lang="en-US" smtClean="0">
                <a:solidFill>
                  <a:srgbClr val="2B98CA"/>
                </a:solidFill>
                <a:cs typeface="Arial"/>
              </a:rPr>
              <a:pPr/>
              <a:t>11</a:t>
            </a:fld>
            <a:endParaRPr lang="en-US" dirty="0"/>
          </a:p>
        </p:txBody>
      </p:sp>
      <p:pic>
        <p:nvPicPr>
          <p:cNvPr id="2052" name="Picture 4" descr="https://i.stack.imgur.com/uEoXw.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542269" y="2209800"/>
            <a:ext cx="6296931" cy="354202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267200" y="6006639"/>
            <a:ext cx="4696222" cy="276999"/>
          </a:xfrm>
          <a:prstGeom prst="rect">
            <a:avLst/>
          </a:prstGeom>
          <a:noFill/>
        </p:spPr>
        <p:txBody>
          <a:bodyPr wrap="none" rtlCol="0">
            <a:spAutoFit/>
          </a:bodyPr>
          <a:lstStyle/>
          <a:p>
            <a:r>
              <a:rPr lang="en-US" sz="1200" dirty="0"/>
              <a:t>Animated Gif Complements of: https://i.stack.imgur.com/uEoXw.gif</a:t>
            </a:r>
          </a:p>
        </p:txBody>
      </p:sp>
      <p:sp>
        <p:nvSpPr>
          <p:cNvPr id="9" name="Title 1"/>
          <p:cNvSpPr txBox="1">
            <a:spLocks/>
          </p:cNvSpPr>
          <p:nvPr/>
        </p:nvSpPr>
        <p:spPr>
          <a:xfrm>
            <a:off x="228600" y="76200"/>
            <a:ext cx="7886700" cy="5334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200" b="1" kern="1200">
                <a:solidFill>
                  <a:schemeClr val="bg1"/>
                </a:solidFill>
                <a:latin typeface="+mj-lt"/>
                <a:ea typeface="+mj-ea"/>
                <a:cs typeface="+mj-cs"/>
              </a:defRPr>
            </a:lvl1pPr>
          </a:lstStyle>
          <a:p>
            <a:r>
              <a:rPr lang="en-US" dirty="0"/>
              <a:t>CNN Layers – Convolutional Layer</a:t>
            </a:r>
          </a:p>
        </p:txBody>
      </p:sp>
    </p:spTree>
    <p:extLst>
      <p:ext uri="{BB962C8B-B14F-4D97-AF65-F5344CB8AC3E}">
        <p14:creationId xmlns:p14="http://schemas.microsoft.com/office/powerpoint/2010/main" val="222336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5025" y="3015768"/>
            <a:ext cx="7886700" cy="533400"/>
          </a:xfrm>
        </p:spPr>
        <p:txBody>
          <a:bodyPr/>
          <a:lstStyle/>
          <a:p>
            <a:r>
              <a:rPr lang="en-US" dirty="0"/>
              <a:t>Convolutional Neural Networks Explained</a:t>
            </a:r>
          </a:p>
        </p:txBody>
      </p:sp>
      <p:sp>
        <p:nvSpPr>
          <p:cNvPr id="3" name="Content Placeholder 2"/>
          <p:cNvSpPr>
            <a:spLocks noGrp="1"/>
          </p:cNvSpPr>
          <p:nvPr>
            <p:ph idx="1"/>
          </p:nvPr>
        </p:nvSpPr>
        <p:spPr>
          <a:xfrm>
            <a:off x="228600" y="914400"/>
            <a:ext cx="7886700" cy="4351338"/>
          </a:xfrm>
        </p:spPr>
        <p:txBody>
          <a:bodyPr/>
          <a:lstStyle/>
          <a:p>
            <a:pPr marL="0" indent="0">
              <a:buNone/>
            </a:pPr>
            <a:r>
              <a:rPr lang="en-US" dirty="0"/>
              <a:t>Pooling layer</a:t>
            </a:r>
          </a:p>
          <a:p>
            <a:r>
              <a:rPr lang="en-US" dirty="0"/>
              <a:t>Reduced Size of inputs</a:t>
            </a:r>
          </a:p>
          <a:p>
            <a:r>
              <a:rPr lang="en-US" dirty="0"/>
              <a:t>Increase speed of calculation</a:t>
            </a:r>
          </a:p>
          <a:p>
            <a:r>
              <a:rPr lang="en-US" dirty="0"/>
              <a:t>Commonly use </a:t>
            </a:r>
            <a:r>
              <a:rPr lang="en-US" dirty="0" err="1"/>
              <a:t>MaxPooling</a:t>
            </a:r>
            <a:endParaRPr lang="en-US" dirty="0"/>
          </a:p>
        </p:txBody>
      </p:sp>
      <p:sp>
        <p:nvSpPr>
          <p:cNvPr id="4" name="Slide Number Placeholder 3"/>
          <p:cNvSpPr>
            <a:spLocks noGrp="1"/>
          </p:cNvSpPr>
          <p:nvPr>
            <p:ph type="sldNum" sz="quarter" idx="4"/>
          </p:nvPr>
        </p:nvSpPr>
        <p:spPr/>
        <p:txBody>
          <a:bodyPr/>
          <a:lstStyle/>
          <a:p>
            <a:fld id="{975688FF-226C-7E4E-B53E-47255AB0DF7F}" type="slidenum">
              <a:rPr lang="en-US" smtClean="0">
                <a:solidFill>
                  <a:srgbClr val="2B98CA"/>
                </a:solidFill>
                <a:cs typeface="Arial"/>
              </a:rPr>
              <a:pPr/>
              <a:t>12</a:t>
            </a:fld>
            <a:endParaRPr lang="en-US" dirty="0"/>
          </a:p>
        </p:txBody>
      </p:sp>
      <p:sp>
        <p:nvSpPr>
          <p:cNvPr id="9" name="Title 1"/>
          <p:cNvSpPr txBox="1">
            <a:spLocks/>
          </p:cNvSpPr>
          <p:nvPr/>
        </p:nvSpPr>
        <p:spPr>
          <a:xfrm>
            <a:off x="228600" y="76200"/>
            <a:ext cx="7886700" cy="5334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200" b="1" kern="1200">
                <a:solidFill>
                  <a:schemeClr val="bg1"/>
                </a:solidFill>
                <a:latin typeface="+mj-lt"/>
                <a:ea typeface="+mj-ea"/>
                <a:cs typeface="+mj-cs"/>
              </a:defRPr>
            </a:lvl1pPr>
          </a:lstStyle>
          <a:p>
            <a:r>
              <a:rPr lang="en-US" dirty="0"/>
              <a:t>CNN Layers – Pooling Layer</a:t>
            </a:r>
          </a:p>
        </p:txBody>
      </p:sp>
      <p:pic>
        <p:nvPicPr>
          <p:cNvPr id="5" name="Picture 4"/>
          <p:cNvPicPr>
            <a:picLocks noChangeAspect="1"/>
          </p:cNvPicPr>
          <p:nvPr/>
        </p:nvPicPr>
        <p:blipFill>
          <a:blip r:embed="rId2"/>
          <a:stretch>
            <a:fillRect/>
          </a:stretch>
        </p:blipFill>
        <p:spPr>
          <a:xfrm>
            <a:off x="1524000" y="3785950"/>
            <a:ext cx="5667693" cy="1939443"/>
          </a:xfrm>
          <a:prstGeom prst="rect">
            <a:avLst/>
          </a:prstGeom>
        </p:spPr>
      </p:pic>
      <p:sp>
        <p:nvSpPr>
          <p:cNvPr id="7" name="TextBox 6"/>
          <p:cNvSpPr txBox="1"/>
          <p:nvPr/>
        </p:nvSpPr>
        <p:spPr>
          <a:xfrm>
            <a:off x="1543878" y="3479257"/>
            <a:ext cx="2980303" cy="369332"/>
          </a:xfrm>
          <a:prstGeom prst="rect">
            <a:avLst/>
          </a:prstGeom>
          <a:noFill/>
        </p:spPr>
        <p:txBody>
          <a:bodyPr wrap="none" rtlCol="0">
            <a:spAutoFit/>
          </a:bodyPr>
          <a:lstStyle/>
          <a:p>
            <a:r>
              <a:rPr lang="en-US" dirty="0"/>
              <a:t>Convolutional Layer Output</a:t>
            </a:r>
          </a:p>
        </p:txBody>
      </p:sp>
      <p:sp>
        <p:nvSpPr>
          <p:cNvPr id="10" name="TextBox 9"/>
          <p:cNvSpPr txBox="1"/>
          <p:nvPr/>
        </p:nvSpPr>
        <p:spPr>
          <a:xfrm>
            <a:off x="5181600" y="3920737"/>
            <a:ext cx="2787943" cy="369332"/>
          </a:xfrm>
          <a:prstGeom prst="rect">
            <a:avLst/>
          </a:prstGeom>
          <a:noFill/>
        </p:spPr>
        <p:txBody>
          <a:bodyPr wrap="none" rtlCol="0">
            <a:spAutoFit/>
          </a:bodyPr>
          <a:lstStyle/>
          <a:p>
            <a:r>
              <a:rPr lang="en-US" dirty="0" err="1"/>
              <a:t>MaxPooling</a:t>
            </a:r>
            <a:r>
              <a:rPr lang="en-US" dirty="0"/>
              <a:t> Layer Output</a:t>
            </a:r>
          </a:p>
        </p:txBody>
      </p:sp>
    </p:spTree>
    <p:extLst>
      <p:ext uri="{BB962C8B-B14F-4D97-AF65-F5344CB8AC3E}">
        <p14:creationId xmlns:p14="http://schemas.microsoft.com/office/powerpoint/2010/main" val="2354001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5025" y="3015768"/>
            <a:ext cx="7886700" cy="533400"/>
          </a:xfrm>
        </p:spPr>
        <p:txBody>
          <a:bodyPr/>
          <a:lstStyle/>
          <a:p>
            <a:r>
              <a:rPr lang="en-US" dirty="0"/>
              <a:t>Convolutional Neural Networks Explained</a:t>
            </a:r>
          </a:p>
        </p:txBody>
      </p:sp>
      <p:sp>
        <p:nvSpPr>
          <p:cNvPr id="3" name="Content Placeholder 2"/>
          <p:cNvSpPr>
            <a:spLocks noGrp="1"/>
          </p:cNvSpPr>
          <p:nvPr>
            <p:ph idx="1"/>
          </p:nvPr>
        </p:nvSpPr>
        <p:spPr>
          <a:xfrm>
            <a:off x="228600" y="914400"/>
            <a:ext cx="7886700" cy="4351338"/>
          </a:xfrm>
        </p:spPr>
        <p:txBody>
          <a:bodyPr/>
          <a:lstStyle/>
          <a:p>
            <a:pPr marL="0" indent="0">
              <a:buNone/>
            </a:pPr>
            <a:r>
              <a:rPr lang="en-US" dirty="0"/>
              <a:t>Fully Connected Layer</a:t>
            </a:r>
          </a:p>
          <a:p>
            <a:r>
              <a:rPr lang="en-US" sz="1400" dirty="0"/>
              <a:t>Objective is to take the results of the convolution/pooling process and use them to classify the image into a label.</a:t>
            </a:r>
          </a:p>
          <a:p>
            <a:r>
              <a:rPr lang="en-US" sz="1400" dirty="0"/>
              <a:t>Output of convolution/pooling is flattened into a single vector of values, each representing a probability that a certain feature belongs to a label. </a:t>
            </a:r>
            <a:endParaRPr lang="en-US" dirty="0"/>
          </a:p>
        </p:txBody>
      </p:sp>
      <p:sp>
        <p:nvSpPr>
          <p:cNvPr id="4" name="Slide Number Placeholder 3"/>
          <p:cNvSpPr>
            <a:spLocks noGrp="1"/>
          </p:cNvSpPr>
          <p:nvPr>
            <p:ph type="sldNum" sz="quarter" idx="4"/>
          </p:nvPr>
        </p:nvSpPr>
        <p:spPr/>
        <p:txBody>
          <a:bodyPr/>
          <a:lstStyle/>
          <a:p>
            <a:fld id="{975688FF-226C-7E4E-B53E-47255AB0DF7F}" type="slidenum">
              <a:rPr lang="en-US" smtClean="0">
                <a:solidFill>
                  <a:srgbClr val="2B98CA"/>
                </a:solidFill>
                <a:cs typeface="Arial"/>
              </a:rPr>
              <a:pPr/>
              <a:t>13</a:t>
            </a:fld>
            <a:endParaRPr lang="en-US" dirty="0"/>
          </a:p>
        </p:txBody>
      </p:sp>
      <p:sp>
        <p:nvSpPr>
          <p:cNvPr id="9" name="Title 1"/>
          <p:cNvSpPr txBox="1">
            <a:spLocks/>
          </p:cNvSpPr>
          <p:nvPr/>
        </p:nvSpPr>
        <p:spPr>
          <a:xfrm>
            <a:off x="228600" y="76200"/>
            <a:ext cx="7886700" cy="5334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200" b="1" kern="1200">
                <a:solidFill>
                  <a:schemeClr val="bg1"/>
                </a:solidFill>
                <a:latin typeface="+mj-lt"/>
                <a:ea typeface="+mj-ea"/>
                <a:cs typeface="+mj-cs"/>
              </a:defRPr>
            </a:lvl1pPr>
          </a:lstStyle>
          <a:p>
            <a:r>
              <a:rPr lang="en-US" dirty="0"/>
              <a:t>CNN Layers – Fully Connected Layer</a:t>
            </a:r>
          </a:p>
        </p:txBody>
      </p:sp>
      <p:pic>
        <p:nvPicPr>
          <p:cNvPr id="11" name="Picture 10"/>
          <p:cNvPicPr>
            <a:picLocks noChangeAspect="1"/>
          </p:cNvPicPr>
          <p:nvPr/>
        </p:nvPicPr>
        <p:blipFill rotWithShape="1">
          <a:blip r:embed="rId2"/>
          <a:srcRect r="6288"/>
          <a:stretch/>
        </p:blipFill>
        <p:spPr>
          <a:xfrm>
            <a:off x="1246947" y="2667000"/>
            <a:ext cx="5382453" cy="3542147"/>
          </a:xfrm>
          <a:prstGeom prst="rect">
            <a:avLst/>
          </a:prstGeom>
        </p:spPr>
      </p:pic>
      <p:sp>
        <p:nvSpPr>
          <p:cNvPr id="12" name="TextBox 11"/>
          <p:cNvSpPr txBox="1"/>
          <p:nvPr/>
        </p:nvSpPr>
        <p:spPr>
          <a:xfrm>
            <a:off x="6528175" y="4111823"/>
            <a:ext cx="670312" cy="307777"/>
          </a:xfrm>
          <a:prstGeom prst="rect">
            <a:avLst/>
          </a:prstGeom>
          <a:noFill/>
        </p:spPr>
        <p:txBody>
          <a:bodyPr wrap="none" rtlCol="0">
            <a:spAutoFit/>
          </a:bodyPr>
          <a:lstStyle/>
          <a:p>
            <a:r>
              <a:rPr lang="en-US" sz="1400" dirty="0"/>
              <a:t>CERT</a:t>
            </a:r>
            <a:endParaRPr lang="en-US" dirty="0"/>
          </a:p>
        </p:txBody>
      </p:sp>
      <p:sp>
        <p:nvSpPr>
          <p:cNvPr id="14" name="TextBox 13"/>
          <p:cNvSpPr txBox="1"/>
          <p:nvPr/>
        </p:nvSpPr>
        <p:spPr>
          <a:xfrm>
            <a:off x="6530148" y="4492823"/>
            <a:ext cx="922047" cy="307777"/>
          </a:xfrm>
          <a:prstGeom prst="rect">
            <a:avLst/>
          </a:prstGeom>
          <a:noFill/>
        </p:spPr>
        <p:txBody>
          <a:bodyPr wrap="none" rtlCol="0">
            <a:spAutoFit/>
          </a:bodyPr>
          <a:lstStyle/>
          <a:p>
            <a:r>
              <a:rPr lang="en-US" sz="1400" dirty="0" err="1"/>
              <a:t>NONCert</a:t>
            </a:r>
            <a:endParaRPr lang="en-US" dirty="0"/>
          </a:p>
        </p:txBody>
      </p:sp>
    </p:spTree>
    <p:extLst>
      <p:ext uri="{BB962C8B-B14F-4D97-AF65-F5344CB8AC3E}">
        <p14:creationId xmlns:p14="http://schemas.microsoft.com/office/powerpoint/2010/main" val="19459853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7886700" cy="533400"/>
          </a:xfrm>
        </p:spPr>
        <p:txBody>
          <a:bodyPr/>
          <a:lstStyle/>
          <a:p>
            <a:r>
              <a:rPr lang="en-US" dirty="0"/>
              <a:t>Evaluate Performance (Validation Data)</a:t>
            </a:r>
          </a:p>
        </p:txBody>
      </p:sp>
      <p:sp>
        <p:nvSpPr>
          <p:cNvPr id="4" name="Slide Number Placeholder 3"/>
          <p:cNvSpPr>
            <a:spLocks noGrp="1"/>
          </p:cNvSpPr>
          <p:nvPr>
            <p:ph type="sldNum" sz="quarter" idx="4"/>
          </p:nvPr>
        </p:nvSpPr>
        <p:spPr/>
        <p:txBody>
          <a:bodyPr/>
          <a:lstStyle/>
          <a:p>
            <a:fld id="{975688FF-226C-7E4E-B53E-47255AB0DF7F}" type="slidenum">
              <a:rPr lang="en-US" smtClean="0">
                <a:solidFill>
                  <a:srgbClr val="2B98CA"/>
                </a:solidFill>
                <a:cs typeface="Arial"/>
              </a:rPr>
              <a:pPr/>
              <a:t>14</a:t>
            </a:fld>
            <a:endParaRPr lang="en-US" dirty="0"/>
          </a:p>
        </p:txBody>
      </p:sp>
      <p:sp>
        <p:nvSpPr>
          <p:cNvPr id="6" name="TextBox 5"/>
          <p:cNvSpPr txBox="1"/>
          <p:nvPr/>
        </p:nvSpPr>
        <p:spPr>
          <a:xfrm>
            <a:off x="152400" y="811696"/>
            <a:ext cx="5029200" cy="2739211"/>
          </a:xfrm>
          <a:prstGeom prst="rect">
            <a:avLst/>
          </a:prstGeom>
          <a:noFill/>
        </p:spPr>
        <p:txBody>
          <a:bodyPr wrap="square" rtlCol="0">
            <a:spAutoFit/>
          </a:bodyPr>
          <a:lstStyle/>
          <a:p>
            <a:r>
              <a:rPr lang="en-US" dirty="0"/>
              <a:t>Accuracy</a:t>
            </a:r>
            <a:endParaRPr lang="en-US" sz="1400" dirty="0"/>
          </a:p>
          <a:p>
            <a:endParaRPr lang="en-US" sz="1400" dirty="0"/>
          </a:p>
          <a:p>
            <a:pPr marL="285750" indent="-285750">
              <a:buFont typeface="Arial" panose="020B0604020202020204" pitchFamily="34" charset="0"/>
              <a:buChar char="•"/>
            </a:pPr>
            <a:r>
              <a:rPr lang="en-US" sz="1400" dirty="0"/>
              <a:t>Model trained accuracy is in mid 90s, while validation accuracy is ~80%.</a:t>
            </a:r>
          </a:p>
          <a:p>
            <a:endParaRPr lang="en-US" sz="1400" dirty="0"/>
          </a:p>
          <a:p>
            <a:pPr marL="285750" indent="-285750">
              <a:buFont typeface="Arial" panose="020B0604020202020204" pitchFamily="34" charset="0"/>
              <a:buChar char="•"/>
            </a:pPr>
            <a:r>
              <a:rPr lang="en-US" sz="1400" dirty="0"/>
              <a:t>Possible Overfitting given the large variance in results</a:t>
            </a:r>
          </a:p>
          <a:p>
            <a:endParaRPr lang="en-US" sz="1400" dirty="0"/>
          </a:p>
          <a:p>
            <a:pPr marL="285750" indent="-285750">
              <a:buFont typeface="Arial" panose="020B0604020202020204" pitchFamily="34" charset="0"/>
              <a:buChar char="•"/>
            </a:pPr>
            <a:r>
              <a:rPr lang="en-US" sz="1400" dirty="0"/>
              <a:t>Typically accuracy is a great metric to use in a binary classifier if the 2 classes are about balanced. Ours is not, </a:t>
            </a:r>
          </a:p>
          <a:p>
            <a:pPr marL="742950" lvl="1" indent="-285750">
              <a:buFont typeface="Arial" panose="020B0604020202020204" pitchFamily="34" charset="0"/>
              <a:buChar char="•"/>
            </a:pPr>
            <a:r>
              <a:rPr lang="en-US" sz="1400" dirty="0"/>
              <a:t>will need to look at other metrics as well.</a:t>
            </a:r>
          </a:p>
          <a:p>
            <a:pPr marL="742950" lvl="1" indent="-285750">
              <a:buFont typeface="Arial" panose="020B0604020202020204" pitchFamily="34" charset="0"/>
              <a:buChar char="•"/>
            </a:pPr>
            <a:r>
              <a:rPr lang="en-US" sz="1400" dirty="0"/>
              <a:t>Validation (80 </a:t>
            </a:r>
            <a:r>
              <a:rPr lang="en-US" sz="1400" dirty="0" err="1"/>
              <a:t>Noncerts</a:t>
            </a:r>
            <a:r>
              <a:rPr lang="en-US" sz="1400" dirty="0"/>
              <a:t> to 40 Certs)</a:t>
            </a:r>
          </a:p>
          <a:p>
            <a:pPr marL="742950" lvl="1" indent="-285750">
              <a:buFont typeface="Arial" panose="020B0604020202020204" pitchFamily="34" charset="0"/>
              <a:buChar char="•"/>
            </a:pPr>
            <a:endParaRPr lang="en-US" sz="1400" dirty="0"/>
          </a:p>
        </p:txBody>
      </p:sp>
      <p:pic>
        <p:nvPicPr>
          <p:cNvPr id="7" name="Content Placeholder 6"/>
          <p:cNvPicPr>
            <a:picLocks noGrp="1" noChangeAspect="1"/>
          </p:cNvPicPr>
          <p:nvPr>
            <p:ph idx="1"/>
          </p:nvPr>
        </p:nvPicPr>
        <p:blipFill>
          <a:blip r:embed="rId3"/>
          <a:stretch>
            <a:fillRect/>
          </a:stretch>
        </p:blipFill>
        <p:spPr>
          <a:xfrm>
            <a:off x="5105400" y="811696"/>
            <a:ext cx="3952875" cy="2619375"/>
          </a:xfrm>
          <a:prstGeom prst="rect">
            <a:avLst/>
          </a:prstGeom>
        </p:spPr>
      </p:pic>
      <p:sp>
        <p:nvSpPr>
          <p:cNvPr id="8" name="TextBox 7"/>
          <p:cNvSpPr txBox="1"/>
          <p:nvPr/>
        </p:nvSpPr>
        <p:spPr>
          <a:xfrm>
            <a:off x="228600" y="3886200"/>
            <a:ext cx="6769802" cy="2062103"/>
          </a:xfrm>
          <a:prstGeom prst="rect">
            <a:avLst/>
          </a:prstGeom>
          <a:noFill/>
        </p:spPr>
        <p:txBody>
          <a:bodyPr wrap="none" rtlCol="0">
            <a:spAutoFit/>
          </a:bodyPr>
          <a:lstStyle/>
          <a:p>
            <a:r>
              <a:rPr lang="en-US" sz="1600" dirty="0"/>
              <a:t>Overfitting Reduction Tactics</a:t>
            </a:r>
          </a:p>
          <a:p>
            <a:pPr marL="342900" indent="-342900">
              <a:buFont typeface="+mj-lt"/>
              <a:buAutoNum type="arabicPeriod"/>
            </a:pPr>
            <a:r>
              <a:rPr lang="en-US" sz="1400" dirty="0"/>
              <a:t>Add more data</a:t>
            </a:r>
          </a:p>
          <a:p>
            <a:pPr marL="342900" indent="-342900">
              <a:buFont typeface="+mj-lt"/>
              <a:buAutoNum type="arabicPeriod"/>
            </a:pPr>
            <a:r>
              <a:rPr lang="en-US" sz="1400" dirty="0"/>
              <a:t>Use data augmentation</a:t>
            </a:r>
          </a:p>
          <a:p>
            <a:pPr marL="342900" indent="-342900">
              <a:buFont typeface="+mj-lt"/>
              <a:buAutoNum type="arabicPeriod"/>
            </a:pPr>
            <a:r>
              <a:rPr lang="en-US" sz="1400" dirty="0"/>
              <a:t>Use architectures that generalize well</a:t>
            </a:r>
          </a:p>
          <a:p>
            <a:pPr marL="342900" indent="-342900">
              <a:buFont typeface="+mj-lt"/>
              <a:buAutoNum type="arabicPeriod"/>
            </a:pPr>
            <a:r>
              <a:rPr lang="en-US" sz="1400" dirty="0"/>
              <a:t>Add regularization </a:t>
            </a:r>
          </a:p>
          <a:p>
            <a:pPr marL="800100" lvl="1" indent="-342900">
              <a:buFont typeface="+mj-lt"/>
              <a:buAutoNum type="arabicPeriod"/>
            </a:pPr>
            <a:r>
              <a:rPr lang="en-US" sz="1400" dirty="0"/>
              <a:t>Dropout  - randomly switches node to 0. (Most common in deep learning)</a:t>
            </a:r>
          </a:p>
          <a:p>
            <a:pPr marL="1257300" lvl="2" indent="-342900">
              <a:buFont typeface="+mj-lt"/>
              <a:buAutoNum type="arabicPeriod"/>
            </a:pPr>
            <a:r>
              <a:rPr lang="en-US" sz="1400" dirty="0"/>
              <a:t>Forces model to learn other features</a:t>
            </a:r>
          </a:p>
          <a:p>
            <a:pPr marL="800100" lvl="1" indent="-342900">
              <a:buFont typeface="+mj-lt"/>
              <a:buAutoNum type="arabicPeriod"/>
            </a:pPr>
            <a:r>
              <a:rPr lang="en-US" sz="1400" dirty="0"/>
              <a:t>L1 or L2 Regularization</a:t>
            </a:r>
          </a:p>
          <a:p>
            <a:pPr marL="342900" indent="-342900">
              <a:buFont typeface="+mj-lt"/>
              <a:buAutoNum type="arabicPeriod"/>
            </a:pPr>
            <a:r>
              <a:rPr lang="en-US" sz="1400" dirty="0"/>
              <a:t>Reduce architecture complexity.</a:t>
            </a:r>
          </a:p>
        </p:txBody>
      </p:sp>
    </p:spTree>
    <p:extLst>
      <p:ext uri="{BB962C8B-B14F-4D97-AF65-F5344CB8AC3E}">
        <p14:creationId xmlns:p14="http://schemas.microsoft.com/office/powerpoint/2010/main" val="4515201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348" y="228600"/>
            <a:ext cx="7886700" cy="457200"/>
          </a:xfrm>
        </p:spPr>
        <p:txBody>
          <a:bodyPr/>
          <a:lstStyle/>
          <a:p>
            <a:r>
              <a:rPr lang="en-US" dirty="0"/>
              <a:t>Evaluate Performance (Test Data)</a:t>
            </a:r>
          </a:p>
        </p:txBody>
      </p:sp>
      <p:pic>
        <p:nvPicPr>
          <p:cNvPr id="6" name="Content Placeholder 5"/>
          <p:cNvPicPr>
            <a:picLocks noGrp="1" noChangeAspect="1"/>
          </p:cNvPicPr>
          <p:nvPr>
            <p:ph idx="1"/>
          </p:nvPr>
        </p:nvPicPr>
        <p:blipFill>
          <a:blip r:embed="rId3"/>
          <a:stretch>
            <a:fillRect/>
          </a:stretch>
        </p:blipFill>
        <p:spPr>
          <a:xfrm>
            <a:off x="3908067" y="4440515"/>
            <a:ext cx="4942019" cy="1800225"/>
          </a:xfrm>
          <a:prstGeom prst="rect">
            <a:avLst/>
          </a:prstGeom>
        </p:spPr>
      </p:pic>
      <p:sp>
        <p:nvSpPr>
          <p:cNvPr id="4" name="Slide Number Placeholder 3"/>
          <p:cNvSpPr>
            <a:spLocks noGrp="1"/>
          </p:cNvSpPr>
          <p:nvPr>
            <p:ph type="sldNum" sz="quarter" idx="4"/>
          </p:nvPr>
        </p:nvSpPr>
        <p:spPr/>
        <p:txBody>
          <a:bodyPr/>
          <a:lstStyle/>
          <a:p>
            <a:fld id="{975688FF-226C-7E4E-B53E-47255AB0DF7F}" type="slidenum">
              <a:rPr lang="en-US" smtClean="0">
                <a:solidFill>
                  <a:srgbClr val="2B98CA"/>
                </a:solidFill>
                <a:cs typeface="Arial"/>
              </a:rPr>
              <a:pPr/>
              <a:t>15</a:t>
            </a:fld>
            <a:endParaRPr lang="en-US" dirty="0"/>
          </a:p>
        </p:txBody>
      </p:sp>
      <p:sp>
        <p:nvSpPr>
          <p:cNvPr id="8" name="TextBox 7"/>
          <p:cNvSpPr txBox="1"/>
          <p:nvPr/>
        </p:nvSpPr>
        <p:spPr>
          <a:xfrm>
            <a:off x="457200" y="1143000"/>
            <a:ext cx="8382000" cy="3416320"/>
          </a:xfrm>
          <a:prstGeom prst="rect">
            <a:avLst/>
          </a:prstGeom>
          <a:noFill/>
        </p:spPr>
        <p:txBody>
          <a:bodyPr wrap="square" rtlCol="0">
            <a:spAutoFit/>
          </a:bodyPr>
          <a:lstStyle/>
          <a:p>
            <a:r>
              <a:rPr lang="en-US" dirty="0"/>
              <a:t>Accuracy – 83% looks good but data is not balanced</a:t>
            </a:r>
          </a:p>
          <a:p>
            <a:endParaRPr lang="en-US" b="1" dirty="0"/>
          </a:p>
          <a:p>
            <a:r>
              <a:rPr lang="en-US" b="1" dirty="0"/>
              <a:t>Precision – % of those predicted to be part of a particular class, were actually a part of that class.</a:t>
            </a:r>
          </a:p>
          <a:p>
            <a:endParaRPr lang="en-US" dirty="0"/>
          </a:p>
          <a:p>
            <a:endParaRPr lang="en-US" dirty="0"/>
          </a:p>
          <a:p>
            <a:endParaRPr lang="en-US" dirty="0"/>
          </a:p>
          <a:p>
            <a:r>
              <a:rPr lang="en-US" dirty="0"/>
              <a:t>Recall - % of actual positives the model captures</a:t>
            </a:r>
          </a:p>
          <a:p>
            <a:endParaRPr lang="en-US" dirty="0"/>
          </a:p>
          <a:p>
            <a:endParaRPr lang="en-US" dirty="0"/>
          </a:p>
          <a:p>
            <a:endParaRPr lang="en-US" dirty="0"/>
          </a:p>
          <a:p>
            <a:r>
              <a:rPr lang="en-US" dirty="0"/>
              <a:t>F1 – Weighted Average of Precision and Recall</a:t>
            </a:r>
          </a:p>
        </p:txBody>
      </p:sp>
      <p:pic>
        <p:nvPicPr>
          <p:cNvPr id="9" name="Picture 8"/>
          <p:cNvPicPr>
            <a:picLocks noChangeAspect="1"/>
          </p:cNvPicPr>
          <p:nvPr/>
        </p:nvPicPr>
        <p:blipFill>
          <a:blip r:embed="rId4"/>
          <a:stretch>
            <a:fillRect/>
          </a:stretch>
        </p:blipFill>
        <p:spPr>
          <a:xfrm>
            <a:off x="1788190" y="2369950"/>
            <a:ext cx="5720017" cy="648528"/>
          </a:xfrm>
          <a:prstGeom prst="rect">
            <a:avLst/>
          </a:prstGeom>
        </p:spPr>
      </p:pic>
      <p:pic>
        <p:nvPicPr>
          <p:cNvPr id="10" name="Picture 9"/>
          <p:cNvPicPr>
            <a:picLocks noChangeAspect="1"/>
          </p:cNvPicPr>
          <p:nvPr/>
        </p:nvPicPr>
        <p:blipFill>
          <a:blip r:embed="rId5"/>
          <a:stretch>
            <a:fillRect/>
          </a:stretch>
        </p:blipFill>
        <p:spPr>
          <a:xfrm>
            <a:off x="1837065" y="3480559"/>
            <a:ext cx="5600497" cy="658882"/>
          </a:xfrm>
          <a:prstGeom prst="rect">
            <a:avLst/>
          </a:prstGeom>
        </p:spPr>
      </p:pic>
    </p:spTree>
    <p:extLst>
      <p:ext uri="{BB962C8B-B14F-4D97-AF65-F5344CB8AC3E}">
        <p14:creationId xmlns:p14="http://schemas.microsoft.com/office/powerpoint/2010/main" val="11755500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7886700" cy="533400"/>
          </a:xfrm>
        </p:spPr>
        <p:txBody>
          <a:bodyPr/>
          <a:lstStyle/>
          <a:p>
            <a:r>
              <a:rPr lang="en-US" dirty="0"/>
              <a:t>Note on Final Performance</a:t>
            </a:r>
          </a:p>
        </p:txBody>
      </p:sp>
      <p:sp>
        <p:nvSpPr>
          <p:cNvPr id="3" name="Content Placeholder 2"/>
          <p:cNvSpPr>
            <a:spLocks noGrp="1"/>
          </p:cNvSpPr>
          <p:nvPr>
            <p:ph idx="1"/>
          </p:nvPr>
        </p:nvSpPr>
        <p:spPr/>
        <p:txBody>
          <a:bodyPr/>
          <a:lstStyle/>
          <a:p>
            <a:r>
              <a:rPr lang="en-US" dirty="0"/>
              <a:t>I did not have a ton of images to train the model.  I attempted to expand my training set using data augmentation.  I also have about 20% more NONCERT examples than CERT examples. It is quite possible that the poor performance identifying certs is due to not having enough data.  AAR has literally millions of these images loaded in to our system, the challenge is extracting the data at mass to be able to perform analysis on them.  I am very confident, that if we increased the dataset size, our CERTS performance would significantly improve.</a:t>
            </a:r>
          </a:p>
        </p:txBody>
      </p:sp>
      <p:sp>
        <p:nvSpPr>
          <p:cNvPr id="4" name="Slide Number Placeholder 3"/>
          <p:cNvSpPr>
            <a:spLocks noGrp="1"/>
          </p:cNvSpPr>
          <p:nvPr>
            <p:ph type="sldNum" sz="quarter" idx="4"/>
          </p:nvPr>
        </p:nvSpPr>
        <p:spPr/>
        <p:txBody>
          <a:bodyPr/>
          <a:lstStyle/>
          <a:p>
            <a:fld id="{975688FF-226C-7E4E-B53E-47255AB0DF7F}" type="slidenum">
              <a:rPr lang="en-US" smtClean="0">
                <a:solidFill>
                  <a:srgbClr val="2B98CA"/>
                </a:solidFill>
                <a:cs typeface="Arial"/>
              </a:rPr>
              <a:pPr/>
              <a:t>16</a:t>
            </a:fld>
            <a:endParaRPr lang="en-US" dirty="0"/>
          </a:p>
        </p:txBody>
      </p:sp>
    </p:spTree>
    <p:extLst>
      <p:ext uri="{BB962C8B-B14F-4D97-AF65-F5344CB8AC3E}">
        <p14:creationId xmlns:p14="http://schemas.microsoft.com/office/powerpoint/2010/main" val="3762459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7886700" cy="533400"/>
          </a:xfrm>
        </p:spPr>
        <p:txBody>
          <a:bodyPr/>
          <a:lstStyle/>
          <a:p>
            <a:r>
              <a:rPr lang="en-US" dirty="0"/>
              <a:t>Next Steps</a:t>
            </a:r>
          </a:p>
        </p:txBody>
      </p:sp>
      <p:sp>
        <p:nvSpPr>
          <p:cNvPr id="3" name="Content Placeholder 2"/>
          <p:cNvSpPr>
            <a:spLocks noGrp="1"/>
          </p:cNvSpPr>
          <p:nvPr>
            <p:ph idx="1"/>
          </p:nvPr>
        </p:nvSpPr>
        <p:spPr/>
        <p:txBody>
          <a:bodyPr>
            <a:normAutofit fontScale="70000" lnSpcReduction="20000"/>
          </a:bodyPr>
          <a:lstStyle/>
          <a:p>
            <a:pPr marL="0" indent="0">
              <a:buNone/>
            </a:pPr>
            <a:r>
              <a:rPr lang="en-US" sz="2300" dirty="0"/>
              <a:t>More Data</a:t>
            </a:r>
          </a:p>
          <a:p>
            <a:r>
              <a:rPr lang="en-US" dirty="0"/>
              <a:t>Clearly our results are not where I want them to be yet, however this model does show promise as it does perform better than random guessing.  With only a couple hundred samples to train on, the data is insufficient to learn enough features to be able to generalize to new data.</a:t>
            </a:r>
          </a:p>
          <a:p>
            <a:endParaRPr lang="en-US" dirty="0"/>
          </a:p>
          <a:p>
            <a:pPr marL="0" indent="0">
              <a:buNone/>
            </a:pPr>
            <a:r>
              <a:rPr lang="en-US" sz="2300" dirty="0"/>
              <a:t>GPU Processing</a:t>
            </a:r>
          </a:p>
          <a:p>
            <a:r>
              <a:rPr lang="en-US" dirty="0"/>
              <a:t>GPUs can process CNNs magnitudes faster than the CPU.  The CPU worked fine for this relatively small dataset, but in the production environment with hundreds of thousands of images, I will need to take advantage of the GPUs processing power.  It will also allow me to test out larger training datasets and more data augmentation.</a:t>
            </a:r>
          </a:p>
          <a:p>
            <a:pPr marL="0" indent="0">
              <a:buNone/>
            </a:pPr>
            <a:endParaRPr lang="en-US" dirty="0"/>
          </a:p>
          <a:p>
            <a:pPr marL="0" indent="0">
              <a:buNone/>
            </a:pPr>
            <a:r>
              <a:rPr lang="en-US" sz="2300" dirty="0"/>
              <a:t>Implement model in production environment.</a:t>
            </a:r>
          </a:p>
          <a:p>
            <a:r>
              <a:rPr lang="en-US" dirty="0"/>
              <a:t>This will require the support of my IT department, since accessing the images on the backend requires special permissions. We are currently working on transitioning our backend storage of our images to BOX, which we can then also take advantage of AZURE computing power.</a:t>
            </a:r>
          </a:p>
          <a:p>
            <a:endParaRPr lang="en-US" dirty="0"/>
          </a:p>
          <a:p>
            <a:pPr marL="0" indent="0">
              <a:buNone/>
            </a:pPr>
            <a:r>
              <a:rPr lang="en-US" sz="2300" dirty="0"/>
              <a:t>Expand classifier to detect other document types</a:t>
            </a:r>
          </a:p>
          <a:p>
            <a:r>
              <a:rPr lang="en-US" dirty="0"/>
              <a:t>This classifier was focused around identify the FAA/EASA CERT form. The other 2 critical items I need to identify are the airline trace document and None Incident (NIS) form.</a:t>
            </a:r>
          </a:p>
        </p:txBody>
      </p:sp>
      <p:sp>
        <p:nvSpPr>
          <p:cNvPr id="4" name="Slide Number Placeholder 3"/>
          <p:cNvSpPr>
            <a:spLocks noGrp="1"/>
          </p:cNvSpPr>
          <p:nvPr>
            <p:ph type="sldNum" sz="quarter" idx="4"/>
          </p:nvPr>
        </p:nvSpPr>
        <p:spPr/>
        <p:txBody>
          <a:bodyPr/>
          <a:lstStyle/>
          <a:p>
            <a:fld id="{975688FF-226C-7E4E-B53E-47255AB0DF7F}" type="slidenum">
              <a:rPr lang="en-US" smtClean="0">
                <a:solidFill>
                  <a:srgbClr val="2B98CA"/>
                </a:solidFill>
                <a:cs typeface="Arial"/>
              </a:rPr>
              <a:pPr/>
              <a:t>17</a:t>
            </a:fld>
            <a:endParaRPr lang="en-US" dirty="0"/>
          </a:p>
        </p:txBody>
      </p:sp>
    </p:spTree>
    <p:extLst>
      <p:ext uri="{BB962C8B-B14F-4D97-AF65-F5344CB8AC3E}">
        <p14:creationId xmlns:p14="http://schemas.microsoft.com/office/powerpoint/2010/main" val="2015712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GB" dirty="0"/>
              <a:t>Presentation </a:t>
            </a:r>
            <a:r>
              <a:rPr lang="en-GB"/>
              <a:t>Overview</a:t>
            </a:r>
          </a:p>
        </p:txBody>
      </p:sp>
      <p:sp>
        <p:nvSpPr>
          <p:cNvPr id="5" name="Content Placeholder 4"/>
          <p:cNvSpPr>
            <a:spLocks noGrp="1"/>
          </p:cNvSpPr>
          <p:nvPr>
            <p:ph idx="1"/>
          </p:nvPr>
        </p:nvSpPr>
        <p:spPr>
          <a:xfrm>
            <a:off x="231912" y="1143000"/>
            <a:ext cx="8607288" cy="4953000"/>
          </a:xfrm>
        </p:spPr>
        <p:txBody>
          <a:bodyPr>
            <a:noAutofit/>
          </a:bodyPr>
          <a:lstStyle/>
          <a:p>
            <a:pPr marL="342900" indent="-342900">
              <a:buAutoNum type="arabicParenR"/>
              <a:tabLst>
                <a:tab pos="2057400" algn="l"/>
              </a:tabLst>
            </a:pPr>
            <a:r>
              <a:rPr lang="en-GB" sz="1600"/>
              <a:t>Introduction to the business problem</a:t>
            </a:r>
          </a:p>
          <a:p>
            <a:pPr marL="342900" indent="-342900">
              <a:buAutoNum type="arabicParenR"/>
              <a:tabLst>
                <a:tab pos="2057400" algn="l"/>
              </a:tabLst>
            </a:pPr>
            <a:r>
              <a:rPr lang="en-GB" sz="1600"/>
              <a:t>Building the Raw Dataset</a:t>
            </a:r>
          </a:p>
          <a:p>
            <a:pPr marL="342900" indent="-342900">
              <a:buAutoNum type="arabicParenR"/>
              <a:tabLst>
                <a:tab pos="2057400" algn="l"/>
              </a:tabLst>
            </a:pPr>
            <a:r>
              <a:rPr lang="en-GB" sz="1600"/>
              <a:t>Exploratory Data Analysis &amp; Data Augmentation</a:t>
            </a:r>
          </a:p>
          <a:p>
            <a:pPr marL="800100" lvl="1" indent="-342900">
              <a:buAutoNum type="arabicParenR"/>
              <a:tabLst>
                <a:tab pos="2057400" algn="l"/>
              </a:tabLst>
            </a:pPr>
            <a:r>
              <a:rPr lang="en-GB" sz="1400" dirty="0" err="1"/>
              <a:t>ImageDataGenerators</a:t>
            </a:r>
            <a:endParaRPr lang="en-GB" sz="1400" dirty="0"/>
          </a:p>
          <a:p>
            <a:pPr marL="800100" lvl="1" indent="-342900">
              <a:buAutoNum type="arabicParenR"/>
              <a:tabLst>
                <a:tab pos="2057400" algn="l"/>
              </a:tabLst>
            </a:pPr>
            <a:r>
              <a:rPr lang="en-GB" sz="1400" dirty="0"/>
              <a:t>Loading Data</a:t>
            </a:r>
          </a:p>
          <a:p>
            <a:pPr marL="800100" lvl="1" indent="-342900">
              <a:buAutoNum type="arabicParenR"/>
              <a:tabLst>
                <a:tab pos="2057400" algn="l"/>
              </a:tabLst>
            </a:pPr>
            <a:r>
              <a:rPr lang="en-GB" sz="1400" dirty="0"/>
              <a:t>Creating more sample data</a:t>
            </a:r>
          </a:p>
          <a:p>
            <a:pPr marL="800100" lvl="1" indent="-342900">
              <a:buAutoNum type="arabicParenR"/>
              <a:tabLst>
                <a:tab pos="2057400" algn="l"/>
              </a:tabLst>
            </a:pPr>
            <a:r>
              <a:rPr lang="en-GB" sz="1400" dirty="0"/>
              <a:t>Preparing / Normalizing data</a:t>
            </a:r>
          </a:p>
          <a:p>
            <a:pPr marL="342900" indent="-342900">
              <a:buAutoNum type="arabicParenR"/>
              <a:tabLst>
                <a:tab pos="2057400" algn="l"/>
              </a:tabLst>
            </a:pPr>
            <a:r>
              <a:rPr lang="en-GB" sz="1600"/>
              <a:t>Building the Model</a:t>
            </a:r>
          </a:p>
          <a:p>
            <a:pPr marL="800100" lvl="1" indent="-342900">
              <a:buAutoNum type="arabicParenR"/>
              <a:tabLst>
                <a:tab pos="2057400" algn="l"/>
              </a:tabLst>
            </a:pPr>
            <a:r>
              <a:rPr lang="en-GB" sz="1400" dirty="0"/>
              <a:t>Defining CNN layers</a:t>
            </a:r>
          </a:p>
          <a:p>
            <a:pPr marL="800100" lvl="1" indent="-342900">
              <a:buAutoNum type="arabicParenR"/>
              <a:tabLst>
                <a:tab pos="2057400" algn="l"/>
              </a:tabLst>
            </a:pPr>
            <a:r>
              <a:rPr lang="en-GB" sz="1400" dirty="0"/>
              <a:t>Brief Overview on how CNN works</a:t>
            </a:r>
          </a:p>
          <a:p>
            <a:pPr marL="342900" indent="-342900">
              <a:buAutoNum type="arabicParenR"/>
              <a:tabLst>
                <a:tab pos="2057400" algn="l"/>
              </a:tabLst>
            </a:pPr>
            <a:r>
              <a:rPr lang="en-GB" sz="1600"/>
              <a:t>Predicting new data</a:t>
            </a:r>
          </a:p>
          <a:p>
            <a:pPr marL="342900" indent="-342900">
              <a:buAutoNum type="arabicParenR"/>
              <a:tabLst>
                <a:tab pos="2057400" algn="l"/>
              </a:tabLst>
            </a:pPr>
            <a:r>
              <a:rPr lang="en-GB" sz="1600"/>
              <a:t>Evaluating and interpreting the model results</a:t>
            </a:r>
            <a:endParaRPr lang="en-GB" sz="1600" dirty="0"/>
          </a:p>
          <a:p>
            <a:pPr marL="800100" lvl="1" indent="-342900">
              <a:buAutoNum type="arabicParenR"/>
              <a:tabLst>
                <a:tab pos="2057400" algn="l"/>
              </a:tabLst>
            </a:pPr>
            <a:r>
              <a:rPr lang="en-GB" sz="1400" dirty="0"/>
              <a:t>Current Model Performance</a:t>
            </a:r>
          </a:p>
          <a:p>
            <a:pPr marL="800100" lvl="1" indent="-342900">
              <a:buAutoNum type="arabicParenR"/>
              <a:tabLst>
                <a:tab pos="2057400" algn="l"/>
              </a:tabLst>
            </a:pPr>
            <a:r>
              <a:rPr lang="en-GB" sz="1400" dirty="0"/>
              <a:t>Thoughts on improving performance</a:t>
            </a:r>
          </a:p>
          <a:p>
            <a:pPr marL="342900" indent="-342900">
              <a:buAutoNum type="arabicParenR"/>
              <a:tabLst>
                <a:tab pos="2057400" algn="l"/>
              </a:tabLst>
            </a:pPr>
            <a:r>
              <a:rPr lang="en-GB" sz="1600"/>
              <a:t>Next steps</a:t>
            </a:r>
          </a:p>
          <a:p>
            <a:pPr>
              <a:tabLst>
                <a:tab pos="2057400" algn="l"/>
              </a:tabLst>
            </a:pPr>
            <a:endParaRPr lang="en-GB" sz="1200"/>
          </a:p>
        </p:txBody>
      </p:sp>
      <p:sp>
        <p:nvSpPr>
          <p:cNvPr id="2" name="Slide Number Placeholder 1"/>
          <p:cNvSpPr>
            <a:spLocks noGrp="1"/>
          </p:cNvSpPr>
          <p:nvPr>
            <p:ph type="sldNum" sz="quarter" idx="4"/>
          </p:nvPr>
        </p:nvSpPr>
        <p:spPr/>
        <p:txBody>
          <a:bodyPr/>
          <a:lstStyle/>
          <a:p>
            <a:fld id="{975688FF-226C-7E4E-B53E-47255AB0DF7F}" type="slidenum">
              <a:rPr lang="en-US" smtClean="0">
                <a:solidFill>
                  <a:srgbClr val="2B98CA"/>
                </a:solidFill>
                <a:cs typeface="Arial"/>
              </a:rPr>
              <a:pPr/>
              <a:t>2</a:t>
            </a:fld>
            <a:endParaRPr lang="en-US">
              <a:solidFill>
                <a:srgbClr val="002060">
                  <a:tint val="75000"/>
                </a:srgbClr>
              </a:solidFill>
            </a:endParaRPr>
          </a:p>
        </p:txBody>
      </p:sp>
    </p:spTree>
    <p:extLst>
      <p:ext uri="{BB962C8B-B14F-4D97-AF65-F5344CB8AC3E}">
        <p14:creationId xmlns:p14="http://schemas.microsoft.com/office/powerpoint/2010/main" val="1469248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GB"/>
              <a:t>INTRODUCTION</a:t>
            </a:r>
          </a:p>
        </p:txBody>
      </p:sp>
      <p:sp>
        <p:nvSpPr>
          <p:cNvPr id="5" name="Content Placeholder 4"/>
          <p:cNvSpPr>
            <a:spLocks noGrp="1"/>
          </p:cNvSpPr>
          <p:nvPr>
            <p:ph idx="1"/>
          </p:nvPr>
        </p:nvSpPr>
        <p:spPr>
          <a:xfrm>
            <a:off x="231912" y="1143000"/>
            <a:ext cx="8607288" cy="4953000"/>
          </a:xfrm>
        </p:spPr>
        <p:txBody>
          <a:bodyPr>
            <a:noAutofit/>
          </a:bodyPr>
          <a:lstStyle/>
          <a:p>
            <a:pPr>
              <a:tabLst>
                <a:tab pos="2057400" algn="l"/>
              </a:tabLst>
            </a:pPr>
            <a:r>
              <a:rPr lang="en-GB" sz="1600"/>
              <a:t>Aviation is highly regulated industry and requires strict documentation of installed components</a:t>
            </a:r>
          </a:p>
          <a:p>
            <a:pPr lvl="1">
              <a:tabLst>
                <a:tab pos="2057400" algn="l"/>
              </a:tabLst>
            </a:pPr>
            <a:r>
              <a:rPr lang="en-GB" sz="1400"/>
              <a:t>All serialized components require 3 forms for complete airworthiness</a:t>
            </a:r>
          </a:p>
          <a:p>
            <a:pPr lvl="2">
              <a:tabLst>
                <a:tab pos="2057400" algn="l"/>
              </a:tabLst>
            </a:pPr>
            <a:r>
              <a:rPr lang="en-GB" sz="1200"/>
              <a:t>FAA/EASA Shop Certificate (REQUIRED)</a:t>
            </a:r>
          </a:p>
          <a:p>
            <a:pPr lvl="2">
              <a:tabLst>
                <a:tab pos="2057400" algn="l"/>
              </a:tabLst>
            </a:pPr>
            <a:r>
              <a:rPr lang="en-GB" sz="1200"/>
              <a:t>Trace </a:t>
            </a:r>
          </a:p>
          <a:p>
            <a:pPr lvl="2">
              <a:tabLst>
                <a:tab pos="2057400" algn="l"/>
              </a:tabLst>
            </a:pPr>
            <a:r>
              <a:rPr lang="en-GB" sz="1200"/>
              <a:t>Non-Incident Statement NIS </a:t>
            </a:r>
          </a:p>
          <a:p>
            <a:pPr>
              <a:tabLst>
                <a:tab pos="2057400" algn="l"/>
              </a:tabLst>
            </a:pPr>
            <a:r>
              <a:rPr lang="en-GB" sz="1600"/>
              <a:t>Quality Control Shortcomings</a:t>
            </a:r>
          </a:p>
          <a:p>
            <a:pPr lvl="1">
              <a:tabLst>
                <a:tab pos="2057400" algn="l"/>
              </a:tabLst>
            </a:pPr>
            <a:r>
              <a:rPr lang="en-GB" sz="1400"/>
              <a:t>Documents should be scanned and tagged appropriately on receipt</a:t>
            </a:r>
          </a:p>
          <a:p>
            <a:pPr lvl="1">
              <a:tabLst>
                <a:tab pos="2057400" algn="l"/>
              </a:tabLst>
            </a:pPr>
            <a:r>
              <a:rPr lang="en-GB" sz="1400"/>
              <a:t>If missing documents, part </a:t>
            </a:r>
            <a:r>
              <a:rPr lang="en-GB" sz="1400" i="1"/>
              <a:t>should</a:t>
            </a:r>
            <a:r>
              <a:rPr lang="en-GB" sz="1400"/>
              <a:t> be quarantined until missing/revised paperwork received.</a:t>
            </a:r>
          </a:p>
          <a:p>
            <a:pPr lvl="1">
              <a:tabLst>
                <a:tab pos="2057400" algn="l"/>
              </a:tabLst>
            </a:pPr>
            <a:r>
              <a:rPr lang="en-GB" sz="1400"/>
              <a:t>QC process does not always follow these procedures</a:t>
            </a:r>
          </a:p>
          <a:p>
            <a:pPr>
              <a:tabLst>
                <a:tab pos="2057400" algn="l"/>
              </a:tabLst>
            </a:pPr>
            <a:r>
              <a:rPr lang="en-GB" sz="1600"/>
              <a:t>Business Problem</a:t>
            </a:r>
          </a:p>
          <a:p>
            <a:pPr lvl="1">
              <a:tabLst>
                <a:tab pos="2057400" algn="l"/>
              </a:tabLst>
            </a:pPr>
            <a:r>
              <a:rPr lang="en-GB" sz="1400"/>
              <a:t>Missing paperwork is not flagged until we go to ship the part</a:t>
            </a:r>
          </a:p>
          <a:p>
            <a:pPr lvl="1">
              <a:tabLst>
                <a:tab pos="2057400" algn="l"/>
              </a:tabLst>
            </a:pPr>
            <a:r>
              <a:rPr lang="en-GB" sz="1400"/>
              <a:t>Requires us to scramble to locate/produce proper paperwork</a:t>
            </a:r>
          </a:p>
          <a:p>
            <a:pPr lvl="1">
              <a:tabLst>
                <a:tab pos="2057400" algn="l"/>
              </a:tabLst>
            </a:pPr>
            <a:r>
              <a:rPr lang="en-GB" sz="1400"/>
              <a:t>Create risk to missing our service obligation to our customer</a:t>
            </a:r>
          </a:p>
          <a:p>
            <a:pPr>
              <a:tabLst>
                <a:tab pos="2057400" algn="l"/>
              </a:tabLst>
            </a:pPr>
            <a:r>
              <a:rPr lang="en-GB" sz="1600"/>
              <a:t>Business Proposal</a:t>
            </a:r>
          </a:p>
          <a:p>
            <a:pPr lvl="1">
              <a:tabLst>
                <a:tab pos="2057400" algn="l"/>
              </a:tabLst>
            </a:pPr>
            <a:r>
              <a:rPr lang="en-GB" sz="1400"/>
              <a:t>To build and train an image classifier using a CNN to identify a CERT from a NONCERT.</a:t>
            </a:r>
          </a:p>
          <a:p>
            <a:pPr lvl="1">
              <a:tabLst>
                <a:tab pos="2057400" algn="l"/>
              </a:tabLst>
            </a:pPr>
            <a:endParaRPr lang="en-GB" sz="1400"/>
          </a:p>
          <a:p>
            <a:pPr marL="0" indent="0">
              <a:buNone/>
              <a:tabLst>
                <a:tab pos="2057400" algn="l"/>
              </a:tabLst>
            </a:pPr>
            <a:endParaRPr lang="en-GB" sz="1600"/>
          </a:p>
        </p:txBody>
      </p:sp>
      <p:sp>
        <p:nvSpPr>
          <p:cNvPr id="2" name="Slide Number Placeholder 1"/>
          <p:cNvSpPr>
            <a:spLocks noGrp="1"/>
          </p:cNvSpPr>
          <p:nvPr>
            <p:ph type="sldNum" sz="quarter" idx="4"/>
          </p:nvPr>
        </p:nvSpPr>
        <p:spPr/>
        <p:txBody>
          <a:bodyPr/>
          <a:lstStyle/>
          <a:p>
            <a:fld id="{975688FF-226C-7E4E-B53E-47255AB0DF7F}" type="slidenum">
              <a:rPr lang="en-US" smtClean="0">
                <a:solidFill>
                  <a:srgbClr val="2B98CA"/>
                </a:solidFill>
                <a:cs typeface="Arial"/>
              </a:rPr>
              <a:pPr/>
              <a:t>3</a:t>
            </a:fld>
            <a:endParaRPr lang="en-US">
              <a:solidFill>
                <a:srgbClr val="002060">
                  <a:tint val="75000"/>
                </a:srgbClr>
              </a:solidFill>
            </a:endParaRPr>
          </a:p>
        </p:txBody>
      </p:sp>
    </p:spTree>
    <p:extLst>
      <p:ext uri="{BB962C8B-B14F-4D97-AF65-F5344CB8AC3E}">
        <p14:creationId xmlns:p14="http://schemas.microsoft.com/office/powerpoint/2010/main" val="264742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GB"/>
              <a:t>Building Dataset</a:t>
            </a:r>
          </a:p>
        </p:txBody>
      </p:sp>
      <p:sp>
        <p:nvSpPr>
          <p:cNvPr id="2" name="Slide Number Placeholder 1"/>
          <p:cNvSpPr>
            <a:spLocks noGrp="1"/>
          </p:cNvSpPr>
          <p:nvPr>
            <p:ph type="sldNum" sz="quarter" idx="4"/>
          </p:nvPr>
        </p:nvSpPr>
        <p:spPr/>
        <p:txBody>
          <a:bodyPr/>
          <a:lstStyle/>
          <a:p>
            <a:fld id="{975688FF-226C-7E4E-B53E-47255AB0DF7F}" type="slidenum">
              <a:rPr lang="en-US" smtClean="0">
                <a:solidFill>
                  <a:srgbClr val="2B98CA"/>
                </a:solidFill>
                <a:cs typeface="Arial"/>
              </a:rPr>
              <a:pPr/>
              <a:t>4</a:t>
            </a:fld>
            <a:endParaRPr lang="en-US">
              <a:solidFill>
                <a:srgbClr val="002060">
                  <a:tint val="75000"/>
                </a:srgbClr>
              </a:solidFill>
            </a:endParaRPr>
          </a:p>
        </p:txBody>
      </p:sp>
      <p:sp>
        <p:nvSpPr>
          <p:cNvPr id="8" name="Content Placeholder 4"/>
          <p:cNvSpPr>
            <a:spLocks noGrp="1"/>
          </p:cNvSpPr>
          <p:nvPr>
            <p:ph idx="1"/>
          </p:nvPr>
        </p:nvSpPr>
        <p:spPr>
          <a:xfrm>
            <a:off x="228600" y="1104142"/>
            <a:ext cx="8915400" cy="4915658"/>
          </a:xfrm>
        </p:spPr>
        <p:txBody>
          <a:bodyPr>
            <a:noAutofit/>
          </a:bodyPr>
          <a:lstStyle/>
          <a:p>
            <a:pPr>
              <a:tabLst>
                <a:tab pos="2057400" algn="l"/>
              </a:tabLst>
            </a:pPr>
            <a:r>
              <a:rPr lang="en-GB" sz="1600"/>
              <a:t>ERP System Challenges</a:t>
            </a:r>
          </a:p>
          <a:p>
            <a:pPr>
              <a:tabLst>
                <a:tab pos="2057400" algn="l"/>
              </a:tabLst>
            </a:pPr>
            <a:r>
              <a:rPr lang="en-GB" sz="1600"/>
              <a:t>Gathering and creation of raw dataset</a:t>
            </a:r>
          </a:p>
          <a:p>
            <a:pPr marL="800100" lvl="1" indent="-342900">
              <a:buFont typeface="+mj-lt"/>
              <a:buAutoNum type="arabicPeriod"/>
              <a:tabLst>
                <a:tab pos="2057400" algn="l"/>
              </a:tabLst>
            </a:pPr>
            <a:r>
              <a:rPr lang="en-GB" sz="1400"/>
              <a:t>Manually Download system images and documents to create dataset</a:t>
            </a:r>
          </a:p>
          <a:p>
            <a:pPr marL="800100" lvl="1" indent="-342900">
              <a:buFont typeface="+mj-lt"/>
              <a:buAutoNum type="arabicPeriod"/>
              <a:tabLst>
                <a:tab pos="2057400" algn="l"/>
              </a:tabLst>
            </a:pPr>
            <a:r>
              <a:rPr lang="en-GB" sz="1400"/>
              <a:t>Files consist of a mix of JPGs, </a:t>
            </a:r>
            <a:r>
              <a:rPr lang="en-GB" sz="1400" dirty="0"/>
              <a:t>TIFs</a:t>
            </a:r>
            <a:r>
              <a:rPr lang="en-GB" sz="1400"/>
              <a:t>, and PDFs.</a:t>
            </a:r>
          </a:p>
          <a:p>
            <a:pPr marL="800100" lvl="1" indent="-342900">
              <a:buFont typeface="+mj-lt"/>
              <a:buAutoNum type="arabicPeriod"/>
              <a:tabLst>
                <a:tab pos="2057400" algn="l"/>
              </a:tabLst>
            </a:pPr>
            <a:r>
              <a:rPr lang="en-GB" sz="1400"/>
              <a:t>PDFs require splitting by page and conversion to JPG</a:t>
            </a:r>
          </a:p>
          <a:p>
            <a:pPr marL="800100" lvl="1" indent="-342900">
              <a:buFont typeface="+mj-lt"/>
              <a:buAutoNum type="arabicPeriod"/>
              <a:tabLst>
                <a:tab pos="2057400" algn="l"/>
              </a:tabLst>
            </a:pPr>
            <a:r>
              <a:rPr lang="en-GB" sz="1400"/>
              <a:t>Each individual image then needs review and placed in to the correct class</a:t>
            </a:r>
          </a:p>
          <a:p>
            <a:pPr lvl="2">
              <a:tabLst>
                <a:tab pos="2057400" algn="l"/>
              </a:tabLst>
            </a:pPr>
            <a:r>
              <a:rPr lang="en-GB" sz="1000"/>
              <a:t>CERT</a:t>
            </a:r>
          </a:p>
          <a:p>
            <a:pPr lvl="2">
              <a:tabLst>
                <a:tab pos="2057400" algn="l"/>
              </a:tabLst>
            </a:pPr>
            <a:r>
              <a:rPr lang="en-GB" sz="1000"/>
              <a:t>NONCERT</a:t>
            </a:r>
          </a:p>
          <a:p>
            <a:pPr>
              <a:tabLst>
                <a:tab pos="2057400" algn="l"/>
              </a:tabLst>
            </a:pPr>
            <a:r>
              <a:rPr lang="en-GB" sz="1600"/>
              <a:t>Bigger is better, but need to start somewhere.</a:t>
            </a:r>
          </a:p>
          <a:p>
            <a:pPr lvl="1">
              <a:tabLst>
                <a:tab pos="2057400" algn="l"/>
              </a:tabLst>
            </a:pPr>
            <a:r>
              <a:rPr lang="en-GB" sz="1400"/>
              <a:t>Constructed dataset with a minimum of 100 images in each class for my training data.</a:t>
            </a:r>
          </a:p>
          <a:p>
            <a:pPr marL="0" indent="0">
              <a:buNone/>
              <a:tabLst>
                <a:tab pos="2057400" algn="l"/>
              </a:tabLst>
            </a:pPr>
            <a:endParaRPr lang="en-GB" sz="1600"/>
          </a:p>
        </p:txBody>
      </p:sp>
      <p:pic>
        <p:nvPicPr>
          <p:cNvPr id="4" name="Picture 3"/>
          <p:cNvPicPr>
            <a:picLocks noChangeAspect="1"/>
          </p:cNvPicPr>
          <p:nvPr/>
        </p:nvPicPr>
        <p:blipFill>
          <a:blip r:embed="rId3"/>
          <a:stretch>
            <a:fillRect/>
          </a:stretch>
        </p:blipFill>
        <p:spPr>
          <a:xfrm>
            <a:off x="2095500" y="3751441"/>
            <a:ext cx="4152900" cy="2469292"/>
          </a:xfrm>
          <a:prstGeom prst="rect">
            <a:avLst/>
          </a:prstGeom>
        </p:spPr>
      </p:pic>
    </p:spTree>
    <p:extLst>
      <p:ext uri="{BB962C8B-B14F-4D97-AF65-F5344CB8AC3E}">
        <p14:creationId xmlns:p14="http://schemas.microsoft.com/office/powerpoint/2010/main" val="1546813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7886700" cy="457200"/>
          </a:xfrm>
        </p:spPr>
        <p:txBody>
          <a:bodyPr/>
          <a:lstStyle/>
          <a:p>
            <a:r>
              <a:rPr lang="en-US" dirty="0"/>
              <a:t>Exploratory Data Analysis</a:t>
            </a:r>
          </a:p>
        </p:txBody>
      </p:sp>
      <p:pic>
        <p:nvPicPr>
          <p:cNvPr id="6" name="Content Placeholder 5"/>
          <p:cNvPicPr>
            <a:picLocks noGrp="1" noChangeAspect="1"/>
          </p:cNvPicPr>
          <p:nvPr>
            <p:ph idx="1"/>
          </p:nvPr>
        </p:nvPicPr>
        <p:blipFill>
          <a:blip r:embed="rId2"/>
          <a:stretch>
            <a:fillRect/>
          </a:stretch>
        </p:blipFill>
        <p:spPr>
          <a:xfrm>
            <a:off x="182218" y="4118504"/>
            <a:ext cx="2617304" cy="2035041"/>
          </a:xfrm>
          <a:prstGeom prst="rect">
            <a:avLst/>
          </a:prstGeom>
        </p:spPr>
      </p:pic>
      <p:sp>
        <p:nvSpPr>
          <p:cNvPr id="4" name="Slide Number Placeholder 3"/>
          <p:cNvSpPr>
            <a:spLocks noGrp="1"/>
          </p:cNvSpPr>
          <p:nvPr>
            <p:ph type="sldNum" sz="quarter" idx="4"/>
          </p:nvPr>
        </p:nvSpPr>
        <p:spPr/>
        <p:txBody>
          <a:bodyPr/>
          <a:lstStyle/>
          <a:p>
            <a:fld id="{975688FF-226C-7E4E-B53E-47255AB0DF7F}" type="slidenum">
              <a:rPr lang="en-US" smtClean="0">
                <a:solidFill>
                  <a:srgbClr val="2B98CA"/>
                </a:solidFill>
                <a:cs typeface="Arial"/>
              </a:rPr>
              <a:pPr/>
              <a:t>5</a:t>
            </a:fld>
            <a:endParaRPr lang="en-US" dirty="0"/>
          </a:p>
        </p:txBody>
      </p:sp>
      <p:sp>
        <p:nvSpPr>
          <p:cNvPr id="9" name="TextBox 8"/>
          <p:cNvSpPr txBox="1"/>
          <p:nvPr/>
        </p:nvSpPr>
        <p:spPr>
          <a:xfrm>
            <a:off x="349423" y="965334"/>
            <a:ext cx="8769003" cy="1569660"/>
          </a:xfrm>
          <a:prstGeom prst="rect">
            <a:avLst/>
          </a:prstGeom>
          <a:noFill/>
        </p:spPr>
        <p:txBody>
          <a:bodyPr wrap="square" rtlCol="0">
            <a:spAutoFit/>
          </a:bodyPr>
          <a:lstStyle/>
          <a:p>
            <a:r>
              <a:rPr lang="en-US" sz="1600" dirty="0"/>
              <a:t>Height / Width / File Size</a:t>
            </a:r>
          </a:p>
          <a:p>
            <a:pPr marL="285750" indent="-285750">
              <a:buFont typeface="Arial" panose="020B0604020202020204" pitchFamily="34" charset="0"/>
              <a:buChar char="•"/>
            </a:pPr>
            <a:r>
              <a:rPr lang="en-US" sz="1600" dirty="0" err="1"/>
              <a:t>NonCerts</a:t>
            </a:r>
            <a:r>
              <a:rPr lang="en-US" sz="1600" dirty="0"/>
              <a:t> are considerably larger than CERTs both in file size and dimensions</a:t>
            </a:r>
          </a:p>
          <a:p>
            <a:pPr marL="285750" indent="-285750">
              <a:buFont typeface="Arial" panose="020B0604020202020204" pitchFamily="34" charset="0"/>
              <a:buChar char="•"/>
            </a:pPr>
            <a:endParaRPr lang="en-US" sz="1600" dirty="0"/>
          </a:p>
          <a:p>
            <a:r>
              <a:rPr lang="en-US" sz="1600" dirty="0"/>
              <a:t>I can also now see how much training data I have</a:t>
            </a:r>
          </a:p>
          <a:p>
            <a:pPr marL="285750" indent="-285750">
              <a:buFont typeface="Arial" panose="020B0604020202020204" pitchFamily="34" charset="0"/>
              <a:buChar char="•"/>
            </a:pPr>
            <a:r>
              <a:rPr lang="en-US" sz="1600" dirty="0"/>
              <a:t>113 Training CERTS and 134 NONCERTS</a:t>
            </a:r>
          </a:p>
          <a:p>
            <a:endParaRPr lang="en-US" sz="1600" dirty="0"/>
          </a:p>
        </p:txBody>
      </p:sp>
      <p:pic>
        <p:nvPicPr>
          <p:cNvPr id="10" name="Picture 9"/>
          <p:cNvPicPr>
            <a:picLocks noChangeAspect="1"/>
          </p:cNvPicPr>
          <p:nvPr/>
        </p:nvPicPr>
        <p:blipFill>
          <a:blip r:embed="rId3"/>
          <a:stretch>
            <a:fillRect/>
          </a:stretch>
        </p:blipFill>
        <p:spPr>
          <a:xfrm>
            <a:off x="116786" y="3442229"/>
            <a:ext cx="2895600" cy="676275"/>
          </a:xfrm>
          <a:prstGeom prst="rect">
            <a:avLst/>
          </a:prstGeom>
        </p:spPr>
      </p:pic>
      <p:pic>
        <p:nvPicPr>
          <p:cNvPr id="11" name="Picture 10"/>
          <p:cNvPicPr>
            <a:picLocks noChangeAspect="1"/>
          </p:cNvPicPr>
          <p:nvPr/>
        </p:nvPicPr>
        <p:blipFill>
          <a:blip r:embed="rId4"/>
          <a:stretch>
            <a:fillRect/>
          </a:stretch>
        </p:blipFill>
        <p:spPr>
          <a:xfrm>
            <a:off x="3154136" y="4190381"/>
            <a:ext cx="2571750" cy="1923222"/>
          </a:xfrm>
          <a:prstGeom prst="rect">
            <a:avLst/>
          </a:prstGeom>
        </p:spPr>
      </p:pic>
      <p:pic>
        <p:nvPicPr>
          <p:cNvPr id="12" name="Picture 11"/>
          <p:cNvPicPr>
            <a:picLocks noChangeAspect="1"/>
          </p:cNvPicPr>
          <p:nvPr/>
        </p:nvPicPr>
        <p:blipFill>
          <a:blip r:embed="rId5"/>
          <a:stretch>
            <a:fillRect/>
          </a:stretch>
        </p:blipFill>
        <p:spPr>
          <a:xfrm>
            <a:off x="6268428" y="4194441"/>
            <a:ext cx="2603429" cy="2023626"/>
          </a:xfrm>
          <a:prstGeom prst="rect">
            <a:avLst/>
          </a:prstGeom>
        </p:spPr>
      </p:pic>
      <p:pic>
        <p:nvPicPr>
          <p:cNvPr id="13" name="Picture 12"/>
          <p:cNvPicPr>
            <a:picLocks noChangeAspect="1"/>
          </p:cNvPicPr>
          <p:nvPr/>
        </p:nvPicPr>
        <p:blipFill>
          <a:blip r:embed="rId6"/>
          <a:stretch>
            <a:fillRect/>
          </a:stretch>
        </p:blipFill>
        <p:spPr>
          <a:xfrm>
            <a:off x="6324600" y="3442229"/>
            <a:ext cx="2819400" cy="666750"/>
          </a:xfrm>
          <a:prstGeom prst="rect">
            <a:avLst/>
          </a:prstGeom>
        </p:spPr>
      </p:pic>
      <p:pic>
        <p:nvPicPr>
          <p:cNvPr id="14" name="Content Placeholder 5"/>
          <p:cNvPicPr>
            <a:picLocks noGrp="1" noChangeAspect="1"/>
          </p:cNvPicPr>
          <p:nvPr>
            <p:ph idx="1"/>
          </p:nvPr>
        </p:nvPicPr>
        <p:blipFill>
          <a:blip r:embed="rId7"/>
          <a:stretch>
            <a:fillRect/>
          </a:stretch>
        </p:blipFill>
        <p:spPr>
          <a:xfrm>
            <a:off x="3143250" y="3314616"/>
            <a:ext cx="3181350" cy="857250"/>
          </a:xfrm>
          <a:prstGeom prst="rect">
            <a:avLst/>
          </a:prstGeom>
        </p:spPr>
      </p:pic>
    </p:spTree>
    <p:extLst>
      <p:ext uri="{BB962C8B-B14F-4D97-AF65-F5344CB8AC3E}">
        <p14:creationId xmlns:p14="http://schemas.microsoft.com/office/powerpoint/2010/main" val="2741475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GB" dirty="0"/>
              <a:t>Data Augmentation</a:t>
            </a:r>
            <a:endParaRPr lang="en-GB"/>
          </a:p>
        </p:txBody>
      </p:sp>
      <p:pic>
        <p:nvPicPr>
          <p:cNvPr id="4" name="Content Placeholder 3"/>
          <p:cNvPicPr>
            <a:picLocks noGrp="1" noChangeAspect="1"/>
          </p:cNvPicPr>
          <p:nvPr>
            <p:ph idx="1"/>
          </p:nvPr>
        </p:nvPicPr>
        <p:blipFill>
          <a:blip r:embed="rId3"/>
          <a:stretch>
            <a:fillRect/>
          </a:stretch>
        </p:blipFill>
        <p:spPr>
          <a:xfrm>
            <a:off x="212802" y="1194366"/>
            <a:ext cx="3309257" cy="2522798"/>
          </a:xfrm>
          <a:prstGeom prst="rect">
            <a:avLst/>
          </a:prstGeom>
        </p:spPr>
      </p:pic>
      <p:sp>
        <p:nvSpPr>
          <p:cNvPr id="2" name="Slide Number Placeholder 1"/>
          <p:cNvSpPr>
            <a:spLocks noGrp="1"/>
          </p:cNvSpPr>
          <p:nvPr>
            <p:ph type="sldNum" sz="quarter" idx="4"/>
          </p:nvPr>
        </p:nvSpPr>
        <p:spPr/>
        <p:txBody>
          <a:bodyPr/>
          <a:lstStyle/>
          <a:p>
            <a:fld id="{975688FF-226C-7E4E-B53E-47255AB0DF7F}" type="slidenum">
              <a:rPr lang="en-US" smtClean="0">
                <a:solidFill>
                  <a:srgbClr val="2B98CA"/>
                </a:solidFill>
                <a:cs typeface="Arial"/>
              </a:rPr>
              <a:pPr/>
              <a:t>6</a:t>
            </a:fld>
            <a:endParaRPr lang="en-US">
              <a:solidFill>
                <a:srgbClr val="002060">
                  <a:tint val="75000"/>
                </a:srgbClr>
              </a:solidFill>
            </a:endParaRPr>
          </a:p>
        </p:txBody>
      </p:sp>
      <p:sp>
        <p:nvSpPr>
          <p:cNvPr id="10" name="TextBox 9"/>
          <p:cNvSpPr txBox="1"/>
          <p:nvPr/>
        </p:nvSpPr>
        <p:spPr>
          <a:xfrm>
            <a:off x="762000" y="848225"/>
            <a:ext cx="2210862" cy="369332"/>
          </a:xfrm>
          <a:prstGeom prst="rect">
            <a:avLst/>
          </a:prstGeom>
          <a:noFill/>
        </p:spPr>
        <p:txBody>
          <a:bodyPr wrap="none" rtlCol="0">
            <a:spAutoFit/>
          </a:bodyPr>
          <a:lstStyle/>
          <a:p>
            <a:r>
              <a:rPr lang="en-US" dirty="0"/>
              <a:t>Original Raw Image</a:t>
            </a:r>
          </a:p>
        </p:txBody>
      </p:sp>
      <p:sp>
        <p:nvSpPr>
          <p:cNvPr id="11" name="TextBox 10"/>
          <p:cNvSpPr txBox="1"/>
          <p:nvPr/>
        </p:nvSpPr>
        <p:spPr>
          <a:xfrm>
            <a:off x="5291306" y="848225"/>
            <a:ext cx="2185214" cy="369332"/>
          </a:xfrm>
          <a:prstGeom prst="rect">
            <a:avLst/>
          </a:prstGeom>
          <a:noFill/>
        </p:spPr>
        <p:txBody>
          <a:bodyPr wrap="none" rtlCol="0">
            <a:spAutoFit/>
          </a:bodyPr>
          <a:lstStyle/>
          <a:p>
            <a:r>
              <a:rPr lang="en-US" dirty="0"/>
              <a:t>Augmented Images</a:t>
            </a:r>
          </a:p>
        </p:txBody>
      </p:sp>
      <p:pic>
        <p:nvPicPr>
          <p:cNvPr id="12" name="Picture 11"/>
          <p:cNvPicPr>
            <a:picLocks noChangeAspect="1"/>
          </p:cNvPicPr>
          <p:nvPr/>
        </p:nvPicPr>
        <p:blipFill>
          <a:blip r:embed="rId4"/>
          <a:stretch>
            <a:fillRect/>
          </a:stretch>
        </p:blipFill>
        <p:spPr>
          <a:xfrm>
            <a:off x="6738945" y="1217557"/>
            <a:ext cx="2341692" cy="1548703"/>
          </a:xfrm>
          <a:prstGeom prst="rect">
            <a:avLst/>
          </a:prstGeom>
        </p:spPr>
      </p:pic>
      <p:pic>
        <p:nvPicPr>
          <p:cNvPr id="14" name="Picture 13"/>
          <p:cNvPicPr>
            <a:picLocks noChangeAspect="1"/>
          </p:cNvPicPr>
          <p:nvPr/>
        </p:nvPicPr>
        <p:blipFill>
          <a:blip r:embed="rId5"/>
          <a:stretch>
            <a:fillRect/>
          </a:stretch>
        </p:blipFill>
        <p:spPr>
          <a:xfrm>
            <a:off x="4273838" y="1217556"/>
            <a:ext cx="2427168" cy="1568819"/>
          </a:xfrm>
          <a:prstGeom prst="rect">
            <a:avLst/>
          </a:prstGeom>
        </p:spPr>
      </p:pic>
      <p:pic>
        <p:nvPicPr>
          <p:cNvPr id="15" name="Picture 14"/>
          <p:cNvPicPr>
            <a:picLocks noChangeAspect="1"/>
          </p:cNvPicPr>
          <p:nvPr/>
        </p:nvPicPr>
        <p:blipFill>
          <a:blip r:embed="rId6"/>
          <a:stretch>
            <a:fillRect/>
          </a:stretch>
        </p:blipFill>
        <p:spPr>
          <a:xfrm>
            <a:off x="6738944" y="2738786"/>
            <a:ext cx="2328856" cy="1806871"/>
          </a:xfrm>
          <a:prstGeom prst="rect">
            <a:avLst/>
          </a:prstGeom>
        </p:spPr>
      </p:pic>
      <p:pic>
        <p:nvPicPr>
          <p:cNvPr id="16" name="Picture 15"/>
          <p:cNvPicPr>
            <a:picLocks noChangeAspect="1"/>
          </p:cNvPicPr>
          <p:nvPr/>
        </p:nvPicPr>
        <p:blipFill>
          <a:blip r:embed="rId7"/>
          <a:stretch>
            <a:fillRect/>
          </a:stretch>
        </p:blipFill>
        <p:spPr>
          <a:xfrm>
            <a:off x="4295583" y="2799390"/>
            <a:ext cx="2396148" cy="1835547"/>
          </a:xfrm>
          <a:prstGeom prst="rect">
            <a:avLst/>
          </a:prstGeom>
        </p:spPr>
      </p:pic>
      <p:pic>
        <p:nvPicPr>
          <p:cNvPr id="17" name="Picture 16"/>
          <p:cNvPicPr>
            <a:picLocks noChangeAspect="1"/>
          </p:cNvPicPr>
          <p:nvPr/>
        </p:nvPicPr>
        <p:blipFill>
          <a:blip r:embed="rId8"/>
          <a:stretch>
            <a:fillRect/>
          </a:stretch>
        </p:blipFill>
        <p:spPr>
          <a:xfrm>
            <a:off x="4343400" y="4507890"/>
            <a:ext cx="2362200" cy="1689112"/>
          </a:xfrm>
          <a:prstGeom prst="rect">
            <a:avLst/>
          </a:prstGeom>
        </p:spPr>
      </p:pic>
      <p:pic>
        <p:nvPicPr>
          <p:cNvPr id="18" name="Picture 17"/>
          <p:cNvPicPr>
            <a:picLocks noChangeAspect="1"/>
          </p:cNvPicPr>
          <p:nvPr/>
        </p:nvPicPr>
        <p:blipFill>
          <a:blip r:embed="rId9"/>
          <a:stretch>
            <a:fillRect/>
          </a:stretch>
        </p:blipFill>
        <p:spPr>
          <a:xfrm>
            <a:off x="6705600" y="4507890"/>
            <a:ext cx="2375036" cy="1689112"/>
          </a:xfrm>
          <a:prstGeom prst="rect">
            <a:avLst/>
          </a:prstGeom>
        </p:spPr>
      </p:pic>
      <p:sp>
        <p:nvSpPr>
          <p:cNvPr id="20" name="TextBox 19"/>
          <p:cNvSpPr txBox="1"/>
          <p:nvPr/>
        </p:nvSpPr>
        <p:spPr>
          <a:xfrm>
            <a:off x="199550" y="3861559"/>
            <a:ext cx="4048820" cy="1815882"/>
          </a:xfrm>
          <a:prstGeom prst="rect">
            <a:avLst/>
          </a:prstGeom>
          <a:noFill/>
        </p:spPr>
        <p:txBody>
          <a:bodyPr wrap="square" rtlCol="0">
            <a:spAutoFit/>
          </a:bodyPr>
          <a:lstStyle/>
          <a:p>
            <a:pPr marL="285750" indent="-285750">
              <a:buFont typeface="Arial" panose="020B0604020202020204" pitchFamily="34" charset="0"/>
              <a:buChar char="•"/>
            </a:pPr>
            <a:r>
              <a:rPr lang="en-US" sz="1400" dirty="0"/>
              <a:t>Used </a:t>
            </a:r>
            <a:r>
              <a:rPr lang="en-US" sz="1400" dirty="0" err="1"/>
              <a:t>Keras</a:t>
            </a:r>
            <a:r>
              <a:rPr lang="en-US" sz="1400" dirty="0"/>
              <a:t> </a:t>
            </a:r>
            <a:r>
              <a:rPr lang="en-US" sz="1400" dirty="0" err="1"/>
              <a:t>ImageGenerator</a:t>
            </a:r>
            <a:r>
              <a:rPr lang="en-US" sz="1400" dirty="0"/>
              <a:t>() to load and augment our images</a:t>
            </a:r>
          </a:p>
          <a:p>
            <a:pPr marL="285750" indent="-285750">
              <a:buFont typeface="Arial" panose="020B0604020202020204" pitchFamily="34" charset="0"/>
              <a:buChar char="•"/>
            </a:pPr>
            <a:r>
              <a:rPr lang="en-US" sz="1400" dirty="0"/>
              <a:t>Original Dataset had 247 Images, with 113 CERTS</a:t>
            </a:r>
          </a:p>
          <a:p>
            <a:pPr marL="285750" indent="-285750">
              <a:buFont typeface="Arial" panose="020B0604020202020204" pitchFamily="34" charset="0"/>
              <a:buChar char="•"/>
            </a:pPr>
            <a:r>
              <a:rPr lang="en-US" sz="1400" dirty="0"/>
              <a:t>I performed 10 epochs, with new version of the image at each epoch. Thus our dataset was expanded to 2,470 images.</a:t>
            </a:r>
          </a:p>
          <a:p>
            <a:pPr marL="285750"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3644259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GB" dirty="0"/>
              <a:t>Data Augmentation Parameters</a:t>
            </a:r>
            <a:endParaRPr lang="en-GB"/>
          </a:p>
        </p:txBody>
      </p:sp>
      <p:sp>
        <p:nvSpPr>
          <p:cNvPr id="2" name="Slide Number Placeholder 1"/>
          <p:cNvSpPr>
            <a:spLocks noGrp="1"/>
          </p:cNvSpPr>
          <p:nvPr>
            <p:ph type="sldNum" sz="quarter" idx="4"/>
          </p:nvPr>
        </p:nvSpPr>
        <p:spPr/>
        <p:txBody>
          <a:bodyPr/>
          <a:lstStyle/>
          <a:p>
            <a:fld id="{975688FF-226C-7E4E-B53E-47255AB0DF7F}" type="slidenum">
              <a:rPr lang="en-US" smtClean="0">
                <a:solidFill>
                  <a:srgbClr val="2B98CA"/>
                </a:solidFill>
                <a:cs typeface="Arial"/>
              </a:rPr>
              <a:pPr/>
              <a:t>7</a:t>
            </a:fld>
            <a:endParaRPr lang="en-US">
              <a:solidFill>
                <a:srgbClr val="002060">
                  <a:tint val="75000"/>
                </a:srgbClr>
              </a:solidFill>
            </a:endParaRPr>
          </a:p>
        </p:txBody>
      </p:sp>
      <p:sp>
        <p:nvSpPr>
          <p:cNvPr id="4" name="Rectangle 1"/>
          <p:cNvSpPr>
            <a:spLocks noGrp="1" noChangeArrowheads="1"/>
          </p:cNvSpPr>
          <p:nvPr>
            <p:ph idx="1"/>
          </p:nvPr>
        </p:nvSpPr>
        <p:spPr bwMode="auto">
          <a:xfrm>
            <a:off x="5638800" y="914400"/>
            <a:ext cx="3226904" cy="1846659"/>
          </a:xfrm>
          <a:prstGeom prst="rect">
            <a:avLst/>
          </a:prstGeom>
          <a:solidFill>
            <a:schemeClr val="bg1">
              <a:lumMod val="85000"/>
            </a:schemeClr>
          </a:solidFill>
          <a:ln w="9525">
            <a:solidFill>
              <a:schemeClr val="tx1"/>
            </a:solidFill>
            <a:miter lim="800000"/>
            <a:headEnd/>
            <a:tailEnd/>
          </a:ln>
          <a:effec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a:lnSpc>
                <a:spcPct val="100000"/>
              </a:lnSpc>
              <a:buClrTx/>
              <a:buNone/>
            </a:pPr>
            <a:r>
              <a:rPr lang="en-US" altLang="en-US" sz="1200" dirty="0" err="1"/>
              <a:t>train_datagen</a:t>
            </a:r>
            <a:r>
              <a:rPr lang="en-US" altLang="en-US" sz="1200" dirty="0"/>
              <a:t> = </a:t>
            </a:r>
            <a:r>
              <a:rPr lang="en-US" altLang="en-US" sz="1200" dirty="0" err="1"/>
              <a:t>ImageDataGenerator</a:t>
            </a:r>
            <a:r>
              <a:rPr lang="en-US" altLang="en-US" sz="1200" dirty="0"/>
              <a:t>(</a:t>
            </a:r>
          </a:p>
          <a:p>
            <a:pPr marL="0" lvl="0" indent="0">
              <a:lnSpc>
                <a:spcPct val="100000"/>
              </a:lnSpc>
              <a:buClrTx/>
              <a:buNone/>
            </a:pPr>
            <a:r>
              <a:rPr lang="en-US" altLang="en-US" sz="1200" dirty="0"/>
              <a:t>    rescale=1. / 255,</a:t>
            </a:r>
          </a:p>
          <a:p>
            <a:pPr marL="0" lvl="0" indent="0">
              <a:lnSpc>
                <a:spcPct val="100000"/>
              </a:lnSpc>
              <a:buClrTx/>
              <a:buNone/>
            </a:pPr>
            <a:r>
              <a:rPr lang="en-US" altLang="en-US" sz="1200" dirty="0"/>
              <a:t>    </a:t>
            </a:r>
            <a:r>
              <a:rPr lang="en-US" altLang="en-US" sz="1200" dirty="0" err="1"/>
              <a:t>shear_range</a:t>
            </a:r>
            <a:r>
              <a:rPr lang="en-US" altLang="en-US" sz="1200" dirty="0"/>
              <a:t>=0.1,</a:t>
            </a:r>
          </a:p>
          <a:p>
            <a:pPr marL="0" lvl="0" indent="0">
              <a:lnSpc>
                <a:spcPct val="100000"/>
              </a:lnSpc>
              <a:buClrTx/>
              <a:buNone/>
            </a:pPr>
            <a:r>
              <a:rPr lang="en-US" altLang="en-US" sz="1200" dirty="0"/>
              <a:t>    </a:t>
            </a:r>
            <a:r>
              <a:rPr lang="en-US" altLang="en-US" sz="1200" dirty="0" err="1"/>
              <a:t>zoom_range</a:t>
            </a:r>
            <a:r>
              <a:rPr lang="en-US" altLang="en-US" sz="1200" dirty="0"/>
              <a:t>=0.1,</a:t>
            </a:r>
          </a:p>
          <a:p>
            <a:pPr marL="0" lvl="0" indent="0">
              <a:lnSpc>
                <a:spcPct val="100000"/>
              </a:lnSpc>
              <a:buClrTx/>
              <a:buNone/>
            </a:pPr>
            <a:r>
              <a:rPr lang="en-US" altLang="en-US" sz="1200" dirty="0"/>
              <a:t>    </a:t>
            </a:r>
            <a:r>
              <a:rPr lang="en-US" altLang="en-US" sz="1200" dirty="0" err="1"/>
              <a:t>horizontal_flip</a:t>
            </a:r>
            <a:r>
              <a:rPr lang="en-US" altLang="en-US" sz="1200" dirty="0"/>
              <a:t>=True,</a:t>
            </a:r>
          </a:p>
          <a:p>
            <a:pPr marL="0" lvl="0" indent="0">
              <a:lnSpc>
                <a:spcPct val="100000"/>
              </a:lnSpc>
              <a:buClrTx/>
              <a:buNone/>
            </a:pPr>
            <a:r>
              <a:rPr lang="en-US" altLang="en-US" sz="1200" dirty="0"/>
              <a:t>    </a:t>
            </a:r>
            <a:r>
              <a:rPr lang="en-US" altLang="en-US" sz="1200" dirty="0" err="1"/>
              <a:t>vertical_flip</a:t>
            </a:r>
            <a:r>
              <a:rPr lang="en-US" altLang="en-US" sz="1200" dirty="0"/>
              <a:t>=True,</a:t>
            </a:r>
          </a:p>
          <a:p>
            <a:pPr marL="0" lvl="0" indent="0">
              <a:lnSpc>
                <a:spcPct val="100000"/>
              </a:lnSpc>
              <a:buClrTx/>
              <a:buNone/>
            </a:pPr>
            <a:r>
              <a:rPr lang="en-US" altLang="en-US" sz="1200" dirty="0"/>
              <a:t>    </a:t>
            </a:r>
            <a:r>
              <a:rPr lang="en-US" altLang="en-US" sz="1200" dirty="0" err="1"/>
              <a:t>rotation_range</a:t>
            </a:r>
            <a:r>
              <a:rPr lang="en-US" altLang="en-US" sz="1200" dirty="0"/>
              <a:t>=10,</a:t>
            </a:r>
          </a:p>
          <a:p>
            <a:pPr marL="0" lvl="0" indent="0">
              <a:lnSpc>
                <a:spcPct val="100000"/>
              </a:lnSpc>
              <a:buClrTx/>
              <a:buNone/>
            </a:pPr>
            <a:r>
              <a:rPr lang="en-US" altLang="en-US" sz="1200" dirty="0"/>
              <a:t>    </a:t>
            </a:r>
            <a:r>
              <a:rPr lang="en-US" altLang="en-US" sz="1200" dirty="0" err="1"/>
              <a:t>brightness_range</a:t>
            </a:r>
            <a:r>
              <a:rPr lang="en-US" altLang="en-US" sz="1200" dirty="0"/>
              <a:t>=[0.5,1.5],</a:t>
            </a:r>
          </a:p>
          <a:p>
            <a:pPr marL="0" lvl="0" indent="0">
              <a:lnSpc>
                <a:spcPct val="100000"/>
              </a:lnSpc>
              <a:buClrTx/>
              <a:buNone/>
            </a:pPr>
            <a:r>
              <a:rPr lang="en-US" altLang="en-US" sz="1200" dirty="0"/>
              <a:t>    </a:t>
            </a:r>
            <a:r>
              <a:rPr lang="en-US" altLang="en-US" sz="1200" dirty="0" err="1"/>
              <a:t>width_shift_range</a:t>
            </a:r>
            <a:r>
              <a:rPr lang="en-US" altLang="en-US" sz="1200" dirty="0"/>
              <a:t>=0.05, </a:t>
            </a:r>
          </a:p>
          <a:p>
            <a:pPr marL="0" lvl="0" indent="0">
              <a:lnSpc>
                <a:spcPct val="100000"/>
              </a:lnSpc>
              <a:buClrTx/>
              <a:buNone/>
            </a:pPr>
            <a:r>
              <a:rPr lang="en-US" altLang="en-US" sz="1200" dirty="0"/>
              <a:t>    </a:t>
            </a:r>
            <a:r>
              <a:rPr lang="en-US" altLang="en-US" sz="1200" dirty="0" err="1"/>
              <a:t>height_shift_range</a:t>
            </a:r>
            <a:r>
              <a:rPr lang="en-US" altLang="en-US" sz="1200" dirty="0"/>
              <a:t>=0.05)</a:t>
            </a:r>
            <a:endParaRPr kumimoji="0" lang="en-US" altLang="en-US" sz="1200" b="0" i="0" u="none" strike="noStrike" cap="none" normalizeH="0" baseline="0" dirty="0">
              <a:ln>
                <a:noFill/>
              </a:ln>
              <a:solidFill>
                <a:schemeClr val="tx1"/>
              </a:solidFill>
              <a:effectLst/>
            </a:endParaRPr>
          </a:p>
        </p:txBody>
      </p:sp>
      <p:sp>
        <p:nvSpPr>
          <p:cNvPr id="5" name="TextBox 4"/>
          <p:cNvSpPr txBox="1"/>
          <p:nvPr/>
        </p:nvSpPr>
        <p:spPr>
          <a:xfrm>
            <a:off x="370909" y="914400"/>
            <a:ext cx="5115491" cy="1754326"/>
          </a:xfrm>
          <a:prstGeom prst="rect">
            <a:avLst/>
          </a:prstGeom>
          <a:noFill/>
        </p:spPr>
        <p:txBody>
          <a:bodyPr wrap="square" rtlCol="0">
            <a:spAutoFit/>
          </a:bodyPr>
          <a:lstStyle/>
          <a:p>
            <a:r>
              <a:rPr lang="en-US" dirty="0"/>
              <a:t>Benefits of </a:t>
            </a:r>
            <a:r>
              <a:rPr lang="en-US" dirty="0" err="1"/>
              <a:t>Keras</a:t>
            </a:r>
            <a:r>
              <a:rPr lang="en-US" dirty="0"/>
              <a:t> </a:t>
            </a:r>
            <a:r>
              <a:rPr lang="en-US" dirty="0" err="1"/>
              <a:t>ImageGenerators</a:t>
            </a:r>
            <a:endParaRPr lang="en-US" dirty="0"/>
          </a:p>
          <a:p>
            <a:pPr marL="285750" indent="-285750">
              <a:buFont typeface="Arial" panose="020B0604020202020204" pitchFamily="34" charset="0"/>
              <a:buChar char="•"/>
            </a:pPr>
            <a:r>
              <a:rPr lang="en-US" dirty="0"/>
              <a:t>Iteratively loads image batches, ideal for very large datasets</a:t>
            </a:r>
          </a:p>
          <a:p>
            <a:pPr marL="285750" indent="-285750">
              <a:buFont typeface="Arial" panose="020B0604020202020204" pitchFamily="34" charset="0"/>
              <a:buChar char="•"/>
            </a:pPr>
            <a:r>
              <a:rPr lang="en-US" dirty="0"/>
              <a:t>Allows for resizing on loading</a:t>
            </a:r>
          </a:p>
          <a:p>
            <a:pPr marL="285750" indent="-285750">
              <a:buFont typeface="Arial" panose="020B0604020202020204" pitchFamily="34" charset="0"/>
              <a:buChar char="•"/>
            </a:pPr>
            <a:r>
              <a:rPr lang="en-US" dirty="0"/>
              <a:t>Data Augmentation</a:t>
            </a:r>
          </a:p>
          <a:p>
            <a:pPr marL="285750" indent="-285750">
              <a:buFont typeface="Arial" panose="020B0604020202020204" pitchFamily="34" charset="0"/>
              <a:buChar char="•"/>
            </a:pPr>
            <a:endParaRPr lang="en-US" dirty="0"/>
          </a:p>
        </p:txBody>
      </p:sp>
      <p:sp>
        <p:nvSpPr>
          <p:cNvPr id="6" name="TextBox 5"/>
          <p:cNvSpPr txBox="1"/>
          <p:nvPr/>
        </p:nvSpPr>
        <p:spPr>
          <a:xfrm>
            <a:off x="377535" y="3135868"/>
            <a:ext cx="6833922" cy="2308324"/>
          </a:xfrm>
          <a:prstGeom prst="rect">
            <a:avLst/>
          </a:prstGeom>
          <a:noFill/>
        </p:spPr>
        <p:txBody>
          <a:bodyPr wrap="none" rtlCol="0">
            <a:spAutoFit/>
          </a:bodyPr>
          <a:lstStyle/>
          <a:p>
            <a:r>
              <a:rPr lang="en-US" dirty="0" err="1"/>
              <a:t>Hyperparameters</a:t>
            </a:r>
            <a:r>
              <a:rPr lang="en-US" dirty="0"/>
              <a:t> Explained</a:t>
            </a:r>
          </a:p>
          <a:p>
            <a:pPr marL="285750" indent="-285750">
              <a:buFont typeface="Arial" panose="020B0604020202020204" pitchFamily="34" charset="0"/>
              <a:buChar char="•"/>
            </a:pPr>
            <a:r>
              <a:rPr lang="en-US" dirty="0"/>
              <a:t>Rescale – Normalize our input data between values of 0 and 1</a:t>
            </a:r>
          </a:p>
          <a:p>
            <a:pPr marL="285750" indent="-285750">
              <a:buFont typeface="Arial" panose="020B0604020202020204" pitchFamily="34" charset="0"/>
              <a:buChar char="•"/>
            </a:pPr>
            <a:r>
              <a:rPr lang="en-US" dirty="0" err="1"/>
              <a:t>Sheer_range</a:t>
            </a:r>
            <a:r>
              <a:rPr lang="en-US" dirty="0"/>
              <a:t> – Angle in counterclockwise rotation (distortion)</a:t>
            </a:r>
          </a:p>
          <a:p>
            <a:pPr marL="285750" indent="-285750">
              <a:buFont typeface="Arial" panose="020B0604020202020204" pitchFamily="34" charset="0"/>
              <a:buChar char="•"/>
            </a:pPr>
            <a:r>
              <a:rPr lang="en-US" dirty="0" err="1"/>
              <a:t>Zoom_range</a:t>
            </a:r>
            <a:r>
              <a:rPr lang="en-US" dirty="0"/>
              <a:t> – Zoom in and out</a:t>
            </a:r>
          </a:p>
          <a:p>
            <a:pPr marL="285750" indent="-285750">
              <a:buFont typeface="Arial" panose="020B0604020202020204" pitchFamily="34" charset="0"/>
              <a:buChar char="•"/>
            </a:pPr>
            <a:r>
              <a:rPr lang="en-US" dirty="0"/>
              <a:t>Flips – Adds both horizontal and vertical flips</a:t>
            </a:r>
          </a:p>
          <a:p>
            <a:pPr marL="285750" indent="-285750">
              <a:buFont typeface="Arial" panose="020B0604020202020204" pitchFamily="34" charset="0"/>
              <a:buChar char="•"/>
            </a:pPr>
            <a:r>
              <a:rPr lang="en-US" dirty="0"/>
              <a:t>Rotation – Added 10 degree rotation</a:t>
            </a:r>
          </a:p>
          <a:p>
            <a:pPr marL="285750" indent="-285750">
              <a:buFont typeface="Arial" panose="020B0604020202020204" pitchFamily="34" charset="0"/>
              <a:buChar char="•"/>
            </a:pPr>
            <a:r>
              <a:rPr lang="en-US" dirty="0"/>
              <a:t>Brightness - + or – 50%</a:t>
            </a:r>
          </a:p>
          <a:p>
            <a:pPr marL="285750" indent="-285750">
              <a:buFont typeface="Arial" panose="020B0604020202020204" pitchFamily="34" charset="0"/>
              <a:buChar char="•"/>
            </a:pPr>
            <a:r>
              <a:rPr lang="en-US" dirty="0"/>
              <a:t>Shifts - + or - 5%</a:t>
            </a:r>
          </a:p>
        </p:txBody>
      </p:sp>
    </p:spTree>
    <p:extLst>
      <p:ext uri="{BB962C8B-B14F-4D97-AF65-F5344CB8AC3E}">
        <p14:creationId xmlns:p14="http://schemas.microsoft.com/office/powerpoint/2010/main" val="3443662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7886700" cy="533400"/>
          </a:xfrm>
        </p:spPr>
        <p:txBody>
          <a:bodyPr/>
          <a:lstStyle/>
          <a:p>
            <a:r>
              <a:rPr lang="en-US" dirty="0"/>
              <a:t>Building Data Generator</a:t>
            </a:r>
          </a:p>
        </p:txBody>
      </p:sp>
      <p:sp>
        <p:nvSpPr>
          <p:cNvPr id="3" name="Content Placeholder 2"/>
          <p:cNvSpPr>
            <a:spLocks noGrp="1"/>
          </p:cNvSpPr>
          <p:nvPr>
            <p:ph idx="1"/>
          </p:nvPr>
        </p:nvSpPr>
        <p:spPr>
          <a:xfrm>
            <a:off x="5439114" y="970722"/>
            <a:ext cx="3373582" cy="1752600"/>
          </a:xfrm>
          <a:solidFill>
            <a:schemeClr val="bg1">
              <a:lumMod val="85000"/>
            </a:schemeClr>
          </a:solidFill>
        </p:spPr>
        <p:txBody>
          <a:bodyPr>
            <a:normAutofit fontScale="77500" lnSpcReduction="20000"/>
          </a:bodyPr>
          <a:lstStyle/>
          <a:p>
            <a:pPr marL="0" indent="0">
              <a:buNone/>
            </a:pPr>
            <a:r>
              <a:rPr lang="en-US" sz="1400" dirty="0" err="1"/>
              <a:t>train_generator</a:t>
            </a:r>
            <a:r>
              <a:rPr lang="en-US" sz="1400" dirty="0"/>
              <a:t> = </a:t>
            </a:r>
            <a:br>
              <a:rPr lang="en-US" sz="1400" dirty="0"/>
            </a:br>
            <a:br>
              <a:rPr lang="en-US" sz="1400" dirty="0"/>
            </a:br>
            <a:r>
              <a:rPr lang="en-US" sz="1400" dirty="0" err="1"/>
              <a:t>train_datagen.flow_from_directory</a:t>
            </a:r>
            <a:r>
              <a:rPr lang="en-US" sz="1400" dirty="0"/>
              <a:t>(</a:t>
            </a:r>
          </a:p>
          <a:p>
            <a:pPr marL="0" indent="0">
              <a:buNone/>
            </a:pPr>
            <a:r>
              <a:rPr lang="en-US" sz="1400" dirty="0"/>
              <a:t>    TRAIN_PATH,</a:t>
            </a:r>
          </a:p>
          <a:p>
            <a:pPr marL="0" indent="0">
              <a:buNone/>
            </a:pPr>
            <a:r>
              <a:rPr lang="en-US" sz="1400" dirty="0"/>
              <a:t>    </a:t>
            </a:r>
            <a:r>
              <a:rPr lang="en-US" sz="1400" dirty="0" err="1"/>
              <a:t>target_size</a:t>
            </a:r>
            <a:r>
              <a:rPr lang="en-US" sz="1400" dirty="0"/>
              <a:t>=(</a:t>
            </a:r>
            <a:r>
              <a:rPr lang="en-US" sz="1400" dirty="0" err="1"/>
              <a:t>img_width</a:t>
            </a:r>
            <a:r>
              <a:rPr lang="en-US" sz="1400" dirty="0"/>
              <a:t>, </a:t>
            </a:r>
            <a:r>
              <a:rPr lang="en-US" sz="1400" dirty="0" err="1"/>
              <a:t>img_height</a:t>
            </a:r>
            <a:r>
              <a:rPr lang="en-US" sz="1400" dirty="0"/>
              <a:t>),</a:t>
            </a:r>
          </a:p>
          <a:p>
            <a:pPr marL="0" indent="0">
              <a:buNone/>
            </a:pPr>
            <a:r>
              <a:rPr lang="en-US" sz="1400" dirty="0"/>
              <a:t>    </a:t>
            </a:r>
            <a:r>
              <a:rPr lang="en-US" sz="1400" dirty="0" err="1"/>
              <a:t>batch_size</a:t>
            </a:r>
            <a:r>
              <a:rPr lang="en-US" sz="1400" dirty="0"/>
              <a:t>=</a:t>
            </a:r>
            <a:r>
              <a:rPr lang="en-US" sz="1400" dirty="0" err="1"/>
              <a:t>batch_size</a:t>
            </a:r>
            <a:r>
              <a:rPr lang="en-US" sz="1400" dirty="0"/>
              <a:t>,</a:t>
            </a:r>
          </a:p>
          <a:p>
            <a:pPr marL="0" indent="0">
              <a:buNone/>
            </a:pPr>
            <a:r>
              <a:rPr lang="en-US" sz="1400" dirty="0"/>
              <a:t>    </a:t>
            </a:r>
            <a:r>
              <a:rPr lang="en-US" sz="1400" dirty="0" err="1"/>
              <a:t>color_mode</a:t>
            </a:r>
            <a:r>
              <a:rPr lang="en-US" sz="1400" dirty="0"/>
              <a:t> = 'grayscale',</a:t>
            </a:r>
          </a:p>
          <a:p>
            <a:pPr marL="0" indent="0">
              <a:buNone/>
            </a:pPr>
            <a:r>
              <a:rPr lang="en-US" sz="1400" dirty="0"/>
              <a:t>    </a:t>
            </a:r>
            <a:r>
              <a:rPr lang="en-US" sz="1400" dirty="0" err="1"/>
              <a:t>class_mode</a:t>
            </a:r>
            <a:r>
              <a:rPr lang="en-US" sz="1400" dirty="0"/>
              <a:t>='categorical')</a:t>
            </a:r>
          </a:p>
        </p:txBody>
      </p:sp>
      <p:sp>
        <p:nvSpPr>
          <p:cNvPr id="4" name="Slide Number Placeholder 3"/>
          <p:cNvSpPr>
            <a:spLocks noGrp="1"/>
          </p:cNvSpPr>
          <p:nvPr>
            <p:ph type="sldNum" sz="quarter" idx="4"/>
          </p:nvPr>
        </p:nvSpPr>
        <p:spPr/>
        <p:txBody>
          <a:bodyPr/>
          <a:lstStyle/>
          <a:p>
            <a:fld id="{975688FF-226C-7E4E-B53E-47255AB0DF7F}" type="slidenum">
              <a:rPr lang="en-US" smtClean="0">
                <a:solidFill>
                  <a:srgbClr val="2B98CA"/>
                </a:solidFill>
                <a:cs typeface="Arial"/>
              </a:rPr>
              <a:pPr/>
              <a:t>8</a:t>
            </a:fld>
            <a:endParaRPr lang="en-US" dirty="0"/>
          </a:p>
        </p:txBody>
      </p:sp>
      <p:sp>
        <p:nvSpPr>
          <p:cNvPr id="6" name="TextBox 5"/>
          <p:cNvSpPr txBox="1"/>
          <p:nvPr/>
        </p:nvSpPr>
        <p:spPr>
          <a:xfrm>
            <a:off x="457200" y="1066800"/>
            <a:ext cx="4876800" cy="4247317"/>
          </a:xfrm>
          <a:prstGeom prst="rect">
            <a:avLst/>
          </a:prstGeom>
          <a:noFill/>
        </p:spPr>
        <p:txBody>
          <a:bodyPr wrap="square" rtlCol="0">
            <a:spAutoFit/>
          </a:bodyPr>
          <a:lstStyle/>
          <a:p>
            <a:r>
              <a:rPr lang="en-US" dirty="0" err="1"/>
              <a:t>Keras</a:t>
            </a:r>
            <a:r>
              <a:rPr lang="en-US" dirty="0"/>
              <a:t> Generator</a:t>
            </a:r>
          </a:p>
          <a:p>
            <a:pPr marL="285750" indent="-285750">
              <a:buFont typeface="Arial" panose="020B0604020202020204" pitchFamily="34" charset="0"/>
              <a:buChar char="•"/>
            </a:pPr>
            <a:r>
              <a:rPr lang="en-US" dirty="0"/>
              <a:t>Used our </a:t>
            </a:r>
            <a:r>
              <a:rPr lang="en-US" dirty="0" err="1"/>
              <a:t>ImageDataGenerator</a:t>
            </a:r>
            <a:r>
              <a:rPr lang="en-US" dirty="0"/>
              <a:t> previously discussed</a:t>
            </a:r>
          </a:p>
          <a:p>
            <a:pPr marL="285750" indent="-285750">
              <a:buFont typeface="Arial" panose="020B0604020202020204" pitchFamily="34" charset="0"/>
              <a:buChar char="•"/>
            </a:pPr>
            <a:r>
              <a:rPr lang="en-US" dirty="0"/>
              <a:t>Set our target width and height.  This is where our EDA on size comes in. I used the min dimension as a baseline.</a:t>
            </a:r>
          </a:p>
          <a:p>
            <a:pPr marL="285750" indent="-285750">
              <a:buFont typeface="Arial" panose="020B0604020202020204" pitchFamily="34" charset="0"/>
              <a:buChar char="•"/>
            </a:pPr>
            <a:r>
              <a:rPr lang="en-US" dirty="0"/>
              <a:t>Since I need to work with square images, I used the min for both dimensions.</a:t>
            </a:r>
          </a:p>
          <a:p>
            <a:pPr marL="285750" indent="-285750">
              <a:buFont typeface="Arial" panose="020B0604020202020204" pitchFamily="34" charset="0"/>
              <a:buChar char="•"/>
            </a:pPr>
            <a:r>
              <a:rPr lang="en-US" dirty="0" err="1"/>
              <a:t>Batch_size</a:t>
            </a:r>
            <a:r>
              <a:rPr lang="en-US" dirty="0"/>
              <a:t> – Used 32 which is pretty standard for smaller datasets.</a:t>
            </a:r>
          </a:p>
          <a:p>
            <a:pPr marL="285750" indent="-285750">
              <a:buFont typeface="Arial" panose="020B0604020202020204" pitchFamily="34" charset="0"/>
              <a:buChar char="•"/>
            </a:pPr>
            <a:r>
              <a:rPr lang="en-US" dirty="0" err="1"/>
              <a:t>Color_mode</a:t>
            </a:r>
            <a:r>
              <a:rPr lang="en-US" dirty="0"/>
              <a:t> – Grayscale to reduce dimensions and since color is not meaningful</a:t>
            </a:r>
          </a:p>
          <a:p>
            <a:pPr marL="285750" indent="-285750">
              <a:buFont typeface="Arial" panose="020B0604020202020204" pitchFamily="34" charset="0"/>
              <a:buChar char="•"/>
            </a:pPr>
            <a:r>
              <a:rPr lang="en-US" dirty="0" err="1"/>
              <a:t>Class_mode</a:t>
            </a:r>
            <a:r>
              <a:rPr lang="en-US" dirty="0"/>
              <a:t> – Outputs a 2D one-hot encoded labels</a:t>
            </a:r>
          </a:p>
        </p:txBody>
      </p:sp>
      <p:pic>
        <p:nvPicPr>
          <p:cNvPr id="7" name="Picture 2" descr="2: A three-dimensional RGB matrix. Each layer of the matrix is a two- dimensional matrix of red, green or blue pixel values.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2261" y="3733800"/>
            <a:ext cx="2587288" cy="2091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0618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7886700" cy="533400"/>
          </a:xfrm>
        </p:spPr>
        <p:txBody>
          <a:bodyPr/>
          <a:lstStyle/>
          <a:p>
            <a:r>
              <a:rPr lang="en-US" dirty="0"/>
              <a:t>Building Model</a:t>
            </a:r>
          </a:p>
        </p:txBody>
      </p:sp>
      <p:sp>
        <p:nvSpPr>
          <p:cNvPr id="3" name="Content Placeholder 2"/>
          <p:cNvSpPr>
            <a:spLocks noGrp="1"/>
          </p:cNvSpPr>
          <p:nvPr>
            <p:ph idx="1"/>
          </p:nvPr>
        </p:nvSpPr>
        <p:spPr>
          <a:xfrm>
            <a:off x="4800600" y="794657"/>
            <a:ext cx="4495800" cy="5410200"/>
          </a:xfrm>
          <a:solidFill>
            <a:schemeClr val="bg1">
              <a:lumMod val="85000"/>
            </a:schemeClr>
          </a:solidFill>
        </p:spPr>
        <p:txBody>
          <a:bodyPr>
            <a:normAutofit fontScale="92500" lnSpcReduction="20000"/>
          </a:bodyPr>
          <a:lstStyle/>
          <a:p>
            <a:pPr marL="0" indent="0">
              <a:buNone/>
            </a:pPr>
            <a:r>
              <a:rPr lang="en-US" sz="1400" dirty="0" err="1"/>
              <a:t>K.clear_session</a:t>
            </a:r>
            <a:r>
              <a:rPr lang="en-US" sz="1400" dirty="0"/>
              <a:t>()</a:t>
            </a:r>
            <a:br>
              <a:rPr lang="en-US" sz="1400" dirty="0"/>
            </a:br>
            <a:r>
              <a:rPr lang="en-US" sz="1400" dirty="0"/>
              <a:t>model = Sequential()</a:t>
            </a:r>
          </a:p>
          <a:p>
            <a:pPr marL="0" indent="0">
              <a:buNone/>
            </a:pPr>
            <a:r>
              <a:rPr lang="en-US" sz="1400" dirty="0" err="1"/>
              <a:t>model.add</a:t>
            </a:r>
            <a:r>
              <a:rPr lang="en-US" sz="1400" dirty="0"/>
              <a:t>(Conv2D(32, (3, 3), </a:t>
            </a:r>
            <a:r>
              <a:rPr lang="en-US" sz="1400" dirty="0" err="1"/>
              <a:t>input_shape</a:t>
            </a:r>
            <a:r>
              <a:rPr lang="en-US" sz="1400" dirty="0"/>
              <a:t>=</a:t>
            </a:r>
            <a:r>
              <a:rPr lang="en-US" sz="1400" dirty="0" err="1"/>
              <a:t>input_shape</a:t>
            </a:r>
            <a:r>
              <a:rPr lang="en-US" sz="1400" dirty="0"/>
              <a:t>))</a:t>
            </a:r>
            <a:br>
              <a:rPr lang="en-US" sz="1400" dirty="0"/>
            </a:br>
            <a:r>
              <a:rPr lang="en-US" sz="1400" dirty="0" err="1"/>
              <a:t>model.add</a:t>
            </a:r>
            <a:r>
              <a:rPr lang="en-US" sz="1400" dirty="0"/>
              <a:t>(Activation('</a:t>
            </a:r>
            <a:r>
              <a:rPr lang="en-US" sz="1400" dirty="0" err="1"/>
              <a:t>relu</a:t>
            </a:r>
            <a:r>
              <a:rPr lang="en-US" sz="1400" dirty="0"/>
              <a:t>'))</a:t>
            </a:r>
            <a:br>
              <a:rPr lang="en-US" sz="1400" dirty="0"/>
            </a:br>
            <a:r>
              <a:rPr lang="en-US" sz="1400" dirty="0" err="1"/>
              <a:t>model.add</a:t>
            </a:r>
            <a:r>
              <a:rPr lang="en-US" sz="1400" dirty="0"/>
              <a:t>(MaxPooling2D(</a:t>
            </a:r>
            <a:r>
              <a:rPr lang="en-US" sz="1400" dirty="0" err="1"/>
              <a:t>pool_size</a:t>
            </a:r>
            <a:r>
              <a:rPr lang="en-US" sz="1400" dirty="0"/>
              <a:t>=(2, 2)))</a:t>
            </a:r>
          </a:p>
          <a:p>
            <a:pPr marL="0" indent="0">
              <a:buNone/>
            </a:pPr>
            <a:br>
              <a:rPr lang="en-US" sz="1400" dirty="0"/>
            </a:br>
            <a:r>
              <a:rPr lang="en-US" sz="1400" dirty="0" err="1"/>
              <a:t>model.add</a:t>
            </a:r>
            <a:r>
              <a:rPr lang="en-US" sz="1400" dirty="0"/>
              <a:t>(Conv2D(32, (3, 3)))</a:t>
            </a:r>
            <a:br>
              <a:rPr lang="en-US" sz="1400" dirty="0"/>
            </a:br>
            <a:r>
              <a:rPr lang="en-US" sz="1400" dirty="0" err="1"/>
              <a:t>model.add</a:t>
            </a:r>
            <a:r>
              <a:rPr lang="en-US" sz="1400" dirty="0"/>
              <a:t>(Activation('</a:t>
            </a:r>
            <a:r>
              <a:rPr lang="en-US" sz="1400" dirty="0" err="1"/>
              <a:t>relu</a:t>
            </a:r>
            <a:r>
              <a:rPr lang="en-US" sz="1400" dirty="0"/>
              <a:t>'))</a:t>
            </a:r>
            <a:br>
              <a:rPr lang="en-US" sz="1400" dirty="0"/>
            </a:br>
            <a:r>
              <a:rPr lang="en-US" sz="1400" dirty="0" err="1"/>
              <a:t>model.add</a:t>
            </a:r>
            <a:r>
              <a:rPr lang="en-US" sz="1400" dirty="0"/>
              <a:t>(MaxPooling2D(</a:t>
            </a:r>
            <a:r>
              <a:rPr lang="en-US" sz="1400" dirty="0" err="1"/>
              <a:t>pool_size</a:t>
            </a:r>
            <a:r>
              <a:rPr lang="en-US" sz="1400" dirty="0"/>
              <a:t>=(2, 2)))</a:t>
            </a:r>
          </a:p>
          <a:p>
            <a:pPr marL="0" indent="0">
              <a:buNone/>
            </a:pPr>
            <a:br>
              <a:rPr lang="en-US" sz="1400" dirty="0"/>
            </a:br>
            <a:r>
              <a:rPr lang="en-US" sz="1400" dirty="0" err="1"/>
              <a:t>model.add</a:t>
            </a:r>
            <a:r>
              <a:rPr lang="en-US" sz="1400" dirty="0"/>
              <a:t>(Conv2D(64, (3, 3)))</a:t>
            </a:r>
            <a:br>
              <a:rPr lang="en-US" sz="1400" dirty="0"/>
            </a:br>
            <a:r>
              <a:rPr lang="en-US" sz="1400" dirty="0" err="1"/>
              <a:t>model.add</a:t>
            </a:r>
            <a:r>
              <a:rPr lang="en-US" sz="1400" dirty="0"/>
              <a:t>(Activation('</a:t>
            </a:r>
            <a:r>
              <a:rPr lang="en-US" sz="1400" dirty="0" err="1"/>
              <a:t>relu</a:t>
            </a:r>
            <a:r>
              <a:rPr lang="en-US" sz="1400" dirty="0"/>
              <a:t>'))</a:t>
            </a:r>
            <a:br>
              <a:rPr lang="en-US" sz="1400" dirty="0"/>
            </a:br>
            <a:r>
              <a:rPr lang="en-US" sz="1400" dirty="0" err="1"/>
              <a:t>model.add</a:t>
            </a:r>
            <a:r>
              <a:rPr lang="en-US" sz="1400" dirty="0"/>
              <a:t>(MaxPooling2D(</a:t>
            </a:r>
            <a:r>
              <a:rPr lang="en-US" sz="1400" dirty="0" err="1"/>
              <a:t>pool_size</a:t>
            </a:r>
            <a:r>
              <a:rPr lang="en-US" sz="1400" dirty="0"/>
              <a:t>=(2, 2)))</a:t>
            </a:r>
          </a:p>
          <a:p>
            <a:pPr marL="0" indent="0">
              <a:buNone/>
            </a:pPr>
            <a:r>
              <a:rPr lang="en-US" sz="1400" dirty="0"/>
              <a:t># Fully Connected Layer</a:t>
            </a:r>
            <a:br>
              <a:rPr lang="en-US" sz="1400" dirty="0"/>
            </a:br>
            <a:r>
              <a:rPr lang="en-US" sz="1400" dirty="0" err="1"/>
              <a:t>model.add</a:t>
            </a:r>
            <a:r>
              <a:rPr lang="en-US" sz="1400" dirty="0"/>
              <a:t>(Flatten())</a:t>
            </a:r>
            <a:br>
              <a:rPr lang="en-US" sz="1400" dirty="0"/>
            </a:br>
            <a:r>
              <a:rPr lang="en-US" sz="1400" dirty="0" err="1"/>
              <a:t>model.add</a:t>
            </a:r>
            <a:r>
              <a:rPr lang="en-US" sz="1400" dirty="0"/>
              <a:t>(Dense(64))</a:t>
            </a:r>
            <a:br>
              <a:rPr lang="en-US" sz="1400" dirty="0"/>
            </a:br>
            <a:r>
              <a:rPr lang="en-US" sz="1400" dirty="0" err="1"/>
              <a:t>model.add</a:t>
            </a:r>
            <a:r>
              <a:rPr lang="en-US" sz="1400" dirty="0"/>
              <a:t>(Activation('</a:t>
            </a:r>
            <a:r>
              <a:rPr lang="en-US" sz="1400" dirty="0" err="1"/>
              <a:t>relu</a:t>
            </a:r>
            <a:r>
              <a:rPr lang="en-US" sz="1400" dirty="0"/>
              <a:t>'))</a:t>
            </a:r>
          </a:p>
          <a:p>
            <a:pPr marL="0" indent="0">
              <a:buNone/>
            </a:pPr>
            <a:r>
              <a:rPr lang="en-US" sz="1400" dirty="0"/>
              <a:t># Classifier / Output Layer</a:t>
            </a:r>
            <a:br>
              <a:rPr lang="en-US" sz="1400" dirty="0"/>
            </a:br>
            <a:r>
              <a:rPr lang="en-US" sz="1400" dirty="0" err="1"/>
              <a:t>model.add</a:t>
            </a:r>
            <a:r>
              <a:rPr lang="en-US" sz="1400" dirty="0"/>
              <a:t>(Dropout(0.5))</a:t>
            </a:r>
            <a:br>
              <a:rPr lang="en-US" sz="1400" dirty="0"/>
            </a:br>
            <a:r>
              <a:rPr lang="en-US" sz="1400" dirty="0" err="1"/>
              <a:t>model.add</a:t>
            </a:r>
            <a:r>
              <a:rPr lang="en-US" sz="1400" dirty="0"/>
              <a:t>(Dense(2))</a:t>
            </a:r>
            <a:br>
              <a:rPr lang="en-US" sz="1400" dirty="0"/>
            </a:br>
            <a:r>
              <a:rPr lang="en-US" sz="1400" dirty="0" err="1"/>
              <a:t>model.add</a:t>
            </a:r>
            <a:r>
              <a:rPr lang="en-US" sz="1400" dirty="0"/>
              <a:t>(Activation('sigmoid'))</a:t>
            </a:r>
          </a:p>
          <a:p>
            <a:pPr marL="0" indent="0">
              <a:buNone/>
            </a:pPr>
            <a:r>
              <a:rPr lang="en-US" sz="1400" dirty="0"/>
              <a:t>opt = </a:t>
            </a:r>
            <a:r>
              <a:rPr lang="en-US" sz="1400" dirty="0" err="1"/>
              <a:t>keras.optimizers.Adam</a:t>
            </a:r>
            <a:r>
              <a:rPr lang="en-US" sz="1400" dirty="0"/>
              <a:t>(</a:t>
            </a:r>
            <a:r>
              <a:rPr lang="en-US" sz="1400" dirty="0" err="1"/>
              <a:t>learning_rate</a:t>
            </a:r>
            <a:r>
              <a:rPr lang="en-US" sz="1400" dirty="0"/>
              <a:t>=0.01)</a:t>
            </a:r>
          </a:p>
          <a:p>
            <a:pPr marL="0" indent="0">
              <a:buNone/>
            </a:pPr>
            <a:r>
              <a:rPr lang="en-US" sz="1400" dirty="0" err="1"/>
              <a:t>model.compile</a:t>
            </a:r>
            <a:r>
              <a:rPr lang="en-US" sz="1400" dirty="0"/>
              <a:t>(loss='</a:t>
            </a:r>
            <a:r>
              <a:rPr lang="en-US" sz="1400" dirty="0" err="1"/>
              <a:t>binary_crossentropy</a:t>
            </a:r>
            <a:r>
              <a:rPr lang="en-US" sz="1400" dirty="0"/>
              <a:t>',</a:t>
            </a:r>
          </a:p>
          <a:p>
            <a:pPr marL="0" indent="0">
              <a:buNone/>
            </a:pPr>
            <a:r>
              <a:rPr lang="en-US" sz="1400" dirty="0"/>
              <a:t>              optimizer=opt,</a:t>
            </a:r>
          </a:p>
          <a:p>
            <a:pPr marL="0" indent="0">
              <a:buNone/>
            </a:pPr>
            <a:r>
              <a:rPr lang="en-US" sz="1400" dirty="0"/>
              <a:t>              metrics=['accuracy'])</a:t>
            </a:r>
          </a:p>
          <a:p>
            <a:pPr marL="0" indent="0">
              <a:buNone/>
            </a:pPr>
            <a:r>
              <a:rPr lang="en-US" sz="1400" dirty="0" err="1"/>
              <a:t>model.summary</a:t>
            </a:r>
            <a:r>
              <a:rPr lang="en-US" sz="1400" dirty="0"/>
              <a:t>()</a:t>
            </a:r>
          </a:p>
        </p:txBody>
      </p:sp>
      <p:sp>
        <p:nvSpPr>
          <p:cNvPr id="4" name="Slide Number Placeholder 3"/>
          <p:cNvSpPr>
            <a:spLocks noGrp="1"/>
          </p:cNvSpPr>
          <p:nvPr>
            <p:ph type="sldNum" sz="quarter" idx="4"/>
          </p:nvPr>
        </p:nvSpPr>
        <p:spPr/>
        <p:txBody>
          <a:bodyPr/>
          <a:lstStyle/>
          <a:p>
            <a:fld id="{975688FF-226C-7E4E-B53E-47255AB0DF7F}" type="slidenum">
              <a:rPr lang="en-US" smtClean="0">
                <a:solidFill>
                  <a:srgbClr val="2B98CA"/>
                </a:solidFill>
                <a:cs typeface="Arial"/>
              </a:rPr>
              <a:pPr/>
              <a:t>9</a:t>
            </a:fld>
            <a:endParaRPr lang="en-US" dirty="0"/>
          </a:p>
        </p:txBody>
      </p:sp>
      <p:sp>
        <p:nvSpPr>
          <p:cNvPr id="6" name="TextBox 5"/>
          <p:cNvSpPr txBox="1"/>
          <p:nvPr/>
        </p:nvSpPr>
        <p:spPr>
          <a:xfrm>
            <a:off x="0" y="838200"/>
            <a:ext cx="4800600" cy="4185761"/>
          </a:xfrm>
          <a:prstGeom prst="rect">
            <a:avLst/>
          </a:prstGeom>
          <a:noFill/>
        </p:spPr>
        <p:txBody>
          <a:bodyPr wrap="square" rtlCol="0">
            <a:spAutoFit/>
          </a:bodyPr>
          <a:lstStyle/>
          <a:p>
            <a:r>
              <a:rPr lang="en-US" sz="1400" dirty="0"/>
              <a:t>3 Layer types</a:t>
            </a:r>
          </a:p>
          <a:p>
            <a:pPr marL="457200" indent="-457200">
              <a:buFont typeface="+mj-lt"/>
              <a:buAutoNum type="arabicPeriod"/>
            </a:pPr>
            <a:r>
              <a:rPr lang="en-US" sz="1200" dirty="0"/>
              <a:t>Convolutional Layer</a:t>
            </a:r>
          </a:p>
          <a:p>
            <a:pPr marL="457200" indent="-457200">
              <a:buFont typeface="+mj-lt"/>
              <a:buAutoNum type="arabicPeriod"/>
            </a:pPr>
            <a:r>
              <a:rPr lang="en-US" sz="1200" dirty="0"/>
              <a:t>Pooling Layer</a:t>
            </a:r>
          </a:p>
          <a:p>
            <a:pPr marL="457200" indent="-457200">
              <a:buFont typeface="+mj-lt"/>
              <a:buAutoNum type="arabicPeriod"/>
            </a:pPr>
            <a:r>
              <a:rPr lang="en-US" sz="1200" dirty="0"/>
              <a:t>Fully Connected Layer</a:t>
            </a:r>
          </a:p>
          <a:p>
            <a:endParaRPr lang="en-US" sz="1200" dirty="0"/>
          </a:p>
          <a:p>
            <a:r>
              <a:rPr lang="en-US" sz="1200" dirty="0"/>
              <a:t>Layer 1 &amp; 2</a:t>
            </a:r>
          </a:p>
          <a:p>
            <a:pPr marL="285750" indent="-285750">
              <a:buFont typeface="Arial" panose="020B0604020202020204" pitchFamily="34" charset="0"/>
              <a:buChar char="•"/>
            </a:pPr>
            <a:r>
              <a:rPr lang="en-US" sz="1200" dirty="0"/>
              <a:t>32 filters – (3,3) Kernel</a:t>
            </a:r>
          </a:p>
          <a:p>
            <a:pPr marL="285750" indent="-285750">
              <a:buFont typeface="Arial" panose="020B0604020202020204" pitchFamily="34" charset="0"/>
              <a:buChar char="•"/>
            </a:pPr>
            <a:r>
              <a:rPr lang="en-US" sz="1200" dirty="0"/>
              <a:t>May want to increase to (5,5) to learn larger spatial features in early layers</a:t>
            </a:r>
          </a:p>
          <a:p>
            <a:pPr marL="285750" indent="-285750">
              <a:buFont typeface="Arial" panose="020B0604020202020204" pitchFamily="34" charset="0"/>
              <a:buChar char="•"/>
            </a:pPr>
            <a:r>
              <a:rPr lang="en-US" sz="1200" dirty="0" err="1"/>
              <a:t>MaxPooling</a:t>
            </a:r>
            <a:r>
              <a:rPr lang="en-US" sz="1200" dirty="0"/>
              <a:t> (2,2) – Reduces spatial dims by half</a:t>
            </a:r>
          </a:p>
          <a:p>
            <a:pPr marL="742950" lvl="1" indent="-285750">
              <a:buFont typeface="Arial" panose="020B0604020202020204" pitchFamily="34" charset="0"/>
              <a:buChar char="•"/>
            </a:pPr>
            <a:r>
              <a:rPr lang="en-US" sz="1200" dirty="0"/>
              <a:t>Finds strongest features </a:t>
            </a:r>
          </a:p>
          <a:p>
            <a:pPr marL="285750" indent="-285750">
              <a:buFont typeface="Arial" panose="020B0604020202020204" pitchFamily="34" charset="0"/>
              <a:buChar char="•"/>
            </a:pPr>
            <a:r>
              <a:rPr lang="en-US" sz="1200" dirty="0"/>
              <a:t>Detects Simple Features</a:t>
            </a:r>
          </a:p>
          <a:p>
            <a:r>
              <a:rPr lang="en-US" sz="1200" dirty="0"/>
              <a:t>Layer 3</a:t>
            </a:r>
          </a:p>
          <a:p>
            <a:pPr marL="285750" indent="-285750">
              <a:buFont typeface="Arial" panose="020B0604020202020204" pitchFamily="34" charset="0"/>
              <a:buChar char="•"/>
            </a:pPr>
            <a:r>
              <a:rPr lang="en-US" sz="1200" dirty="0"/>
              <a:t>Similar to first 2 layers with 64 filters</a:t>
            </a:r>
          </a:p>
          <a:p>
            <a:pPr marL="285750" indent="-285750">
              <a:buFont typeface="Arial" panose="020B0604020202020204" pitchFamily="34" charset="0"/>
              <a:buChar char="•"/>
            </a:pPr>
            <a:r>
              <a:rPr lang="en-US" sz="1200" dirty="0"/>
              <a:t>Spatial Volume is decreasing but # of filters is increasing</a:t>
            </a:r>
          </a:p>
          <a:p>
            <a:pPr marL="285750" indent="-285750">
              <a:buFont typeface="Arial" panose="020B0604020202020204" pitchFamily="34" charset="0"/>
              <a:buChar char="•"/>
            </a:pPr>
            <a:r>
              <a:rPr lang="en-US" sz="1200" dirty="0"/>
              <a:t>Detects more complicated features</a:t>
            </a:r>
          </a:p>
          <a:p>
            <a:r>
              <a:rPr lang="en-US" sz="1200" dirty="0"/>
              <a:t>Layer 4</a:t>
            </a:r>
          </a:p>
          <a:p>
            <a:pPr marL="285750" indent="-285750">
              <a:buFont typeface="Arial" panose="020B0604020202020204" pitchFamily="34" charset="0"/>
              <a:buChar char="•"/>
            </a:pPr>
            <a:r>
              <a:rPr lang="en-US" sz="1200" dirty="0"/>
              <a:t>Our fully connected layer</a:t>
            </a:r>
          </a:p>
          <a:p>
            <a:pPr marL="285750" indent="-285750">
              <a:buFont typeface="Arial" panose="020B0604020202020204" pitchFamily="34" charset="0"/>
              <a:buChar char="•"/>
            </a:pPr>
            <a:r>
              <a:rPr lang="en-US" sz="1200" dirty="0"/>
              <a:t>Flattens our data into a 1-D array for inputting in to next layer</a:t>
            </a:r>
          </a:p>
          <a:p>
            <a:r>
              <a:rPr lang="en-US" sz="1200" dirty="0"/>
              <a:t>Layer 5</a:t>
            </a:r>
          </a:p>
          <a:p>
            <a:pPr marL="285750" indent="-285750">
              <a:buFont typeface="Arial" panose="020B0604020202020204" pitchFamily="34" charset="0"/>
              <a:buChar char="•"/>
            </a:pPr>
            <a:r>
              <a:rPr lang="en-US" sz="1200" dirty="0"/>
              <a:t>Classifier Layer</a:t>
            </a:r>
          </a:p>
          <a:p>
            <a:pPr marL="285750" indent="-285750">
              <a:buFont typeface="Arial" panose="020B0604020202020204" pitchFamily="34" charset="0"/>
              <a:buChar char="•"/>
            </a:pPr>
            <a:r>
              <a:rPr lang="en-US" sz="1200" dirty="0"/>
              <a:t>Uses </a:t>
            </a:r>
            <a:r>
              <a:rPr lang="en-US" sz="1200" dirty="0" err="1"/>
              <a:t>Softmax</a:t>
            </a:r>
            <a:r>
              <a:rPr lang="en-US" sz="1200" dirty="0"/>
              <a:t> (multiclass) or sigmoid (2-class)</a:t>
            </a:r>
          </a:p>
        </p:txBody>
      </p:sp>
      <p:pic>
        <p:nvPicPr>
          <p:cNvPr id="7" name="Picture 6"/>
          <p:cNvPicPr>
            <a:picLocks noChangeAspect="1"/>
          </p:cNvPicPr>
          <p:nvPr/>
        </p:nvPicPr>
        <p:blipFill>
          <a:blip r:embed="rId2"/>
          <a:stretch>
            <a:fillRect/>
          </a:stretch>
        </p:blipFill>
        <p:spPr>
          <a:xfrm>
            <a:off x="-76200" y="4953000"/>
            <a:ext cx="4858890" cy="1128671"/>
          </a:xfrm>
          <a:prstGeom prst="rect">
            <a:avLst/>
          </a:prstGeom>
        </p:spPr>
      </p:pic>
    </p:spTree>
    <p:extLst>
      <p:ext uri="{BB962C8B-B14F-4D97-AF65-F5344CB8AC3E}">
        <p14:creationId xmlns:p14="http://schemas.microsoft.com/office/powerpoint/2010/main" val="183809247"/>
      </p:ext>
    </p:extLst>
  </p:cSld>
  <p:clrMapOvr>
    <a:masterClrMapping/>
  </p:clrMapOvr>
</p:sld>
</file>

<file path=ppt/theme/theme1.xml><?xml version="1.0" encoding="utf-8"?>
<a:theme xmlns:a="http://schemas.openxmlformats.org/drawingml/2006/main" name="Office Theme">
  <a:themeElements>
    <a:clrScheme name="AAR Coporate">
      <a:dk1>
        <a:srgbClr val="002060"/>
      </a:dk1>
      <a:lt1>
        <a:srgbClr val="FFFFFF"/>
      </a:lt1>
      <a:dk2>
        <a:srgbClr val="44546A"/>
      </a:dk2>
      <a:lt2>
        <a:srgbClr val="E7E6E6"/>
      </a:lt2>
      <a:accent1>
        <a:srgbClr val="28588C"/>
      </a:accent1>
      <a:accent2>
        <a:srgbClr val="1295D8"/>
      </a:accent2>
      <a:accent3>
        <a:srgbClr val="64B3E8"/>
      </a:accent3>
      <a:accent4>
        <a:srgbClr val="262626"/>
      </a:accent4>
      <a:accent5>
        <a:srgbClr val="595959"/>
      </a:accent5>
      <a:accent6>
        <a:srgbClr val="BFBFBF"/>
      </a:accent6>
      <a:hlink>
        <a:srgbClr val="24C4FF"/>
      </a:hlink>
      <a:folHlink>
        <a:srgbClr val="248EF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AAR">
      <a:dk1>
        <a:srgbClr val="002060"/>
      </a:dk1>
      <a:lt1>
        <a:srgbClr val="FFFFFF"/>
      </a:lt1>
      <a:dk2>
        <a:srgbClr val="44546A"/>
      </a:dk2>
      <a:lt2>
        <a:srgbClr val="E7E6E6"/>
      </a:lt2>
      <a:accent1>
        <a:srgbClr val="28588C"/>
      </a:accent1>
      <a:accent2>
        <a:srgbClr val="1295D8"/>
      </a:accent2>
      <a:accent3>
        <a:srgbClr val="64B3E8"/>
      </a:accent3>
      <a:accent4>
        <a:srgbClr val="FFC000"/>
      </a:accent4>
      <a:accent5>
        <a:srgbClr val="4472C4"/>
      </a:accent5>
      <a:accent6>
        <a:srgbClr val="70AD47"/>
      </a:accent6>
      <a:hlink>
        <a:srgbClr val="FFFFFF"/>
      </a:hlink>
      <a:folHlink>
        <a:srgbClr val="FFFFFF"/>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1740</Words>
  <Application>Microsoft Office PowerPoint</Application>
  <PresentationFormat>Letter Paper (8.5x11 in)</PresentationFormat>
  <Paragraphs>236</Paragraphs>
  <Slides>17</Slides>
  <Notes>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17</vt:i4>
      </vt:variant>
    </vt:vector>
  </HeadingPairs>
  <TitlesOfParts>
    <vt:vector size="26" baseType="lpstr">
      <vt:lpstr>AppleSymbols</vt:lpstr>
      <vt:lpstr>Arial</vt:lpstr>
      <vt:lpstr>ArialUnicodeMS</vt:lpstr>
      <vt:lpstr>Calibri</vt:lpstr>
      <vt:lpstr>Courier New</vt:lpstr>
      <vt:lpstr>Helvetica</vt:lpstr>
      <vt:lpstr>STIXGeneral-Regular</vt:lpstr>
      <vt:lpstr>Office Theme</vt:lpstr>
      <vt:lpstr>Custom Design</vt:lpstr>
      <vt:lpstr>PowerPoint Presentation</vt:lpstr>
      <vt:lpstr>Presentation Overview</vt:lpstr>
      <vt:lpstr>INTRODUCTION</vt:lpstr>
      <vt:lpstr>Building Dataset</vt:lpstr>
      <vt:lpstr>Exploratory Data Analysis</vt:lpstr>
      <vt:lpstr>Data Augmentation</vt:lpstr>
      <vt:lpstr>Data Augmentation Parameters</vt:lpstr>
      <vt:lpstr>Building Data Generator</vt:lpstr>
      <vt:lpstr>Building Model</vt:lpstr>
      <vt:lpstr>Activation Functions</vt:lpstr>
      <vt:lpstr>Convolutional Neural Networks Explained</vt:lpstr>
      <vt:lpstr>Convolutional Neural Networks Explained</vt:lpstr>
      <vt:lpstr>Convolutional Neural Networks Explained</vt:lpstr>
      <vt:lpstr>Evaluate Performance (Validation Data)</vt:lpstr>
      <vt:lpstr>Evaluate Performance (Test Data)</vt:lpstr>
      <vt:lpstr>Note on Final Performance</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1</cp:revision>
  <cp:lastPrinted>1601-01-01T00:00:00Z</cp:lastPrinted>
  <dcterms:created xsi:type="dcterms:W3CDTF">2021-02-16T18:22:12Z</dcterms:created>
  <dcterms:modified xsi:type="dcterms:W3CDTF">2021-02-16T20:51:20Z</dcterms:modified>
</cp:coreProperties>
</file>