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0" r:id="rId3"/>
    <p:sldId id="257" r:id="rId4"/>
    <p:sldId id="265" r:id="rId5"/>
    <p:sldId id="261" r:id="rId6"/>
    <p:sldId id="266" r:id="rId7"/>
    <p:sldId id="267" r:id="rId8"/>
    <p:sldId id="268" r:id="rId9"/>
    <p:sldId id="269" r:id="rId10"/>
    <p:sldId id="275" r:id="rId11"/>
    <p:sldId id="278" r:id="rId12"/>
    <p:sldId id="279" r:id="rId13"/>
    <p:sldId id="274" r:id="rId14"/>
    <p:sldId id="271" r:id="rId15"/>
    <p:sldId id="276" r:id="rId16"/>
    <p:sldId id="277" r:id="rId17"/>
    <p:sldId id="259" r:id="rId18"/>
    <p:sldId id="2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39" autoAdjust="0"/>
    <p:restoredTop sz="80509" autoAdjust="0"/>
  </p:normalViewPr>
  <p:slideViewPr>
    <p:cSldViewPr snapToGrid="0">
      <p:cViewPr>
        <p:scale>
          <a:sx n="100" d="100"/>
          <a:sy n="100" d="100"/>
        </p:scale>
        <p:origin x="1326" y="-1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E27DA-8EB5-4858-BEFD-A7A2F7390094}" type="datetimeFigureOut">
              <a:rPr kumimoji="1" lang="ja-JP" altLang="en-US" smtClean="0"/>
              <a:t>2020/1/6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BD9BF-6C2C-4810-9A85-61D0D5886D5F}" type="slidenum">
              <a:rPr kumimoji="1" lang="ja-JP" altLang="en-US" smtClean="0"/>
              <a:t>‹#›</a:t>
            </a:fld>
            <a:endParaRPr kumimoji="1" lang="ja-JP" altLang="en-US"/>
          </a:p>
        </p:txBody>
      </p:sp>
    </p:spTree>
    <p:extLst>
      <p:ext uri="{BB962C8B-B14F-4D97-AF65-F5344CB8AC3E}">
        <p14:creationId xmlns:p14="http://schemas.microsoft.com/office/powerpoint/2010/main" val="9702969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画像認識の例でいうと、最初の層でエッジを検出して、次の層でテクスチャを検出し、さらに次のそうではより抽象的な猫の耳などの特徴を検出したりする。</a:t>
            </a:r>
            <a:endParaRPr lang="en-US" altLang="ja-JP" dirty="0" smtClean="0"/>
          </a:p>
          <a:p>
            <a:r>
              <a:rPr lang="en-US" altLang="ja-JP" dirty="0" smtClean="0"/>
              <a:t>CNN</a:t>
            </a:r>
            <a:r>
              <a:rPr lang="ja-JP" altLang="en-US" dirty="0" smtClean="0"/>
              <a:t>はこういった特徴を抽出するための検出器である</a:t>
            </a:r>
            <a:r>
              <a:rPr lang="ja-JP" altLang="en-US" b="1" dirty="0" smtClean="0"/>
              <a:t>フィルタのパラメータを自動で学習していく</a:t>
            </a:r>
            <a:endParaRPr lang="en-US" altLang="ja-JP" b="1" dirty="0" smtClean="0"/>
          </a:p>
          <a:p>
            <a:r>
              <a:rPr lang="ja-JP" altLang="en-US" dirty="0" smtClean="0"/>
              <a:t>層が進むにつれて、ネットワークは</a:t>
            </a:r>
            <a:r>
              <a:rPr lang="ja-JP" altLang="en-US" b="1" dirty="0" smtClean="0"/>
              <a:t>より高レベルな特徴を学習していける。</a:t>
            </a:r>
            <a:endParaRPr kumimoji="1" lang="ja-JP" altLang="en-US" dirty="0"/>
          </a:p>
        </p:txBody>
      </p:sp>
      <p:sp>
        <p:nvSpPr>
          <p:cNvPr id="4" name="スライド番号プレースホルダー 3"/>
          <p:cNvSpPr>
            <a:spLocks noGrp="1"/>
          </p:cNvSpPr>
          <p:nvPr>
            <p:ph type="sldNum" sz="quarter" idx="10"/>
          </p:nvPr>
        </p:nvSpPr>
        <p:spPr/>
        <p:txBody>
          <a:bodyPr/>
          <a:lstStyle/>
          <a:p>
            <a:fld id="{5E6BD9BF-6C2C-4810-9A85-61D0D5886D5F}" type="slidenum">
              <a:rPr kumimoji="1" lang="ja-JP" altLang="en-US" smtClean="0"/>
              <a:t>6</a:t>
            </a:fld>
            <a:endParaRPr kumimoji="1" lang="ja-JP" altLang="en-US"/>
          </a:p>
        </p:txBody>
      </p:sp>
    </p:spTree>
    <p:extLst>
      <p:ext uri="{BB962C8B-B14F-4D97-AF65-F5344CB8AC3E}">
        <p14:creationId xmlns:p14="http://schemas.microsoft.com/office/powerpoint/2010/main" val="471559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セルにオブジェクトがないのなら，</a:t>
            </a:r>
            <a:r>
              <a:rPr kumimoji="1" lang="en-US" altLang="ja-JP" dirty="0" smtClean="0"/>
              <a:t>Confidence</a:t>
            </a:r>
            <a:r>
              <a:rPr kumimoji="1" lang="ja-JP" altLang="en-US" dirty="0" smtClean="0"/>
              <a:t>　</a:t>
            </a:r>
            <a:r>
              <a:rPr kumimoji="1" lang="en-US" altLang="ja-JP" dirty="0" smtClean="0"/>
              <a:t>Score</a:t>
            </a:r>
            <a:r>
              <a:rPr kumimoji="1" lang="ja-JP" altLang="en-US" dirty="0" smtClean="0"/>
              <a:t>はゼロになるべきである</a:t>
            </a:r>
            <a:endParaRPr kumimoji="1" lang="ja-JP" altLang="en-US" dirty="0"/>
          </a:p>
        </p:txBody>
      </p:sp>
      <p:sp>
        <p:nvSpPr>
          <p:cNvPr id="4" name="スライド番号プレースホルダー 3"/>
          <p:cNvSpPr>
            <a:spLocks noGrp="1"/>
          </p:cNvSpPr>
          <p:nvPr>
            <p:ph type="sldNum" sz="quarter" idx="10"/>
          </p:nvPr>
        </p:nvSpPr>
        <p:spPr/>
        <p:txBody>
          <a:bodyPr/>
          <a:lstStyle/>
          <a:p>
            <a:fld id="{5E6BD9BF-6C2C-4810-9A85-61D0D5886D5F}" type="slidenum">
              <a:rPr kumimoji="1" lang="ja-JP" altLang="en-US" smtClean="0"/>
              <a:t>11</a:t>
            </a:fld>
            <a:endParaRPr kumimoji="1" lang="ja-JP" altLang="en-US"/>
          </a:p>
        </p:txBody>
      </p:sp>
    </p:spTree>
    <p:extLst>
      <p:ext uri="{BB962C8B-B14F-4D97-AF65-F5344CB8AC3E}">
        <p14:creationId xmlns:p14="http://schemas.microsoft.com/office/powerpoint/2010/main" val="845653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まず画像から沢山のバウンディングボックスが検出されます．</a:t>
            </a:r>
            <a:br>
              <a:rPr lang="ja-JP" altLang="en-US" dirty="0" smtClean="0"/>
            </a:br>
            <a:r>
              <a:rPr lang="ja-JP" altLang="en-US" dirty="0" smtClean="0"/>
              <a:t>ですが一つのオブジェクトにはひとつのバウンディングボックスのみ表示したいです．</a:t>
            </a:r>
            <a:br>
              <a:rPr lang="ja-JP" altLang="en-US" dirty="0" smtClean="0"/>
            </a:br>
            <a:r>
              <a:rPr lang="ja-JP" altLang="en-US" dirty="0" smtClean="0"/>
              <a:t>これを信頼スコアを用いて一つにします．</a:t>
            </a:r>
            <a:r>
              <a:rPr lang="en-US" altLang="ja-JP" dirty="0" smtClean="0"/>
              <a:t>(</a:t>
            </a:r>
            <a:r>
              <a:rPr lang="ja-JP" altLang="en-US" dirty="0" smtClean="0"/>
              <a:t>これを</a:t>
            </a:r>
            <a:r>
              <a:rPr lang="en-US" altLang="ja-JP" dirty="0" smtClean="0"/>
              <a:t>NMS</a:t>
            </a:r>
            <a:r>
              <a:rPr lang="ja-JP" altLang="en-US" dirty="0" smtClean="0"/>
              <a:t>などと呼びます．</a:t>
            </a:r>
            <a:r>
              <a:rPr lang="en-US" altLang="ja-JP" dirty="0" smtClean="0"/>
              <a:t>)</a:t>
            </a:r>
          </a:p>
          <a:p>
            <a:r>
              <a:rPr lang="ja-JP" altLang="en-US" dirty="0" smtClean="0"/>
              <a:t>各セルは</a:t>
            </a:r>
            <a:r>
              <a:rPr lang="ja-JP" altLang="en-US" dirty="0" err="1" smtClean="0"/>
              <a:t>の</a:t>
            </a:r>
            <a:r>
              <a:rPr lang="en-US" altLang="ja-JP" dirty="0" smtClean="0"/>
              <a:t>C</a:t>
            </a:r>
            <a:r>
              <a:rPr lang="ja-JP" altLang="en-US" dirty="0" smtClean="0"/>
              <a:t>の条件付きクラス確率</a:t>
            </a:r>
            <a:r>
              <a:rPr kumimoji="1" lang="en-US" altLang="ja-JP" sz="1200" i="1" kern="1200" dirty="0" err="1" smtClean="0">
                <a:solidFill>
                  <a:schemeClr val="tx1"/>
                </a:solidFill>
                <a:effectLst/>
                <a:latin typeface="+mn-lt"/>
                <a:ea typeface="+mn-ea"/>
                <a:cs typeface="+mn-cs"/>
              </a:rPr>
              <a:t>Pr</a:t>
            </a:r>
            <a:r>
              <a:rPr kumimoji="1" lang="ja-JP" altLang="en-US" sz="1200" b="0" i="0" kern="1200" dirty="0" smtClean="0">
                <a:solidFill>
                  <a:schemeClr val="tx1"/>
                </a:solidFill>
                <a:effectLst/>
                <a:latin typeface="+mn-lt"/>
                <a:ea typeface="+mn-ea"/>
                <a:cs typeface="+mn-cs"/>
              </a:rPr>
              <a:t>（</a:t>
            </a:r>
            <a:r>
              <a:rPr kumimoji="1" lang="en-US" altLang="ja-JP" sz="1200" i="1" kern="1200" dirty="0" err="1" smtClean="0">
                <a:solidFill>
                  <a:schemeClr val="tx1"/>
                </a:solidFill>
                <a:effectLst/>
                <a:latin typeface="+mn-lt"/>
                <a:ea typeface="+mn-ea"/>
                <a:cs typeface="+mn-cs"/>
              </a:rPr>
              <a:t>Classi</a:t>
            </a:r>
            <a:r>
              <a:rPr kumimoji="1" lang="en-US" altLang="ja-JP" sz="1200" kern="1200" dirty="0" err="1" smtClean="0">
                <a:solidFill>
                  <a:schemeClr val="tx1"/>
                </a:solidFill>
                <a:effectLst/>
                <a:latin typeface="+mn-lt"/>
                <a:ea typeface="+mn-ea"/>
                <a:cs typeface="+mn-cs"/>
              </a:rPr>
              <a:t>|</a:t>
            </a:r>
            <a:r>
              <a:rPr kumimoji="1" lang="en-US" altLang="ja-JP" sz="1200" i="1" kern="1200" dirty="0" err="1" smtClean="0">
                <a:solidFill>
                  <a:schemeClr val="tx1"/>
                </a:solidFill>
                <a:effectLst/>
                <a:latin typeface="+mn-lt"/>
                <a:ea typeface="+mn-ea"/>
                <a:cs typeface="+mn-cs"/>
              </a:rPr>
              <a:t>Object</a:t>
            </a:r>
            <a:r>
              <a:rPr kumimoji="1" lang="ja-JP" altLang="en-US" sz="1200" b="0" i="0" kern="1200" dirty="0" smtClean="0">
                <a:solidFill>
                  <a:schemeClr val="tx1"/>
                </a:solidFill>
                <a:effectLst/>
                <a:latin typeface="+mn-lt"/>
                <a:ea typeface="+mn-ea"/>
                <a:cs typeface="+mn-cs"/>
              </a:rPr>
              <a:t>）</a:t>
            </a:r>
            <a:r>
              <a:rPr lang="en-US" altLang="ja-JP" dirty="0" err="1" smtClean="0">
                <a:effectLst/>
              </a:rPr>
              <a:t>Pr</a:t>
            </a:r>
            <a:r>
              <a:rPr lang="ja-JP" altLang="en-US" dirty="0" smtClean="0">
                <a:effectLst/>
              </a:rPr>
              <a:t>（</a:t>
            </a:r>
            <a:r>
              <a:rPr lang="en-US" altLang="ja-JP" dirty="0" err="1" smtClean="0">
                <a:effectLst/>
              </a:rPr>
              <a:t>Classi|Object</a:t>
            </a:r>
            <a:r>
              <a:rPr lang="ja-JP" altLang="en-US" dirty="0" smtClean="0">
                <a:effectLst/>
              </a:rPr>
              <a:t>）</a:t>
            </a:r>
            <a:r>
              <a:rPr lang="ja-JP" altLang="en-US" dirty="0" smtClean="0"/>
              <a:t>も予測します。これらの確率は、オブジェクトを含むセルに基づいて調整されます。</a:t>
            </a:r>
          </a:p>
          <a:p>
            <a:r>
              <a:rPr lang="ja-JP" altLang="en-US" dirty="0" smtClean="0"/>
              <a:t>各バウンディングボックスは</a:t>
            </a:r>
            <a:r>
              <a:rPr lang="en-US" altLang="ja-JP" dirty="0" smtClean="0"/>
              <a:t>5</a:t>
            </a:r>
            <a:r>
              <a:rPr lang="ja-JP" altLang="en-US" dirty="0" err="1" smtClean="0"/>
              <a:t>つの</a:t>
            </a:r>
            <a:r>
              <a:rPr lang="ja-JP" altLang="en-US" dirty="0" smtClean="0"/>
              <a:t>要素を含みます矩形領域のための</a:t>
            </a:r>
            <a:r>
              <a:rPr lang="en-US" altLang="ja-JP" dirty="0" smtClean="0"/>
              <a:t>x, y, w, h,</a:t>
            </a:r>
            <a:r>
              <a:rPr lang="ja-JP" altLang="en-US" dirty="0" smtClean="0"/>
              <a:t>と信頼度です．</a:t>
            </a:r>
          </a:p>
          <a:p>
            <a:endParaRPr kumimoji="1" lang="ja-JP" altLang="en-US" dirty="0"/>
          </a:p>
        </p:txBody>
      </p:sp>
      <p:sp>
        <p:nvSpPr>
          <p:cNvPr id="4" name="スライド番号プレースホルダー 3"/>
          <p:cNvSpPr>
            <a:spLocks noGrp="1"/>
          </p:cNvSpPr>
          <p:nvPr>
            <p:ph type="sldNum" sz="quarter" idx="10"/>
          </p:nvPr>
        </p:nvSpPr>
        <p:spPr/>
        <p:txBody>
          <a:bodyPr/>
          <a:lstStyle/>
          <a:p>
            <a:fld id="{5E6BD9BF-6C2C-4810-9A85-61D0D5886D5F}" type="slidenum">
              <a:rPr kumimoji="1" lang="ja-JP" altLang="en-US" smtClean="0"/>
              <a:t>14</a:t>
            </a:fld>
            <a:endParaRPr kumimoji="1" lang="ja-JP" altLang="en-US"/>
          </a:p>
        </p:txBody>
      </p:sp>
    </p:spTree>
    <p:extLst>
      <p:ext uri="{BB962C8B-B14F-4D97-AF65-F5344CB8AC3E}">
        <p14:creationId xmlns:p14="http://schemas.microsoft.com/office/powerpoint/2010/main" val="3947169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1" dirty="0" smtClean="0"/>
              <a:t>Precision</a:t>
            </a:r>
            <a:r>
              <a:rPr lang="ja-JP" altLang="en-US" b="1" dirty="0" smtClean="0"/>
              <a:t>（適合率）</a:t>
            </a:r>
          </a:p>
          <a:p>
            <a:r>
              <a:rPr lang="ja-JP" altLang="en-US" dirty="0" smtClean="0"/>
              <a:t>予測がどれだけ正確かを表す。</a:t>
            </a:r>
          </a:p>
          <a:p>
            <a:r>
              <a:rPr lang="ja-JP" altLang="en-US" dirty="0" smtClean="0"/>
              <a:t>光の速さを知りたいとします。</a:t>
            </a:r>
          </a:p>
          <a:p>
            <a:r>
              <a:rPr lang="ja-JP" altLang="en-US" dirty="0" smtClean="0"/>
              <a:t>何らかの検索システムで「光の速さ」で検索した結果、</a:t>
            </a:r>
            <a:r>
              <a:rPr lang="en-US" altLang="ja-JP" dirty="0" smtClean="0"/>
              <a:t>100</a:t>
            </a:r>
            <a:r>
              <a:rPr lang="ja-JP" altLang="en-US" dirty="0" smtClean="0"/>
              <a:t>件の文書がヒットしたとする。</a:t>
            </a:r>
          </a:p>
          <a:p>
            <a:r>
              <a:rPr lang="ja-JP" altLang="en-US" dirty="0" smtClean="0"/>
              <a:t>その</a:t>
            </a:r>
            <a:r>
              <a:rPr lang="en-US" altLang="ja-JP" dirty="0" smtClean="0"/>
              <a:t>100</a:t>
            </a:r>
            <a:r>
              <a:rPr lang="ja-JP" altLang="en-US" dirty="0" smtClean="0"/>
              <a:t>件のうち、「光の速さ」が正しく分かる文書を正解とし、正解は</a:t>
            </a:r>
            <a:r>
              <a:rPr lang="en-US" altLang="ja-JP" dirty="0" smtClean="0"/>
              <a:t>60</a:t>
            </a:r>
            <a:r>
              <a:rPr lang="ja-JP" altLang="en-US" dirty="0" smtClean="0"/>
              <a:t>件だったとする。</a:t>
            </a:r>
          </a:p>
          <a:p>
            <a:r>
              <a:rPr lang="ja-JP" altLang="en-US" dirty="0" smtClean="0"/>
              <a:t>すると、この場合の適合率は </a:t>
            </a:r>
            <a:r>
              <a:rPr lang="en-US" altLang="ja-JP" dirty="0" smtClean="0"/>
              <a:t>60/100 = 0.60 </a:t>
            </a:r>
            <a:r>
              <a:rPr lang="ja-JP" altLang="en-US" dirty="0" smtClean="0"/>
              <a:t>となる。</a:t>
            </a:r>
          </a:p>
          <a:p>
            <a:r>
              <a:rPr kumimoji="1" lang="en-US" altLang="ja-JP" sz="1200" i="1" kern="1200" dirty="0" smtClean="0">
                <a:solidFill>
                  <a:schemeClr val="tx1"/>
                </a:solidFill>
                <a:effectLst/>
                <a:latin typeface="+mn-lt"/>
                <a:ea typeface="+mn-ea"/>
                <a:cs typeface="+mn-cs"/>
              </a:rPr>
              <a:t>Precision</a:t>
            </a:r>
            <a:r>
              <a:rPr kumimoji="1" lang="en-US" altLang="ja-JP" sz="1200" kern="1200" dirty="0" smtClean="0">
                <a:solidFill>
                  <a:schemeClr val="tx1"/>
                </a:solidFill>
                <a:effectLst/>
                <a:latin typeface="+mn-lt"/>
                <a:ea typeface="+mn-ea"/>
                <a:cs typeface="+mn-cs"/>
              </a:rPr>
              <a:t>=</a:t>
            </a:r>
            <a:r>
              <a:rPr kumimoji="1" lang="en-US" altLang="ja-JP" sz="1200" i="1" kern="1200" dirty="0" err="1" smtClean="0">
                <a:solidFill>
                  <a:schemeClr val="tx1"/>
                </a:solidFill>
                <a:effectLst/>
                <a:latin typeface="+mn-lt"/>
                <a:ea typeface="+mn-ea"/>
                <a:cs typeface="+mn-cs"/>
              </a:rPr>
              <a:t>TPTP</a:t>
            </a:r>
            <a:r>
              <a:rPr kumimoji="1" lang="en-US" altLang="ja-JP" sz="1200" kern="1200" dirty="0" err="1" smtClean="0">
                <a:solidFill>
                  <a:schemeClr val="tx1"/>
                </a:solidFill>
                <a:effectLst/>
                <a:latin typeface="+mn-lt"/>
                <a:ea typeface="+mn-ea"/>
                <a:cs typeface="+mn-cs"/>
              </a:rPr>
              <a:t>+</a:t>
            </a:r>
            <a:r>
              <a:rPr kumimoji="1" lang="en-US" altLang="ja-JP" sz="1200" i="1" kern="1200" dirty="0" err="1" smtClean="0">
                <a:solidFill>
                  <a:schemeClr val="tx1"/>
                </a:solidFill>
                <a:effectLst/>
                <a:latin typeface="+mn-lt"/>
                <a:ea typeface="+mn-ea"/>
                <a:cs typeface="+mn-cs"/>
              </a:rPr>
              <a:t>FP</a:t>
            </a:r>
            <a:r>
              <a:rPr lang="en-US" altLang="ja-JP" dirty="0" err="1" smtClean="0">
                <a:effectLst/>
              </a:rPr>
              <a:t>Precision</a:t>
            </a:r>
            <a:r>
              <a:rPr lang="en-US" altLang="ja-JP" dirty="0" smtClean="0">
                <a:effectLst/>
              </a:rPr>
              <a:t>=TPTP+FP</a:t>
            </a:r>
          </a:p>
          <a:p>
            <a:r>
              <a:rPr lang="en-US" altLang="ja-JP" b="1" dirty="0" smtClean="0"/>
              <a:t>Recall</a:t>
            </a:r>
            <a:r>
              <a:rPr lang="ja-JP" altLang="en-US" b="1" dirty="0" smtClean="0"/>
              <a:t>（再現率）</a:t>
            </a:r>
          </a:p>
          <a:p>
            <a:r>
              <a:rPr lang="ja-JP" altLang="en-US" dirty="0" smtClean="0"/>
              <a:t>結果として出てくるべきもののうち、実際出てきたものの割合</a:t>
            </a:r>
          </a:p>
          <a:p>
            <a:r>
              <a:rPr lang="ja-JP" altLang="en-US" dirty="0" smtClean="0"/>
              <a:t>検索システムが扱う全データ</a:t>
            </a:r>
            <a:r>
              <a:rPr lang="en-US" altLang="ja-JP" dirty="0" smtClean="0"/>
              <a:t>(</a:t>
            </a:r>
            <a:r>
              <a:rPr lang="ja-JP" altLang="en-US" dirty="0" smtClean="0"/>
              <a:t>文書</a:t>
            </a:r>
            <a:r>
              <a:rPr lang="en-US" altLang="ja-JP" dirty="0" smtClean="0"/>
              <a:t>)</a:t>
            </a:r>
            <a:r>
              <a:rPr lang="ja-JP" altLang="en-US" dirty="0" smtClean="0"/>
              <a:t>の中で、光の速さが分かるものは全部で</a:t>
            </a:r>
            <a:r>
              <a:rPr lang="en-US" altLang="ja-JP" dirty="0" smtClean="0"/>
              <a:t>200</a:t>
            </a:r>
            <a:r>
              <a:rPr lang="ja-JP" altLang="en-US" dirty="0" smtClean="0"/>
              <a:t>件だとする。</a:t>
            </a:r>
          </a:p>
          <a:p>
            <a:r>
              <a:rPr lang="ja-JP" altLang="en-US" dirty="0" smtClean="0"/>
              <a:t>しかし、「光の速さ」と検索して、実際に得られた結果</a:t>
            </a:r>
            <a:r>
              <a:rPr lang="en-US" altLang="ja-JP" dirty="0" smtClean="0"/>
              <a:t>(</a:t>
            </a:r>
            <a:r>
              <a:rPr lang="ja-JP" altLang="en-US" dirty="0" smtClean="0"/>
              <a:t>文書</a:t>
            </a:r>
            <a:r>
              <a:rPr lang="en-US" altLang="ja-JP" dirty="0" smtClean="0"/>
              <a:t>)</a:t>
            </a:r>
            <a:r>
              <a:rPr lang="ja-JP" altLang="en-US" dirty="0" smtClean="0"/>
              <a:t>は</a:t>
            </a:r>
            <a:r>
              <a:rPr lang="en-US" altLang="ja-JP" dirty="0" smtClean="0"/>
              <a:t>90</a:t>
            </a:r>
            <a:r>
              <a:rPr lang="ja-JP" altLang="en-US" dirty="0" smtClean="0"/>
              <a:t>件だとする。</a:t>
            </a:r>
          </a:p>
          <a:p>
            <a:r>
              <a:rPr lang="ja-JP" altLang="en-US" dirty="0" smtClean="0"/>
              <a:t>すると、この場合の再現率は </a:t>
            </a:r>
            <a:r>
              <a:rPr lang="en-US" altLang="ja-JP" dirty="0" smtClean="0"/>
              <a:t>90/200 = 0.45 </a:t>
            </a:r>
            <a:r>
              <a:rPr lang="ja-JP" altLang="en-US" dirty="0" smtClean="0"/>
              <a:t>となる。</a:t>
            </a:r>
          </a:p>
          <a:p>
            <a:r>
              <a:rPr kumimoji="1" lang="en-US" altLang="ja-JP" sz="1200" i="1" kern="1200" dirty="0" smtClean="0">
                <a:solidFill>
                  <a:schemeClr val="tx1"/>
                </a:solidFill>
                <a:effectLst/>
                <a:latin typeface="+mn-lt"/>
                <a:ea typeface="+mn-ea"/>
                <a:cs typeface="+mn-cs"/>
              </a:rPr>
              <a:t>Recall</a:t>
            </a:r>
            <a:r>
              <a:rPr kumimoji="1" lang="en-US" altLang="ja-JP" sz="1200" kern="1200" dirty="0" smtClean="0">
                <a:solidFill>
                  <a:schemeClr val="tx1"/>
                </a:solidFill>
                <a:effectLst/>
                <a:latin typeface="+mn-lt"/>
                <a:ea typeface="+mn-ea"/>
                <a:cs typeface="+mn-cs"/>
              </a:rPr>
              <a:t>=</a:t>
            </a:r>
            <a:r>
              <a:rPr kumimoji="1" lang="en-US" altLang="ja-JP" sz="1200" i="1" kern="1200" dirty="0" err="1" smtClean="0">
                <a:solidFill>
                  <a:schemeClr val="tx1"/>
                </a:solidFill>
                <a:effectLst/>
                <a:latin typeface="+mn-lt"/>
                <a:ea typeface="+mn-ea"/>
                <a:cs typeface="+mn-cs"/>
              </a:rPr>
              <a:t>TPTP</a:t>
            </a:r>
            <a:r>
              <a:rPr kumimoji="1" lang="en-US" altLang="ja-JP" sz="1200" kern="1200" dirty="0" err="1" smtClean="0">
                <a:solidFill>
                  <a:schemeClr val="tx1"/>
                </a:solidFill>
                <a:effectLst/>
                <a:latin typeface="+mn-lt"/>
                <a:ea typeface="+mn-ea"/>
                <a:cs typeface="+mn-cs"/>
              </a:rPr>
              <a:t>+</a:t>
            </a:r>
            <a:r>
              <a:rPr kumimoji="1" lang="en-US" altLang="ja-JP" sz="1200" i="1" kern="1200" dirty="0" err="1" smtClean="0">
                <a:solidFill>
                  <a:schemeClr val="tx1"/>
                </a:solidFill>
                <a:effectLst/>
                <a:latin typeface="+mn-lt"/>
                <a:ea typeface="+mn-ea"/>
                <a:cs typeface="+mn-cs"/>
              </a:rPr>
              <a:t>FN</a:t>
            </a:r>
            <a:r>
              <a:rPr lang="en-US" altLang="ja-JP" dirty="0" err="1" smtClean="0">
                <a:effectLst/>
              </a:rPr>
              <a:t>Recall</a:t>
            </a:r>
            <a:r>
              <a:rPr lang="en-US" altLang="ja-JP" dirty="0" smtClean="0">
                <a:effectLst/>
              </a:rPr>
              <a:t>=TPTP+FN</a:t>
            </a:r>
          </a:p>
          <a:p>
            <a:r>
              <a:rPr lang="en-US" altLang="ja-JP" b="1" dirty="0" err="1" smtClean="0"/>
              <a:t>IoU</a:t>
            </a:r>
            <a:r>
              <a:rPr lang="ja-JP" altLang="en-US" b="1" dirty="0" smtClean="0"/>
              <a:t>（</a:t>
            </a:r>
            <a:r>
              <a:rPr lang="en-US" altLang="ja-JP" b="1" dirty="0" smtClean="0"/>
              <a:t>Intersection over Union</a:t>
            </a:r>
            <a:r>
              <a:rPr lang="ja-JP" altLang="en-US" b="1" dirty="0" smtClean="0"/>
              <a:t>）</a:t>
            </a:r>
          </a:p>
          <a:p>
            <a:r>
              <a:rPr lang="ja-JP" altLang="en-US" dirty="0" smtClean="0"/>
              <a:t>予測結果と</a:t>
            </a:r>
            <a:r>
              <a:rPr lang="en-US" altLang="ja-JP" dirty="0" smtClean="0"/>
              <a:t>Ground Truth</a:t>
            </a:r>
            <a:r>
              <a:rPr lang="ja-JP" altLang="en-US" dirty="0" smtClean="0"/>
              <a:t>がどれだけ重なっているかを表す。</a:t>
            </a:r>
          </a:p>
          <a:p>
            <a:r>
              <a:rPr lang="ja-JP" altLang="en-US" dirty="0" smtClean="0"/>
              <a:t>閾値</a:t>
            </a:r>
            <a:r>
              <a:rPr lang="en-US" altLang="ja-JP" dirty="0" smtClean="0"/>
              <a:t>(0.5</a:t>
            </a:r>
            <a:r>
              <a:rPr lang="ja-JP" altLang="en-US" dirty="0" smtClean="0"/>
              <a:t>など</a:t>
            </a:r>
            <a:r>
              <a:rPr lang="en-US" altLang="ja-JP" dirty="0" smtClean="0"/>
              <a:t>)</a:t>
            </a:r>
            <a:r>
              <a:rPr lang="ja-JP" altLang="en-US" dirty="0" smtClean="0"/>
              <a:t>を設定し、予測が</a:t>
            </a:r>
            <a:r>
              <a:rPr lang="en-US" altLang="ja-JP" dirty="0" smtClean="0"/>
              <a:t>True Positive</a:t>
            </a:r>
            <a:r>
              <a:rPr lang="ja-JP" altLang="en-US" dirty="0" smtClean="0"/>
              <a:t>か</a:t>
            </a:r>
            <a:r>
              <a:rPr lang="en-US" altLang="ja-JP" dirty="0" smtClean="0"/>
              <a:t>False Positive</a:t>
            </a:r>
            <a:r>
              <a:rPr lang="ja-JP" altLang="en-US" dirty="0" err="1" smtClean="0"/>
              <a:t>かを</a:t>
            </a:r>
            <a:r>
              <a:rPr lang="ja-JP" altLang="en-US" dirty="0" smtClean="0"/>
              <a:t>判断する場合もある。</a:t>
            </a:r>
          </a:p>
          <a:p>
            <a:r>
              <a:rPr lang="en-US" altLang="ja-JP" b="1" dirty="0" smtClean="0"/>
              <a:t>AP (Average Precision</a:t>
            </a:r>
            <a:r>
              <a:rPr lang="ja-JP" altLang="en-US" b="1" dirty="0" err="1" smtClean="0"/>
              <a:t>、</a:t>
            </a:r>
            <a:r>
              <a:rPr lang="ja-JP" altLang="en-US" b="1" dirty="0" smtClean="0"/>
              <a:t>平均適合率</a:t>
            </a:r>
            <a:r>
              <a:rPr lang="en-US" altLang="ja-JP" b="1" dirty="0" smtClean="0"/>
              <a:t>)</a:t>
            </a:r>
          </a:p>
          <a:p>
            <a:r>
              <a:rPr lang="ja-JP" altLang="en-US" dirty="0" smtClean="0"/>
              <a:t>上の表は、</a:t>
            </a:r>
            <a:r>
              <a:rPr lang="en-US" altLang="ja-JP" dirty="0" smtClean="0"/>
              <a:t>5</a:t>
            </a:r>
            <a:r>
              <a:rPr lang="ja-JP" altLang="en-US" dirty="0" err="1" smtClean="0"/>
              <a:t>つの</a:t>
            </a:r>
            <a:r>
              <a:rPr lang="ja-JP" altLang="en-US" dirty="0" smtClean="0"/>
              <a:t>りんごを各画像に含むデータセットにおいて、モデルの予測結果を予測の信頼度順で並べたものである。</a:t>
            </a:r>
          </a:p>
          <a:p>
            <a:r>
              <a:rPr lang="en-US" altLang="ja-JP" dirty="0" smtClean="0"/>
              <a:t>2</a:t>
            </a:r>
            <a:r>
              <a:rPr lang="ja-JP" altLang="en-US" dirty="0" smtClean="0"/>
              <a:t>つめのカラム（</a:t>
            </a:r>
            <a:r>
              <a:rPr lang="en-US" altLang="ja-JP" dirty="0" smtClean="0"/>
              <a:t>Correct?</a:t>
            </a:r>
            <a:r>
              <a:rPr lang="ja-JP" altLang="en-US" dirty="0" smtClean="0"/>
              <a:t>）は予測が正しいかを表す（この例では</a:t>
            </a:r>
            <a:r>
              <a:rPr kumimoji="1" lang="en-US" altLang="ja-JP" sz="1200" i="1" kern="1200" dirty="0" err="1" smtClean="0">
                <a:solidFill>
                  <a:schemeClr val="tx1"/>
                </a:solidFill>
                <a:effectLst/>
                <a:latin typeface="+mn-lt"/>
                <a:ea typeface="+mn-ea"/>
                <a:cs typeface="+mn-cs"/>
              </a:rPr>
              <a:t>IoU</a:t>
            </a:r>
            <a:r>
              <a:rPr kumimoji="1" lang="ja-JP" altLang="en-US"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0.5</a:t>
            </a:r>
            <a:r>
              <a:rPr lang="en-US" altLang="ja-JP" dirty="0" smtClean="0">
                <a:effectLst/>
              </a:rPr>
              <a:t>IoU≥0.5</a:t>
            </a:r>
            <a:r>
              <a:rPr lang="ja-JP" altLang="en-US" dirty="0" smtClean="0"/>
              <a:t>で正しいとされる）</a:t>
            </a:r>
          </a:p>
          <a:p>
            <a:r>
              <a:rPr lang="ja-JP" altLang="en-US" dirty="0" smtClean="0"/>
              <a:t>まず、</a:t>
            </a:r>
            <a:r>
              <a:rPr lang="en-US" altLang="ja-JP" dirty="0" smtClean="0"/>
              <a:t>Rank</a:t>
            </a:r>
            <a:r>
              <a:rPr lang="ja-JP" altLang="en-US" dirty="0" smtClean="0"/>
              <a:t>が</a:t>
            </a:r>
            <a:r>
              <a:rPr lang="en-US" altLang="ja-JP" dirty="0" smtClean="0"/>
              <a:t>3</a:t>
            </a:r>
            <a:r>
              <a:rPr lang="ja-JP" altLang="en-US" dirty="0" smtClean="0"/>
              <a:t>の列を例に、</a:t>
            </a:r>
            <a:r>
              <a:rPr lang="en-US" altLang="ja-JP" dirty="0" smtClean="0"/>
              <a:t>precision</a:t>
            </a:r>
            <a:r>
              <a:rPr lang="ja-JP" altLang="en-US" dirty="0" smtClean="0"/>
              <a:t>と</a:t>
            </a:r>
            <a:r>
              <a:rPr lang="en-US" altLang="ja-JP" dirty="0" smtClean="0"/>
              <a:t>recall</a:t>
            </a:r>
            <a:r>
              <a:rPr lang="ja-JP" altLang="en-US" dirty="0" smtClean="0"/>
              <a:t>がどのように計算されているかを見てみる。</a:t>
            </a:r>
          </a:p>
          <a:p>
            <a:r>
              <a:rPr lang="en-US" altLang="ja-JP" dirty="0" smtClean="0"/>
              <a:t>Precision</a:t>
            </a:r>
            <a:br>
              <a:rPr lang="en-US" altLang="ja-JP" dirty="0" smtClean="0"/>
            </a:br>
            <a:r>
              <a:rPr lang="ja-JP" altLang="en-US" dirty="0" smtClean="0"/>
              <a:t>画像内のりんごの領域を</a:t>
            </a:r>
            <a:r>
              <a:rPr lang="en-US" altLang="ja-JP" dirty="0" smtClean="0"/>
              <a:t>3</a:t>
            </a:r>
            <a:r>
              <a:rPr lang="ja-JP" altLang="en-US" dirty="0" smtClean="0"/>
              <a:t>つ予測したのに対し、実際は２つしか正しく予測できていない </a:t>
            </a:r>
            <a:r>
              <a:rPr lang="en-US" altLang="ja-JP" dirty="0" smtClean="0"/>
              <a:t>=&gt; 2/3 = 0.67</a:t>
            </a:r>
          </a:p>
          <a:p>
            <a:r>
              <a:rPr lang="en-US" altLang="ja-JP" dirty="0" smtClean="0"/>
              <a:t>Recall</a:t>
            </a:r>
            <a:br>
              <a:rPr lang="en-US" altLang="ja-JP" dirty="0" smtClean="0"/>
            </a:br>
            <a:r>
              <a:rPr lang="ja-JP" altLang="en-US" dirty="0" smtClean="0"/>
              <a:t>画像内に５つりんごがあるのに対し、正しく予測できているのは２つのみ </a:t>
            </a:r>
            <a:r>
              <a:rPr lang="en-US" altLang="ja-JP" dirty="0" smtClean="0"/>
              <a:t>=&gt; 2/5 = 0.4</a:t>
            </a:r>
          </a:p>
          <a:p>
            <a:r>
              <a:rPr lang="en-US" altLang="ja-JP" dirty="0" smtClean="0"/>
              <a:t>Recall</a:t>
            </a:r>
            <a:r>
              <a:rPr lang="ja-JP" altLang="en-US" dirty="0" smtClean="0"/>
              <a:t>は表の下に行くほど上がるが、</a:t>
            </a:r>
            <a:r>
              <a:rPr lang="en-US" altLang="ja-JP" dirty="0" smtClean="0"/>
              <a:t>precision</a:t>
            </a:r>
            <a:r>
              <a:rPr lang="ja-JP" altLang="en-US" dirty="0" smtClean="0"/>
              <a:t>は</a:t>
            </a:r>
            <a:r>
              <a:rPr lang="en-US" altLang="ja-JP" dirty="0" smtClean="0"/>
              <a:t>zigzag</a:t>
            </a:r>
            <a:r>
              <a:rPr lang="ja-JP" altLang="en-US" dirty="0" smtClean="0"/>
              <a:t>なパターンで動く。</a:t>
            </a:r>
          </a:p>
          <a:p>
            <a:r>
              <a:rPr lang="ja-JP" altLang="en-US" dirty="0" smtClean="0"/>
              <a:t>これを可視化するために横軸に</a:t>
            </a:r>
            <a:r>
              <a:rPr lang="en-US" altLang="ja-JP" dirty="0" smtClean="0"/>
              <a:t>Recall</a:t>
            </a:r>
            <a:r>
              <a:rPr lang="ja-JP" altLang="en-US" dirty="0" err="1" smtClean="0"/>
              <a:t>、</a:t>
            </a:r>
            <a:r>
              <a:rPr lang="ja-JP" altLang="en-US" dirty="0" smtClean="0"/>
              <a:t>縦軸に</a:t>
            </a:r>
            <a:r>
              <a:rPr lang="en-US" altLang="ja-JP" dirty="0" smtClean="0"/>
              <a:t>Precision</a:t>
            </a:r>
            <a:r>
              <a:rPr lang="ja-JP" altLang="en-US" dirty="0" smtClean="0"/>
              <a:t>をとってプロットする</a:t>
            </a:r>
            <a:br>
              <a:rPr lang="ja-JP" altLang="en-US" dirty="0" smtClean="0"/>
            </a:br>
            <a:endParaRPr lang="ja-JP" altLang="en-US" dirty="0" smtClean="0"/>
          </a:p>
          <a:p>
            <a:r>
              <a:rPr lang="en-US" altLang="ja-JP" dirty="0" smtClean="0"/>
              <a:t>AP</a:t>
            </a:r>
            <a:r>
              <a:rPr lang="ja-JP" altLang="en-US" dirty="0" smtClean="0"/>
              <a:t>の定義は、上の</a:t>
            </a:r>
            <a:r>
              <a:rPr lang="en-US" altLang="ja-JP" dirty="0" smtClean="0"/>
              <a:t>precision-recall</a:t>
            </a:r>
            <a:r>
              <a:rPr lang="ja-JP" altLang="en-US" dirty="0" smtClean="0"/>
              <a:t>曲線の下の部分の面積である。</a:t>
            </a:r>
            <a:br>
              <a:rPr lang="ja-JP" altLang="en-US" dirty="0" smtClean="0"/>
            </a:br>
            <a:endParaRPr lang="ja-JP" altLang="en-US" dirty="0" smtClean="0"/>
          </a:p>
          <a:p>
            <a:r>
              <a:rPr kumimoji="1" lang="en-US" altLang="ja-JP" sz="1200" i="1" kern="1200" dirty="0" smtClean="0">
                <a:solidFill>
                  <a:schemeClr val="tx1"/>
                </a:solidFill>
                <a:effectLst/>
                <a:latin typeface="+mn-lt"/>
                <a:ea typeface="+mn-ea"/>
                <a:cs typeface="+mn-cs"/>
              </a:rPr>
              <a:t>AP</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a:t>
            </a:r>
            <a:r>
              <a:rPr kumimoji="1" lang="en-US" altLang="ja-JP" sz="1200" kern="1200" dirty="0" smtClean="0">
                <a:solidFill>
                  <a:schemeClr val="tx1"/>
                </a:solidFill>
                <a:effectLst/>
                <a:latin typeface="+mn-lt"/>
                <a:ea typeface="+mn-ea"/>
                <a:cs typeface="+mn-cs"/>
              </a:rPr>
              <a:t>10</a:t>
            </a:r>
            <a:r>
              <a:rPr kumimoji="1" lang="en-US" altLang="ja-JP" sz="1200" i="1" kern="1200" dirty="0" smtClean="0">
                <a:solidFill>
                  <a:schemeClr val="tx1"/>
                </a:solidFill>
                <a:effectLst/>
                <a:latin typeface="+mn-lt"/>
                <a:ea typeface="+mn-ea"/>
                <a:cs typeface="+mn-cs"/>
              </a:rPr>
              <a:t>p</a:t>
            </a:r>
            <a:r>
              <a:rPr kumimoji="1" lang="en-US" altLang="ja-JP" sz="1200" kern="1200" dirty="0" smtClean="0">
                <a:solidFill>
                  <a:schemeClr val="tx1"/>
                </a:solidFill>
                <a:effectLst/>
                <a:latin typeface="+mn-lt"/>
                <a:ea typeface="+mn-ea"/>
                <a:cs typeface="+mn-cs"/>
              </a:rPr>
              <a:t>(</a:t>
            </a:r>
            <a:r>
              <a:rPr kumimoji="1" lang="en-US" altLang="ja-JP" sz="1200" i="1" kern="1200" dirty="0" smtClean="0">
                <a:solidFill>
                  <a:schemeClr val="tx1"/>
                </a:solidFill>
                <a:effectLst/>
                <a:latin typeface="+mn-lt"/>
                <a:ea typeface="+mn-ea"/>
                <a:cs typeface="+mn-cs"/>
              </a:rPr>
              <a:t>r</a:t>
            </a:r>
            <a:r>
              <a:rPr kumimoji="1" lang="en-US" altLang="ja-JP" sz="1200" kern="1200" dirty="0" smtClean="0">
                <a:solidFill>
                  <a:schemeClr val="tx1"/>
                </a:solidFill>
                <a:effectLst/>
                <a:latin typeface="+mn-lt"/>
                <a:ea typeface="+mn-ea"/>
                <a:cs typeface="+mn-cs"/>
              </a:rPr>
              <a:t>)</a:t>
            </a:r>
            <a:r>
              <a:rPr kumimoji="1" lang="en-US" altLang="ja-JP" sz="1200" i="1" kern="1200" dirty="0" err="1" smtClean="0">
                <a:solidFill>
                  <a:schemeClr val="tx1"/>
                </a:solidFill>
                <a:effectLst/>
                <a:latin typeface="+mn-lt"/>
                <a:ea typeface="+mn-ea"/>
                <a:cs typeface="+mn-cs"/>
              </a:rPr>
              <a:t>dr</a:t>
            </a:r>
            <a:endParaRPr lang="ja-JP" altLang="en-US" dirty="0" smtClean="0">
              <a:effectLst/>
            </a:endParaRPr>
          </a:p>
          <a:p>
            <a:endParaRPr kumimoji="1" lang="ja-JP" altLang="en-US" dirty="0"/>
          </a:p>
        </p:txBody>
      </p:sp>
      <p:sp>
        <p:nvSpPr>
          <p:cNvPr id="4" name="スライド番号プレースホルダー 3"/>
          <p:cNvSpPr>
            <a:spLocks noGrp="1"/>
          </p:cNvSpPr>
          <p:nvPr>
            <p:ph type="sldNum" sz="quarter" idx="10"/>
          </p:nvPr>
        </p:nvSpPr>
        <p:spPr/>
        <p:txBody>
          <a:bodyPr/>
          <a:lstStyle/>
          <a:p>
            <a:fld id="{5E6BD9BF-6C2C-4810-9A85-61D0D5886D5F}" type="slidenum">
              <a:rPr kumimoji="1" lang="ja-JP" altLang="en-US" smtClean="0"/>
              <a:t>16</a:t>
            </a:fld>
            <a:endParaRPr kumimoji="1" lang="ja-JP" altLang="en-US"/>
          </a:p>
        </p:txBody>
      </p:sp>
    </p:spTree>
    <p:extLst>
      <p:ext uri="{BB962C8B-B14F-4D97-AF65-F5344CB8AC3E}">
        <p14:creationId xmlns:p14="http://schemas.microsoft.com/office/powerpoint/2010/main" val="732216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5E6BD9BF-6C2C-4810-9A85-61D0D5886D5F}" type="slidenum">
              <a:rPr kumimoji="1" lang="ja-JP" altLang="en-US" smtClean="0"/>
              <a:t>17</a:t>
            </a:fld>
            <a:endParaRPr kumimoji="1" lang="ja-JP" altLang="en-US"/>
          </a:p>
        </p:txBody>
      </p:sp>
    </p:spTree>
    <p:extLst>
      <p:ext uri="{BB962C8B-B14F-4D97-AF65-F5344CB8AC3E}">
        <p14:creationId xmlns:p14="http://schemas.microsoft.com/office/powerpoint/2010/main" val="3702232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5E6BD9BF-6C2C-4810-9A85-61D0D5886D5F}" type="slidenum">
              <a:rPr kumimoji="1" lang="ja-JP" altLang="en-US" smtClean="0"/>
              <a:t>18</a:t>
            </a:fld>
            <a:endParaRPr kumimoji="1" lang="ja-JP" altLang="en-US"/>
          </a:p>
        </p:txBody>
      </p:sp>
    </p:spTree>
    <p:extLst>
      <p:ext uri="{BB962C8B-B14F-4D97-AF65-F5344CB8AC3E}">
        <p14:creationId xmlns:p14="http://schemas.microsoft.com/office/powerpoint/2010/main" val="133993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タイトル スライド">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Arial"/>
              <a:buNone/>
              <a:defRPr sz="6000">
                <a:latin typeface="+mj-ea"/>
                <a:ea typeface="+mj-e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ja-JP" altLang="en-US" dirty="0"/>
              <a:t>マスター タイトルの書式設定</a:t>
            </a:r>
            <a:endParaRPr dirty="0"/>
          </a:p>
        </p:txBody>
      </p:sp>
      <p:sp>
        <p:nvSpPr>
          <p:cNvPr id="13" name="Google Shape;13;p2"/>
          <p:cNvSpPr txBox="1">
            <a:spLocks noGrp="1"/>
          </p:cNvSpPr>
          <p:nvPr>
            <p:ph type="subTitle" idx="1" hasCustomPrompt="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r">
              <a:lnSpc>
                <a:spcPct val="90000"/>
              </a:lnSpc>
              <a:spcBef>
                <a:spcPts val="1000"/>
              </a:spcBef>
              <a:spcAft>
                <a:spcPts val="0"/>
              </a:spcAft>
              <a:buClr>
                <a:schemeClr val="dk1"/>
              </a:buClr>
              <a:buSzPts val="2400"/>
              <a:buNone/>
              <a:defRPr sz="2400">
                <a:latin typeface="+mn-lt"/>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dirty="0"/>
              <a:t>Miki Takagi</a:t>
            </a:r>
          </a:p>
          <a:p>
            <a:r>
              <a:rPr lang="en-US" dirty="0"/>
              <a:t>Miwa </a:t>
            </a:r>
            <a:r>
              <a:rPr lang="en-US" altLang="ja-JP" dirty="0"/>
              <a:t>Laboratory</a:t>
            </a:r>
            <a:endParaRPr lang="en-US" dirty="0"/>
          </a:p>
          <a:p>
            <a:r>
              <a:rPr lang="en-US" dirty="0" err="1"/>
              <a:t>KwanseiGakuin</a:t>
            </a:r>
            <a:r>
              <a:rPr lang="en-US" dirty="0"/>
              <a:t> University</a:t>
            </a:r>
            <a:endParaRPr dirty="0"/>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E8CA41E7-BF4D-4EF4-9265-BCC7FB2068DC}" type="datetime1">
              <a:rPr kumimoji="1" lang="ja-JP" altLang="en-US" smtClean="0"/>
              <a:t>2020/1/6</a:t>
            </a:fld>
            <a:endParaRPr kumimoji="1" lang="ja-JP" altLang="en-US"/>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kumimoji="1" lang="ja-JP" altLang="en-US"/>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65DCD64C-6423-45E6-8E2E-C7F98492B690}" type="slidenum">
              <a:rPr kumimoji="1" lang="ja-JP" altLang="en-US" smtClean="0"/>
              <a:t>‹#›</a:t>
            </a:fld>
            <a:endParaRPr kumimoji="1" lang="ja-JP" altLang="en-US"/>
          </a:p>
        </p:txBody>
      </p:sp>
    </p:spTree>
    <p:extLst>
      <p:ext uri="{BB962C8B-B14F-4D97-AF65-F5344CB8AC3E}">
        <p14:creationId xmlns:p14="http://schemas.microsoft.com/office/powerpoint/2010/main" val="395343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タイトルとコンテンツ">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ln>
            <a:noFill/>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4800">
                <a:latin typeface="+mj-l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ja-JP" altLang="en-US" dirty="0"/>
              <a:t>マスター タイトルの書式設定</a:t>
            </a:r>
            <a:endParaRPr dirty="0"/>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114300" lvl="0" indent="0" algn="l">
              <a:lnSpc>
                <a:spcPct val="90000"/>
              </a:lnSpc>
              <a:spcBef>
                <a:spcPts val="1000"/>
              </a:spcBef>
              <a:spcAft>
                <a:spcPts val="0"/>
              </a:spcAft>
              <a:buClr>
                <a:schemeClr val="dk1"/>
              </a:buClr>
              <a:buSzPts val="1800"/>
              <a:buNone/>
              <a:defRPr sz="2000">
                <a:latin typeface="+mn-ea"/>
                <a:ea typeface="+mn-ea"/>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ja-JP" altLang="en-US" dirty="0"/>
              <a:t>マスター テキストの書式設定</a:t>
            </a: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213EC5BE-8500-41FB-AE4D-FB7592DB4B3F}" type="datetime1">
              <a:rPr kumimoji="1" lang="ja-JP" altLang="en-US" smtClean="0"/>
              <a:t>2020/1/6</a:t>
            </a:fld>
            <a:endParaRPr kumimoji="1" lang="ja-JP" altLang="en-US"/>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kumimoji="1" lang="ja-JP" altLang="en-US"/>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65DCD64C-6423-45E6-8E2E-C7F98492B690}" type="slidenum">
              <a:rPr kumimoji="1" lang="ja-JP" altLang="en-US" smtClean="0"/>
              <a:t>‹#›</a:t>
            </a:fld>
            <a:endParaRPr kumimoji="1" lang="ja-JP" altLang="en-US"/>
          </a:p>
        </p:txBody>
      </p:sp>
    </p:spTree>
    <p:extLst>
      <p:ext uri="{BB962C8B-B14F-4D97-AF65-F5344CB8AC3E}">
        <p14:creationId xmlns:p14="http://schemas.microsoft.com/office/powerpoint/2010/main" val="3690492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つのコンテンツ" type="twoObj">
  <p:cSld name="2 つのコンテンツ">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4800">
                <a:latin typeface="+mj-l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ja-JP" altLang="en-US" dirty="0"/>
              <a:t>マスター タイトルの書式設定</a:t>
            </a:r>
            <a:endParaRPr dirty="0"/>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sz="2000">
                <a:latin typeface="+mn-ea"/>
                <a:ea typeface="+mn-ea"/>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ja-JP" altLang="en-US" dirty="0"/>
              <a:t>マスター テキストの書式設定</a:t>
            </a: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sz="2000">
                <a:latin typeface="+mn-ea"/>
                <a:ea typeface="+mn-ea"/>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ja-JP" altLang="en-US" dirty="0"/>
              <a:t>マスター テキストの書式設定</a:t>
            </a: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80F09FC3-285F-42FB-B5B5-A1C4E3D23D8D}" type="datetime1">
              <a:rPr kumimoji="1" lang="ja-JP" altLang="en-US" smtClean="0"/>
              <a:t>2020/1/6</a:t>
            </a:fld>
            <a:endParaRPr kumimoji="1" lang="ja-JP" altLang="en-US"/>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kumimoji="1" lang="ja-JP" altLang="en-US"/>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65DCD64C-6423-45E6-8E2E-C7F98492B690}" type="slidenum">
              <a:rPr kumimoji="1" lang="ja-JP" altLang="en-US" smtClean="0"/>
              <a:t>‹#›</a:t>
            </a:fld>
            <a:endParaRPr kumimoji="1" lang="ja-JP" altLang="en-US"/>
          </a:p>
        </p:txBody>
      </p:sp>
    </p:spTree>
    <p:extLst>
      <p:ext uri="{BB962C8B-B14F-4D97-AF65-F5344CB8AC3E}">
        <p14:creationId xmlns:p14="http://schemas.microsoft.com/office/powerpoint/2010/main" val="1606784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較" type="twoTxTwoObj">
  <p:cSld name="比較">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4800">
                <a:latin typeface="+mj-ea"/>
                <a:ea typeface="+mj-e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ja-JP" altLang="en-US" dirty="0"/>
              <a:t>マスター タイトルの書式設定</a:t>
            </a:r>
            <a:endParaRPr dirty="0"/>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800" b="1">
                <a:latin typeface="+mj-lt"/>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ja-JP" altLang="en-US" dirty="0"/>
              <a:t>マスター テキストの書式設定</a:t>
            </a: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atin typeface="+mj-l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ja-JP" altLang="en-US" dirty="0"/>
              <a:t>マスター テキストの書式設定</a:t>
            </a: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800" b="1">
                <a:latin typeface="+mj-lt"/>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ja-JP" altLang="en-US" dirty="0"/>
              <a:t>マスター テキストの書式設定</a:t>
            </a: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atin typeface="+mn-l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ja-JP" altLang="en-US" dirty="0"/>
              <a:t>マスター テキストの書式設定</a:t>
            </a: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102E33C2-4841-43EE-B93C-7A2D950E8BDF}" type="datetime1">
              <a:rPr kumimoji="1" lang="ja-JP" altLang="en-US" smtClean="0"/>
              <a:t>2020/1/6</a:t>
            </a:fld>
            <a:endParaRPr kumimoji="1" lang="ja-JP" altLang="en-US"/>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kumimoji="1" lang="ja-JP" altLang="en-US"/>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65DCD64C-6423-45E6-8E2E-C7F98492B690}" type="slidenum">
              <a:rPr kumimoji="1" lang="ja-JP" altLang="en-US" smtClean="0"/>
              <a:t>‹#›</a:t>
            </a:fld>
            <a:endParaRPr kumimoji="1" lang="ja-JP" altLang="en-US"/>
          </a:p>
        </p:txBody>
      </p:sp>
    </p:spTree>
    <p:extLst>
      <p:ext uri="{BB962C8B-B14F-4D97-AF65-F5344CB8AC3E}">
        <p14:creationId xmlns:p14="http://schemas.microsoft.com/office/powerpoint/2010/main" val="173414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タイトルのみ" type="titleOnly">
  <p:cSld name="タイトルのみ">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4800">
                <a:latin typeface="+mj-ea"/>
                <a:ea typeface="+mj-e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ja-JP" altLang="en-US" dirty="0"/>
              <a:t>マスター タイトルの書式設定</a:t>
            </a:r>
            <a:endParaRPr dirty="0"/>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366FFF02-B3FB-4CDF-B5B9-947635938CA3}" type="datetime1">
              <a:rPr kumimoji="1" lang="ja-JP" altLang="en-US" smtClean="0"/>
              <a:t>2020/1/6</a:t>
            </a:fld>
            <a:endParaRPr kumimoji="1" lang="ja-JP" altLang="en-US"/>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kumimoji="1" lang="ja-JP" altLang="en-US"/>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65DCD64C-6423-45E6-8E2E-C7F98492B690}" type="slidenum">
              <a:rPr kumimoji="1" lang="ja-JP" altLang="en-US" smtClean="0"/>
              <a:t>‹#›</a:t>
            </a:fld>
            <a:endParaRPr kumimoji="1" lang="ja-JP" altLang="en-US"/>
          </a:p>
        </p:txBody>
      </p:sp>
    </p:spTree>
    <p:extLst>
      <p:ext uri="{BB962C8B-B14F-4D97-AF65-F5344CB8AC3E}">
        <p14:creationId xmlns:p14="http://schemas.microsoft.com/office/powerpoint/2010/main" val="161304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付きの図" type="picTx">
  <p:cSld name="タイトル付きの図">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Arial"/>
              <a:buNone/>
              <a:defRPr sz="3200">
                <a:latin typeface="+mj-l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ja-JP" altLang="en-US" dirty="0"/>
              <a:t>マスター タイトルの書式設定</a:t>
            </a:r>
            <a:endParaRPr dirty="0"/>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r>
              <a:rPr lang="ja-JP" altLang="en-US" dirty="0"/>
              <a:t>アイコンをクリックして図を追加</a:t>
            </a:r>
            <a:endParaRPr dirty="0"/>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800">
                <a:latin typeface="+mn-lt"/>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ja-JP" altLang="en-US" dirty="0"/>
              <a:t>マスター テキストの書式設定</a:t>
            </a: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AC7C4260-5D6C-4DEC-8A02-993D723B5509}" type="datetime1">
              <a:rPr kumimoji="1" lang="ja-JP" altLang="en-US" smtClean="0"/>
              <a:t>2020/1/6</a:t>
            </a:fld>
            <a:endParaRPr kumimoji="1" lang="ja-JP" altLang="en-US"/>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kumimoji="1" lang="ja-JP" altLang="en-US"/>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65DCD64C-6423-45E6-8E2E-C7F98492B690}" type="slidenum">
              <a:rPr kumimoji="1" lang="ja-JP" altLang="en-US" smtClean="0"/>
              <a:t>‹#›</a:t>
            </a:fld>
            <a:endParaRPr kumimoji="1" lang="ja-JP" altLang="en-US"/>
          </a:p>
        </p:txBody>
      </p:sp>
    </p:spTree>
    <p:extLst>
      <p:ext uri="{BB962C8B-B14F-4D97-AF65-F5344CB8AC3E}">
        <p14:creationId xmlns:p14="http://schemas.microsoft.com/office/powerpoint/2010/main" val="34549485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ja-JP" altLang="en-US" dirty="0" smtClean="0"/>
              <a:t>あ</a:t>
            </a:r>
            <a:endParaRPr dirty="0"/>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fld id="{9830EE9A-CB97-4AC8-90A5-068CAF03709D}" type="datetime1">
              <a:rPr kumimoji="1" lang="ja-JP" altLang="en-US" smtClean="0"/>
              <a:t>2020/1/6</a:t>
            </a:fld>
            <a:endParaRPr kumimoji="1" lang="ja-JP" altLang="en-US"/>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kumimoji="1" lang="ja-JP" altLang="en-US"/>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Segoe UI Light" panose="020B0502040204020203" pitchFamily="34" charset="0"/>
                <a:ea typeface="Segoe UI Light" panose="020B0502040204020203" pitchFamily="34" charset="0"/>
                <a:cs typeface="Segoe UI Light" panose="020B0502040204020203" pitchFamily="34" charset="0"/>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fld id="{65DCD64C-6423-45E6-8E2E-C7F98492B690}" type="slidenum">
              <a:rPr kumimoji="1" lang="ja-JP" altLang="en-US" smtClean="0"/>
              <a:t>‹#›</a:t>
            </a:fld>
            <a:endParaRPr kumimoji="1" lang="ja-JP" altLang="en-US"/>
          </a:p>
        </p:txBody>
      </p:sp>
    </p:spTree>
    <p:extLst>
      <p:ext uri="{BB962C8B-B14F-4D97-AF65-F5344CB8AC3E}">
        <p14:creationId xmlns:p14="http://schemas.microsoft.com/office/powerpoint/2010/main" val="424767179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4800" b="0" i="0" u="none" strike="noStrike" cap="none">
          <a:solidFill>
            <a:srgbClr val="000000"/>
          </a:solidFill>
          <a:latin typeface="+mj-ea"/>
          <a:ea typeface="+mj-ea"/>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50800" marR="0" lvl="0" indent="0" algn="l" rtl="0" eaLnBrk="1" hangingPunct="1">
        <a:lnSpc>
          <a:spcPct val="100000"/>
        </a:lnSpc>
        <a:spcBef>
          <a:spcPts val="0"/>
        </a:spcBef>
        <a:spcAft>
          <a:spcPts val="0"/>
        </a:spcAft>
        <a:buClr>
          <a:srgbClr val="000000"/>
        </a:buClr>
        <a:buFontTx/>
        <a:buNone/>
        <a:defRPr kumimoji="1" sz="2400" b="0" i="0" u="none" strike="noStrike" cap="none">
          <a:solidFill>
            <a:srgbClr val="000000"/>
          </a:solidFill>
          <a:latin typeface="+mn-ea"/>
          <a:ea typeface="+mn-ea"/>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deepage.net/deep_learning/2016/11/07/convolutional_neural_network.html" TargetMode="External"/><Relationship Id="rId3" Type="http://schemas.openxmlformats.org/officeDocument/2006/relationships/hyperlink" Target="https://arxiv.org/pdf/1506.02640.pdf" TargetMode="External"/><Relationship Id="rId7" Type="http://schemas.openxmlformats.org/officeDocument/2006/relationships/hyperlink" Target="https://www.slideshare.net/DeepLearningJP2016/dl-reading-paper20170804pdf?ref=https://blog.negativemind.com/2019/02/21/general-object-recognition-yol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blog.negativemind.com/2019/02/21/general-object-recognition-yolo/" TargetMode="External"/><Relationship Id="rId5" Type="http://schemas.openxmlformats.org/officeDocument/2006/relationships/hyperlink" Target="https://lib-arts.hatenablog.com/entry/paper19_YOLO" TargetMode="External"/><Relationship Id="rId4" Type="http://schemas.openxmlformats.org/officeDocument/2006/relationships/hyperlink" Target="https://dev.classmethod.jp/machine-learning/research_paper_yolo/"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 xmlns:a16="http://schemas.microsoft.com/office/drawing/2014/main" id="{BBBC0B0E-0035-4D02-834E-CDBEBAEFC972}"/>
              </a:ext>
            </a:extLst>
          </p:cNvPr>
          <p:cNvSpPr txBox="1">
            <a:spLocks/>
          </p:cNvSpPr>
          <p:nvPr/>
        </p:nvSpPr>
        <p:spPr>
          <a:xfrm>
            <a:off x="5710135" y="1122363"/>
            <a:ext cx="2188724" cy="2387600"/>
          </a:xfrm>
          <a:prstGeom prst="rect">
            <a:avLst/>
          </a:prstGeom>
          <a:solidFill>
            <a:schemeClr val="bg1"/>
          </a:solid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dk1"/>
              </a:buClr>
              <a:buSzPts val="6000"/>
              <a:buFont typeface="Arial"/>
              <a:buNone/>
              <a:defRPr kumimoji="1" sz="6000" b="0" i="0" u="none" strike="noStrike" cap="none">
                <a:solidFill>
                  <a:schemeClr val="dk1"/>
                </a:solidFill>
                <a:latin typeface="+mj-ea"/>
                <a:ea typeface="+mj-ea"/>
                <a:cs typeface="Arial"/>
                <a:sym typeface="Arial"/>
              </a:defRPr>
            </a:lvl1pPr>
            <a:lvl2pPr marR="0" lvl="1"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9pPr>
          </a:lstStyle>
          <a:p>
            <a:r>
              <a:rPr lang="en-US" altLang="ja-JP" sz="8000" dirty="0" smtClean="0">
                <a:solidFill>
                  <a:schemeClr val="accent5"/>
                </a:solidFill>
              </a:rPr>
              <a:t>L</a:t>
            </a:r>
            <a:r>
              <a:rPr lang="en-US" altLang="ja-JP" dirty="0" smtClean="0"/>
              <a:t>ook </a:t>
            </a:r>
            <a:endParaRPr lang="ja-JP" altLang="en-US" dirty="0"/>
          </a:p>
        </p:txBody>
      </p:sp>
      <p:sp>
        <p:nvSpPr>
          <p:cNvPr id="2" name="タイトル 1">
            <a:extLst>
              <a:ext uri="{FF2B5EF4-FFF2-40B4-BE49-F238E27FC236}">
                <a16:creationId xmlns="" xmlns:a16="http://schemas.microsoft.com/office/drawing/2014/main" id="{BBBC0B0E-0035-4D02-834E-CDBEBAEFC972}"/>
              </a:ext>
            </a:extLst>
          </p:cNvPr>
          <p:cNvSpPr>
            <a:spLocks noGrp="1"/>
          </p:cNvSpPr>
          <p:nvPr>
            <p:ph type="ctrTitle"/>
          </p:nvPr>
        </p:nvSpPr>
        <p:spPr>
          <a:xfrm>
            <a:off x="1524000" y="1122363"/>
            <a:ext cx="4575243" cy="2387600"/>
          </a:xfrm>
        </p:spPr>
        <p:txBody>
          <a:bodyPr/>
          <a:lstStyle/>
          <a:p>
            <a:r>
              <a:rPr kumimoji="1" lang="en-US" altLang="ja-JP" sz="8000" dirty="0">
                <a:solidFill>
                  <a:schemeClr val="accent5"/>
                </a:solidFill>
              </a:rPr>
              <a:t>Y</a:t>
            </a:r>
            <a:r>
              <a:rPr kumimoji="1" lang="en-US" altLang="ja-JP" dirty="0"/>
              <a:t>ou </a:t>
            </a:r>
            <a:r>
              <a:rPr lang="en-US" altLang="ja-JP" sz="8000" dirty="0">
                <a:solidFill>
                  <a:schemeClr val="accent5"/>
                </a:solidFill>
              </a:rPr>
              <a:t>O</a:t>
            </a:r>
            <a:r>
              <a:rPr kumimoji="1" lang="en-US" altLang="ja-JP" dirty="0"/>
              <a:t>nly </a:t>
            </a:r>
            <a:endParaRPr kumimoji="1" lang="ja-JP" altLang="en-US" dirty="0"/>
          </a:p>
        </p:txBody>
      </p:sp>
      <p:sp>
        <p:nvSpPr>
          <p:cNvPr id="3" name="字幕 2">
            <a:extLst>
              <a:ext uri="{FF2B5EF4-FFF2-40B4-BE49-F238E27FC236}">
                <a16:creationId xmlns="" xmlns:a16="http://schemas.microsoft.com/office/drawing/2014/main" id="{6BE57549-FEDA-40C0-91A1-18C1D965B3B0}"/>
              </a:ext>
            </a:extLst>
          </p:cNvPr>
          <p:cNvSpPr>
            <a:spLocks noGrp="1"/>
          </p:cNvSpPr>
          <p:nvPr>
            <p:ph type="subTitle" idx="1"/>
          </p:nvPr>
        </p:nvSpPr>
        <p:spPr/>
        <p:txBody>
          <a:bodyPr/>
          <a:lstStyle/>
          <a:p>
            <a:r>
              <a:rPr kumimoji="1" lang="en-US" altLang="ja-JP" dirty="0"/>
              <a:t>Miki Takagi</a:t>
            </a:r>
            <a:endParaRPr lang="en-US" altLang="ja-JP" dirty="0"/>
          </a:p>
          <a:p>
            <a:r>
              <a:rPr kumimoji="1" lang="en-US" altLang="ja-JP" dirty="0"/>
              <a:t>Miwa Laboratory</a:t>
            </a:r>
          </a:p>
          <a:p>
            <a:r>
              <a:rPr lang="en-US" altLang="ja-JP" dirty="0" err="1"/>
              <a:t>Kwansei</a:t>
            </a:r>
            <a:r>
              <a:rPr lang="en-US" altLang="ja-JP" dirty="0"/>
              <a:t> </a:t>
            </a:r>
            <a:r>
              <a:rPr lang="en-US" altLang="ja-JP" dirty="0" err="1"/>
              <a:t>Gakuin</a:t>
            </a:r>
            <a:r>
              <a:rPr lang="en-US" altLang="ja-JP" dirty="0"/>
              <a:t> </a:t>
            </a:r>
            <a:r>
              <a:rPr lang="en-US" altLang="ja-JP" dirty="0" smtClean="0"/>
              <a:t>University</a:t>
            </a:r>
          </a:p>
          <a:p>
            <a:r>
              <a:rPr lang="en-US" altLang="ja-JP" dirty="0" smtClean="0"/>
              <a:t>https://github.com/tackky/yolo</a:t>
            </a:r>
            <a:endParaRPr kumimoji="1" lang="en-US" altLang="ja-JP" dirty="0"/>
          </a:p>
        </p:txBody>
      </p:sp>
      <p:sp>
        <p:nvSpPr>
          <p:cNvPr id="4" name="スライド番号プレースホルダー 3"/>
          <p:cNvSpPr>
            <a:spLocks noGrp="1"/>
          </p:cNvSpPr>
          <p:nvPr>
            <p:ph type="sldNum" idx="12"/>
          </p:nvPr>
        </p:nvSpPr>
        <p:spPr/>
        <p:txBody>
          <a:bodyPr/>
          <a:lstStyle/>
          <a:p>
            <a:fld id="{65DCD64C-6423-45E6-8E2E-C7F98492B690}" type="slidenum">
              <a:rPr kumimoji="1" lang="ja-JP" altLang="en-US" smtClean="0"/>
              <a:t>1</a:t>
            </a:fld>
            <a:endParaRPr kumimoji="1" lang="ja-JP" altLang="en-US"/>
          </a:p>
        </p:txBody>
      </p:sp>
      <p:sp>
        <p:nvSpPr>
          <p:cNvPr id="5" name="タイトル 1">
            <a:extLst>
              <a:ext uri="{FF2B5EF4-FFF2-40B4-BE49-F238E27FC236}">
                <a16:creationId xmlns="" xmlns:a16="http://schemas.microsoft.com/office/drawing/2014/main" id="{BBBC0B0E-0035-4D02-834E-CDBEBAEFC972}"/>
              </a:ext>
            </a:extLst>
          </p:cNvPr>
          <p:cNvSpPr txBox="1">
            <a:spLocks/>
          </p:cNvSpPr>
          <p:nvPr/>
        </p:nvSpPr>
        <p:spPr>
          <a:xfrm>
            <a:off x="7723762" y="1122363"/>
            <a:ext cx="2496766" cy="23876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dk1"/>
              </a:buClr>
              <a:buSzPts val="6000"/>
              <a:buFont typeface="Arial"/>
              <a:buNone/>
              <a:defRPr kumimoji="1" sz="6000" b="0" i="0" u="none" strike="noStrike" cap="none">
                <a:solidFill>
                  <a:schemeClr val="dk1"/>
                </a:solidFill>
                <a:latin typeface="+mj-ea"/>
                <a:ea typeface="+mj-ea"/>
                <a:cs typeface="Arial"/>
                <a:sym typeface="Arial"/>
              </a:defRPr>
            </a:lvl1pPr>
            <a:lvl2pPr marR="0" lvl="1"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9pPr>
          </a:lstStyle>
          <a:p>
            <a:r>
              <a:rPr lang="en-US" altLang="ja-JP" sz="8000" dirty="0" smtClean="0">
                <a:solidFill>
                  <a:schemeClr val="accent5"/>
                </a:solidFill>
              </a:rPr>
              <a:t>O</a:t>
            </a:r>
            <a:r>
              <a:rPr lang="en-US" altLang="ja-JP" dirty="0" smtClean="0"/>
              <a:t>nce </a:t>
            </a:r>
            <a:endParaRPr lang="ja-JP" altLang="en-US" dirty="0"/>
          </a:p>
        </p:txBody>
      </p:sp>
      <p:sp>
        <p:nvSpPr>
          <p:cNvPr id="6" name="タイトル 1">
            <a:extLst>
              <a:ext uri="{FF2B5EF4-FFF2-40B4-BE49-F238E27FC236}">
                <a16:creationId xmlns="" xmlns:a16="http://schemas.microsoft.com/office/drawing/2014/main" id="{BBBC0B0E-0035-4D02-834E-CDBEBAEFC972}"/>
              </a:ext>
            </a:extLst>
          </p:cNvPr>
          <p:cNvSpPr txBox="1">
            <a:spLocks/>
          </p:cNvSpPr>
          <p:nvPr/>
        </p:nvSpPr>
        <p:spPr>
          <a:xfrm>
            <a:off x="5710135" y="1122363"/>
            <a:ext cx="2188724" cy="2387600"/>
          </a:xfrm>
          <a:prstGeom prst="rect">
            <a:avLst/>
          </a:prstGeom>
          <a:solidFill>
            <a:schemeClr val="bg1"/>
          </a:solid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eaLnBrk="1" hangingPunct="1">
              <a:lnSpc>
                <a:spcPct val="90000"/>
              </a:lnSpc>
              <a:spcBef>
                <a:spcPts val="0"/>
              </a:spcBef>
              <a:spcAft>
                <a:spcPts val="0"/>
              </a:spcAft>
              <a:buClr>
                <a:schemeClr val="dk1"/>
              </a:buClr>
              <a:buSzPts val="6000"/>
              <a:buFont typeface="Arial"/>
              <a:buNone/>
              <a:defRPr kumimoji="1" sz="6000" b="0" i="0" u="none" strike="noStrike" cap="none">
                <a:solidFill>
                  <a:schemeClr val="dk1"/>
                </a:solidFill>
                <a:latin typeface="+mj-ea"/>
                <a:ea typeface="+mj-ea"/>
                <a:cs typeface="Arial"/>
                <a:sym typeface="Arial"/>
              </a:defRPr>
            </a:lvl1pPr>
            <a:lvl2pPr marR="0" lvl="1"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kumimoji="1" sz="1800" b="0" i="0" u="none" strike="noStrike" cap="none">
                <a:solidFill>
                  <a:srgbClr val="000000"/>
                </a:solidFill>
                <a:latin typeface="Arial"/>
                <a:ea typeface="Arial"/>
                <a:cs typeface="Arial"/>
                <a:sym typeface="Arial"/>
              </a:defRPr>
            </a:lvl9pPr>
          </a:lstStyle>
          <a:p>
            <a:r>
              <a:rPr lang="en-US" altLang="ja-JP" sz="8000" dirty="0">
                <a:solidFill>
                  <a:schemeClr val="accent5"/>
                </a:solidFill>
              </a:rPr>
              <a:t>L</a:t>
            </a:r>
            <a:r>
              <a:rPr lang="en-US" altLang="ja-JP" dirty="0" smtClean="0"/>
              <a:t>ive </a:t>
            </a:r>
            <a:endParaRPr lang="ja-JP" altLang="en-US" dirty="0"/>
          </a:p>
        </p:txBody>
      </p:sp>
    </p:spTree>
    <p:extLst>
      <p:ext uri="{BB962C8B-B14F-4D97-AF65-F5344CB8AC3E}">
        <p14:creationId xmlns:p14="http://schemas.microsoft.com/office/powerpoint/2010/main" val="124927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par>
                                <p:cTn id="8" presetID="1" presetClass="exit"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YOLO</a:t>
            </a:r>
            <a:r>
              <a:rPr kumimoji="1" lang="ja-JP" altLang="en-US" dirty="0" smtClean="0"/>
              <a:t>で</a:t>
            </a:r>
            <a:r>
              <a:rPr lang="ja-JP" altLang="en-US" dirty="0" smtClean="0"/>
              <a:t>使用する</a:t>
            </a:r>
            <a:r>
              <a:rPr lang="en-US" altLang="ja-JP" dirty="0" smtClean="0"/>
              <a:t>CNN</a:t>
            </a:r>
            <a:endParaRPr kumimoji="1" lang="ja-JP" altLang="en-US" dirty="0"/>
          </a:p>
        </p:txBody>
      </p:sp>
      <p:sp>
        <p:nvSpPr>
          <p:cNvPr id="3" name="スライド番号プレースホルダー 2"/>
          <p:cNvSpPr>
            <a:spLocks noGrp="1"/>
          </p:cNvSpPr>
          <p:nvPr>
            <p:ph type="sldNum" idx="12"/>
          </p:nvPr>
        </p:nvSpPr>
        <p:spPr/>
        <p:txBody>
          <a:bodyPr/>
          <a:lstStyle/>
          <a:p>
            <a:fld id="{65DCD64C-6423-45E6-8E2E-C7F98492B690}" type="slidenum">
              <a:rPr kumimoji="1" lang="ja-JP" altLang="en-US" smtClean="0"/>
              <a:t>10</a:t>
            </a:fld>
            <a:endParaRPr kumimoji="1" lang="ja-JP" altLang="en-US"/>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14" y="1690688"/>
            <a:ext cx="10396680" cy="3996110"/>
          </a:xfrm>
          <a:prstGeom prst="rect">
            <a:avLst/>
          </a:prstGeom>
        </p:spPr>
      </p:pic>
      <p:sp>
        <p:nvSpPr>
          <p:cNvPr id="5" name="円/楕円 4"/>
          <p:cNvSpPr/>
          <p:nvPr/>
        </p:nvSpPr>
        <p:spPr>
          <a:xfrm>
            <a:off x="749029" y="1690688"/>
            <a:ext cx="1673157" cy="3202325"/>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72235" y="4836588"/>
            <a:ext cx="1595336" cy="453317"/>
          </a:xfrm>
          <a:prstGeom prst="rect">
            <a:avLst/>
          </a:prstGeom>
          <a:noFill/>
          <a:ln>
            <a:noFill/>
          </a:ln>
        </p:spPr>
        <p:txBody>
          <a:bodyPr spcFirstLastPara="1" wrap="none" lIns="91425" tIns="45700" rIns="91425" bIns="45700" rtlCol="0" anchor="t" anchorCtr="0">
            <a:noAutofit/>
          </a:bodyPr>
          <a:lstStyle/>
          <a:p>
            <a:pPr marL="0" marR="0" indent="0" algn="l" rtl="0">
              <a:lnSpc>
                <a:spcPct val="100000"/>
              </a:lnSpc>
              <a:spcBef>
                <a:spcPts val="0"/>
              </a:spcBef>
              <a:spcAft>
                <a:spcPts val="0"/>
              </a:spcAft>
              <a:buNone/>
            </a:pPr>
            <a:r>
              <a:rPr kumimoji="1" lang="ja-JP" altLang="en-US" sz="2800" b="0" i="0" u="none" strike="noStrike" cap="none" dirty="0" smtClean="0">
                <a:solidFill>
                  <a:schemeClr val="accent2"/>
                </a:solidFill>
                <a:latin typeface="+mn-ea"/>
                <a:ea typeface="+mn-ea"/>
                <a:cs typeface="Segoe UI Light" panose="020B0502040204020203" pitchFamily="34" charset="0"/>
                <a:sym typeface="Arial"/>
              </a:rPr>
              <a:t>入力画像</a:t>
            </a:r>
            <a:endParaRPr kumimoji="1" lang="ja-JP" altLang="en-US" sz="2800" b="0" i="0" u="none" strike="noStrike" cap="none" dirty="0">
              <a:solidFill>
                <a:schemeClr val="accent2"/>
              </a:solidFill>
              <a:latin typeface="+mn-ea"/>
              <a:ea typeface="+mn-ea"/>
              <a:cs typeface="Segoe UI Light" panose="020B0502040204020203" pitchFamily="34" charset="0"/>
              <a:sym typeface="Arial"/>
            </a:endParaRPr>
          </a:p>
        </p:txBody>
      </p:sp>
      <p:sp>
        <p:nvSpPr>
          <p:cNvPr id="7" name="右矢印 6"/>
          <p:cNvSpPr/>
          <p:nvPr/>
        </p:nvSpPr>
        <p:spPr>
          <a:xfrm>
            <a:off x="3829454" y="2360240"/>
            <a:ext cx="5499370" cy="321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9669294" y="3291850"/>
            <a:ext cx="1167319" cy="1245817"/>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9828559" y="2838533"/>
            <a:ext cx="1595336" cy="453317"/>
          </a:xfrm>
          <a:prstGeom prst="rect">
            <a:avLst/>
          </a:prstGeom>
          <a:noFill/>
          <a:ln>
            <a:noFill/>
          </a:ln>
        </p:spPr>
        <p:txBody>
          <a:bodyPr spcFirstLastPara="1" wrap="none" lIns="91425" tIns="45700" rIns="91425" bIns="45700" rtlCol="0" anchor="t" anchorCtr="0">
            <a:noAutofit/>
          </a:bodyPr>
          <a:lstStyle/>
          <a:p>
            <a:pPr marL="0" marR="0" indent="0" algn="l" rtl="0">
              <a:lnSpc>
                <a:spcPct val="100000"/>
              </a:lnSpc>
              <a:spcBef>
                <a:spcPts val="0"/>
              </a:spcBef>
              <a:spcAft>
                <a:spcPts val="0"/>
              </a:spcAft>
              <a:buNone/>
            </a:pPr>
            <a:r>
              <a:rPr kumimoji="1" lang="ja-JP" altLang="en-US" sz="2800" b="0" i="0" u="none" strike="noStrike" cap="none" dirty="0" smtClean="0">
                <a:solidFill>
                  <a:schemeClr val="accent2"/>
                </a:solidFill>
                <a:latin typeface="+mn-ea"/>
                <a:ea typeface="+mn-ea"/>
                <a:cs typeface="Segoe UI Light" panose="020B0502040204020203" pitchFamily="34" charset="0"/>
                <a:sym typeface="Arial"/>
              </a:rPr>
              <a:t>出力データ</a:t>
            </a:r>
            <a:endParaRPr kumimoji="1" lang="ja-JP" altLang="en-US" sz="2800" b="0" i="0" u="none" strike="noStrike" cap="none" dirty="0">
              <a:solidFill>
                <a:schemeClr val="accent2"/>
              </a:solidFill>
              <a:latin typeface="+mn-ea"/>
              <a:ea typeface="+mn-ea"/>
              <a:cs typeface="Segoe UI Light" panose="020B0502040204020203" pitchFamily="34" charset="0"/>
              <a:sym typeface="Arial"/>
            </a:endParaRPr>
          </a:p>
        </p:txBody>
      </p:sp>
      <p:sp>
        <p:nvSpPr>
          <p:cNvPr id="10" name="右中かっこ 9"/>
          <p:cNvSpPr/>
          <p:nvPr/>
        </p:nvSpPr>
        <p:spPr>
          <a:xfrm rot="5400000">
            <a:off x="9308879" y="4058865"/>
            <a:ext cx="370631" cy="19260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8917021" y="5256445"/>
            <a:ext cx="2130358" cy="421498"/>
          </a:xfrm>
          <a:prstGeom prst="rect">
            <a:avLst/>
          </a:prstGeom>
          <a:noFill/>
          <a:ln>
            <a:noFill/>
          </a:ln>
        </p:spPr>
        <p:txBody>
          <a:bodyPr spcFirstLastPara="1" wrap="none" lIns="91425" tIns="45700" rIns="91425" bIns="45700" rtlCol="0" anchor="t" anchorCtr="0">
            <a:noAutofit/>
          </a:bodyPr>
          <a:lstStyle/>
          <a:p>
            <a:pPr marL="0" marR="0" indent="0" algn="l" rtl="0">
              <a:lnSpc>
                <a:spcPct val="100000"/>
              </a:lnSpc>
              <a:spcBef>
                <a:spcPts val="0"/>
              </a:spcBef>
              <a:spcAft>
                <a:spcPts val="0"/>
              </a:spcAft>
              <a:buNone/>
            </a:pPr>
            <a:r>
              <a:rPr kumimoji="1" lang="en-US" altLang="ja-JP" sz="2000" dirty="0" smtClean="0">
                <a:latin typeface="+mn-lt"/>
                <a:ea typeface="+mn-ea"/>
                <a:cs typeface="Segoe UI Light" panose="020B0502040204020203" pitchFamily="34" charset="0"/>
              </a:rPr>
              <a:t>Fully Connected </a:t>
            </a:r>
            <a:endParaRPr kumimoji="1" lang="ja-JP" altLang="en-US" sz="2000" b="0" i="0" u="none" strike="noStrike" cap="none" dirty="0">
              <a:solidFill>
                <a:srgbClr val="000000"/>
              </a:solidFill>
              <a:latin typeface="+mn-lt"/>
              <a:ea typeface="+mn-ea"/>
              <a:cs typeface="Segoe UI Light" panose="020B0502040204020203" pitchFamily="34" charset="0"/>
              <a:sym typeface="Arial"/>
            </a:endParaRPr>
          </a:p>
        </p:txBody>
      </p:sp>
      <p:sp>
        <p:nvSpPr>
          <p:cNvPr id="12" name="右中かっこ 11"/>
          <p:cNvSpPr/>
          <p:nvPr/>
        </p:nvSpPr>
        <p:spPr>
          <a:xfrm rot="5400000">
            <a:off x="5138954" y="2578480"/>
            <a:ext cx="370631" cy="641377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p:cNvSpPr txBox="1"/>
          <p:nvPr/>
        </p:nvSpPr>
        <p:spPr>
          <a:xfrm>
            <a:off x="4020765" y="5934852"/>
            <a:ext cx="2895600" cy="421498"/>
          </a:xfrm>
          <a:prstGeom prst="rect">
            <a:avLst/>
          </a:prstGeom>
          <a:noFill/>
          <a:ln>
            <a:noFill/>
          </a:ln>
        </p:spPr>
        <p:txBody>
          <a:bodyPr spcFirstLastPara="1" wrap="none" lIns="91425" tIns="45700" rIns="91425" bIns="45700" rtlCol="0" anchor="t" anchorCtr="0">
            <a:noAutofit/>
          </a:bodyPr>
          <a:lstStyle/>
          <a:p>
            <a:pPr marL="0" marR="0" indent="0" algn="l" rtl="0">
              <a:lnSpc>
                <a:spcPct val="100000"/>
              </a:lnSpc>
              <a:spcBef>
                <a:spcPts val="0"/>
              </a:spcBef>
              <a:spcAft>
                <a:spcPts val="0"/>
              </a:spcAft>
              <a:buNone/>
            </a:pPr>
            <a:r>
              <a:rPr kumimoji="1" lang="en-US" altLang="ja-JP" sz="2000" b="0" i="0" u="none" strike="noStrike" cap="none" dirty="0" smtClean="0">
                <a:solidFill>
                  <a:srgbClr val="000000"/>
                </a:solidFill>
                <a:latin typeface="+mn-lt"/>
                <a:ea typeface="+mn-ea"/>
                <a:cs typeface="Segoe UI Light" panose="020B0502040204020203" pitchFamily="34" charset="0"/>
                <a:sym typeface="Arial"/>
              </a:rPr>
              <a:t>Convolution + Pooling </a:t>
            </a:r>
            <a:endParaRPr kumimoji="1" lang="ja-JP" altLang="en-US" sz="2000" b="0" i="0" u="none" strike="noStrike" cap="none" dirty="0">
              <a:solidFill>
                <a:srgbClr val="000000"/>
              </a:solidFill>
              <a:latin typeface="+mn-lt"/>
              <a:ea typeface="+mn-ea"/>
              <a:cs typeface="Segoe UI Light" panose="020B0502040204020203" pitchFamily="34" charset="0"/>
              <a:sym typeface="Arial"/>
            </a:endParaRPr>
          </a:p>
        </p:txBody>
      </p:sp>
    </p:spTree>
    <p:extLst>
      <p:ext uri="{BB962C8B-B14F-4D97-AF65-F5344CB8AC3E}">
        <p14:creationId xmlns:p14="http://schemas.microsoft.com/office/powerpoint/2010/main" val="2415742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ea typeface="+mj-ea"/>
              </a:rPr>
              <a:t>Bounding Box</a:t>
            </a:r>
            <a:r>
              <a:rPr kumimoji="1" lang="ja-JP" altLang="en-US" dirty="0" smtClean="0">
                <a:ea typeface="+mj-ea"/>
              </a:rPr>
              <a:t>の推定</a:t>
            </a:r>
            <a:endParaRPr kumimoji="1" lang="ja-JP" altLang="en-US" dirty="0">
              <a:ea typeface="+mj-ea"/>
            </a:endParaRPr>
          </a:p>
        </p:txBody>
      </p:sp>
      <p:sp>
        <p:nvSpPr>
          <p:cNvPr id="3" name="テキスト プレースホルダー 2"/>
          <p:cNvSpPr>
            <a:spLocks noGrp="1"/>
          </p:cNvSpPr>
          <p:nvPr>
            <p:ph type="body" idx="1"/>
          </p:nvPr>
        </p:nvSpPr>
        <p:spPr>
          <a:xfrm>
            <a:off x="6177064" y="1825625"/>
            <a:ext cx="5176736" cy="1703700"/>
          </a:xfrm>
        </p:spPr>
        <p:txBody>
          <a:bodyPr/>
          <a:lstStyle/>
          <a:p>
            <a:r>
              <a:rPr kumimoji="1" lang="ja-JP" altLang="en-US" dirty="0" smtClean="0"/>
              <a:t>それぞれのセルで，</a:t>
            </a:r>
            <a:endParaRPr lang="en-US" altLang="ja-JP" dirty="0"/>
          </a:p>
          <a:p>
            <a:pPr marL="457200" indent="-342900">
              <a:buFont typeface="Arial" panose="020B0604020202020204" pitchFamily="34" charset="0"/>
              <a:buChar char="•"/>
            </a:pPr>
            <a:r>
              <a:rPr kumimoji="1" lang="en-US" altLang="ja-JP" dirty="0" smtClean="0"/>
              <a:t>Bounding Box</a:t>
            </a:r>
            <a:r>
              <a:rPr kumimoji="1" lang="ja-JP" altLang="en-US" dirty="0" smtClean="0"/>
              <a:t>座標</a:t>
            </a:r>
            <a:endParaRPr kumimoji="1" lang="en-US" altLang="ja-JP" dirty="0" smtClean="0"/>
          </a:p>
          <a:p>
            <a:pPr marL="457200" indent="-342900">
              <a:buFont typeface="Arial" panose="020B0604020202020204" pitchFamily="34" charset="0"/>
              <a:buChar char="•"/>
            </a:pPr>
            <a:r>
              <a:rPr lang="en-US" altLang="ja-JP" dirty="0" smtClean="0"/>
              <a:t>Bounding Box</a:t>
            </a:r>
            <a:r>
              <a:rPr lang="ja-JP" altLang="en-US" dirty="0" smtClean="0"/>
              <a:t>の</a:t>
            </a:r>
            <a:r>
              <a:rPr lang="en-US" altLang="ja-JP" u="sng" dirty="0" smtClean="0"/>
              <a:t>Confidence Score</a:t>
            </a:r>
          </a:p>
          <a:p>
            <a:r>
              <a:rPr lang="ja-JP" altLang="en-US" dirty="0" err="1" smtClean="0"/>
              <a:t>を算</a:t>
            </a:r>
            <a:r>
              <a:rPr lang="ja-JP" altLang="en-US" dirty="0" smtClean="0"/>
              <a:t>出する</a:t>
            </a:r>
            <a:endParaRPr lang="en-US" altLang="ja-JP" dirty="0" smtClean="0"/>
          </a:p>
          <a:p>
            <a:pPr marL="457200" indent="-342900">
              <a:buFont typeface="Arial" panose="020B0604020202020204" pitchFamily="34" charset="0"/>
              <a:buChar char="•"/>
            </a:pPr>
            <a:endParaRPr kumimoji="1" lang="en-US" altLang="ja-JP" dirty="0" smtClean="0"/>
          </a:p>
        </p:txBody>
      </p:sp>
      <p:sp>
        <p:nvSpPr>
          <p:cNvPr id="4" name="スライド番号プレースホルダー 3"/>
          <p:cNvSpPr>
            <a:spLocks noGrp="1"/>
          </p:cNvSpPr>
          <p:nvPr>
            <p:ph type="sldNum" idx="12"/>
          </p:nvPr>
        </p:nvSpPr>
        <p:spPr/>
        <p:txBody>
          <a:bodyPr/>
          <a:lstStyle/>
          <a:p>
            <a:fld id="{65DCD64C-6423-45E6-8E2E-C7F98492B690}" type="slidenum">
              <a:rPr kumimoji="1" lang="ja-JP" altLang="en-US" smtClean="0"/>
              <a:t>11</a:t>
            </a:fld>
            <a:endParaRPr kumimoji="1" lang="ja-JP" altLang="en-US"/>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l="-47" t="27092" r="71542" b="25144"/>
          <a:stretch/>
        </p:blipFill>
        <p:spPr>
          <a:xfrm>
            <a:off x="996163" y="2579540"/>
            <a:ext cx="2729580" cy="2939347"/>
          </a:xfrm>
          <a:prstGeom prst="rect">
            <a:avLst/>
          </a:prstGeom>
        </p:spPr>
      </p:pic>
      <p:sp>
        <p:nvSpPr>
          <p:cNvPr id="6" name="正方形/長方形 5"/>
          <p:cNvSpPr/>
          <p:nvPr/>
        </p:nvSpPr>
        <p:spPr>
          <a:xfrm>
            <a:off x="2846152" y="3005450"/>
            <a:ext cx="492240" cy="4719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中かっこ 6"/>
          <p:cNvSpPr/>
          <p:nvPr/>
        </p:nvSpPr>
        <p:spPr>
          <a:xfrm rot="16200000">
            <a:off x="2285086" y="1223326"/>
            <a:ext cx="151734" cy="246913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右中かっこ 7"/>
          <p:cNvSpPr/>
          <p:nvPr/>
        </p:nvSpPr>
        <p:spPr>
          <a:xfrm rot="10800000">
            <a:off x="811649" y="2670994"/>
            <a:ext cx="150593" cy="248783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p:cNvSpPr txBox="1"/>
          <p:nvPr/>
        </p:nvSpPr>
        <p:spPr>
          <a:xfrm>
            <a:off x="2186572" y="1863725"/>
            <a:ext cx="348762" cy="382439"/>
          </a:xfrm>
          <a:prstGeom prst="rect">
            <a:avLst/>
          </a:prstGeom>
          <a:noFill/>
          <a:ln>
            <a:noFill/>
          </a:ln>
        </p:spPr>
        <p:txBody>
          <a:bodyPr spcFirstLastPara="1" wrap="none" lIns="91425" tIns="45700" rIns="91425" bIns="45700" rtlCol="0" anchor="t" anchorCtr="0">
            <a:noAutofit/>
          </a:bodyPr>
          <a:lstStyle/>
          <a:p>
            <a:pPr marL="0" marR="0" indent="0" algn="l" rtl="0">
              <a:lnSpc>
                <a:spcPct val="100000"/>
              </a:lnSpc>
              <a:spcBef>
                <a:spcPts val="0"/>
              </a:spcBef>
              <a:spcAft>
                <a:spcPts val="0"/>
              </a:spcAft>
              <a:buNone/>
            </a:pPr>
            <a:r>
              <a:rPr kumimoji="1" lang="en-US" altLang="ja-JP" sz="2800" b="0" i="0" u="none" strike="noStrike" cap="none" dirty="0" smtClean="0">
                <a:solidFill>
                  <a:srgbClr val="000000"/>
                </a:solidFill>
                <a:latin typeface="Segoe UI Light" panose="020B0502040204020203" pitchFamily="34" charset="0"/>
                <a:cs typeface="Segoe UI Light" panose="020B0502040204020203" pitchFamily="34" charset="0"/>
                <a:sym typeface="Arial"/>
              </a:rPr>
              <a:t>S</a:t>
            </a:r>
            <a:endParaRPr kumimoji="1" lang="ja-JP" altLang="en-US" sz="2800" b="0" i="0" u="none" strike="noStrike" cap="none" dirty="0">
              <a:solidFill>
                <a:srgbClr val="000000"/>
              </a:solidFill>
              <a:latin typeface="Segoe UI Light" panose="020B0502040204020203" pitchFamily="34" charset="0"/>
              <a:cs typeface="Segoe UI Light" panose="020B0502040204020203" pitchFamily="34" charset="0"/>
              <a:sym typeface="Arial"/>
            </a:endParaRPr>
          </a:p>
        </p:txBody>
      </p:sp>
      <p:sp>
        <p:nvSpPr>
          <p:cNvPr id="10" name="テキスト ボックス 9"/>
          <p:cNvSpPr txBox="1"/>
          <p:nvPr/>
        </p:nvSpPr>
        <p:spPr>
          <a:xfrm>
            <a:off x="384330" y="3496271"/>
            <a:ext cx="348762" cy="382439"/>
          </a:xfrm>
          <a:prstGeom prst="rect">
            <a:avLst/>
          </a:prstGeom>
          <a:noFill/>
          <a:ln>
            <a:noFill/>
          </a:ln>
        </p:spPr>
        <p:txBody>
          <a:bodyPr spcFirstLastPara="1" wrap="none" lIns="91425" tIns="45700" rIns="91425" bIns="45700" rtlCol="0" anchor="t" anchorCtr="0">
            <a:noAutofit/>
          </a:bodyPr>
          <a:lstStyle/>
          <a:p>
            <a:pPr marL="0" marR="0" indent="0" algn="l" rtl="0">
              <a:lnSpc>
                <a:spcPct val="100000"/>
              </a:lnSpc>
              <a:spcBef>
                <a:spcPts val="0"/>
              </a:spcBef>
              <a:spcAft>
                <a:spcPts val="0"/>
              </a:spcAft>
              <a:buNone/>
            </a:pPr>
            <a:r>
              <a:rPr kumimoji="1" lang="en-US" altLang="ja-JP" sz="2800" b="0" i="0" u="none" strike="noStrike" cap="none" dirty="0" smtClean="0">
                <a:solidFill>
                  <a:srgbClr val="000000"/>
                </a:solidFill>
                <a:latin typeface="Segoe UI Light" panose="020B0502040204020203" pitchFamily="34" charset="0"/>
                <a:cs typeface="Segoe UI Light" panose="020B0502040204020203" pitchFamily="34" charset="0"/>
                <a:sym typeface="Arial"/>
              </a:rPr>
              <a:t>S</a:t>
            </a:r>
            <a:endParaRPr kumimoji="1" lang="ja-JP" altLang="en-US" sz="2800" b="0" i="0" u="none" strike="noStrike" cap="none" dirty="0">
              <a:solidFill>
                <a:srgbClr val="000000"/>
              </a:solidFill>
              <a:latin typeface="Segoe UI Light" panose="020B0502040204020203" pitchFamily="34" charset="0"/>
              <a:cs typeface="Segoe UI Light" panose="020B0502040204020203" pitchFamily="34" charset="0"/>
              <a:sym typeface="Arial"/>
            </a:endParaRPr>
          </a:p>
        </p:txBody>
      </p:sp>
      <p:pic>
        <p:nvPicPr>
          <p:cNvPr id="11" name="図 10"/>
          <p:cNvPicPr>
            <a:picLocks noChangeAspect="1"/>
          </p:cNvPicPr>
          <p:nvPr/>
        </p:nvPicPr>
        <p:blipFill rotWithShape="1">
          <a:blip r:embed="rId3">
            <a:extLst>
              <a:ext uri="{28A0092B-C50C-407E-A947-70E740481C1C}">
                <a14:useLocalDpi xmlns:a14="http://schemas.microsoft.com/office/drawing/2010/main" val="0"/>
              </a:ext>
            </a:extLst>
          </a:blip>
          <a:srcRect l="19207" t="33436" r="75123" b="58515"/>
          <a:stretch/>
        </p:blipFill>
        <p:spPr>
          <a:xfrm>
            <a:off x="4392370" y="2648347"/>
            <a:ext cx="1126743" cy="1027906"/>
          </a:xfrm>
          <a:prstGeom prst="rect">
            <a:avLst/>
          </a:prstGeom>
        </p:spPr>
      </p:pic>
      <p:sp>
        <p:nvSpPr>
          <p:cNvPr id="12" name="右矢印 11"/>
          <p:cNvSpPr/>
          <p:nvPr/>
        </p:nvSpPr>
        <p:spPr>
          <a:xfrm>
            <a:off x="3543784" y="3162300"/>
            <a:ext cx="540953"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928968" y="2348136"/>
            <a:ext cx="619125" cy="110663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rot="16200000">
            <a:off x="4471799" y="2529805"/>
            <a:ext cx="729331" cy="1423257"/>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4403698" y="3177989"/>
            <a:ext cx="336814" cy="34962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4974050" y="2140412"/>
            <a:ext cx="545063" cy="211504"/>
          </a:xfrm>
          <a:prstGeom prst="rect">
            <a:avLst/>
          </a:prstGeom>
          <a:noFill/>
          <a:ln>
            <a:noFill/>
          </a:ln>
        </p:spPr>
        <p:txBody>
          <a:bodyPr spcFirstLastPara="1" wrap="none" lIns="91425" tIns="45700" rIns="91425" bIns="45700" rtlCol="0" anchor="t" anchorCtr="0">
            <a:noAutofit/>
          </a:bodyPr>
          <a:lstStyle/>
          <a:p>
            <a:pPr marL="0" marR="0" indent="0" algn="l" rtl="0">
              <a:lnSpc>
                <a:spcPct val="100000"/>
              </a:lnSpc>
              <a:spcBef>
                <a:spcPts val="0"/>
              </a:spcBef>
              <a:spcAft>
                <a:spcPts val="0"/>
              </a:spcAft>
              <a:buNone/>
            </a:pPr>
            <a:r>
              <a:rPr kumimoji="1" lang="en-US" altLang="ja-JP" sz="1200" b="0" i="0" u="none" strike="noStrike" cap="none" dirty="0" smtClean="0">
                <a:solidFill>
                  <a:srgbClr val="000000"/>
                </a:solidFill>
                <a:latin typeface="+mn-ea"/>
                <a:ea typeface="+mn-ea"/>
                <a:cs typeface="Segoe UI Light" panose="020B0502040204020203" pitchFamily="34" charset="0"/>
                <a:sym typeface="Arial"/>
              </a:rPr>
              <a:t>0.44</a:t>
            </a:r>
            <a:endParaRPr kumimoji="1" lang="ja-JP" altLang="en-US" sz="1200" b="0" i="0" u="none" strike="noStrike" cap="none" dirty="0">
              <a:solidFill>
                <a:srgbClr val="000000"/>
              </a:solidFill>
              <a:latin typeface="+mn-ea"/>
              <a:ea typeface="+mn-ea"/>
              <a:cs typeface="Segoe UI Light" panose="020B0502040204020203" pitchFamily="34" charset="0"/>
              <a:sym typeface="Arial"/>
            </a:endParaRPr>
          </a:p>
        </p:txBody>
      </p:sp>
      <p:sp>
        <p:nvSpPr>
          <p:cNvPr id="17" name="テキスト ボックス 16"/>
          <p:cNvSpPr txBox="1"/>
          <p:nvPr/>
        </p:nvSpPr>
        <p:spPr>
          <a:xfrm>
            <a:off x="4269085" y="2993749"/>
            <a:ext cx="545063" cy="211504"/>
          </a:xfrm>
          <a:prstGeom prst="rect">
            <a:avLst/>
          </a:prstGeom>
          <a:noFill/>
          <a:ln>
            <a:noFill/>
          </a:ln>
        </p:spPr>
        <p:txBody>
          <a:bodyPr spcFirstLastPara="1" wrap="none" lIns="91425" tIns="45700" rIns="91425" bIns="45700" rtlCol="0" anchor="t" anchorCtr="0">
            <a:noAutofit/>
          </a:bodyPr>
          <a:lstStyle/>
          <a:p>
            <a:pPr marL="0" marR="0" indent="0" algn="l" rtl="0">
              <a:lnSpc>
                <a:spcPct val="100000"/>
              </a:lnSpc>
              <a:spcBef>
                <a:spcPts val="0"/>
              </a:spcBef>
              <a:spcAft>
                <a:spcPts val="0"/>
              </a:spcAft>
              <a:buNone/>
            </a:pPr>
            <a:r>
              <a:rPr kumimoji="1" lang="en-US" altLang="ja-JP" sz="1200" b="0" i="0" u="none" strike="noStrike" cap="none" dirty="0" smtClean="0">
                <a:solidFill>
                  <a:srgbClr val="000000"/>
                </a:solidFill>
                <a:latin typeface="+mn-ea"/>
                <a:ea typeface="+mn-ea"/>
                <a:cs typeface="Segoe UI Light" panose="020B0502040204020203" pitchFamily="34" charset="0"/>
                <a:sym typeface="Arial"/>
              </a:rPr>
              <a:t>0.21</a:t>
            </a:r>
          </a:p>
        </p:txBody>
      </p:sp>
      <p:sp>
        <p:nvSpPr>
          <p:cNvPr id="18" name="テキスト ボックス 17"/>
          <p:cNvSpPr txBox="1"/>
          <p:nvPr/>
        </p:nvSpPr>
        <p:spPr>
          <a:xfrm>
            <a:off x="3902117" y="2622445"/>
            <a:ext cx="545063" cy="211504"/>
          </a:xfrm>
          <a:prstGeom prst="rect">
            <a:avLst/>
          </a:prstGeom>
          <a:noFill/>
          <a:ln>
            <a:noFill/>
          </a:ln>
        </p:spPr>
        <p:txBody>
          <a:bodyPr spcFirstLastPara="1" wrap="none" lIns="91425" tIns="45700" rIns="91425" bIns="45700" rtlCol="0" anchor="t" anchorCtr="0">
            <a:noAutofit/>
          </a:bodyPr>
          <a:lstStyle/>
          <a:p>
            <a:pPr marL="0" marR="0" indent="0" algn="l" rtl="0">
              <a:lnSpc>
                <a:spcPct val="100000"/>
              </a:lnSpc>
              <a:spcBef>
                <a:spcPts val="0"/>
              </a:spcBef>
              <a:spcAft>
                <a:spcPts val="0"/>
              </a:spcAft>
              <a:buNone/>
            </a:pPr>
            <a:r>
              <a:rPr kumimoji="1" lang="en-US" altLang="ja-JP" sz="1200" b="0" i="0" u="none" strike="noStrike" cap="none" dirty="0" smtClean="0">
                <a:solidFill>
                  <a:srgbClr val="000000"/>
                </a:solidFill>
                <a:latin typeface="+mn-ea"/>
                <a:ea typeface="+mn-ea"/>
                <a:cs typeface="Segoe UI Light" panose="020B0502040204020203" pitchFamily="34" charset="0"/>
                <a:sym typeface="Arial"/>
              </a:rPr>
              <a:t>0.73</a:t>
            </a:r>
            <a:endParaRPr kumimoji="1" lang="ja-JP" altLang="en-US" sz="1200" b="0" i="0" u="none" strike="noStrike" cap="none" dirty="0">
              <a:solidFill>
                <a:srgbClr val="000000"/>
              </a:solidFill>
              <a:latin typeface="+mn-ea"/>
              <a:ea typeface="+mn-ea"/>
              <a:cs typeface="Segoe UI Light" panose="020B0502040204020203" pitchFamily="34" charset="0"/>
              <a:sym typeface="Arial"/>
            </a:endParaRPr>
          </a:p>
        </p:txBody>
      </p:sp>
      <p:sp>
        <p:nvSpPr>
          <p:cNvPr id="19" name="テキスト プレースホルダー 2"/>
          <p:cNvSpPr txBox="1">
            <a:spLocks/>
          </p:cNvSpPr>
          <p:nvPr/>
        </p:nvSpPr>
        <p:spPr>
          <a:xfrm>
            <a:off x="6177064" y="3781425"/>
            <a:ext cx="5176736" cy="9906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marR="0" lvl="0" indent="0" algn="l" rtl="0" eaLnBrk="1" hangingPunct="1">
              <a:lnSpc>
                <a:spcPct val="90000"/>
              </a:lnSpc>
              <a:spcBef>
                <a:spcPts val="1000"/>
              </a:spcBef>
              <a:spcAft>
                <a:spcPts val="0"/>
              </a:spcAft>
              <a:buClr>
                <a:schemeClr val="dk1"/>
              </a:buClr>
              <a:buSzPts val="1800"/>
              <a:buFont typeface="Arial"/>
              <a:buNone/>
              <a:defRPr kumimoji="1" sz="2000" b="0" i="0" u="none" strike="noStrike" cap="none">
                <a:solidFill>
                  <a:schemeClr val="dk1"/>
                </a:solidFill>
                <a:latin typeface="+mn-ea"/>
                <a:ea typeface="+mn-ea"/>
                <a:cs typeface="Arial"/>
                <a:sym typeface="Arial"/>
              </a:defRPr>
            </a:lvl1pPr>
            <a:lvl2pPr marL="914400" marR="0" lvl="1" indent="-342900" algn="l" rtl="0" eaLnBrk="1" hangingPunct="1">
              <a:lnSpc>
                <a:spcPct val="90000"/>
              </a:lnSpc>
              <a:spcBef>
                <a:spcPts val="500"/>
              </a:spcBef>
              <a:spcAft>
                <a:spcPts val="0"/>
              </a:spcAft>
              <a:buClr>
                <a:schemeClr val="dk1"/>
              </a:buClr>
              <a:buSzPts val="1800"/>
              <a:buFont typeface="Arial"/>
              <a:buChar char="•"/>
              <a:defRPr kumimoji="1" sz="2400" b="0" i="0" u="none" strike="noStrike" cap="none">
                <a:solidFill>
                  <a:schemeClr val="dk1"/>
                </a:solidFill>
                <a:latin typeface="Arial"/>
                <a:ea typeface="Arial"/>
                <a:cs typeface="Arial"/>
                <a:sym typeface="Arial"/>
              </a:defRPr>
            </a:lvl2pPr>
            <a:lvl3pPr marL="1371600" marR="0" lvl="2" indent="-342900" algn="l" rtl="0" eaLnBrk="1" hangingPunct="1">
              <a:lnSpc>
                <a:spcPct val="90000"/>
              </a:lnSpc>
              <a:spcBef>
                <a:spcPts val="500"/>
              </a:spcBef>
              <a:spcAft>
                <a:spcPts val="0"/>
              </a:spcAft>
              <a:buClr>
                <a:schemeClr val="dk1"/>
              </a:buClr>
              <a:buSzPts val="1800"/>
              <a:buFont typeface="Arial"/>
              <a:buChar char="•"/>
              <a:defRPr kumimoji="1" sz="2000" b="0" i="0" u="none" strike="noStrike" cap="none">
                <a:solidFill>
                  <a:schemeClr val="dk1"/>
                </a:solidFill>
                <a:latin typeface="Arial"/>
                <a:ea typeface="Arial"/>
                <a:cs typeface="Arial"/>
                <a:sym typeface="Arial"/>
              </a:defRPr>
            </a:lvl3pPr>
            <a:lvl4pPr marL="1828800" marR="0" lvl="3"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4pPr>
            <a:lvl5pPr marL="2286000" marR="0" lvl="4"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5pPr>
            <a:lvl6pPr marL="2743200" marR="0" lvl="5"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6pPr>
            <a:lvl7pPr marL="3200400" marR="0" lvl="6"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7pPr>
            <a:lvl8pPr marL="3657600" marR="0" lvl="7"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8pPr>
            <a:lvl9pPr marL="4114800" marR="0" lvl="8"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9pPr>
          </a:lstStyle>
          <a:p>
            <a:r>
              <a:rPr lang="en-US" altLang="ja-JP" dirty="0" smtClean="0"/>
              <a:t>Confidence Score :</a:t>
            </a:r>
          </a:p>
          <a:p>
            <a:r>
              <a:rPr lang="en-US" altLang="ja-JP" dirty="0"/>
              <a:t>	</a:t>
            </a:r>
            <a:r>
              <a:rPr lang="ja-JP" altLang="en-US" dirty="0" smtClean="0"/>
              <a:t>背景か物体かの信頼度スコア．</a:t>
            </a:r>
            <a:endParaRPr lang="en-US" altLang="ja-JP" dirty="0" smtClean="0"/>
          </a:p>
        </p:txBody>
      </p:sp>
      <mc:AlternateContent xmlns:mc="http://schemas.openxmlformats.org/markup-compatibility/2006">
        <mc:Choice xmlns:a14="http://schemas.microsoft.com/office/drawing/2010/main" Requires="a14">
          <p:sp>
            <p:nvSpPr>
              <p:cNvPr id="20" name="テキスト プレースホルダー 2"/>
              <p:cNvSpPr txBox="1">
                <a:spLocks/>
              </p:cNvSpPr>
              <p:nvPr/>
            </p:nvSpPr>
            <p:spPr>
              <a:xfrm>
                <a:off x="7010400" y="4675500"/>
                <a:ext cx="2971800" cy="43815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marR="0" lvl="0" indent="0" algn="l" rtl="0" eaLnBrk="1" hangingPunct="1">
                  <a:lnSpc>
                    <a:spcPct val="90000"/>
                  </a:lnSpc>
                  <a:spcBef>
                    <a:spcPts val="1000"/>
                  </a:spcBef>
                  <a:spcAft>
                    <a:spcPts val="0"/>
                  </a:spcAft>
                  <a:buClr>
                    <a:schemeClr val="dk1"/>
                  </a:buClr>
                  <a:buSzPts val="1800"/>
                  <a:buFont typeface="Arial"/>
                  <a:buNone/>
                  <a:defRPr kumimoji="1" sz="2000" b="0" i="0" u="none" strike="noStrike" cap="none">
                    <a:solidFill>
                      <a:schemeClr val="dk1"/>
                    </a:solidFill>
                    <a:latin typeface="+mn-ea"/>
                    <a:ea typeface="+mn-ea"/>
                    <a:cs typeface="Arial"/>
                    <a:sym typeface="Arial"/>
                  </a:defRPr>
                </a:lvl1pPr>
                <a:lvl2pPr marL="914400" marR="0" lvl="1" indent="-342900" algn="l" rtl="0" eaLnBrk="1" hangingPunct="1">
                  <a:lnSpc>
                    <a:spcPct val="90000"/>
                  </a:lnSpc>
                  <a:spcBef>
                    <a:spcPts val="500"/>
                  </a:spcBef>
                  <a:spcAft>
                    <a:spcPts val="0"/>
                  </a:spcAft>
                  <a:buClr>
                    <a:schemeClr val="dk1"/>
                  </a:buClr>
                  <a:buSzPts val="1800"/>
                  <a:buFont typeface="Arial"/>
                  <a:buChar char="•"/>
                  <a:defRPr kumimoji="1" sz="2400" b="0" i="0" u="none" strike="noStrike" cap="none">
                    <a:solidFill>
                      <a:schemeClr val="dk1"/>
                    </a:solidFill>
                    <a:latin typeface="Arial"/>
                    <a:ea typeface="Arial"/>
                    <a:cs typeface="Arial"/>
                    <a:sym typeface="Arial"/>
                  </a:defRPr>
                </a:lvl2pPr>
                <a:lvl3pPr marL="1371600" marR="0" lvl="2" indent="-342900" algn="l" rtl="0" eaLnBrk="1" hangingPunct="1">
                  <a:lnSpc>
                    <a:spcPct val="90000"/>
                  </a:lnSpc>
                  <a:spcBef>
                    <a:spcPts val="500"/>
                  </a:spcBef>
                  <a:spcAft>
                    <a:spcPts val="0"/>
                  </a:spcAft>
                  <a:buClr>
                    <a:schemeClr val="dk1"/>
                  </a:buClr>
                  <a:buSzPts val="1800"/>
                  <a:buFont typeface="Arial"/>
                  <a:buChar char="•"/>
                  <a:defRPr kumimoji="1" sz="2000" b="0" i="0" u="none" strike="noStrike" cap="none">
                    <a:solidFill>
                      <a:schemeClr val="dk1"/>
                    </a:solidFill>
                    <a:latin typeface="Arial"/>
                    <a:ea typeface="Arial"/>
                    <a:cs typeface="Arial"/>
                    <a:sym typeface="Arial"/>
                  </a:defRPr>
                </a:lvl3pPr>
                <a:lvl4pPr marL="1828800" marR="0" lvl="3"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4pPr>
                <a:lvl5pPr marL="2286000" marR="0" lvl="4"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5pPr>
                <a:lvl6pPr marL="2743200" marR="0" lvl="5"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6pPr>
                <a:lvl7pPr marL="3200400" marR="0" lvl="6"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7pPr>
                <a:lvl8pPr marL="3657600" marR="0" lvl="7"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8pPr>
                <a:lvl9pPr marL="4114800" marR="0" lvl="8"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9pPr>
              </a:lstStyle>
              <a:p>
                <a14:m>
                  <m:oMathPara xmlns:m="http://schemas.openxmlformats.org/officeDocument/2006/math">
                    <m:oMathParaPr>
                      <m:jc m:val="centerGroup"/>
                    </m:oMathParaPr>
                    <m:oMath xmlns:m="http://schemas.openxmlformats.org/officeDocument/2006/math">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Pr</m:t>
                          </m:r>
                        </m:fName>
                        <m:e>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𝑂𝑏𝑗𝑒𝑐𝑡</m:t>
                              </m:r>
                            </m:e>
                          </m:d>
                        </m:e>
                      </m:func>
                      <m:r>
                        <a:rPr lang="en-US" altLang="ja-JP" b="0" i="1" smtClean="0">
                          <a:latin typeface="Cambria Math" panose="02040503050406030204" pitchFamily="18" charset="0"/>
                        </a:rPr>
                        <m:t>∗</m:t>
                      </m:r>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𝐼𝑂𝑈</m:t>
                          </m:r>
                        </m:e>
                        <m:sub>
                          <m:r>
                            <a:rPr lang="en-US" altLang="ja-JP" b="0" i="1" smtClean="0">
                              <a:latin typeface="Cambria Math" panose="02040503050406030204" pitchFamily="18" charset="0"/>
                            </a:rPr>
                            <m:t>𝑝𝑟𝑒𝑑</m:t>
                          </m:r>
                        </m:sub>
                        <m:sup>
                          <m:r>
                            <a:rPr lang="en-US" altLang="ja-JP" b="0" i="1" smtClean="0">
                              <a:latin typeface="Cambria Math" panose="02040503050406030204" pitchFamily="18" charset="0"/>
                            </a:rPr>
                            <m:t>𝑡𝑟𝑢𝑡h</m:t>
                          </m:r>
                        </m:sup>
                      </m:sSubSup>
                    </m:oMath>
                  </m:oMathPara>
                </a14:m>
                <a:endParaRPr lang="en-US" altLang="ja-JP" dirty="0" smtClean="0"/>
              </a:p>
            </p:txBody>
          </p:sp>
        </mc:Choice>
        <mc:Fallback>
          <p:sp>
            <p:nvSpPr>
              <p:cNvPr id="20" name="テキスト プレースホルダー 2"/>
              <p:cNvSpPr txBox="1">
                <a:spLocks noRot="1" noChangeAspect="1" noMove="1" noResize="1" noEditPoints="1" noAdjustHandles="1" noChangeArrowheads="1" noChangeShapeType="1" noTextEdit="1"/>
              </p:cNvSpPr>
              <p:nvPr/>
            </p:nvSpPr>
            <p:spPr>
              <a:xfrm>
                <a:off x="7010400" y="4675500"/>
                <a:ext cx="2971800" cy="438150"/>
              </a:xfrm>
              <a:prstGeom prst="rect">
                <a:avLst/>
              </a:prstGeom>
              <a:blipFill rotWithShape="0">
                <a:blip r:embed="rId4"/>
                <a:stretch>
                  <a:fillRect b="-5556"/>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62325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j-ea"/>
                <a:ea typeface="+mj-ea"/>
              </a:rPr>
              <a:t>物体の種類の推定</a:t>
            </a:r>
            <a:endParaRPr kumimoji="1" lang="ja-JP" altLang="en-US" dirty="0">
              <a:latin typeface="+mj-ea"/>
              <a:ea typeface="+mj-ea"/>
            </a:endParaRPr>
          </a:p>
        </p:txBody>
      </p:sp>
      <p:sp>
        <p:nvSpPr>
          <p:cNvPr id="3" name="テキスト プレースホルダー 2"/>
          <p:cNvSpPr>
            <a:spLocks noGrp="1"/>
          </p:cNvSpPr>
          <p:nvPr>
            <p:ph type="body" idx="1"/>
          </p:nvPr>
        </p:nvSpPr>
        <p:spPr>
          <a:xfrm>
            <a:off x="838200" y="1825625"/>
            <a:ext cx="5819775" cy="612775"/>
          </a:xfrm>
        </p:spPr>
        <p:txBody>
          <a:bodyPr/>
          <a:lstStyle/>
          <a:p>
            <a:r>
              <a:rPr lang="en-US" altLang="ja-JP" dirty="0" smtClean="0"/>
              <a:t>Grid</a:t>
            </a:r>
            <a:r>
              <a:rPr lang="ja-JP" altLang="en-US" dirty="0" smtClean="0"/>
              <a:t>に物体があると仮定して，その場合</a:t>
            </a:r>
            <a:endParaRPr lang="en-US" altLang="ja-JP" dirty="0" smtClean="0"/>
          </a:p>
          <a:p>
            <a:r>
              <a:rPr lang="ja-JP" altLang="en-US" dirty="0" smtClean="0"/>
              <a:t>どのクラスに属するかを推定する</a:t>
            </a:r>
            <a:endParaRPr lang="en-US" altLang="ja-JP" dirty="0" smtClean="0"/>
          </a:p>
          <a:p>
            <a:r>
              <a:rPr lang="en-US" altLang="ja-JP" dirty="0" smtClean="0"/>
              <a:t>	= </a:t>
            </a:r>
            <a:r>
              <a:rPr lang="ja-JP" altLang="en-US" dirty="0" smtClean="0"/>
              <a:t>条件付き確率</a:t>
            </a:r>
            <a:endParaRPr kumimoji="1" lang="ja-JP" altLang="en-US" dirty="0"/>
          </a:p>
        </p:txBody>
      </p:sp>
      <p:sp>
        <p:nvSpPr>
          <p:cNvPr id="4" name="スライド番号プレースホルダー 3"/>
          <p:cNvSpPr>
            <a:spLocks noGrp="1"/>
          </p:cNvSpPr>
          <p:nvPr>
            <p:ph type="sldNum" idx="12"/>
          </p:nvPr>
        </p:nvSpPr>
        <p:spPr/>
        <p:txBody>
          <a:bodyPr/>
          <a:lstStyle/>
          <a:p>
            <a:fld id="{65DCD64C-6423-45E6-8E2E-C7F98492B690}" type="slidenum">
              <a:rPr kumimoji="1" lang="ja-JP" altLang="en-US" smtClean="0"/>
              <a:t>12</a:t>
            </a:fld>
            <a:endParaRPr kumimoji="1" lang="ja-JP" altLang="en-US"/>
          </a:p>
        </p:txBody>
      </p:sp>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35004" t="52428" r="38620" b="2138"/>
          <a:stretch/>
        </p:blipFill>
        <p:spPr>
          <a:xfrm>
            <a:off x="7153200" y="1716743"/>
            <a:ext cx="3858567" cy="4271513"/>
          </a:xfrm>
          <a:prstGeom prst="rect">
            <a:avLst/>
          </a:prstGeom>
        </p:spPr>
      </p:pic>
      <mc:AlternateContent xmlns:mc="http://schemas.openxmlformats.org/markup-compatibility/2006">
        <mc:Choice xmlns:a14="http://schemas.microsoft.com/office/drawing/2010/main" Requires="a14">
          <p:sp>
            <p:nvSpPr>
              <p:cNvPr id="6" name="テキスト プレースホルダー 2"/>
              <p:cNvSpPr txBox="1">
                <a:spLocks/>
              </p:cNvSpPr>
              <p:nvPr/>
            </p:nvSpPr>
            <p:spPr>
              <a:xfrm>
                <a:off x="3462300" y="2762250"/>
                <a:ext cx="2295525" cy="6127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marR="0" lvl="0" indent="0" algn="l" rtl="0" eaLnBrk="1" hangingPunct="1">
                  <a:lnSpc>
                    <a:spcPct val="90000"/>
                  </a:lnSpc>
                  <a:spcBef>
                    <a:spcPts val="1000"/>
                  </a:spcBef>
                  <a:spcAft>
                    <a:spcPts val="0"/>
                  </a:spcAft>
                  <a:buClr>
                    <a:schemeClr val="dk1"/>
                  </a:buClr>
                  <a:buSzPts val="1800"/>
                  <a:buFont typeface="Arial"/>
                  <a:buNone/>
                  <a:defRPr kumimoji="1" sz="2000" b="0" i="0" u="none" strike="noStrike" cap="none">
                    <a:solidFill>
                      <a:schemeClr val="dk1"/>
                    </a:solidFill>
                    <a:latin typeface="+mn-ea"/>
                    <a:ea typeface="+mn-ea"/>
                    <a:cs typeface="Arial"/>
                    <a:sym typeface="Arial"/>
                  </a:defRPr>
                </a:lvl1pPr>
                <a:lvl2pPr marL="914400" marR="0" lvl="1" indent="-342900" algn="l" rtl="0" eaLnBrk="1" hangingPunct="1">
                  <a:lnSpc>
                    <a:spcPct val="90000"/>
                  </a:lnSpc>
                  <a:spcBef>
                    <a:spcPts val="500"/>
                  </a:spcBef>
                  <a:spcAft>
                    <a:spcPts val="0"/>
                  </a:spcAft>
                  <a:buClr>
                    <a:schemeClr val="dk1"/>
                  </a:buClr>
                  <a:buSzPts val="1800"/>
                  <a:buFont typeface="Arial"/>
                  <a:buChar char="•"/>
                  <a:defRPr kumimoji="1" sz="2400" b="0" i="0" u="none" strike="noStrike" cap="none">
                    <a:solidFill>
                      <a:schemeClr val="dk1"/>
                    </a:solidFill>
                    <a:latin typeface="Arial"/>
                    <a:ea typeface="Arial"/>
                    <a:cs typeface="Arial"/>
                    <a:sym typeface="Arial"/>
                  </a:defRPr>
                </a:lvl2pPr>
                <a:lvl3pPr marL="1371600" marR="0" lvl="2" indent="-342900" algn="l" rtl="0" eaLnBrk="1" hangingPunct="1">
                  <a:lnSpc>
                    <a:spcPct val="90000"/>
                  </a:lnSpc>
                  <a:spcBef>
                    <a:spcPts val="500"/>
                  </a:spcBef>
                  <a:spcAft>
                    <a:spcPts val="0"/>
                  </a:spcAft>
                  <a:buClr>
                    <a:schemeClr val="dk1"/>
                  </a:buClr>
                  <a:buSzPts val="1800"/>
                  <a:buFont typeface="Arial"/>
                  <a:buChar char="•"/>
                  <a:defRPr kumimoji="1" sz="2000" b="0" i="0" u="none" strike="noStrike" cap="none">
                    <a:solidFill>
                      <a:schemeClr val="dk1"/>
                    </a:solidFill>
                    <a:latin typeface="Arial"/>
                    <a:ea typeface="Arial"/>
                    <a:cs typeface="Arial"/>
                    <a:sym typeface="Arial"/>
                  </a:defRPr>
                </a:lvl3pPr>
                <a:lvl4pPr marL="1828800" marR="0" lvl="3"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4pPr>
                <a:lvl5pPr marL="2286000" marR="0" lvl="4"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5pPr>
                <a:lvl6pPr marL="2743200" marR="0" lvl="5"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6pPr>
                <a:lvl7pPr marL="3200400" marR="0" lvl="6"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7pPr>
                <a:lvl8pPr marL="3657600" marR="0" lvl="7"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8pPr>
                <a:lvl9pPr marL="4114800" marR="0" lvl="8"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9pPr>
              </a:lstStyle>
              <a:p>
                <a14:m>
                  <m:oMathPara xmlns:m="http://schemas.openxmlformats.org/officeDocument/2006/math">
                    <m:oMathParaPr>
                      <m:jc m:val="centerGroup"/>
                    </m:oMathParaPr>
                    <m:oMath xmlns:m="http://schemas.openxmlformats.org/officeDocument/2006/math">
                      <m:r>
                        <m:rPr>
                          <m:sty m:val="p"/>
                        </m:rPr>
                        <a:rPr lang="en-US" altLang="ja-JP" i="1" smtClean="0">
                          <a:latin typeface="Cambria Math" panose="02040503050406030204" pitchFamily="18" charset="0"/>
                        </a:rPr>
                        <m:t>Pr</m:t>
                      </m:r>
                      <m:r>
                        <a:rPr lang="en-US" altLang="ja-JP" i="1" smtClean="0">
                          <a:latin typeface="Cambria Math" panose="02040503050406030204" pitchFamily="18" charset="0"/>
                        </a:rPr>
                        <m:t>(</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𝐶𝑙𝑎𝑠𝑠</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𝑂𝑏𝑗𝑒𝑐𝑡</m:t>
                      </m:r>
                      <m:r>
                        <a:rPr lang="en-US" altLang="ja-JP" i="1">
                          <a:latin typeface="Cambria Math" panose="02040503050406030204" pitchFamily="18" charset="0"/>
                        </a:rPr>
                        <m:t>)</m:t>
                      </m:r>
                    </m:oMath>
                  </m:oMathPara>
                </a14:m>
                <a:endParaRPr lang="ja-JP" altLang="en-US" dirty="0"/>
              </a:p>
            </p:txBody>
          </p:sp>
        </mc:Choice>
        <mc:Fallback>
          <p:sp>
            <p:nvSpPr>
              <p:cNvPr id="6" name="テキスト プレースホルダー 2"/>
              <p:cNvSpPr txBox="1">
                <a:spLocks noRot="1" noChangeAspect="1" noMove="1" noResize="1" noEditPoints="1" noAdjustHandles="1" noChangeArrowheads="1" noChangeShapeType="1" noTextEdit="1"/>
              </p:cNvSpPr>
              <p:nvPr/>
            </p:nvSpPr>
            <p:spPr>
              <a:xfrm>
                <a:off x="3462300" y="2762250"/>
                <a:ext cx="2295525" cy="612775"/>
              </a:xfrm>
              <a:prstGeom prst="rect">
                <a:avLst/>
              </a:prstGeom>
              <a:blipFill rotWithShape="0">
                <a:blip r:embed="rId3"/>
                <a:stretch>
                  <a:fillRect/>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4250679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70653" t="28914" r="2971" b="25651"/>
          <a:stretch/>
        </p:blipFill>
        <p:spPr>
          <a:xfrm>
            <a:off x="7229264" y="1716744"/>
            <a:ext cx="3858567" cy="4271513"/>
          </a:xfrm>
          <a:prstGeom prst="rect">
            <a:avLst/>
          </a:prstGeom>
        </p:spPr>
      </p:pic>
      <p:sp>
        <p:nvSpPr>
          <p:cNvPr id="2" name="タイトル 1"/>
          <p:cNvSpPr>
            <a:spLocks noGrp="1"/>
          </p:cNvSpPr>
          <p:nvPr>
            <p:ph type="title"/>
          </p:nvPr>
        </p:nvSpPr>
        <p:spPr/>
        <p:txBody>
          <a:bodyPr/>
          <a:lstStyle/>
          <a:p>
            <a:r>
              <a:rPr kumimoji="1" lang="ja-JP" altLang="en-US" dirty="0" smtClean="0"/>
              <a:t>アルゴリズムの構造</a:t>
            </a:r>
            <a:endParaRPr kumimoji="1" lang="ja-JP" altLang="en-US" dirty="0"/>
          </a:p>
        </p:txBody>
      </p:sp>
      <mc:AlternateContent xmlns:mc="http://schemas.openxmlformats.org/markup-compatibility/2006">
        <mc:Choice xmlns:a14="http://schemas.microsoft.com/office/drawing/2010/main" Requires="a14">
          <p:sp>
            <p:nvSpPr>
              <p:cNvPr id="3" name="テキスト プレースホルダー 2"/>
              <p:cNvSpPr>
                <a:spLocks noGrp="1"/>
              </p:cNvSpPr>
              <p:nvPr>
                <p:ph type="body" idx="1"/>
              </p:nvPr>
            </p:nvSpPr>
            <p:spPr/>
            <p:txBody>
              <a:bodyPr/>
              <a:lstStyle/>
              <a:p>
                <a:pPr marL="571500" indent="-457200">
                  <a:buFont typeface="+mj-lt"/>
                  <a:buAutoNum type="arabicPeriod"/>
                </a:pPr>
                <a:r>
                  <a:rPr kumimoji="1" lang="ja-JP" altLang="en-US" sz="2400" dirty="0" smtClean="0"/>
                  <a:t>画像</a:t>
                </a:r>
                <a:r>
                  <a:rPr kumimoji="1" lang="ja-JP" altLang="en-US" sz="2400" dirty="0" smtClean="0"/>
                  <a:t>を</a:t>
                </a:r>
                <a14:m>
                  <m:oMath xmlns:m="http://schemas.openxmlformats.org/officeDocument/2006/math">
                    <m:r>
                      <a:rPr kumimoji="1" lang="en-US" altLang="ja-JP" sz="2400" b="0" i="1" smtClean="0"/>
                      <m:t>𝑆</m:t>
                    </m:r>
                    <m:r>
                      <a:rPr kumimoji="1" lang="en-US" altLang="ja-JP" sz="2400" b="0" i="1" smtClean="0"/>
                      <m:t>∗</m:t>
                    </m:r>
                    <m:r>
                      <a:rPr kumimoji="1" lang="en-US" altLang="ja-JP" sz="2400" b="0" i="1" smtClean="0"/>
                      <m:t>𝑆</m:t>
                    </m:r>
                    <m:r>
                      <a:rPr lang="ja-JP" altLang="en-US" sz="2400" i="1"/>
                      <m:t>の</m:t>
                    </m:r>
                  </m:oMath>
                </a14:m>
                <a:r>
                  <a:rPr kumimoji="1" lang="ja-JP" altLang="en-US" sz="2400" dirty="0" smtClean="0"/>
                  <a:t>グリッドに</a:t>
                </a:r>
                <a:r>
                  <a:rPr kumimoji="1" lang="ja-JP" altLang="en-US" sz="2400" dirty="0" smtClean="0"/>
                  <a:t>分割</a:t>
                </a:r>
                <a:endParaRPr kumimoji="1" lang="en-US" altLang="ja-JP" sz="2400" dirty="0" smtClean="0"/>
              </a:p>
              <a:p>
                <a:pPr marL="571500" indent="-457200">
                  <a:buFont typeface="+mj-lt"/>
                  <a:buAutoNum type="arabicPeriod"/>
                </a:pPr>
                <a:endParaRPr kumimoji="1" lang="en-US" altLang="ja-JP" sz="2400" dirty="0" smtClean="0"/>
              </a:p>
              <a:p>
                <a:pPr marL="571500" indent="-457200">
                  <a:buFont typeface="+mj-lt"/>
                  <a:buAutoNum type="arabicPeriod"/>
                </a:pPr>
                <a:r>
                  <a:rPr lang="ja-JP" altLang="en-US" sz="2400" dirty="0" smtClean="0"/>
                  <a:t>各グリッドについて</a:t>
                </a:r>
                <a:endParaRPr lang="en-US" altLang="ja-JP" sz="2400" dirty="0" smtClean="0"/>
              </a:p>
              <a:p>
                <a:pPr marL="1371600" lvl="1" indent="-457200">
                  <a:buFont typeface="+mj-lt"/>
                  <a:buAutoNum type="arabicPeriod"/>
                </a:pPr>
                <a:r>
                  <a:rPr lang="en-US" altLang="ja-JP" dirty="0" smtClean="0">
                    <a:latin typeface="+mn-ea"/>
                    <a:ea typeface="+mn-ea"/>
                  </a:rPr>
                  <a:t>B</a:t>
                </a:r>
                <a:r>
                  <a:rPr lang="ja-JP" altLang="en-US" dirty="0" smtClean="0">
                    <a:latin typeface="+mn-ea"/>
                    <a:ea typeface="+mn-ea"/>
                  </a:rPr>
                  <a:t>個の</a:t>
                </a:r>
                <a:r>
                  <a:rPr lang="en-US" altLang="ja-JP" dirty="0" smtClean="0">
                    <a:latin typeface="+mn-ea"/>
                    <a:ea typeface="+mn-ea"/>
                  </a:rPr>
                  <a:t>Bounding Box</a:t>
                </a:r>
                <a:r>
                  <a:rPr lang="ja-JP" altLang="en-US" dirty="0" smtClean="0">
                    <a:latin typeface="+mn-ea"/>
                    <a:ea typeface="+mn-ea"/>
                  </a:rPr>
                  <a:t>を推定する</a:t>
                </a:r>
                <a:endParaRPr lang="en-US" altLang="ja-JP" dirty="0" smtClean="0">
                  <a:latin typeface="+mn-ea"/>
                  <a:ea typeface="+mn-ea"/>
                </a:endParaRPr>
              </a:p>
              <a:p>
                <a:pPr marL="1371600" lvl="1" indent="-457200">
                  <a:buFont typeface="+mj-lt"/>
                  <a:buAutoNum type="arabicPeriod"/>
                </a:pPr>
                <a:r>
                  <a:rPr lang="en-US" altLang="ja-JP" dirty="0" smtClean="0">
                    <a:latin typeface="+mn-ea"/>
                    <a:ea typeface="+mn-ea"/>
                  </a:rPr>
                  <a:t>Class Probability</a:t>
                </a:r>
                <a:r>
                  <a:rPr lang="ja-JP" altLang="en-US" dirty="0" smtClean="0">
                    <a:latin typeface="+mn-ea"/>
                    <a:ea typeface="+mn-ea"/>
                  </a:rPr>
                  <a:t>を計算する</a:t>
                </a:r>
                <a:endParaRPr lang="en-US" altLang="ja-JP" dirty="0">
                  <a:latin typeface="+mn-ea"/>
                  <a:ea typeface="+mn-ea"/>
                </a:endParaRPr>
              </a:p>
              <a:p>
                <a:pPr marL="571500" indent="-457200">
                  <a:buFont typeface="+mj-lt"/>
                  <a:buAutoNum type="arabicPeriod"/>
                </a:pPr>
                <a:endParaRPr kumimoji="1" lang="en-US" altLang="ja-JP" sz="2400" dirty="0" smtClean="0"/>
              </a:p>
              <a:p>
                <a:pPr marL="571500" indent="-457200">
                  <a:buFont typeface="+mj-lt"/>
                  <a:buAutoNum type="arabicPeriod"/>
                </a:pPr>
                <a:r>
                  <a:rPr lang="en-US" altLang="ja-JP" sz="2400" dirty="0" smtClean="0"/>
                  <a:t>2</a:t>
                </a:r>
                <a:r>
                  <a:rPr lang="ja-JP" altLang="en-US" sz="2400" dirty="0" smtClean="0"/>
                  <a:t>の結果を組み合わせる</a:t>
                </a:r>
                <a:endParaRPr kumimoji="1" lang="en-US" altLang="ja-JP" sz="2400" dirty="0" smtClean="0"/>
              </a:p>
              <a:p>
                <a:pPr marL="1371600" lvl="1" indent="-457200">
                  <a:buFont typeface="+mj-lt"/>
                  <a:buAutoNum type="arabicPeriod"/>
                </a:pPr>
                <a:endParaRPr kumimoji="1" lang="en-US" altLang="ja-JP" dirty="0" smtClean="0">
                  <a:latin typeface="+mn-ea"/>
                  <a:ea typeface="+mn-ea"/>
                </a:endParaRPr>
              </a:p>
            </p:txBody>
          </p:sp>
        </mc:Choice>
        <mc:Fallback>
          <p:sp>
            <p:nvSpPr>
              <p:cNvPr id="3" name="テキスト プレースホルダー 2"/>
              <p:cNvSpPr>
                <a:spLocks noGrp="1" noRot="1" noChangeAspect="1" noMove="1" noResize="1" noEditPoints="1" noAdjustHandles="1" noChangeArrowheads="1" noChangeShapeType="1" noTextEdit="1"/>
              </p:cNvSpPr>
              <p:nvPr>
                <p:ph type="body" idx="1"/>
              </p:nvPr>
            </p:nvSpPr>
            <p:spPr>
              <a:blipFill rotWithShape="0">
                <a:blip r:embed="rId3"/>
                <a:stretch>
                  <a:fillRect/>
                </a:stretch>
              </a:blipFill>
            </p:spPr>
            <p:txBody>
              <a:bodyPr/>
              <a:lstStyle/>
              <a:p>
                <a:r>
                  <a:rPr lang="ja-JP" altLang="en-US">
                    <a:noFill/>
                  </a:rPr>
                  <a:t> </a:t>
                </a:r>
              </a:p>
            </p:txBody>
          </p:sp>
        </mc:Fallback>
      </mc:AlternateContent>
      <p:sp>
        <p:nvSpPr>
          <p:cNvPr id="5" name="スライド番号プレースホルダー 4"/>
          <p:cNvSpPr>
            <a:spLocks noGrp="1"/>
          </p:cNvSpPr>
          <p:nvPr>
            <p:ph type="sldNum" idx="12"/>
          </p:nvPr>
        </p:nvSpPr>
        <p:spPr/>
        <p:txBody>
          <a:bodyPr/>
          <a:lstStyle/>
          <a:p>
            <a:fld id="{65DCD64C-6423-45E6-8E2E-C7F98492B690}" type="slidenum">
              <a:rPr kumimoji="1" lang="ja-JP" altLang="en-US" smtClean="0"/>
              <a:t>13</a:t>
            </a:fld>
            <a:endParaRPr kumimoji="1" lang="ja-JP" altLang="en-US"/>
          </a:p>
        </p:txBody>
      </p:sp>
      <p:sp>
        <p:nvSpPr>
          <p:cNvPr id="10" name="正方形/長方形 9"/>
          <p:cNvSpPr/>
          <p:nvPr/>
        </p:nvSpPr>
        <p:spPr>
          <a:xfrm>
            <a:off x="11095338" y="4424728"/>
            <a:ext cx="528109" cy="12023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7265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6" end="6"/>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組み合わせ処理</a:t>
            </a:r>
            <a:endParaRPr kumimoji="1" lang="ja-JP" altLang="en-US" dirty="0"/>
          </a:p>
        </p:txBody>
      </p:sp>
      <p:sp>
        <p:nvSpPr>
          <p:cNvPr id="3" name="テキスト プレースホルダー 2"/>
          <p:cNvSpPr>
            <a:spLocks noGrp="1"/>
          </p:cNvSpPr>
          <p:nvPr>
            <p:ph type="body" idx="1"/>
          </p:nvPr>
        </p:nvSpPr>
        <p:spPr>
          <a:xfrm>
            <a:off x="757813" y="1825625"/>
            <a:ext cx="5442020" cy="1384300"/>
          </a:xfrm>
        </p:spPr>
        <p:txBody>
          <a:bodyPr/>
          <a:lstStyle/>
          <a:p>
            <a:r>
              <a:rPr lang="ja-JP" altLang="en-US" dirty="0"/>
              <a:t>重複領域も含んだこれらの</a:t>
            </a:r>
            <a:r>
              <a:rPr lang="en-US" altLang="ja-JP" dirty="0"/>
              <a:t>Bounding Box</a:t>
            </a:r>
            <a:r>
              <a:rPr lang="ja-JP" altLang="en-US" dirty="0"/>
              <a:t>は</a:t>
            </a:r>
            <a:r>
              <a:rPr lang="ja-JP" altLang="en-US" dirty="0" smtClean="0"/>
              <a:t>、</a:t>
            </a:r>
            <a:endParaRPr lang="en-US" altLang="ja-JP" dirty="0" smtClean="0"/>
          </a:p>
          <a:p>
            <a:r>
              <a:rPr lang="en-US" altLang="ja-JP" dirty="0" smtClean="0"/>
              <a:t>Confidence score</a:t>
            </a:r>
            <a:r>
              <a:rPr lang="ja-JP" altLang="en-US" dirty="0" smtClean="0"/>
              <a:t>の</a:t>
            </a:r>
            <a:r>
              <a:rPr lang="ja-JP" altLang="en-US" dirty="0"/>
              <a:t>高い</a:t>
            </a:r>
            <a:r>
              <a:rPr lang="en-US" altLang="ja-JP" dirty="0"/>
              <a:t>Bounding Box</a:t>
            </a:r>
            <a:r>
              <a:rPr lang="ja-JP" altLang="en-US" dirty="0"/>
              <a:t>を基準</a:t>
            </a:r>
            <a:r>
              <a:rPr lang="ja-JP" altLang="en-US" dirty="0" smtClean="0"/>
              <a:t>に</a:t>
            </a:r>
            <a:r>
              <a:rPr lang="en-US" altLang="ja-JP" dirty="0" smtClean="0"/>
              <a:t>NMS</a:t>
            </a:r>
            <a:r>
              <a:rPr lang="ja-JP" altLang="en-US" dirty="0" smtClean="0"/>
              <a:t>と</a:t>
            </a:r>
            <a:r>
              <a:rPr lang="ja-JP" altLang="en-US" dirty="0"/>
              <a:t>いう手法で選別する</a:t>
            </a:r>
            <a:r>
              <a:rPr lang="ja-JP" altLang="en-US" dirty="0" smtClean="0"/>
              <a:t>。</a:t>
            </a:r>
            <a:endParaRPr lang="en-US" altLang="ja-JP" dirty="0" smtClean="0"/>
          </a:p>
          <a:p>
            <a:endParaRPr lang="en-US" altLang="ja-JP" dirty="0"/>
          </a:p>
          <a:p>
            <a:endParaRPr lang="en-US" altLang="ja-JP" dirty="0" smtClean="0"/>
          </a:p>
        </p:txBody>
      </p:sp>
      <p:sp>
        <p:nvSpPr>
          <p:cNvPr id="4" name="スライド番号プレースホルダー 3"/>
          <p:cNvSpPr>
            <a:spLocks noGrp="1"/>
          </p:cNvSpPr>
          <p:nvPr>
            <p:ph type="sldNum" idx="12"/>
          </p:nvPr>
        </p:nvSpPr>
        <p:spPr/>
        <p:txBody>
          <a:bodyPr/>
          <a:lstStyle/>
          <a:p>
            <a:fld id="{65DCD64C-6423-45E6-8E2E-C7F98492B690}" type="slidenum">
              <a:rPr kumimoji="1" lang="ja-JP" altLang="en-US" smtClean="0"/>
              <a:t>14</a:t>
            </a:fld>
            <a:endParaRPr kumimoji="1" lang="ja-JP" altLang="en-US"/>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02051" y="1914060"/>
            <a:ext cx="5251749" cy="4174467"/>
          </a:xfrm>
          <a:prstGeom prst="rect">
            <a:avLst/>
          </a:prstGeom>
        </p:spPr>
      </p:pic>
      <p:sp>
        <p:nvSpPr>
          <p:cNvPr id="6" name="テキスト プレースホルダー 2"/>
          <p:cNvSpPr txBox="1">
            <a:spLocks/>
          </p:cNvSpPr>
          <p:nvPr/>
        </p:nvSpPr>
        <p:spPr>
          <a:xfrm>
            <a:off x="838200" y="3344862"/>
            <a:ext cx="5442020" cy="5984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marR="0" lvl="0" indent="0" algn="l" rtl="0" eaLnBrk="1" hangingPunct="1">
              <a:lnSpc>
                <a:spcPct val="90000"/>
              </a:lnSpc>
              <a:spcBef>
                <a:spcPts val="1000"/>
              </a:spcBef>
              <a:spcAft>
                <a:spcPts val="0"/>
              </a:spcAft>
              <a:buClr>
                <a:schemeClr val="dk1"/>
              </a:buClr>
              <a:buSzPts val="1800"/>
              <a:buFont typeface="Arial"/>
              <a:buNone/>
              <a:defRPr kumimoji="1" sz="2000" b="0" i="0" u="none" strike="noStrike" cap="none">
                <a:solidFill>
                  <a:schemeClr val="dk1"/>
                </a:solidFill>
                <a:latin typeface="+mn-ea"/>
                <a:ea typeface="+mn-ea"/>
                <a:cs typeface="Arial"/>
                <a:sym typeface="Arial"/>
              </a:defRPr>
            </a:lvl1pPr>
            <a:lvl2pPr marL="914400" marR="0" lvl="1" indent="-342900" algn="l" rtl="0" eaLnBrk="1" hangingPunct="1">
              <a:lnSpc>
                <a:spcPct val="90000"/>
              </a:lnSpc>
              <a:spcBef>
                <a:spcPts val="500"/>
              </a:spcBef>
              <a:spcAft>
                <a:spcPts val="0"/>
              </a:spcAft>
              <a:buClr>
                <a:schemeClr val="dk1"/>
              </a:buClr>
              <a:buSzPts val="1800"/>
              <a:buFont typeface="Arial"/>
              <a:buChar char="•"/>
              <a:defRPr kumimoji="1" sz="2400" b="0" i="0" u="none" strike="noStrike" cap="none">
                <a:solidFill>
                  <a:schemeClr val="dk1"/>
                </a:solidFill>
                <a:latin typeface="Arial"/>
                <a:ea typeface="Arial"/>
                <a:cs typeface="Arial"/>
                <a:sym typeface="Arial"/>
              </a:defRPr>
            </a:lvl2pPr>
            <a:lvl3pPr marL="1371600" marR="0" lvl="2" indent="-342900" algn="l" rtl="0" eaLnBrk="1" hangingPunct="1">
              <a:lnSpc>
                <a:spcPct val="90000"/>
              </a:lnSpc>
              <a:spcBef>
                <a:spcPts val="500"/>
              </a:spcBef>
              <a:spcAft>
                <a:spcPts val="0"/>
              </a:spcAft>
              <a:buClr>
                <a:schemeClr val="dk1"/>
              </a:buClr>
              <a:buSzPts val="1800"/>
              <a:buFont typeface="Arial"/>
              <a:buChar char="•"/>
              <a:defRPr kumimoji="1" sz="2000" b="0" i="0" u="none" strike="noStrike" cap="none">
                <a:solidFill>
                  <a:schemeClr val="dk1"/>
                </a:solidFill>
                <a:latin typeface="Arial"/>
                <a:ea typeface="Arial"/>
                <a:cs typeface="Arial"/>
                <a:sym typeface="Arial"/>
              </a:defRPr>
            </a:lvl3pPr>
            <a:lvl4pPr marL="1828800" marR="0" lvl="3"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4pPr>
            <a:lvl5pPr marL="2286000" marR="0" lvl="4"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5pPr>
            <a:lvl6pPr marL="2743200" marR="0" lvl="5"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6pPr>
            <a:lvl7pPr marL="3200400" marR="0" lvl="6"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7pPr>
            <a:lvl8pPr marL="3657600" marR="0" lvl="7"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8pPr>
            <a:lvl9pPr marL="4114800" marR="0" lvl="8"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9pPr>
          </a:lstStyle>
          <a:p>
            <a:r>
              <a:rPr lang="en-US" altLang="ja-JP" dirty="0" err="1" smtClean="0"/>
              <a:t>NMS:Bounding</a:t>
            </a:r>
            <a:r>
              <a:rPr lang="en-US" altLang="ja-JP" dirty="0" smtClean="0"/>
              <a:t> Box</a:t>
            </a:r>
            <a:r>
              <a:rPr lang="ja-JP" altLang="en-US" dirty="0" err="1" smtClean="0"/>
              <a:t>を結</a:t>
            </a:r>
            <a:r>
              <a:rPr lang="ja-JP" altLang="en-US" dirty="0" smtClean="0"/>
              <a:t>合する処理を担う</a:t>
            </a:r>
            <a:endParaRPr lang="en-US" altLang="ja-JP" dirty="0" smtClean="0"/>
          </a:p>
        </p:txBody>
      </p:sp>
    </p:spTree>
    <p:extLst>
      <p:ext uri="{BB962C8B-B14F-4D97-AF65-F5344CB8AC3E}">
        <p14:creationId xmlns:p14="http://schemas.microsoft.com/office/powerpoint/2010/main" val="103203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Loss function</a:t>
            </a:r>
            <a:endParaRPr kumimoji="1" lang="ja-JP" altLang="en-US" dirty="0"/>
          </a:p>
        </p:txBody>
      </p:sp>
      <p:sp>
        <p:nvSpPr>
          <p:cNvPr id="3" name="テキスト プレースホルダー 2"/>
          <p:cNvSpPr>
            <a:spLocks noGrp="1"/>
          </p:cNvSpPr>
          <p:nvPr>
            <p:ph type="body" idx="1"/>
          </p:nvPr>
        </p:nvSpPr>
        <p:spPr>
          <a:xfrm>
            <a:off x="8734426" y="2103128"/>
            <a:ext cx="1714500" cy="712280"/>
          </a:xfrm>
        </p:spPr>
        <p:txBody>
          <a:bodyPr/>
          <a:lstStyle/>
          <a:p>
            <a:r>
              <a:rPr kumimoji="1" lang="ja-JP" altLang="en-US" dirty="0" smtClean="0"/>
              <a:t>座標の誤差</a:t>
            </a:r>
            <a:endParaRPr kumimoji="1" lang="ja-JP" altLang="en-US" dirty="0"/>
          </a:p>
        </p:txBody>
      </p:sp>
      <p:sp>
        <p:nvSpPr>
          <p:cNvPr id="4" name="スライド番号プレースホルダー 3"/>
          <p:cNvSpPr>
            <a:spLocks noGrp="1"/>
          </p:cNvSpPr>
          <p:nvPr>
            <p:ph type="sldNum" idx="12"/>
          </p:nvPr>
        </p:nvSpPr>
        <p:spPr/>
        <p:txBody>
          <a:bodyPr/>
          <a:lstStyle/>
          <a:p>
            <a:fld id="{65DCD64C-6423-45E6-8E2E-C7F98492B690}" type="slidenum">
              <a:rPr kumimoji="1" lang="ja-JP" altLang="en-US" smtClean="0"/>
              <a:t>15</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476" y="1690688"/>
            <a:ext cx="6657143" cy="4219048"/>
          </a:xfrm>
          <a:prstGeom prst="rect">
            <a:avLst/>
          </a:prstGeom>
        </p:spPr>
      </p:pic>
      <p:sp>
        <p:nvSpPr>
          <p:cNvPr id="7" name="右中かっこ 6"/>
          <p:cNvSpPr/>
          <p:nvPr/>
        </p:nvSpPr>
        <p:spPr>
          <a:xfrm>
            <a:off x="8420100" y="1667646"/>
            <a:ext cx="295275" cy="16033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8" name="テキスト プレースホルダー 2"/>
          <p:cNvSpPr txBox="1">
            <a:spLocks/>
          </p:cNvSpPr>
          <p:nvPr/>
        </p:nvSpPr>
        <p:spPr>
          <a:xfrm>
            <a:off x="8753477" y="3761018"/>
            <a:ext cx="2247898" cy="71228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marR="0" lvl="0" indent="0" algn="l" rtl="0" eaLnBrk="1" hangingPunct="1">
              <a:lnSpc>
                <a:spcPct val="90000"/>
              </a:lnSpc>
              <a:spcBef>
                <a:spcPts val="1000"/>
              </a:spcBef>
              <a:spcAft>
                <a:spcPts val="0"/>
              </a:spcAft>
              <a:buClr>
                <a:schemeClr val="dk1"/>
              </a:buClr>
              <a:buSzPts val="1800"/>
              <a:buFont typeface="Arial"/>
              <a:buNone/>
              <a:defRPr kumimoji="1" sz="2000" b="0" i="0" u="none" strike="noStrike" cap="none">
                <a:solidFill>
                  <a:schemeClr val="dk1"/>
                </a:solidFill>
                <a:latin typeface="+mn-ea"/>
                <a:ea typeface="+mn-ea"/>
                <a:cs typeface="Arial"/>
                <a:sym typeface="Arial"/>
              </a:defRPr>
            </a:lvl1pPr>
            <a:lvl2pPr marL="914400" marR="0" lvl="1" indent="-342900" algn="l" rtl="0" eaLnBrk="1" hangingPunct="1">
              <a:lnSpc>
                <a:spcPct val="90000"/>
              </a:lnSpc>
              <a:spcBef>
                <a:spcPts val="500"/>
              </a:spcBef>
              <a:spcAft>
                <a:spcPts val="0"/>
              </a:spcAft>
              <a:buClr>
                <a:schemeClr val="dk1"/>
              </a:buClr>
              <a:buSzPts val="1800"/>
              <a:buFont typeface="Arial"/>
              <a:buChar char="•"/>
              <a:defRPr kumimoji="1" sz="2400" b="0" i="0" u="none" strike="noStrike" cap="none">
                <a:solidFill>
                  <a:schemeClr val="dk1"/>
                </a:solidFill>
                <a:latin typeface="Arial"/>
                <a:ea typeface="Arial"/>
                <a:cs typeface="Arial"/>
                <a:sym typeface="Arial"/>
              </a:defRPr>
            </a:lvl2pPr>
            <a:lvl3pPr marL="1371600" marR="0" lvl="2" indent="-342900" algn="l" rtl="0" eaLnBrk="1" hangingPunct="1">
              <a:lnSpc>
                <a:spcPct val="90000"/>
              </a:lnSpc>
              <a:spcBef>
                <a:spcPts val="500"/>
              </a:spcBef>
              <a:spcAft>
                <a:spcPts val="0"/>
              </a:spcAft>
              <a:buClr>
                <a:schemeClr val="dk1"/>
              </a:buClr>
              <a:buSzPts val="1800"/>
              <a:buFont typeface="Arial"/>
              <a:buChar char="•"/>
              <a:defRPr kumimoji="1" sz="2000" b="0" i="0" u="none" strike="noStrike" cap="none">
                <a:solidFill>
                  <a:schemeClr val="dk1"/>
                </a:solidFill>
                <a:latin typeface="Arial"/>
                <a:ea typeface="Arial"/>
                <a:cs typeface="Arial"/>
                <a:sym typeface="Arial"/>
              </a:defRPr>
            </a:lvl3pPr>
            <a:lvl4pPr marL="1828800" marR="0" lvl="3"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4pPr>
            <a:lvl5pPr marL="2286000" marR="0" lvl="4"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5pPr>
            <a:lvl6pPr marL="2743200" marR="0" lvl="5"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6pPr>
            <a:lvl7pPr marL="3200400" marR="0" lvl="6"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7pPr>
            <a:lvl8pPr marL="3657600" marR="0" lvl="7"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8pPr>
            <a:lvl9pPr marL="4114800" marR="0" lvl="8"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9pPr>
          </a:lstStyle>
          <a:p>
            <a:r>
              <a:rPr lang="ja-JP" altLang="en-US" dirty="0"/>
              <a:t>信頼度</a:t>
            </a:r>
            <a:r>
              <a:rPr lang="ja-JP" altLang="en-US" dirty="0" smtClean="0"/>
              <a:t>の誤差</a:t>
            </a:r>
            <a:endParaRPr lang="ja-JP" altLang="en-US" dirty="0"/>
          </a:p>
        </p:txBody>
      </p:sp>
      <p:sp>
        <p:nvSpPr>
          <p:cNvPr id="9" name="右中かっこ 8"/>
          <p:cNvSpPr/>
          <p:nvPr/>
        </p:nvSpPr>
        <p:spPr>
          <a:xfrm>
            <a:off x="8439151" y="3325536"/>
            <a:ext cx="295275" cy="16033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0" name="テキスト プレースホルダー 2"/>
          <p:cNvSpPr txBox="1">
            <a:spLocks/>
          </p:cNvSpPr>
          <p:nvPr/>
        </p:nvSpPr>
        <p:spPr>
          <a:xfrm>
            <a:off x="8734426" y="5082899"/>
            <a:ext cx="2247898" cy="71228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marR="0" lvl="0" indent="0" algn="l" rtl="0" eaLnBrk="1" hangingPunct="1">
              <a:lnSpc>
                <a:spcPct val="90000"/>
              </a:lnSpc>
              <a:spcBef>
                <a:spcPts val="1000"/>
              </a:spcBef>
              <a:spcAft>
                <a:spcPts val="0"/>
              </a:spcAft>
              <a:buClr>
                <a:schemeClr val="dk1"/>
              </a:buClr>
              <a:buSzPts val="1800"/>
              <a:buFont typeface="Arial"/>
              <a:buNone/>
              <a:defRPr kumimoji="1" sz="2000" b="0" i="0" u="none" strike="noStrike" cap="none">
                <a:solidFill>
                  <a:schemeClr val="dk1"/>
                </a:solidFill>
                <a:latin typeface="+mn-ea"/>
                <a:ea typeface="+mn-ea"/>
                <a:cs typeface="Arial"/>
                <a:sym typeface="Arial"/>
              </a:defRPr>
            </a:lvl1pPr>
            <a:lvl2pPr marL="914400" marR="0" lvl="1" indent="-342900" algn="l" rtl="0" eaLnBrk="1" hangingPunct="1">
              <a:lnSpc>
                <a:spcPct val="90000"/>
              </a:lnSpc>
              <a:spcBef>
                <a:spcPts val="500"/>
              </a:spcBef>
              <a:spcAft>
                <a:spcPts val="0"/>
              </a:spcAft>
              <a:buClr>
                <a:schemeClr val="dk1"/>
              </a:buClr>
              <a:buSzPts val="1800"/>
              <a:buFont typeface="Arial"/>
              <a:buChar char="•"/>
              <a:defRPr kumimoji="1" sz="2400" b="0" i="0" u="none" strike="noStrike" cap="none">
                <a:solidFill>
                  <a:schemeClr val="dk1"/>
                </a:solidFill>
                <a:latin typeface="Arial"/>
                <a:ea typeface="Arial"/>
                <a:cs typeface="Arial"/>
                <a:sym typeface="Arial"/>
              </a:defRPr>
            </a:lvl2pPr>
            <a:lvl3pPr marL="1371600" marR="0" lvl="2" indent="-342900" algn="l" rtl="0" eaLnBrk="1" hangingPunct="1">
              <a:lnSpc>
                <a:spcPct val="90000"/>
              </a:lnSpc>
              <a:spcBef>
                <a:spcPts val="500"/>
              </a:spcBef>
              <a:spcAft>
                <a:spcPts val="0"/>
              </a:spcAft>
              <a:buClr>
                <a:schemeClr val="dk1"/>
              </a:buClr>
              <a:buSzPts val="1800"/>
              <a:buFont typeface="Arial"/>
              <a:buChar char="•"/>
              <a:defRPr kumimoji="1" sz="2000" b="0" i="0" u="none" strike="noStrike" cap="none">
                <a:solidFill>
                  <a:schemeClr val="dk1"/>
                </a:solidFill>
                <a:latin typeface="Arial"/>
                <a:ea typeface="Arial"/>
                <a:cs typeface="Arial"/>
                <a:sym typeface="Arial"/>
              </a:defRPr>
            </a:lvl3pPr>
            <a:lvl4pPr marL="1828800" marR="0" lvl="3"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4pPr>
            <a:lvl5pPr marL="2286000" marR="0" lvl="4"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5pPr>
            <a:lvl6pPr marL="2743200" marR="0" lvl="5"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6pPr>
            <a:lvl7pPr marL="3200400" marR="0" lvl="6"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7pPr>
            <a:lvl8pPr marL="3657600" marR="0" lvl="7"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8pPr>
            <a:lvl9pPr marL="4114800" marR="0" lvl="8"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9pPr>
          </a:lstStyle>
          <a:p>
            <a:r>
              <a:rPr lang="ja-JP" altLang="en-US" dirty="0" smtClean="0"/>
              <a:t>分類誤差</a:t>
            </a:r>
            <a:endParaRPr lang="ja-JP" altLang="en-US" dirty="0"/>
          </a:p>
        </p:txBody>
      </p:sp>
    </p:spTree>
    <p:extLst>
      <p:ext uri="{BB962C8B-B14F-4D97-AF65-F5344CB8AC3E}">
        <p14:creationId xmlns:p14="http://schemas.microsoft.com/office/powerpoint/2010/main" val="15437142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j-ea"/>
                <a:ea typeface="+mj-ea"/>
              </a:rPr>
              <a:t>評価</a:t>
            </a:r>
            <a:r>
              <a:rPr kumimoji="1" lang="en-US" altLang="ja-JP" dirty="0" smtClean="0">
                <a:latin typeface="+mj-ea"/>
                <a:ea typeface="+mj-ea"/>
              </a:rPr>
              <a:t>/</a:t>
            </a:r>
            <a:r>
              <a:rPr kumimoji="1" lang="ja-JP" altLang="en-US" dirty="0" smtClean="0">
                <a:latin typeface="+mj-ea"/>
                <a:ea typeface="+mj-ea"/>
              </a:rPr>
              <a:t>まとめ</a:t>
            </a:r>
            <a:endParaRPr kumimoji="1" lang="ja-JP" altLang="en-US" dirty="0">
              <a:latin typeface="+mj-ea"/>
              <a:ea typeface="+mj-ea"/>
            </a:endParaRPr>
          </a:p>
        </p:txBody>
      </p:sp>
      <p:sp>
        <p:nvSpPr>
          <p:cNvPr id="3" name="テキスト プレースホルダー 2"/>
          <p:cNvSpPr>
            <a:spLocks noGrp="1"/>
          </p:cNvSpPr>
          <p:nvPr>
            <p:ph type="body" idx="1"/>
          </p:nvPr>
        </p:nvSpPr>
        <p:spPr>
          <a:xfrm>
            <a:off x="838200" y="1825626"/>
            <a:ext cx="7658100" cy="1774824"/>
          </a:xfrm>
        </p:spPr>
        <p:txBody>
          <a:bodyPr/>
          <a:lstStyle/>
          <a:p>
            <a:r>
              <a:rPr kumimoji="1" lang="ja-JP" altLang="en-US" dirty="0" smtClean="0"/>
              <a:t>特徴</a:t>
            </a:r>
            <a:r>
              <a:rPr lang="ja-JP" altLang="en-US" dirty="0" smtClean="0"/>
              <a:t>：一つのみのネットワークで構成されるアルゴリズム</a:t>
            </a:r>
            <a:endParaRPr lang="en-US" altLang="ja-JP" dirty="0" smtClean="0"/>
          </a:p>
          <a:p>
            <a:r>
              <a:rPr lang="en-US" altLang="ja-JP" dirty="0"/>
              <a:t>	</a:t>
            </a:r>
            <a:r>
              <a:rPr lang="ja-JP" altLang="en-US" dirty="0" smtClean="0"/>
              <a:t>画像領域の推定</a:t>
            </a:r>
            <a:r>
              <a:rPr lang="en-US" altLang="ja-JP" dirty="0" smtClean="0"/>
              <a:t>+</a:t>
            </a:r>
            <a:r>
              <a:rPr lang="ja-JP" altLang="en-US" dirty="0" smtClean="0"/>
              <a:t>分類を同時に行うという点で特異</a:t>
            </a:r>
            <a:endParaRPr lang="en-US" altLang="ja-JP" dirty="0" smtClean="0"/>
          </a:p>
          <a:p>
            <a:r>
              <a:rPr lang="en-US" altLang="ja-JP" dirty="0" smtClean="0"/>
              <a:t>	</a:t>
            </a:r>
            <a:r>
              <a:rPr lang="ja-JP" altLang="en-US" dirty="0" smtClean="0"/>
              <a:t>高速な検出</a:t>
            </a:r>
            <a:r>
              <a:rPr lang="en-US" altLang="ja-JP" dirty="0" smtClean="0"/>
              <a:t>(45-155fps</a:t>
            </a:r>
            <a:r>
              <a:rPr lang="ja-JP" altLang="en-US" dirty="0" smtClean="0"/>
              <a:t>を達成</a:t>
            </a:r>
            <a:r>
              <a:rPr lang="en-US" altLang="ja-JP" dirty="0" smtClean="0"/>
              <a:t>)</a:t>
            </a:r>
          </a:p>
          <a:p>
            <a:r>
              <a:rPr lang="en-US" altLang="ja-JP" dirty="0"/>
              <a:t>	</a:t>
            </a:r>
            <a:r>
              <a:rPr lang="ja-JP" altLang="en-US" dirty="0" smtClean="0"/>
              <a:t>汎化性能が高い</a:t>
            </a:r>
            <a:endParaRPr lang="en-US" altLang="ja-JP" dirty="0" smtClean="0"/>
          </a:p>
          <a:p>
            <a:r>
              <a:rPr kumimoji="1" lang="en-US" altLang="ja-JP" dirty="0"/>
              <a:t>	</a:t>
            </a:r>
            <a:endParaRPr kumimoji="1" lang="en-US" altLang="ja-JP" dirty="0" smtClean="0"/>
          </a:p>
        </p:txBody>
      </p:sp>
      <p:sp>
        <p:nvSpPr>
          <p:cNvPr id="4" name="スライド番号プレースホルダー 3"/>
          <p:cNvSpPr>
            <a:spLocks noGrp="1"/>
          </p:cNvSpPr>
          <p:nvPr>
            <p:ph type="sldNum" idx="12"/>
          </p:nvPr>
        </p:nvSpPr>
        <p:spPr/>
        <p:txBody>
          <a:bodyPr/>
          <a:lstStyle/>
          <a:p>
            <a:fld id="{65DCD64C-6423-45E6-8E2E-C7F98492B690}" type="slidenum">
              <a:rPr kumimoji="1" lang="ja-JP" altLang="en-US" smtClean="0"/>
              <a:t>16</a:t>
            </a:fld>
            <a:endParaRPr kumimoji="1" lang="ja-JP" altLang="en-US"/>
          </a:p>
        </p:txBody>
      </p:sp>
      <p:sp>
        <p:nvSpPr>
          <p:cNvPr id="5" name="テキスト プレースホルダー 2"/>
          <p:cNvSpPr txBox="1">
            <a:spLocks/>
          </p:cNvSpPr>
          <p:nvPr/>
        </p:nvSpPr>
        <p:spPr>
          <a:xfrm>
            <a:off x="838200" y="3735388"/>
            <a:ext cx="7658100" cy="196056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marR="0" lvl="0" indent="0" algn="l" rtl="0" eaLnBrk="1" hangingPunct="1">
              <a:lnSpc>
                <a:spcPct val="90000"/>
              </a:lnSpc>
              <a:spcBef>
                <a:spcPts val="1000"/>
              </a:spcBef>
              <a:spcAft>
                <a:spcPts val="0"/>
              </a:spcAft>
              <a:buClr>
                <a:schemeClr val="dk1"/>
              </a:buClr>
              <a:buSzPts val="1800"/>
              <a:buFont typeface="Arial"/>
              <a:buNone/>
              <a:defRPr kumimoji="1" sz="2000" b="0" i="0" u="none" strike="noStrike" cap="none">
                <a:solidFill>
                  <a:schemeClr val="dk1"/>
                </a:solidFill>
                <a:latin typeface="+mn-ea"/>
                <a:ea typeface="+mn-ea"/>
                <a:cs typeface="Arial"/>
                <a:sym typeface="Arial"/>
              </a:defRPr>
            </a:lvl1pPr>
            <a:lvl2pPr marL="914400" marR="0" lvl="1" indent="-342900" algn="l" rtl="0" eaLnBrk="1" hangingPunct="1">
              <a:lnSpc>
                <a:spcPct val="90000"/>
              </a:lnSpc>
              <a:spcBef>
                <a:spcPts val="500"/>
              </a:spcBef>
              <a:spcAft>
                <a:spcPts val="0"/>
              </a:spcAft>
              <a:buClr>
                <a:schemeClr val="dk1"/>
              </a:buClr>
              <a:buSzPts val="1800"/>
              <a:buFont typeface="Arial"/>
              <a:buChar char="•"/>
              <a:defRPr kumimoji="1" sz="2400" b="0" i="0" u="none" strike="noStrike" cap="none">
                <a:solidFill>
                  <a:schemeClr val="dk1"/>
                </a:solidFill>
                <a:latin typeface="Arial"/>
                <a:ea typeface="Arial"/>
                <a:cs typeface="Arial"/>
                <a:sym typeface="Arial"/>
              </a:defRPr>
            </a:lvl2pPr>
            <a:lvl3pPr marL="1371600" marR="0" lvl="2" indent="-342900" algn="l" rtl="0" eaLnBrk="1" hangingPunct="1">
              <a:lnSpc>
                <a:spcPct val="90000"/>
              </a:lnSpc>
              <a:spcBef>
                <a:spcPts val="500"/>
              </a:spcBef>
              <a:spcAft>
                <a:spcPts val="0"/>
              </a:spcAft>
              <a:buClr>
                <a:schemeClr val="dk1"/>
              </a:buClr>
              <a:buSzPts val="1800"/>
              <a:buFont typeface="Arial"/>
              <a:buChar char="•"/>
              <a:defRPr kumimoji="1" sz="2000" b="0" i="0" u="none" strike="noStrike" cap="none">
                <a:solidFill>
                  <a:schemeClr val="dk1"/>
                </a:solidFill>
                <a:latin typeface="Arial"/>
                <a:ea typeface="Arial"/>
                <a:cs typeface="Arial"/>
                <a:sym typeface="Arial"/>
              </a:defRPr>
            </a:lvl3pPr>
            <a:lvl4pPr marL="1828800" marR="0" lvl="3"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4pPr>
            <a:lvl5pPr marL="2286000" marR="0" lvl="4"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5pPr>
            <a:lvl6pPr marL="2743200" marR="0" lvl="5"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6pPr>
            <a:lvl7pPr marL="3200400" marR="0" lvl="6"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7pPr>
            <a:lvl8pPr marL="3657600" marR="0" lvl="7"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8pPr>
            <a:lvl9pPr marL="4114800" marR="0" lvl="8"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9pPr>
          </a:lstStyle>
          <a:p>
            <a:r>
              <a:rPr lang="ja-JP" altLang="en-US" dirty="0" smtClean="0"/>
              <a:t>欠点：</a:t>
            </a:r>
            <a:r>
              <a:rPr lang="en-US" altLang="ja-JP" dirty="0" smtClean="0"/>
              <a:t>Bounding Box</a:t>
            </a:r>
            <a:r>
              <a:rPr lang="ja-JP" altLang="en-US" dirty="0" smtClean="0"/>
              <a:t>の性質上，密集した物体の検出に向かない</a:t>
            </a:r>
            <a:endParaRPr lang="en-US" altLang="ja-JP" dirty="0" smtClean="0"/>
          </a:p>
          <a:p>
            <a:r>
              <a:rPr lang="en-US" altLang="ja-JP" dirty="0"/>
              <a:t>	</a:t>
            </a:r>
            <a:r>
              <a:rPr lang="ja-JP" altLang="en-US" dirty="0" smtClean="0"/>
              <a:t>小さいものの検出に向かない</a:t>
            </a:r>
            <a:endParaRPr lang="en-US" altLang="ja-JP" dirty="0" smtClean="0"/>
          </a:p>
          <a:p>
            <a:r>
              <a:rPr lang="en-US" altLang="ja-JP" dirty="0"/>
              <a:t>	</a:t>
            </a:r>
            <a:r>
              <a:rPr lang="ja-JP" altLang="en-US" dirty="0" smtClean="0"/>
              <a:t>精度は少し落ちている</a:t>
            </a:r>
            <a:r>
              <a:rPr lang="en-US" altLang="ja-JP" dirty="0" smtClean="0"/>
              <a:t>(</a:t>
            </a:r>
            <a:r>
              <a:rPr lang="en-US" altLang="ja-JP" dirty="0" err="1" smtClean="0"/>
              <a:t>mAP</a:t>
            </a:r>
            <a:r>
              <a:rPr lang="ja-JP" altLang="en-US" dirty="0" smtClean="0"/>
              <a:t>は</a:t>
            </a:r>
            <a:r>
              <a:rPr lang="en-US" altLang="ja-JP" dirty="0" smtClean="0"/>
              <a:t>R-CNN</a:t>
            </a:r>
            <a:r>
              <a:rPr lang="ja-JP" altLang="en-US" dirty="0" smtClean="0"/>
              <a:t>に劣る</a:t>
            </a:r>
            <a:r>
              <a:rPr lang="en-US" altLang="ja-JP" dirty="0" smtClean="0"/>
              <a:t>)</a:t>
            </a:r>
            <a:endParaRPr lang="en-US" altLang="ja-JP" dirty="0" smtClean="0"/>
          </a:p>
        </p:txBody>
      </p:sp>
    </p:spTree>
    <p:extLst>
      <p:ext uri="{BB962C8B-B14F-4D97-AF65-F5344CB8AC3E}">
        <p14:creationId xmlns:p14="http://schemas.microsoft.com/office/powerpoint/2010/main" val="3220885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44227B4-4B80-4611-AA51-049DEAA215CC}"/>
              </a:ext>
            </a:extLst>
          </p:cNvPr>
          <p:cNvSpPr>
            <a:spLocks noGrp="1"/>
          </p:cNvSpPr>
          <p:nvPr>
            <p:ph type="title"/>
          </p:nvPr>
        </p:nvSpPr>
        <p:spPr/>
        <p:txBody>
          <a:bodyPr/>
          <a:lstStyle/>
          <a:p>
            <a:r>
              <a:rPr kumimoji="1" lang="ja-JP" altLang="en-US" dirty="0" smtClean="0"/>
              <a:t>参考</a:t>
            </a:r>
            <a:r>
              <a:rPr kumimoji="1" lang="en-US" altLang="ja-JP" dirty="0" smtClean="0"/>
              <a:t>URL</a:t>
            </a:r>
            <a:endParaRPr kumimoji="1" lang="ja-JP" altLang="en-US" dirty="0"/>
          </a:p>
        </p:txBody>
      </p:sp>
      <p:sp>
        <p:nvSpPr>
          <p:cNvPr id="4" name="テキスト ボックス 3">
            <a:extLst>
              <a:ext uri="{FF2B5EF4-FFF2-40B4-BE49-F238E27FC236}">
                <a16:creationId xmlns="" xmlns:a16="http://schemas.microsoft.com/office/drawing/2014/main" id="{58783FF0-66AE-4A05-A157-0F7A79754551}"/>
              </a:ext>
            </a:extLst>
          </p:cNvPr>
          <p:cNvSpPr txBox="1"/>
          <p:nvPr/>
        </p:nvSpPr>
        <p:spPr>
          <a:xfrm>
            <a:off x="838200" y="1260718"/>
            <a:ext cx="10515600" cy="5597282"/>
          </a:xfrm>
          <a:prstGeom prst="rect">
            <a:avLst/>
          </a:prstGeom>
          <a:noFill/>
          <a:ln>
            <a:noFill/>
          </a:ln>
        </p:spPr>
        <p:txBody>
          <a:bodyPr spcFirstLastPara="1" wrap="none" lIns="91425" tIns="45700" rIns="91425" bIns="45700" rtlCol="0" anchor="t" anchorCtr="0">
            <a:noAutofit/>
          </a:bodyPr>
          <a:lstStyle/>
          <a:p>
            <a:r>
              <a:rPr kumimoji="1" lang="en-US" altLang="ja-JP" sz="2000" dirty="0" smtClean="0">
                <a:latin typeface="Segoe UI Light" panose="020B0502040204020203" pitchFamily="34" charset="0"/>
                <a:cs typeface="Segoe UI Light" panose="020B0502040204020203" pitchFamily="34" charset="0"/>
              </a:rPr>
              <a:t>YOLO</a:t>
            </a:r>
            <a:r>
              <a:rPr kumimoji="1" lang="ja-JP" altLang="en-US" sz="2000" dirty="0" smtClean="0">
                <a:latin typeface="Segoe UI Light" panose="020B0502040204020203" pitchFamily="34" charset="0"/>
                <a:cs typeface="Segoe UI Light" panose="020B0502040204020203" pitchFamily="34" charset="0"/>
              </a:rPr>
              <a:t>論文本体</a:t>
            </a:r>
            <a:endParaRPr kumimoji="1" lang="en-US" altLang="ja-JP" sz="2000" dirty="0" smtClean="0">
              <a:latin typeface="Segoe UI Light" panose="020B0502040204020203" pitchFamily="34" charset="0"/>
              <a:cs typeface="Segoe UI Light" panose="020B0502040204020203" pitchFamily="34" charset="0"/>
            </a:endParaRPr>
          </a:p>
          <a:p>
            <a:r>
              <a:rPr kumimoji="1" lang="en-US" altLang="ja-JP" sz="2000" dirty="0">
                <a:latin typeface="Segoe UI Light" panose="020B0502040204020203" pitchFamily="34" charset="0"/>
                <a:cs typeface="Segoe UI Light" panose="020B0502040204020203" pitchFamily="34" charset="0"/>
                <a:hlinkClick r:id="rId3"/>
              </a:rPr>
              <a:t>https://</a:t>
            </a:r>
            <a:r>
              <a:rPr kumimoji="1" lang="en-US" altLang="ja-JP" sz="2000" dirty="0" smtClean="0">
                <a:latin typeface="Segoe UI Light" panose="020B0502040204020203" pitchFamily="34" charset="0"/>
                <a:cs typeface="Segoe UI Light" panose="020B0502040204020203" pitchFamily="34" charset="0"/>
                <a:hlinkClick r:id="rId3"/>
              </a:rPr>
              <a:t>arxiv.org/pdf/1506.02640.pdf</a:t>
            </a:r>
            <a:endParaRPr kumimoji="1" lang="en-US" altLang="ja-JP" sz="2000" dirty="0">
              <a:latin typeface="Segoe UI Light" panose="020B0502040204020203" pitchFamily="34" charset="0"/>
              <a:cs typeface="Segoe UI Light" panose="020B0502040204020203" pitchFamily="34" charset="0"/>
            </a:endParaRPr>
          </a:p>
          <a:p>
            <a:endParaRPr kumimoji="1" lang="en-US" altLang="ja-JP" sz="2000" dirty="0" smtClean="0">
              <a:latin typeface="Segoe UI Light" panose="020B0502040204020203" pitchFamily="34" charset="0"/>
              <a:cs typeface="Segoe UI Light" panose="020B0502040204020203" pitchFamily="34" charset="0"/>
            </a:endParaRPr>
          </a:p>
          <a:p>
            <a:r>
              <a:rPr kumimoji="1" lang="en-US" altLang="ja-JP" sz="2000" dirty="0" smtClean="0">
                <a:latin typeface="Segoe UI Light" panose="020B0502040204020203" pitchFamily="34" charset="0"/>
                <a:cs typeface="Segoe UI Light" panose="020B0502040204020203" pitchFamily="34" charset="0"/>
              </a:rPr>
              <a:t>YOLO</a:t>
            </a:r>
            <a:r>
              <a:rPr kumimoji="1" lang="ja-JP" altLang="en-US" sz="2000" dirty="0" smtClean="0">
                <a:latin typeface="Segoe UI Light" panose="020B0502040204020203" pitchFamily="34" charset="0"/>
                <a:cs typeface="Segoe UI Light" panose="020B0502040204020203" pitchFamily="34" charset="0"/>
              </a:rPr>
              <a:t>論文要点</a:t>
            </a:r>
            <a:endParaRPr kumimoji="1" lang="en-US" altLang="ja-JP" sz="2000" dirty="0" smtClean="0">
              <a:latin typeface="Segoe UI Light" panose="020B0502040204020203" pitchFamily="34" charset="0"/>
              <a:cs typeface="Segoe UI Light" panose="020B0502040204020203" pitchFamily="34" charset="0"/>
            </a:endParaRPr>
          </a:p>
          <a:p>
            <a:r>
              <a:rPr kumimoji="1" lang="en-US" altLang="ja-JP" sz="2000" dirty="0" smtClean="0">
                <a:latin typeface="Segoe UI Light" panose="020B0502040204020203" pitchFamily="34" charset="0"/>
                <a:cs typeface="Segoe UI Light" panose="020B0502040204020203" pitchFamily="34" charset="0"/>
                <a:hlinkClick r:id="rId4"/>
              </a:rPr>
              <a:t>https</a:t>
            </a:r>
            <a:r>
              <a:rPr kumimoji="1" lang="en-US" altLang="ja-JP" sz="2000" dirty="0">
                <a:latin typeface="Segoe UI Light" panose="020B0502040204020203" pitchFamily="34" charset="0"/>
                <a:cs typeface="Segoe UI Light" panose="020B0502040204020203" pitchFamily="34" charset="0"/>
                <a:hlinkClick r:id="rId4"/>
              </a:rPr>
              <a:t>://dev.classmethod.jp/machine-learning/research_paper_yolo</a:t>
            </a:r>
            <a:r>
              <a:rPr kumimoji="1" lang="en-US" altLang="ja-JP" sz="2000" dirty="0" smtClean="0">
                <a:latin typeface="Segoe UI Light" panose="020B0502040204020203" pitchFamily="34" charset="0"/>
                <a:cs typeface="Segoe UI Light" panose="020B0502040204020203" pitchFamily="34" charset="0"/>
                <a:hlinkClick r:id="rId4"/>
              </a:rPr>
              <a:t>/</a:t>
            </a:r>
            <a:endParaRPr kumimoji="1" lang="en-US" altLang="ja-JP" sz="2000" dirty="0" smtClean="0">
              <a:latin typeface="Segoe UI Light" panose="020B0502040204020203" pitchFamily="34" charset="0"/>
              <a:cs typeface="Segoe UI Light" panose="020B0502040204020203" pitchFamily="34" charset="0"/>
            </a:endParaRPr>
          </a:p>
          <a:p>
            <a:endParaRPr kumimoji="1" lang="en-US" altLang="ja-JP" sz="2000" dirty="0">
              <a:latin typeface="Segoe UI Light" panose="020B0502040204020203" pitchFamily="34" charset="0"/>
              <a:cs typeface="Segoe UI Light" panose="020B0502040204020203" pitchFamily="34" charset="0"/>
            </a:endParaRPr>
          </a:p>
          <a:p>
            <a:r>
              <a:rPr kumimoji="1" lang="ja-JP" altLang="en-US" sz="2000" dirty="0" smtClean="0">
                <a:latin typeface="Segoe UI Light" panose="020B0502040204020203" pitchFamily="34" charset="0"/>
                <a:cs typeface="Segoe UI Light" panose="020B0502040204020203" pitchFamily="34" charset="0"/>
              </a:rPr>
              <a:t>章毎の要約</a:t>
            </a:r>
            <a:endParaRPr kumimoji="1" lang="en-US" altLang="ja-JP" sz="2000" dirty="0" smtClean="0">
              <a:latin typeface="Segoe UI Light" panose="020B0502040204020203" pitchFamily="34" charset="0"/>
              <a:cs typeface="Segoe UI Light" panose="020B0502040204020203" pitchFamily="34" charset="0"/>
            </a:endParaRPr>
          </a:p>
          <a:p>
            <a:r>
              <a:rPr kumimoji="1" lang="en-US" altLang="ja-JP" sz="2000" dirty="0">
                <a:latin typeface="Segoe UI Light" panose="020B0502040204020203" pitchFamily="34" charset="0"/>
                <a:cs typeface="Segoe UI Light" panose="020B0502040204020203" pitchFamily="34" charset="0"/>
                <a:hlinkClick r:id="rId5"/>
              </a:rPr>
              <a:t>https://</a:t>
            </a:r>
            <a:r>
              <a:rPr kumimoji="1" lang="en-US" altLang="ja-JP" sz="2000" dirty="0" smtClean="0">
                <a:latin typeface="Segoe UI Light" panose="020B0502040204020203" pitchFamily="34" charset="0"/>
                <a:cs typeface="Segoe UI Light" panose="020B0502040204020203" pitchFamily="34" charset="0"/>
                <a:hlinkClick r:id="rId5"/>
              </a:rPr>
              <a:t>lib-arts.hatenablog.com/entry/paper19_YOLO</a:t>
            </a:r>
            <a:endParaRPr kumimoji="1" lang="en-US" altLang="ja-JP" sz="2000" dirty="0" smtClean="0">
              <a:latin typeface="Segoe UI Light" panose="020B0502040204020203" pitchFamily="34" charset="0"/>
              <a:cs typeface="Segoe UI Light" panose="020B0502040204020203" pitchFamily="34" charset="0"/>
            </a:endParaRPr>
          </a:p>
          <a:p>
            <a:endParaRPr kumimoji="1" lang="en-US" altLang="ja-JP" sz="2000" i="0" u="none" strike="noStrike" cap="none" dirty="0">
              <a:solidFill>
                <a:srgbClr val="000000"/>
              </a:solidFill>
              <a:latin typeface="Segoe UI Light" panose="020B0502040204020203" pitchFamily="34" charset="0"/>
              <a:cs typeface="Segoe UI Light" panose="020B0502040204020203" pitchFamily="34" charset="0"/>
              <a:sym typeface="Arial"/>
            </a:endParaRPr>
          </a:p>
          <a:p>
            <a:r>
              <a:rPr kumimoji="1" lang="ja-JP" altLang="en-US" sz="2000" i="0" u="none" strike="noStrike" cap="none" dirty="0" smtClean="0">
                <a:solidFill>
                  <a:srgbClr val="000000"/>
                </a:solidFill>
                <a:latin typeface="Segoe UI Light" panose="020B0502040204020203" pitchFamily="34" charset="0"/>
                <a:cs typeface="Segoe UI Light" panose="020B0502040204020203" pitchFamily="34" charset="0"/>
                <a:sym typeface="Arial"/>
              </a:rPr>
              <a:t>アルゴリズム解説</a:t>
            </a:r>
            <a:endParaRPr kumimoji="1" lang="en-US" altLang="ja-JP" sz="2000" i="0" u="none" strike="noStrike" cap="none" dirty="0" smtClean="0">
              <a:solidFill>
                <a:srgbClr val="000000"/>
              </a:solidFill>
              <a:latin typeface="Segoe UI Light" panose="020B0502040204020203" pitchFamily="34" charset="0"/>
              <a:cs typeface="Segoe UI Light" panose="020B0502040204020203" pitchFamily="34" charset="0"/>
              <a:sym typeface="Arial"/>
            </a:endParaRPr>
          </a:p>
          <a:p>
            <a:r>
              <a:rPr kumimoji="1" lang="en-US" altLang="ja-JP" sz="2000" dirty="0">
                <a:latin typeface="Segoe UI Light" panose="020B0502040204020203" pitchFamily="34" charset="0"/>
                <a:cs typeface="Segoe UI Light" panose="020B0502040204020203" pitchFamily="34" charset="0"/>
                <a:hlinkClick r:id="rId6"/>
              </a:rPr>
              <a:t>https://blog.negativemind.com/2019/02/21/general-object-recognition-yolo</a:t>
            </a:r>
            <a:r>
              <a:rPr kumimoji="1" lang="en-US" altLang="ja-JP" sz="2000" dirty="0" smtClean="0">
                <a:latin typeface="Segoe UI Light" panose="020B0502040204020203" pitchFamily="34" charset="0"/>
                <a:cs typeface="Segoe UI Light" panose="020B0502040204020203" pitchFamily="34" charset="0"/>
                <a:hlinkClick r:id="rId6"/>
              </a:rPr>
              <a:t>/</a:t>
            </a:r>
            <a:endParaRPr kumimoji="1" lang="en-US" altLang="ja-JP" sz="2000" dirty="0" smtClean="0">
              <a:latin typeface="Segoe UI Light" panose="020B0502040204020203" pitchFamily="34" charset="0"/>
              <a:cs typeface="Segoe UI Light" panose="020B0502040204020203" pitchFamily="34" charset="0"/>
            </a:endParaRPr>
          </a:p>
          <a:p>
            <a:endParaRPr kumimoji="1" lang="en-US" altLang="ja-JP" sz="2000" dirty="0">
              <a:latin typeface="Segoe UI Light" panose="020B0502040204020203" pitchFamily="34" charset="0"/>
              <a:cs typeface="Segoe UI Light" panose="020B0502040204020203" pitchFamily="34" charset="0"/>
            </a:endParaRPr>
          </a:p>
          <a:p>
            <a:r>
              <a:rPr kumimoji="1" lang="ja-JP" altLang="en-US" sz="2000" dirty="0" smtClean="0">
                <a:latin typeface="Segoe UI Light" panose="020B0502040204020203" pitchFamily="34" charset="0"/>
                <a:cs typeface="Segoe UI Light" panose="020B0502040204020203" pitchFamily="34" charset="0"/>
              </a:rPr>
              <a:t>物体認識の歴史</a:t>
            </a:r>
            <a:endParaRPr kumimoji="1" lang="en-US" altLang="ja-JP" sz="2000" dirty="0" smtClean="0">
              <a:latin typeface="Segoe UI Light" panose="020B0502040204020203" pitchFamily="34" charset="0"/>
              <a:cs typeface="Segoe UI Light" panose="020B0502040204020203" pitchFamily="34" charset="0"/>
            </a:endParaRPr>
          </a:p>
          <a:p>
            <a:r>
              <a:rPr kumimoji="1" lang="en-US" altLang="ja-JP" sz="2000" dirty="0">
                <a:latin typeface="Segoe UI Light" panose="020B0502040204020203" pitchFamily="34" charset="0"/>
                <a:cs typeface="Segoe UI Light" panose="020B0502040204020203" pitchFamily="34" charset="0"/>
                <a:hlinkClick r:id="rId7"/>
              </a:rPr>
              <a:t>https://www.slideshare.net/DeepLearningJP2016/dl-reading-paper20170804pdf?ref</a:t>
            </a:r>
            <a:r>
              <a:rPr kumimoji="1" lang="en-US" altLang="ja-JP" sz="2000" dirty="0" smtClean="0">
                <a:latin typeface="Segoe UI Light" panose="020B0502040204020203" pitchFamily="34" charset="0"/>
                <a:cs typeface="Segoe UI Light" panose="020B0502040204020203" pitchFamily="34" charset="0"/>
                <a:hlinkClick r:id="rId7"/>
              </a:rPr>
              <a:t>=</a:t>
            </a:r>
          </a:p>
          <a:p>
            <a:r>
              <a:rPr kumimoji="1" lang="en-US" altLang="ja-JP" sz="2000" dirty="0" smtClean="0">
                <a:latin typeface="Segoe UI Light" panose="020B0502040204020203" pitchFamily="34" charset="0"/>
                <a:cs typeface="Segoe UI Light" panose="020B0502040204020203" pitchFamily="34" charset="0"/>
                <a:hlinkClick r:id="rId6"/>
              </a:rPr>
              <a:t>https</a:t>
            </a:r>
            <a:r>
              <a:rPr kumimoji="1" lang="en-US" altLang="ja-JP" sz="2000" dirty="0">
                <a:latin typeface="Segoe UI Light" panose="020B0502040204020203" pitchFamily="34" charset="0"/>
                <a:cs typeface="Segoe UI Light" panose="020B0502040204020203" pitchFamily="34" charset="0"/>
                <a:hlinkClick r:id="rId6"/>
              </a:rPr>
              <a:t>://blog.negativemind.com/2019/02/21/general-object-recognition-yolo</a:t>
            </a:r>
            <a:r>
              <a:rPr kumimoji="1" lang="en-US" altLang="ja-JP" sz="2000" dirty="0" smtClean="0">
                <a:latin typeface="Segoe UI Light" panose="020B0502040204020203" pitchFamily="34" charset="0"/>
                <a:cs typeface="Segoe UI Light" panose="020B0502040204020203" pitchFamily="34" charset="0"/>
                <a:hlinkClick r:id="rId6"/>
              </a:rPr>
              <a:t>/</a:t>
            </a:r>
            <a:endParaRPr kumimoji="1" lang="en-US" altLang="ja-JP" sz="2000" dirty="0" smtClean="0">
              <a:latin typeface="Segoe UI Light" panose="020B0502040204020203" pitchFamily="34" charset="0"/>
              <a:cs typeface="Segoe UI Light" panose="020B0502040204020203" pitchFamily="34" charset="0"/>
            </a:endParaRPr>
          </a:p>
          <a:p>
            <a:endParaRPr kumimoji="1" lang="en-US" altLang="ja-JP" sz="2000" dirty="0">
              <a:latin typeface="Segoe UI Light" panose="020B0502040204020203" pitchFamily="34" charset="0"/>
              <a:cs typeface="Segoe UI Light" panose="020B0502040204020203" pitchFamily="34" charset="0"/>
            </a:endParaRPr>
          </a:p>
          <a:p>
            <a:r>
              <a:rPr kumimoji="1" lang="en-US" altLang="ja-JP" sz="2000" dirty="0" smtClean="0">
                <a:latin typeface="Segoe UI Light" panose="020B0502040204020203" pitchFamily="34" charset="0"/>
                <a:cs typeface="Segoe UI Light" panose="020B0502040204020203" pitchFamily="34" charset="0"/>
              </a:rPr>
              <a:t>CNN</a:t>
            </a:r>
            <a:r>
              <a:rPr kumimoji="1" lang="ja-JP" altLang="en-US" sz="2000" dirty="0" smtClean="0">
                <a:latin typeface="Segoe UI Light" panose="020B0502040204020203" pitchFamily="34" charset="0"/>
                <a:cs typeface="Segoe UI Light" panose="020B0502040204020203" pitchFamily="34" charset="0"/>
              </a:rPr>
              <a:t>解説</a:t>
            </a:r>
            <a:endParaRPr kumimoji="1" lang="en-US" altLang="ja-JP" sz="2000" dirty="0" smtClean="0">
              <a:latin typeface="Segoe UI Light" panose="020B0502040204020203" pitchFamily="34" charset="0"/>
              <a:cs typeface="Segoe UI Light" panose="020B0502040204020203" pitchFamily="34" charset="0"/>
            </a:endParaRPr>
          </a:p>
          <a:p>
            <a:r>
              <a:rPr kumimoji="1" lang="en-US" altLang="ja-JP" sz="2000" dirty="0">
                <a:latin typeface="Segoe UI Light" panose="020B0502040204020203" pitchFamily="34" charset="0"/>
                <a:cs typeface="Segoe UI Light" panose="020B0502040204020203" pitchFamily="34" charset="0"/>
                <a:hlinkClick r:id="rId8"/>
              </a:rPr>
              <a:t>https://</a:t>
            </a:r>
            <a:r>
              <a:rPr kumimoji="1" lang="en-US" altLang="ja-JP" sz="2000" dirty="0" smtClean="0">
                <a:latin typeface="Segoe UI Light" panose="020B0502040204020203" pitchFamily="34" charset="0"/>
                <a:cs typeface="Segoe UI Light" panose="020B0502040204020203" pitchFamily="34" charset="0"/>
                <a:hlinkClick r:id="rId8"/>
              </a:rPr>
              <a:t>deepage.net/deep_learning/2016/11/07/convolutional_neural_network.html</a:t>
            </a:r>
            <a:endParaRPr kumimoji="1" lang="en-US" altLang="ja-JP" sz="2000" dirty="0" smtClean="0">
              <a:latin typeface="Segoe UI Light" panose="020B0502040204020203" pitchFamily="34" charset="0"/>
              <a:cs typeface="Segoe UI Light" panose="020B0502040204020203" pitchFamily="34" charset="0"/>
            </a:endParaRPr>
          </a:p>
          <a:p>
            <a:endParaRPr kumimoji="1" lang="en-US" altLang="ja-JP" sz="2000" dirty="0" smtClean="0">
              <a:latin typeface="Segoe UI Light" panose="020B0502040204020203" pitchFamily="34" charset="0"/>
              <a:cs typeface="Segoe UI Light" panose="020B0502040204020203" pitchFamily="34" charset="0"/>
            </a:endParaRPr>
          </a:p>
          <a:p>
            <a:endParaRPr kumimoji="1" lang="en-US" altLang="ja-JP" sz="2000" dirty="0" smtClean="0">
              <a:latin typeface="Segoe UI Light" panose="020B0502040204020203" pitchFamily="34" charset="0"/>
              <a:cs typeface="Segoe UI Light" panose="020B0502040204020203" pitchFamily="34" charset="0"/>
            </a:endParaRPr>
          </a:p>
          <a:p>
            <a:endParaRPr kumimoji="1" lang="en-US" altLang="ja-JP" sz="2000" i="0" u="none" strike="noStrike" cap="none" dirty="0">
              <a:solidFill>
                <a:srgbClr val="000000"/>
              </a:solidFill>
              <a:latin typeface="Segoe UI Light" panose="020B0502040204020203" pitchFamily="34" charset="0"/>
              <a:cs typeface="Segoe UI Light" panose="020B0502040204020203" pitchFamily="34" charset="0"/>
              <a:sym typeface="Arial"/>
            </a:endParaRPr>
          </a:p>
          <a:p>
            <a:endParaRPr kumimoji="1" lang="ja-JP" altLang="en-US" sz="2000" i="0" u="none" strike="noStrike" cap="none" dirty="0">
              <a:solidFill>
                <a:srgbClr val="000000"/>
              </a:solidFill>
              <a:latin typeface="Segoe UI Light" panose="020B0502040204020203" pitchFamily="34" charset="0"/>
              <a:cs typeface="Segoe UI Light" panose="020B0502040204020203" pitchFamily="34" charset="0"/>
              <a:sym typeface="Arial"/>
            </a:endParaRPr>
          </a:p>
        </p:txBody>
      </p:sp>
      <p:sp>
        <p:nvSpPr>
          <p:cNvPr id="9" name="スライド番号プレースホルダー 8"/>
          <p:cNvSpPr>
            <a:spLocks noGrp="1"/>
          </p:cNvSpPr>
          <p:nvPr>
            <p:ph type="sldNum" idx="12"/>
          </p:nvPr>
        </p:nvSpPr>
        <p:spPr/>
        <p:txBody>
          <a:bodyPr/>
          <a:lstStyle/>
          <a:p>
            <a:fld id="{65DCD64C-6423-45E6-8E2E-C7F98492B690}" type="slidenum">
              <a:rPr kumimoji="1" lang="ja-JP" altLang="en-US" smtClean="0"/>
              <a:t>17</a:t>
            </a:fld>
            <a:endParaRPr kumimoji="1" lang="ja-JP" altLang="en-US"/>
          </a:p>
        </p:txBody>
      </p:sp>
    </p:spTree>
    <p:extLst>
      <p:ext uri="{BB962C8B-B14F-4D97-AF65-F5344CB8AC3E}">
        <p14:creationId xmlns:p14="http://schemas.microsoft.com/office/powerpoint/2010/main" val="36393938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YOLO</a:t>
            </a:r>
            <a:r>
              <a:rPr kumimoji="1" lang="ja-JP" altLang="en-US" dirty="0" smtClean="0">
                <a:latin typeface="+mj-ea"/>
                <a:ea typeface="+mj-ea"/>
              </a:rPr>
              <a:t>の出力</a:t>
            </a:r>
            <a:endParaRPr kumimoji="1" lang="ja-JP" altLang="en-US" dirty="0">
              <a:latin typeface="+mj-ea"/>
              <a:ea typeface="+mj-ea"/>
            </a:endParaRPr>
          </a:p>
        </p:txBody>
      </p:sp>
      <p:sp>
        <p:nvSpPr>
          <p:cNvPr id="3" name="テキス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2"/>
          </p:nvPr>
        </p:nvSpPr>
        <p:spPr/>
        <p:txBody>
          <a:bodyPr/>
          <a:lstStyle/>
          <a:p>
            <a:fld id="{65DCD64C-6423-45E6-8E2E-C7F98492B690}" type="slidenum">
              <a:rPr kumimoji="1" lang="ja-JP" altLang="en-US" smtClean="0"/>
              <a:t>18</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8305" y="1870075"/>
            <a:ext cx="5554493" cy="3199006"/>
          </a:xfrm>
          <a:prstGeom prst="rect">
            <a:avLst/>
          </a:prstGeom>
        </p:spPr>
      </p:pic>
    </p:spTree>
    <p:extLst>
      <p:ext uri="{BB962C8B-B14F-4D97-AF65-F5344CB8AC3E}">
        <p14:creationId xmlns:p14="http://schemas.microsoft.com/office/powerpoint/2010/main" val="31169822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mj-ea"/>
                <a:ea typeface="+mj-ea"/>
              </a:rPr>
              <a:t>目次</a:t>
            </a:r>
            <a:endParaRPr kumimoji="1" lang="ja-JP" altLang="en-US" dirty="0">
              <a:latin typeface="+mj-ea"/>
              <a:ea typeface="+mj-ea"/>
            </a:endParaRPr>
          </a:p>
        </p:txBody>
      </p:sp>
      <p:sp>
        <p:nvSpPr>
          <p:cNvPr id="3" name="テキスト プレースホルダー 2"/>
          <p:cNvSpPr>
            <a:spLocks noGrp="1"/>
          </p:cNvSpPr>
          <p:nvPr>
            <p:ph type="body" idx="1"/>
          </p:nvPr>
        </p:nvSpPr>
        <p:spPr/>
        <p:txBody>
          <a:bodyPr/>
          <a:lstStyle/>
          <a:p>
            <a:pPr marL="571500" indent="-457200">
              <a:buFont typeface="Arial" panose="020B0604020202020204" pitchFamily="34" charset="0"/>
              <a:buChar char="•"/>
            </a:pPr>
            <a:r>
              <a:rPr lang="ja-JP" altLang="en-US" sz="4000" dirty="0" smtClean="0">
                <a:latin typeface="+mn-ea"/>
                <a:ea typeface="+mn-ea"/>
              </a:rPr>
              <a:t>概要</a:t>
            </a:r>
            <a:endParaRPr lang="en-US" altLang="ja-JP" sz="4000" dirty="0" smtClean="0">
              <a:latin typeface="+mn-ea"/>
              <a:ea typeface="+mn-ea"/>
            </a:endParaRPr>
          </a:p>
          <a:p>
            <a:pPr marL="571500" indent="-457200">
              <a:buFont typeface="Arial" panose="020B0604020202020204" pitchFamily="34" charset="0"/>
              <a:buChar char="•"/>
            </a:pPr>
            <a:r>
              <a:rPr lang="ja-JP" altLang="en-US" sz="4000" dirty="0" smtClean="0"/>
              <a:t>物体認識の歴史</a:t>
            </a:r>
            <a:endParaRPr lang="en-US" altLang="ja-JP" sz="4000" dirty="0">
              <a:latin typeface="+mn-ea"/>
              <a:ea typeface="+mn-ea"/>
            </a:endParaRPr>
          </a:p>
          <a:p>
            <a:pPr marL="571500" indent="-457200">
              <a:buFont typeface="Arial" panose="020B0604020202020204" pitchFamily="34" charset="0"/>
              <a:buChar char="•"/>
            </a:pPr>
            <a:r>
              <a:rPr kumimoji="1" lang="ja-JP" altLang="en-US" sz="4000" dirty="0" smtClean="0">
                <a:latin typeface="+mn-ea"/>
                <a:ea typeface="+mn-ea"/>
              </a:rPr>
              <a:t>アルゴリズムの構造</a:t>
            </a:r>
            <a:endParaRPr lang="en-US" altLang="ja-JP" sz="4000" dirty="0">
              <a:latin typeface="+mn-ea"/>
              <a:ea typeface="+mn-ea"/>
            </a:endParaRPr>
          </a:p>
          <a:p>
            <a:pPr marL="571500" indent="-457200">
              <a:buFont typeface="Arial" panose="020B0604020202020204" pitchFamily="34" charset="0"/>
              <a:buChar char="•"/>
            </a:pPr>
            <a:r>
              <a:rPr lang="en-US" altLang="ja-JP" sz="4000" dirty="0" smtClean="0"/>
              <a:t>CNN</a:t>
            </a:r>
            <a:r>
              <a:rPr lang="ja-JP" altLang="en-US" sz="4000" dirty="0" err="1" smtClean="0"/>
              <a:t>，</a:t>
            </a:r>
            <a:r>
              <a:rPr lang="ja-JP" altLang="en-US" sz="4000" dirty="0" smtClean="0"/>
              <a:t>組み合わせ処理</a:t>
            </a:r>
            <a:endParaRPr lang="en-US" altLang="ja-JP" sz="4000" dirty="0" smtClean="0"/>
          </a:p>
          <a:p>
            <a:pPr marL="571500" indent="-457200">
              <a:buFont typeface="Arial" panose="020B0604020202020204" pitchFamily="34" charset="0"/>
              <a:buChar char="•"/>
            </a:pPr>
            <a:r>
              <a:rPr lang="ja-JP" altLang="en-US" sz="4000" dirty="0"/>
              <a:t>評価</a:t>
            </a:r>
            <a:endParaRPr kumimoji="1" lang="en-US" altLang="ja-JP" sz="4000" dirty="0" smtClean="0">
              <a:latin typeface="+mn-ea"/>
              <a:ea typeface="+mn-ea"/>
            </a:endParaRPr>
          </a:p>
        </p:txBody>
      </p:sp>
      <p:sp>
        <p:nvSpPr>
          <p:cNvPr id="4" name="スライド番号プレースホルダー 3"/>
          <p:cNvSpPr>
            <a:spLocks noGrp="1"/>
          </p:cNvSpPr>
          <p:nvPr>
            <p:ph type="sldNum" idx="12"/>
          </p:nvPr>
        </p:nvSpPr>
        <p:spPr/>
        <p:txBody>
          <a:bodyPr/>
          <a:lstStyle/>
          <a:p>
            <a:fld id="{65DCD64C-6423-45E6-8E2E-C7F98492B690}" type="slidenum">
              <a:rPr kumimoji="1" lang="ja-JP" altLang="en-US" smtClean="0"/>
              <a:t>2</a:t>
            </a:fld>
            <a:endParaRPr kumimoji="1" lang="ja-JP" altLang="en-US"/>
          </a:p>
        </p:txBody>
      </p:sp>
    </p:spTree>
    <p:extLst>
      <p:ext uri="{BB962C8B-B14F-4D97-AF65-F5344CB8AC3E}">
        <p14:creationId xmlns:p14="http://schemas.microsoft.com/office/powerpoint/2010/main" val="3376470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44227B4-4B80-4611-AA51-049DEAA215CC}"/>
              </a:ext>
            </a:extLst>
          </p:cNvPr>
          <p:cNvSpPr>
            <a:spLocks noGrp="1"/>
          </p:cNvSpPr>
          <p:nvPr>
            <p:ph type="title"/>
          </p:nvPr>
        </p:nvSpPr>
        <p:spPr/>
        <p:txBody>
          <a:bodyPr/>
          <a:lstStyle/>
          <a:p>
            <a:r>
              <a:rPr kumimoji="1" lang="ja-JP" altLang="en-US" dirty="0" smtClean="0"/>
              <a:t>概要</a:t>
            </a:r>
            <a:endParaRPr kumimoji="1" lang="ja-JP" altLang="en-US" dirty="0"/>
          </a:p>
        </p:txBody>
      </p:sp>
      <p:sp>
        <p:nvSpPr>
          <p:cNvPr id="3" name="テキスト プレースホルダー 2">
            <a:extLst>
              <a:ext uri="{FF2B5EF4-FFF2-40B4-BE49-F238E27FC236}">
                <a16:creationId xmlns="" xmlns:a16="http://schemas.microsoft.com/office/drawing/2014/main" id="{FB9A134D-8C41-43F2-9805-524655AF85B2}"/>
              </a:ext>
            </a:extLst>
          </p:cNvPr>
          <p:cNvSpPr>
            <a:spLocks noGrp="1"/>
          </p:cNvSpPr>
          <p:nvPr>
            <p:ph type="body" idx="1"/>
          </p:nvPr>
        </p:nvSpPr>
        <p:spPr>
          <a:xfrm>
            <a:off x="838200" y="4131425"/>
            <a:ext cx="10515600" cy="1121059"/>
          </a:xfrm>
        </p:spPr>
        <p:txBody>
          <a:bodyPr/>
          <a:lstStyle/>
          <a:p>
            <a:pPr marL="114300" indent="0">
              <a:buNone/>
            </a:pPr>
            <a:r>
              <a:rPr lang="ja-JP" altLang="en-US" dirty="0"/>
              <a:t>論文タイトル</a:t>
            </a:r>
            <a:endParaRPr lang="en-US" altLang="ja-JP" dirty="0"/>
          </a:p>
          <a:p>
            <a:pPr marL="114300" indent="0">
              <a:buNone/>
            </a:pPr>
            <a:r>
              <a:rPr lang="en-US" altLang="ja-JP" b="1" dirty="0">
                <a:highlight>
                  <a:srgbClr val="FFFF00"/>
                </a:highlight>
              </a:rPr>
              <a:t>You Only Look Once: Unified, Real-Time Object Detection</a:t>
            </a:r>
          </a:p>
          <a:p>
            <a:pPr marL="114300" indent="0">
              <a:buNone/>
            </a:pPr>
            <a:r>
              <a:rPr kumimoji="1" lang="en-US" altLang="ja-JP" b="1" dirty="0"/>
              <a:t>	</a:t>
            </a:r>
            <a:endParaRPr lang="en-US" altLang="ja-JP" dirty="0"/>
          </a:p>
        </p:txBody>
      </p:sp>
      <p:sp>
        <p:nvSpPr>
          <p:cNvPr id="4" name="テキスト ボックス 3">
            <a:extLst>
              <a:ext uri="{FF2B5EF4-FFF2-40B4-BE49-F238E27FC236}">
                <a16:creationId xmlns="" xmlns:a16="http://schemas.microsoft.com/office/drawing/2014/main" id="{58783FF0-66AE-4A05-A157-0F7A79754551}"/>
              </a:ext>
            </a:extLst>
          </p:cNvPr>
          <p:cNvSpPr txBox="1"/>
          <p:nvPr/>
        </p:nvSpPr>
        <p:spPr>
          <a:xfrm>
            <a:off x="838200" y="1737374"/>
            <a:ext cx="1571106" cy="914400"/>
          </a:xfrm>
          <a:prstGeom prst="rect">
            <a:avLst/>
          </a:prstGeom>
          <a:noFill/>
          <a:ln>
            <a:noFill/>
          </a:ln>
        </p:spPr>
        <p:txBody>
          <a:bodyPr spcFirstLastPara="1" wrap="none" lIns="91425" tIns="45700" rIns="91425" bIns="45700" rtlCol="0" anchor="t" anchorCtr="0">
            <a:noAutofit/>
          </a:bodyPr>
          <a:lstStyle/>
          <a:p>
            <a:pPr marL="0" marR="0" indent="0" algn="l" rtl="0">
              <a:lnSpc>
                <a:spcPct val="100000"/>
              </a:lnSpc>
              <a:spcBef>
                <a:spcPts val="0"/>
              </a:spcBef>
              <a:spcAft>
                <a:spcPts val="0"/>
              </a:spcAft>
              <a:buNone/>
            </a:pPr>
            <a:r>
              <a:rPr kumimoji="1" lang="en-US" altLang="ja-JP" sz="4400" b="1" i="0" u="none" strike="noStrike" cap="none" dirty="0">
                <a:solidFill>
                  <a:srgbClr val="000000"/>
                </a:solidFill>
                <a:latin typeface="Segoe UI Light" panose="020B0502040204020203" pitchFamily="34" charset="0"/>
                <a:cs typeface="Segoe UI Light" panose="020B0502040204020203" pitchFamily="34" charset="0"/>
                <a:sym typeface="Arial"/>
              </a:rPr>
              <a:t>YOLO</a:t>
            </a:r>
            <a:endParaRPr kumimoji="1" lang="ja-JP" altLang="en-US" sz="4400" b="1" i="0" u="none" strike="noStrike" cap="none" dirty="0">
              <a:solidFill>
                <a:srgbClr val="000000"/>
              </a:solidFill>
              <a:latin typeface="Segoe UI Light" panose="020B0502040204020203" pitchFamily="34" charset="0"/>
              <a:cs typeface="Segoe UI Light" panose="020B0502040204020203" pitchFamily="34" charset="0"/>
              <a:sym typeface="Arial"/>
            </a:endParaRPr>
          </a:p>
        </p:txBody>
      </p:sp>
      <p:sp>
        <p:nvSpPr>
          <p:cNvPr id="5" name="テキスト ボックス 4">
            <a:extLst>
              <a:ext uri="{FF2B5EF4-FFF2-40B4-BE49-F238E27FC236}">
                <a16:creationId xmlns="" xmlns:a16="http://schemas.microsoft.com/office/drawing/2014/main" id="{9FDFBDDC-D3F8-43EF-9003-E72D454F48C2}"/>
              </a:ext>
            </a:extLst>
          </p:cNvPr>
          <p:cNvSpPr txBox="1"/>
          <p:nvPr/>
        </p:nvSpPr>
        <p:spPr>
          <a:xfrm>
            <a:off x="2502130" y="1947751"/>
            <a:ext cx="5960225" cy="532015"/>
          </a:xfrm>
          <a:prstGeom prst="rect">
            <a:avLst/>
          </a:prstGeom>
          <a:noFill/>
          <a:ln>
            <a:noFill/>
          </a:ln>
        </p:spPr>
        <p:txBody>
          <a:bodyPr spcFirstLastPara="1" wrap="none" lIns="91425" tIns="45700" rIns="91425" bIns="45700" rtlCol="0" anchor="t" anchorCtr="0">
            <a:noAutofit/>
          </a:bodyPr>
          <a:lstStyle/>
          <a:p>
            <a:pPr marL="0" marR="0" indent="0" algn="l" rtl="0">
              <a:lnSpc>
                <a:spcPct val="100000"/>
              </a:lnSpc>
              <a:spcBef>
                <a:spcPts val="0"/>
              </a:spcBef>
              <a:spcAft>
                <a:spcPts val="0"/>
              </a:spcAft>
              <a:buNone/>
            </a:pPr>
            <a:r>
              <a:rPr kumimoji="1" lang="en-US" altLang="ja-JP" sz="2800" b="0" i="0" u="none" strike="noStrike" cap="none" dirty="0">
                <a:solidFill>
                  <a:srgbClr val="000000"/>
                </a:solidFill>
                <a:latin typeface="+mn-ea"/>
                <a:ea typeface="+mn-ea"/>
                <a:cs typeface="Segoe UI Light" panose="020B0502040204020203" pitchFamily="34" charset="0"/>
                <a:sym typeface="Arial"/>
              </a:rPr>
              <a:t>= </a:t>
            </a:r>
            <a:r>
              <a:rPr kumimoji="1" lang="ja-JP" altLang="en-US" sz="2800" b="0" i="0" u="none" strike="noStrike" cap="none" dirty="0">
                <a:solidFill>
                  <a:srgbClr val="000000"/>
                </a:solidFill>
                <a:latin typeface="+mn-ea"/>
                <a:ea typeface="+mn-ea"/>
                <a:cs typeface="Segoe UI Light" panose="020B0502040204020203" pitchFamily="34" charset="0"/>
                <a:sym typeface="Arial"/>
              </a:rPr>
              <a:t>　</a:t>
            </a:r>
            <a:r>
              <a:rPr kumimoji="1" lang="ja-JP" altLang="en-US" sz="2800" b="0" i="0" u="none" strike="noStrike" cap="none" dirty="0" smtClean="0">
                <a:solidFill>
                  <a:srgbClr val="000000"/>
                </a:solidFill>
                <a:latin typeface="+mn-ea"/>
                <a:ea typeface="+mn-ea"/>
                <a:cs typeface="Segoe UI Light" panose="020B0502040204020203" pitchFamily="34" charset="0"/>
                <a:sym typeface="Arial"/>
              </a:rPr>
              <a:t>物体認識</a:t>
            </a:r>
            <a:r>
              <a:rPr kumimoji="1" lang="ja-JP" altLang="en-US" sz="2800" dirty="0" smtClean="0">
                <a:latin typeface="+mn-ea"/>
                <a:ea typeface="+mn-ea"/>
                <a:cs typeface="Segoe UI Light" panose="020B0502040204020203" pitchFamily="34" charset="0"/>
              </a:rPr>
              <a:t>アルゴリズム</a:t>
            </a:r>
            <a:endParaRPr kumimoji="1" lang="ja-JP" altLang="en-US" sz="2800" b="0" i="0" u="none" strike="noStrike" cap="none" dirty="0">
              <a:solidFill>
                <a:srgbClr val="000000"/>
              </a:solidFill>
              <a:latin typeface="+mn-ea"/>
              <a:ea typeface="+mn-ea"/>
              <a:cs typeface="Segoe UI Light" panose="020B0502040204020203" pitchFamily="34" charset="0"/>
              <a:sym typeface="Arial"/>
            </a:endParaRPr>
          </a:p>
        </p:txBody>
      </p:sp>
      <p:sp>
        <p:nvSpPr>
          <p:cNvPr id="6" name="テキスト ボックス 5">
            <a:extLst>
              <a:ext uri="{FF2B5EF4-FFF2-40B4-BE49-F238E27FC236}">
                <a16:creationId xmlns="" xmlns:a16="http://schemas.microsoft.com/office/drawing/2014/main" id="{F80BBC8A-4D2D-441F-B3B2-A5DE5433F5AF}"/>
              </a:ext>
            </a:extLst>
          </p:cNvPr>
          <p:cNvSpPr txBox="1"/>
          <p:nvPr/>
        </p:nvSpPr>
        <p:spPr>
          <a:xfrm>
            <a:off x="1579416" y="2643462"/>
            <a:ext cx="7805651" cy="1030763"/>
          </a:xfrm>
          <a:prstGeom prst="rect">
            <a:avLst/>
          </a:prstGeom>
          <a:noFill/>
          <a:ln>
            <a:noFill/>
          </a:ln>
        </p:spPr>
        <p:txBody>
          <a:bodyPr spcFirstLastPara="1" wrap="none" lIns="91425" tIns="45700" rIns="91425" bIns="45700" rtlCol="0" anchor="t" anchorCtr="0">
            <a:noAutofit/>
          </a:bodyPr>
          <a:lstStyle/>
          <a:p>
            <a:pPr marL="0" marR="0" indent="0" algn="l" rtl="0">
              <a:lnSpc>
                <a:spcPct val="100000"/>
              </a:lnSpc>
              <a:spcBef>
                <a:spcPts val="0"/>
              </a:spcBef>
              <a:spcAft>
                <a:spcPts val="0"/>
              </a:spcAft>
              <a:buNone/>
            </a:pPr>
            <a:r>
              <a:rPr kumimoji="1" lang="en-US" altLang="ja-JP" sz="2800" dirty="0" smtClean="0">
                <a:latin typeface="+mn-ea"/>
                <a:ea typeface="+mn-ea"/>
                <a:cs typeface="Segoe UI Light" panose="020B0502040204020203" pitchFamily="34" charset="0"/>
              </a:rPr>
              <a:t>2016</a:t>
            </a:r>
            <a:r>
              <a:rPr kumimoji="1" lang="ja-JP" altLang="en-US" sz="2800" dirty="0" smtClean="0">
                <a:latin typeface="+mn-ea"/>
                <a:ea typeface="+mn-ea"/>
                <a:cs typeface="Segoe UI Light" panose="020B0502040204020203" pitchFamily="34" charset="0"/>
              </a:rPr>
              <a:t>年</a:t>
            </a:r>
            <a:r>
              <a:rPr kumimoji="1" lang="ja-JP" altLang="en-US" sz="2800" dirty="0">
                <a:latin typeface="+mn-ea"/>
                <a:ea typeface="+mn-ea"/>
                <a:cs typeface="Segoe UI Light" panose="020B0502040204020203" pitchFamily="34" charset="0"/>
              </a:rPr>
              <a:t>に発表され，現在</a:t>
            </a:r>
            <a:r>
              <a:rPr kumimoji="1" lang="en-US" altLang="ja-JP" sz="2800" dirty="0">
                <a:latin typeface="+mn-ea"/>
                <a:ea typeface="+mn-ea"/>
                <a:cs typeface="Segoe UI Light" panose="020B0502040204020203" pitchFamily="34" charset="0"/>
              </a:rPr>
              <a:t>version3</a:t>
            </a:r>
            <a:r>
              <a:rPr kumimoji="1" lang="ja-JP" altLang="en-US" sz="2800" dirty="0">
                <a:latin typeface="+mn-ea"/>
                <a:ea typeface="+mn-ea"/>
                <a:cs typeface="Segoe UI Light" panose="020B0502040204020203" pitchFamily="34" charset="0"/>
              </a:rPr>
              <a:t>まで出ている．</a:t>
            </a:r>
            <a:endParaRPr kumimoji="1" lang="en-US" altLang="ja-JP" sz="2800" dirty="0">
              <a:latin typeface="+mn-ea"/>
              <a:ea typeface="+mn-ea"/>
              <a:cs typeface="Segoe UI Light" panose="020B0502040204020203" pitchFamily="34" charset="0"/>
            </a:endParaRPr>
          </a:p>
          <a:p>
            <a:pPr marL="0" marR="0" indent="0" algn="l" rtl="0">
              <a:lnSpc>
                <a:spcPct val="100000"/>
              </a:lnSpc>
              <a:spcBef>
                <a:spcPts val="0"/>
              </a:spcBef>
              <a:spcAft>
                <a:spcPts val="0"/>
              </a:spcAft>
              <a:buNone/>
            </a:pPr>
            <a:r>
              <a:rPr kumimoji="1" lang="ja-JP" altLang="en-US" sz="2800" dirty="0">
                <a:latin typeface="+mn-ea"/>
                <a:ea typeface="+mn-ea"/>
                <a:cs typeface="Segoe UI Light" panose="020B0502040204020203" pitchFamily="34" charset="0"/>
              </a:rPr>
              <a:t>今回読んだのは</a:t>
            </a:r>
            <a:r>
              <a:rPr kumimoji="1" lang="en-US" altLang="ja-JP" sz="2800" dirty="0" smtClean="0">
                <a:latin typeface="+mn-ea"/>
                <a:ea typeface="+mn-ea"/>
                <a:cs typeface="Segoe UI Light" panose="020B0502040204020203" pitchFamily="34" charset="0"/>
              </a:rPr>
              <a:t>version1</a:t>
            </a:r>
            <a:r>
              <a:rPr kumimoji="1" lang="ja-JP" altLang="en-US" sz="2800" dirty="0" smtClean="0">
                <a:latin typeface="+mn-ea"/>
                <a:ea typeface="+mn-ea"/>
                <a:cs typeface="Segoe UI Light" panose="020B0502040204020203" pitchFamily="34" charset="0"/>
              </a:rPr>
              <a:t>のみ</a:t>
            </a:r>
            <a:r>
              <a:rPr kumimoji="1" lang="en-US" altLang="ja-JP" sz="2800" dirty="0" smtClean="0">
                <a:latin typeface="+mn-ea"/>
                <a:ea typeface="+mn-ea"/>
                <a:cs typeface="Segoe UI Light" panose="020B0502040204020203" pitchFamily="34" charset="0"/>
              </a:rPr>
              <a:t>.</a:t>
            </a:r>
            <a:endParaRPr kumimoji="1" lang="en-US" altLang="ja-JP" sz="2800" dirty="0">
              <a:latin typeface="+mn-ea"/>
              <a:ea typeface="+mn-ea"/>
              <a:cs typeface="Segoe UI Light" panose="020B0502040204020203" pitchFamily="34" charset="0"/>
            </a:endParaRPr>
          </a:p>
        </p:txBody>
      </p:sp>
      <p:sp>
        <p:nvSpPr>
          <p:cNvPr id="7" name="正方形/長方形 6">
            <a:extLst>
              <a:ext uri="{FF2B5EF4-FFF2-40B4-BE49-F238E27FC236}">
                <a16:creationId xmlns="" xmlns:a16="http://schemas.microsoft.com/office/drawing/2014/main" id="{344F65DA-608D-46FB-A682-697D235303F7}"/>
              </a:ext>
            </a:extLst>
          </p:cNvPr>
          <p:cNvSpPr/>
          <p:nvPr/>
        </p:nvSpPr>
        <p:spPr>
          <a:xfrm>
            <a:off x="838200" y="1479858"/>
            <a:ext cx="5595257" cy="103076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 xmlns:a16="http://schemas.microsoft.com/office/drawing/2014/main" id="{F80BBC8A-4D2D-441F-B3B2-A5DE5433F5AF}"/>
              </a:ext>
            </a:extLst>
          </p:cNvPr>
          <p:cNvSpPr txBox="1"/>
          <p:nvPr/>
        </p:nvSpPr>
        <p:spPr>
          <a:xfrm>
            <a:off x="1579416" y="5252484"/>
            <a:ext cx="6533227" cy="515382"/>
          </a:xfrm>
          <a:prstGeom prst="rect">
            <a:avLst/>
          </a:prstGeom>
          <a:noFill/>
          <a:ln>
            <a:noFill/>
          </a:ln>
        </p:spPr>
        <p:txBody>
          <a:bodyPr spcFirstLastPara="1" wrap="none" lIns="91425" tIns="45700" rIns="91425" bIns="45700" rtlCol="0" anchor="t" anchorCtr="0">
            <a:noAutofit/>
          </a:bodyPr>
          <a:lstStyle/>
          <a:p>
            <a:pPr marL="114300" lvl="0">
              <a:lnSpc>
                <a:spcPct val="90000"/>
              </a:lnSpc>
              <a:spcBef>
                <a:spcPts val="1000"/>
              </a:spcBef>
              <a:buSzPts val="1800"/>
            </a:pPr>
            <a:r>
              <a:rPr kumimoji="1" lang="en-US" altLang="ja-JP" sz="2000">
                <a:latin typeface="Segoe UI Light"/>
              </a:rPr>
              <a:t>Joseph Redmon, Santosh Divvala, Ross Girshick, Ali Farhadi</a:t>
            </a:r>
            <a:endParaRPr kumimoji="1" lang="en-US" altLang="ja-JP" sz="2800" dirty="0">
              <a:latin typeface="Segoe UI Light"/>
            </a:endParaRPr>
          </a:p>
        </p:txBody>
      </p:sp>
      <p:sp>
        <p:nvSpPr>
          <p:cNvPr id="11" name="スライド番号プレースホルダー 10"/>
          <p:cNvSpPr>
            <a:spLocks noGrp="1"/>
          </p:cNvSpPr>
          <p:nvPr>
            <p:ph type="sldNum" idx="12"/>
          </p:nvPr>
        </p:nvSpPr>
        <p:spPr/>
        <p:txBody>
          <a:bodyPr/>
          <a:lstStyle/>
          <a:p>
            <a:fld id="{65DCD64C-6423-45E6-8E2E-C7F98492B690}" type="slidenum">
              <a:rPr kumimoji="1" lang="ja-JP" altLang="en-US" smtClean="0"/>
              <a:t>3</a:t>
            </a:fld>
            <a:endParaRPr kumimoji="1" lang="ja-JP" altLang="en-US"/>
          </a:p>
        </p:txBody>
      </p:sp>
    </p:spTree>
    <p:extLst>
      <p:ext uri="{BB962C8B-B14F-4D97-AF65-F5344CB8AC3E}">
        <p14:creationId xmlns:p14="http://schemas.microsoft.com/office/powerpoint/2010/main" val="3160234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A44227B4-4B80-4611-AA51-049DEAA215CC}"/>
              </a:ext>
            </a:extLst>
          </p:cNvPr>
          <p:cNvSpPr>
            <a:spLocks noGrp="1"/>
          </p:cNvSpPr>
          <p:nvPr>
            <p:ph type="title"/>
          </p:nvPr>
        </p:nvSpPr>
        <p:spPr/>
        <p:txBody>
          <a:bodyPr/>
          <a:lstStyle/>
          <a:p>
            <a:r>
              <a:rPr kumimoji="1" lang="ja-JP" altLang="en-US" dirty="0" smtClean="0"/>
              <a:t>物体認識の歴史</a:t>
            </a:r>
            <a:endParaRPr kumimoji="1" lang="ja-JP" altLang="en-US" dirty="0"/>
          </a:p>
        </p:txBody>
      </p:sp>
      <p:sp>
        <p:nvSpPr>
          <p:cNvPr id="11" name="スライド番号プレースホルダー 10"/>
          <p:cNvSpPr>
            <a:spLocks noGrp="1"/>
          </p:cNvSpPr>
          <p:nvPr>
            <p:ph type="sldNum" idx="12"/>
          </p:nvPr>
        </p:nvSpPr>
        <p:spPr/>
        <p:txBody>
          <a:bodyPr/>
          <a:lstStyle/>
          <a:p>
            <a:fld id="{65DCD64C-6423-45E6-8E2E-C7F98492B690}" type="slidenum">
              <a:rPr kumimoji="1" lang="ja-JP" altLang="en-US" smtClean="0"/>
              <a:t>4</a:t>
            </a:fld>
            <a:endParaRPr kumimoji="1" lang="ja-JP" altLang="en-US"/>
          </a:p>
        </p:txBody>
      </p:sp>
      <p:pic>
        <p:nvPicPr>
          <p:cNvPr id="12" name="図 11"/>
          <p:cNvPicPr>
            <a:picLocks noChangeAspect="1"/>
          </p:cNvPicPr>
          <p:nvPr/>
        </p:nvPicPr>
        <p:blipFill rotWithShape="1">
          <a:blip r:embed="rId2">
            <a:extLst>
              <a:ext uri="{28A0092B-C50C-407E-A947-70E740481C1C}">
                <a14:useLocalDpi xmlns:a14="http://schemas.microsoft.com/office/drawing/2010/main" val="0"/>
              </a:ext>
            </a:extLst>
          </a:blip>
          <a:srcRect t="22837"/>
          <a:stretch/>
        </p:blipFill>
        <p:spPr>
          <a:xfrm>
            <a:off x="1583573" y="1978886"/>
            <a:ext cx="8105176" cy="4560026"/>
          </a:xfrm>
          <a:prstGeom prst="rect">
            <a:avLst/>
          </a:prstGeom>
        </p:spPr>
      </p:pic>
      <p:sp>
        <p:nvSpPr>
          <p:cNvPr id="3" name="円/楕円 2"/>
          <p:cNvSpPr/>
          <p:nvPr/>
        </p:nvSpPr>
        <p:spPr>
          <a:xfrm>
            <a:off x="4131013" y="3706237"/>
            <a:ext cx="1877438" cy="797668"/>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626468" y="5894962"/>
            <a:ext cx="10058400" cy="461388"/>
          </a:xfrm>
          <a:prstGeom prst="rect">
            <a:avLst/>
          </a:prstGeom>
          <a:noFill/>
          <a:ln>
            <a:noFill/>
          </a:ln>
        </p:spPr>
        <p:txBody>
          <a:bodyPr spcFirstLastPara="1" wrap="none" lIns="91425" tIns="45700" rIns="91425" bIns="45700" rtlCol="0" anchor="t" anchorCtr="0">
            <a:noAutofit/>
          </a:bodyPr>
          <a:lstStyle/>
          <a:p>
            <a:r>
              <a:rPr kumimoji="1" lang="en-US" altLang="ja-JP" sz="1600" dirty="0">
                <a:latin typeface="+mn-lt"/>
                <a:ea typeface="+mn-ea"/>
                <a:cs typeface="Segoe UI Light" panose="020B0502040204020203" pitchFamily="34" charset="0"/>
              </a:rPr>
              <a:t>https://www.slideshare.net/DeepLearningJP2016/dl-reading-paper20170804pdf?from_action=save</a:t>
            </a:r>
            <a:endParaRPr kumimoji="1" lang="ja-JP" altLang="en-US" sz="1600" b="0" i="0" u="none" strike="noStrike" cap="none" dirty="0">
              <a:solidFill>
                <a:srgbClr val="000000"/>
              </a:solidFill>
              <a:latin typeface="+mn-lt"/>
              <a:ea typeface="+mn-ea"/>
              <a:cs typeface="Segoe UI Light" panose="020B0502040204020203" pitchFamily="34" charset="0"/>
              <a:sym typeface="Arial"/>
            </a:endParaRPr>
          </a:p>
        </p:txBody>
      </p:sp>
    </p:spTree>
    <p:extLst>
      <p:ext uri="{BB962C8B-B14F-4D97-AF65-F5344CB8AC3E}">
        <p14:creationId xmlns:p14="http://schemas.microsoft.com/office/powerpoint/2010/main" val="345693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70653" t="28914" r="2971" b="25651"/>
          <a:stretch/>
        </p:blipFill>
        <p:spPr>
          <a:xfrm>
            <a:off x="7229264" y="1716744"/>
            <a:ext cx="3858567" cy="4271513"/>
          </a:xfrm>
          <a:prstGeom prst="rect">
            <a:avLst/>
          </a:prstGeom>
        </p:spPr>
      </p:pic>
      <p:sp>
        <p:nvSpPr>
          <p:cNvPr id="2" name="タイトル 1"/>
          <p:cNvSpPr>
            <a:spLocks noGrp="1"/>
          </p:cNvSpPr>
          <p:nvPr>
            <p:ph type="title"/>
          </p:nvPr>
        </p:nvSpPr>
        <p:spPr/>
        <p:txBody>
          <a:bodyPr/>
          <a:lstStyle/>
          <a:p>
            <a:r>
              <a:rPr kumimoji="1" lang="ja-JP" altLang="en-US" dirty="0" smtClean="0"/>
              <a:t>アルゴリズムの構造</a:t>
            </a:r>
            <a:endParaRPr kumimoji="1" lang="ja-JP" altLang="en-US" dirty="0"/>
          </a:p>
        </p:txBody>
      </p:sp>
      <mc:AlternateContent xmlns:mc="http://schemas.openxmlformats.org/markup-compatibility/2006">
        <mc:Choice xmlns:a14="http://schemas.microsoft.com/office/drawing/2010/main" Requires="a14">
          <p:sp>
            <p:nvSpPr>
              <p:cNvPr id="3" name="テキスト プレースホルダー 2"/>
              <p:cNvSpPr>
                <a:spLocks noGrp="1"/>
              </p:cNvSpPr>
              <p:nvPr>
                <p:ph type="body" idx="1"/>
              </p:nvPr>
            </p:nvSpPr>
            <p:spPr/>
            <p:txBody>
              <a:bodyPr/>
              <a:lstStyle/>
              <a:p>
                <a:pPr marL="571500" indent="-457200">
                  <a:buFont typeface="+mj-lt"/>
                  <a:buAutoNum type="arabicPeriod"/>
                </a:pPr>
                <a:r>
                  <a:rPr kumimoji="1" lang="ja-JP" altLang="en-US" sz="2400" dirty="0" smtClean="0"/>
                  <a:t>画像</a:t>
                </a:r>
                <a:r>
                  <a:rPr kumimoji="1" lang="ja-JP" altLang="en-US" sz="2400" dirty="0" smtClean="0"/>
                  <a:t>を</a:t>
                </a:r>
                <a14:m>
                  <m:oMath xmlns:m="http://schemas.openxmlformats.org/officeDocument/2006/math">
                    <m:r>
                      <a:rPr kumimoji="1" lang="en-US" altLang="ja-JP" sz="2400" b="0" i="1" smtClean="0"/>
                      <m:t>𝑆</m:t>
                    </m:r>
                    <m:r>
                      <a:rPr kumimoji="1" lang="en-US" altLang="ja-JP" sz="2400" b="0" i="1" smtClean="0"/>
                      <m:t>∗</m:t>
                    </m:r>
                    <m:r>
                      <a:rPr kumimoji="1" lang="en-US" altLang="ja-JP" sz="2400" b="0" i="1" smtClean="0"/>
                      <m:t>𝑆</m:t>
                    </m:r>
                    <m:r>
                      <a:rPr lang="ja-JP" altLang="en-US" sz="2400" i="1"/>
                      <m:t>の</m:t>
                    </m:r>
                  </m:oMath>
                </a14:m>
                <a:r>
                  <a:rPr kumimoji="1" lang="ja-JP" altLang="en-US" sz="2400" dirty="0" smtClean="0"/>
                  <a:t>グリッドに</a:t>
                </a:r>
                <a:r>
                  <a:rPr kumimoji="1" lang="ja-JP" altLang="en-US" sz="2400" dirty="0" smtClean="0"/>
                  <a:t>分割</a:t>
                </a:r>
                <a:endParaRPr kumimoji="1" lang="en-US" altLang="ja-JP" sz="2400" dirty="0" smtClean="0"/>
              </a:p>
              <a:p>
                <a:pPr marL="571500" indent="-457200">
                  <a:buFont typeface="+mj-lt"/>
                  <a:buAutoNum type="arabicPeriod"/>
                </a:pPr>
                <a:endParaRPr kumimoji="1" lang="en-US" altLang="ja-JP" sz="2400" dirty="0" smtClean="0"/>
              </a:p>
              <a:p>
                <a:pPr marL="571500" indent="-457200">
                  <a:buFont typeface="+mj-lt"/>
                  <a:buAutoNum type="arabicPeriod"/>
                </a:pPr>
                <a:r>
                  <a:rPr lang="ja-JP" altLang="en-US" sz="2400" dirty="0" smtClean="0"/>
                  <a:t>各グリッドについて</a:t>
                </a:r>
                <a:endParaRPr lang="en-US" altLang="ja-JP" sz="2400" dirty="0" smtClean="0"/>
              </a:p>
              <a:p>
                <a:pPr marL="1371600" lvl="1" indent="-457200">
                  <a:buFont typeface="+mj-lt"/>
                  <a:buAutoNum type="arabicPeriod"/>
                </a:pPr>
                <a:r>
                  <a:rPr lang="en-US" altLang="ja-JP" dirty="0" smtClean="0">
                    <a:latin typeface="+mn-ea"/>
                    <a:ea typeface="+mn-ea"/>
                  </a:rPr>
                  <a:t>B</a:t>
                </a:r>
                <a:r>
                  <a:rPr lang="ja-JP" altLang="en-US" dirty="0" smtClean="0">
                    <a:latin typeface="+mn-ea"/>
                    <a:ea typeface="+mn-ea"/>
                  </a:rPr>
                  <a:t>個の</a:t>
                </a:r>
                <a:r>
                  <a:rPr lang="en-US" altLang="ja-JP" dirty="0" smtClean="0">
                    <a:latin typeface="+mn-ea"/>
                    <a:ea typeface="+mn-ea"/>
                  </a:rPr>
                  <a:t>Bounding Box</a:t>
                </a:r>
                <a:r>
                  <a:rPr lang="ja-JP" altLang="en-US" dirty="0" smtClean="0">
                    <a:latin typeface="+mn-ea"/>
                    <a:ea typeface="+mn-ea"/>
                  </a:rPr>
                  <a:t>を推定する</a:t>
                </a:r>
                <a:endParaRPr lang="en-US" altLang="ja-JP" dirty="0" smtClean="0">
                  <a:latin typeface="+mn-ea"/>
                  <a:ea typeface="+mn-ea"/>
                </a:endParaRPr>
              </a:p>
              <a:p>
                <a:pPr marL="1371600" lvl="1" indent="-457200">
                  <a:buFont typeface="+mj-lt"/>
                  <a:buAutoNum type="arabicPeriod"/>
                </a:pPr>
                <a:r>
                  <a:rPr lang="en-US" altLang="ja-JP" dirty="0" smtClean="0">
                    <a:latin typeface="+mn-ea"/>
                    <a:ea typeface="+mn-ea"/>
                  </a:rPr>
                  <a:t>Class Probability</a:t>
                </a:r>
                <a:r>
                  <a:rPr lang="ja-JP" altLang="en-US" dirty="0" smtClean="0">
                    <a:latin typeface="+mn-ea"/>
                    <a:ea typeface="+mn-ea"/>
                  </a:rPr>
                  <a:t>を計算する</a:t>
                </a:r>
                <a:endParaRPr lang="en-US" altLang="ja-JP" dirty="0">
                  <a:latin typeface="+mn-ea"/>
                  <a:ea typeface="+mn-ea"/>
                </a:endParaRPr>
              </a:p>
              <a:p>
                <a:pPr marL="571500" indent="-457200">
                  <a:buFont typeface="+mj-lt"/>
                  <a:buAutoNum type="arabicPeriod"/>
                </a:pPr>
                <a:endParaRPr kumimoji="1" lang="en-US" altLang="ja-JP" sz="2400" dirty="0" smtClean="0"/>
              </a:p>
              <a:p>
                <a:pPr marL="571500" indent="-457200">
                  <a:buFont typeface="+mj-lt"/>
                  <a:buAutoNum type="arabicPeriod"/>
                </a:pPr>
                <a:r>
                  <a:rPr lang="en-US" altLang="ja-JP" sz="2400" dirty="0" smtClean="0"/>
                  <a:t>2</a:t>
                </a:r>
                <a:r>
                  <a:rPr lang="ja-JP" altLang="en-US" sz="2400" dirty="0" smtClean="0"/>
                  <a:t>の結果を組み合わせる</a:t>
                </a:r>
                <a:endParaRPr kumimoji="1" lang="en-US" altLang="ja-JP" sz="2400" dirty="0" smtClean="0"/>
              </a:p>
              <a:p>
                <a:pPr marL="1371600" lvl="1" indent="-457200">
                  <a:buFont typeface="+mj-lt"/>
                  <a:buAutoNum type="arabicPeriod"/>
                </a:pPr>
                <a:endParaRPr kumimoji="1" lang="en-US" altLang="ja-JP" dirty="0" smtClean="0">
                  <a:latin typeface="+mn-ea"/>
                  <a:ea typeface="+mn-ea"/>
                </a:endParaRPr>
              </a:p>
            </p:txBody>
          </p:sp>
        </mc:Choice>
        <mc:Fallback>
          <p:sp>
            <p:nvSpPr>
              <p:cNvPr id="3" name="テキスト プレースホルダー 2"/>
              <p:cNvSpPr>
                <a:spLocks noGrp="1" noRot="1" noChangeAspect="1" noMove="1" noResize="1" noEditPoints="1" noAdjustHandles="1" noChangeArrowheads="1" noChangeShapeType="1" noTextEdit="1"/>
              </p:cNvSpPr>
              <p:nvPr>
                <p:ph type="body" idx="1"/>
              </p:nvPr>
            </p:nvSpPr>
            <p:spPr>
              <a:blipFill rotWithShape="0">
                <a:blip r:embed="rId3"/>
                <a:stretch>
                  <a:fillRect/>
                </a:stretch>
              </a:blipFill>
            </p:spPr>
            <p:txBody>
              <a:bodyPr/>
              <a:lstStyle/>
              <a:p>
                <a:r>
                  <a:rPr lang="ja-JP" altLang="en-US">
                    <a:noFill/>
                  </a:rPr>
                  <a:t> </a:t>
                </a:r>
              </a:p>
            </p:txBody>
          </p:sp>
        </mc:Fallback>
      </mc:AlternateContent>
      <p:sp>
        <p:nvSpPr>
          <p:cNvPr id="5" name="スライド番号プレースホルダー 4"/>
          <p:cNvSpPr>
            <a:spLocks noGrp="1"/>
          </p:cNvSpPr>
          <p:nvPr>
            <p:ph type="sldNum" idx="12"/>
          </p:nvPr>
        </p:nvSpPr>
        <p:spPr/>
        <p:txBody>
          <a:bodyPr/>
          <a:lstStyle/>
          <a:p>
            <a:fld id="{65DCD64C-6423-45E6-8E2E-C7F98492B690}" type="slidenum">
              <a:rPr kumimoji="1" lang="ja-JP" altLang="en-US" smtClean="0"/>
              <a:t>5</a:t>
            </a:fld>
            <a:endParaRPr kumimoji="1" lang="ja-JP" altLang="en-US"/>
          </a:p>
        </p:txBody>
      </p:sp>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35004" t="52428" r="38620" b="2138"/>
          <a:stretch/>
        </p:blipFill>
        <p:spPr>
          <a:xfrm>
            <a:off x="7153200" y="1716743"/>
            <a:ext cx="3858567" cy="4271513"/>
          </a:xfrm>
          <a:prstGeom prst="rect">
            <a:avLst/>
          </a:prstGeom>
        </p:spPr>
      </p:pic>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32843" t="4225" r="35698" b="50341"/>
          <a:stretch/>
        </p:blipFill>
        <p:spPr>
          <a:xfrm>
            <a:off x="6857474" y="1690688"/>
            <a:ext cx="4602145" cy="4271513"/>
          </a:xfrm>
          <a:prstGeom prst="rect">
            <a:avLst/>
          </a:prstGeom>
        </p:spPr>
      </p:pic>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47" t="27092" r="71542" b="25144"/>
          <a:stretch/>
        </p:blipFill>
        <p:spPr>
          <a:xfrm>
            <a:off x="6943411" y="1648113"/>
            <a:ext cx="4170065" cy="4490533"/>
          </a:xfrm>
          <a:prstGeom prst="rect">
            <a:avLst/>
          </a:prstGeom>
        </p:spPr>
      </p:pic>
      <p:sp>
        <p:nvSpPr>
          <p:cNvPr id="9" name="正方形/長方形 8"/>
          <p:cNvSpPr/>
          <p:nvPr/>
        </p:nvSpPr>
        <p:spPr>
          <a:xfrm>
            <a:off x="6531429" y="4411226"/>
            <a:ext cx="697835" cy="12158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1095338" y="4424728"/>
            <a:ext cx="528109" cy="12023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1095338" y="4922795"/>
            <a:ext cx="697835" cy="12158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523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CNN(Convolutional Neural Network)</a:t>
            </a:r>
            <a:endParaRPr kumimoji="1" lang="ja-JP" altLang="en-US" dirty="0"/>
          </a:p>
        </p:txBody>
      </p:sp>
      <p:sp>
        <p:nvSpPr>
          <p:cNvPr id="3" name="テキスト プレースホルダー 2"/>
          <p:cNvSpPr>
            <a:spLocks noGrp="1"/>
          </p:cNvSpPr>
          <p:nvPr>
            <p:ph type="body" idx="1"/>
          </p:nvPr>
        </p:nvSpPr>
        <p:spPr>
          <a:xfrm>
            <a:off x="838200" y="1825625"/>
            <a:ext cx="7772400" cy="1287226"/>
          </a:xfrm>
        </p:spPr>
        <p:txBody>
          <a:bodyPr/>
          <a:lstStyle/>
          <a:p>
            <a:r>
              <a:rPr lang="ja-JP" altLang="en-US" dirty="0" smtClean="0"/>
              <a:t>ニューラルネットワークに畳み込み処理を追加したもの</a:t>
            </a:r>
            <a:endParaRPr lang="en-US" altLang="ja-JP" dirty="0" smtClean="0"/>
          </a:p>
          <a:p>
            <a:endParaRPr kumimoji="1" lang="en-US" altLang="ja-JP" dirty="0" smtClean="0"/>
          </a:p>
          <a:p>
            <a:r>
              <a:rPr kumimoji="1" lang="ja-JP" altLang="en-US" dirty="0" smtClean="0"/>
              <a:t>画素の位置関係を考慮したニューラルネットワーク</a:t>
            </a:r>
            <a:endParaRPr kumimoji="1" lang="en-US" altLang="ja-JP" dirty="0" smtClean="0"/>
          </a:p>
        </p:txBody>
      </p:sp>
      <p:sp>
        <p:nvSpPr>
          <p:cNvPr id="4" name="スライド番号プレースホルダー 3"/>
          <p:cNvSpPr>
            <a:spLocks noGrp="1"/>
          </p:cNvSpPr>
          <p:nvPr>
            <p:ph type="sldNum" idx="12"/>
          </p:nvPr>
        </p:nvSpPr>
        <p:spPr/>
        <p:txBody>
          <a:bodyPr/>
          <a:lstStyle/>
          <a:p>
            <a:fld id="{65DCD64C-6423-45E6-8E2E-C7F98492B690}" type="slidenum">
              <a:rPr kumimoji="1" lang="ja-JP" altLang="en-US" smtClean="0"/>
              <a:t>6</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328" y="3945376"/>
            <a:ext cx="6096000" cy="1905000"/>
          </a:xfrm>
          <a:prstGeom prst="rect">
            <a:avLst/>
          </a:prstGeom>
        </p:spPr>
      </p:pic>
      <p:sp>
        <p:nvSpPr>
          <p:cNvPr id="6" name="テキスト プレースホルダー 2"/>
          <p:cNvSpPr txBox="1">
            <a:spLocks/>
          </p:cNvSpPr>
          <p:nvPr/>
        </p:nvSpPr>
        <p:spPr>
          <a:xfrm>
            <a:off x="2537298" y="5625052"/>
            <a:ext cx="7772400" cy="45064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marR="0" lvl="0" indent="0" algn="l" rtl="0" eaLnBrk="1" hangingPunct="1">
              <a:lnSpc>
                <a:spcPct val="90000"/>
              </a:lnSpc>
              <a:spcBef>
                <a:spcPts val="1000"/>
              </a:spcBef>
              <a:spcAft>
                <a:spcPts val="0"/>
              </a:spcAft>
              <a:buClr>
                <a:schemeClr val="dk1"/>
              </a:buClr>
              <a:buSzPts val="1800"/>
              <a:buFont typeface="Arial"/>
              <a:buNone/>
              <a:defRPr kumimoji="1" sz="2800" b="0" i="0" u="none" strike="noStrike" cap="none">
                <a:solidFill>
                  <a:schemeClr val="dk1"/>
                </a:solidFill>
                <a:latin typeface="+mn-lt"/>
                <a:ea typeface="Arial"/>
                <a:cs typeface="Arial"/>
                <a:sym typeface="Arial"/>
              </a:defRPr>
            </a:lvl1pPr>
            <a:lvl2pPr marL="914400" marR="0" lvl="1" indent="-342900" algn="l" rtl="0" eaLnBrk="1" hangingPunct="1">
              <a:lnSpc>
                <a:spcPct val="90000"/>
              </a:lnSpc>
              <a:spcBef>
                <a:spcPts val="500"/>
              </a:spcBef>
              <a:spcAft>
                <a:spcPts val="0"/>
              </a:spcAft>
              <a:buClr>
                <a:schemeClr val="dk1"/>
              </a:buClr>
              <a:buSzPts val="1800"/>
              <a:buFont typeface="Arial"/>
              <a:buChar char="•"/>
              <a:defRPr kumimoji="1" sz="2400" b="0" i="0" u="none" strike="noStrike" cap="none">
                <a:solidFill>
                  <a:schemeClr val="dk1"/>
                </a:solidFill>
                <a:latin typeface="Arial"/>
                <a:ea typeface="Arial"/>
                <a:cs typeface="Arial"/>
                <a:sym typeface="Arial"/>
              </a:defRPr>
            </a:lvl2pPr>
            <a:lvl3pPr marL="1371600" marR="0" lvl="2" indent="-342900" algn="l" rtl="0" eaLnBrk="1" hangingPunct="1">
              <a:lnSpc>
                <a:spcPct val="90000"/>
              </a:lnSpc>
              <a:spcBef>
                <a:spcPts val="500"/>
              </a:spcBef>
              <a:spcAft>
                <a:spcPts val="0"/>
              </a:spcAft>
              <a:buClr>
                <a:schemeClr val="dk1"/>
              </a:buClr>
              <a:buSzPts val="1800"/>
              <a:buFont typeface="Arial"/>
              <a:buChar char="•"/>
              <a:defRPr kumimoji="1" sz="2000" b="0" i="0" u="none" strike="noStrike" cap="none">
                <a:solidFill>
                  <a:schemeClr val="dk1"/>
                </a:solidFill>
                <a:latin typeface="Arial"/>
                <a:ea typeface="Arial"/>
                <a:cs typeface="Arial"/>
                <a:sym typeface="Arial"/>
              </a:defRPr>
            </a:lvl3pPr>
            <a:lvl4pPr marL="1828800" marR="0" lvl="3"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4pPr>
            <a:lvl5pPr marL="2286000" marR="0" lvl="4"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5pPr>
            <a:lvl6pPr marL="2743200" marR="0" lvl="5"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6pPr>
            <a:lvl7pPr marL="3200400" marR="0" lvl="6"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7pPr>
            <a:lvl8pPr marL="3657600" marR="0" lvl="7"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8pPr>
            <a:lvl9pPr marL="4114800" marR="0" lvl="8"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9pPr>
          </a:lstStyle>
          <a:p>
            <a:r>
              <a:rPr lang="en-US" altLang="ja-JP" sz="1400" smtClean="0"/>
              <a:t>https://deepage.net/deep_learning/2016/11/07/convolutional_neural_network.html</a:t>
            </a:r>
            <a:endParaRPr lang="ja-JP" altLang="en-US" sz="1400" dirty="0"/>
          </a:p>
        </p:txBody>
      </p:sp>
      <p:sp>
        <p:nvSpPr>
          <p:cNvPr id="7" name="右矢印 6"/>
          <p:cNvSpPr/>
          <p:nvPr/>
        </p:nvSpPr>
        <p:spPr>
          <a:xfrm>
            <a:off x="1692613" y="3524399"/>
            <a:ext cx="844685" cy="2806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2859931" y="3413614"/>
            <a:ext cx="6245157" cy="531762"/>
          </a:xfrm>
          <a:prstGeom prst="rect">
            <a:avLst/>
          </a:prstGeom>
          <a:noFill/>
          <a:ln>
            <a:noFill/>
          </a:ln>
        </p:spPr>
        <p:txBody>
          <a:bodyPr spcFirstLastPara="1" wrap="none" lIns="91425" tIns="45700" rIns="91425" bIns="45700" rtlCol="0" anchor="t" anchorCtr="0">
            <a:noAutofit/>
          </a:bodyPr>
          <a:lstStyle/>
          <a:p>
            <a:pPr marL="0" marR="0" indent="0" algn="l" rtl="0">
              <a:lnSpc>
                <a:spcPct val="100000"/>
              </a:lnSpc>
              <a:spcBef>
                <a:spcPts val="0"/>
              </a:spcBef>
              <a:spcAft>
                <a:spcPts val="0"/>
              </a:spcAft>
              <a:buNone/>
            </a:pPr>
            <a:r>
              <a:rPr kumimoji="1" lang="ja-JP" altLang="en-US" sz="2000" b="0" i="0" u="sng" strike="noStrike" cap="none" dirty="0" smtClean="0">
                <a:solidFill>
                  <a:srgbClr val="000000"/>
                </a:solidFill>
                <a:latin typeface="+mn-ea"/>
                <a:ea typeface="+mn-ea"/>
                <a:cs typeface="Segoe UI Light" panose="020B0502040204020203" pitchFamily="34" charset="0"/>
                <a:sym typeface="Arial"/>
              </a:rPr>
              <a:t>特徴を維持しながら画像を抽象化</a:t>
            </a:r>
            <a:endParaRPr kumimoji="1" lang="ja-JP" altLang="en-US" sz="2000" b="0" i="0" u="sng" strike="noStrike" cap="none" dirty="0">
              <a:solidFill>
                <a:srgbClr val="000000"/>
              </a:solidFill>
              <a:latin typeface="+mn-ea"/>
              <a:ea typeface="+mn-ea"/>
              <a:cs typeface="Segoe UI Light" panose="020B0502040204020203" pitchFamily="34" charset="0"/>
              <a:sym typeface="Arial"/>
            </a:endParaRPr>
          </a:p>
        </p:txBody>
      </p:sp>
    </p:spTree>
    <p:extLst>
      <p:ext uri="{BB962C8B-B14F-4D97-AF65-F5344CB8AC3E}">
        <p14:creationId xmlns:p14="http://schemas.microsoft.com/office/powerpoint/2010/main" val="3719111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Fully Connected</a:t>
            </a:r>
            <a:r>
              <a:rPr kumimoji="1" lang="ja-JP" altLang="en-US" dirty="0" smtClean="0"/>
              <a:t>層</a:t>
            </a:r>
            <a:endParaRPr kumimoji="1" lang="ja-JP" altLang="en-US" dirty="0"/>
          </a:p>
        </p:txBody>
      </p:sp>
      <p:sp>
        <p:nvSpPr>
          <p:cNvPr id="3" name="テキスト プレースホルダー 2"/>
          <p:cNvSpPr>
            <a:spLocks noGrp="1"/>
          </p:cNvSpPr>
          <p:nvPr>
            <p:ph type="body" idx="1"/>
          </p:nvPr>
        </p:nvSpPr>
        <p:spPr>
          <a:xfrm>
            <a:off x="838200" y="1825625"/>
            <a:ext cx="4881664" cy="1512887"/>
          </a:xfrm>
        </p:spPr>
        <p:txBody>
          <a:bodyPr/>
          <a:lstStyle/>
          <a:p>
            <a:pPr marL="457200" indent="-342900">
              <a:buFont typeface="Arial" panose="020B0604020202020204" pitchFamily="34" charset="0"/>
              <a:buChar char="•"/>
            </a:pPr>
            <a:r>
              <a:rPr kumimoji="1" lang="ja-JP" altLang="en-US" sz="2000" dirty="0" smtClean="0">
                <a:latin typeface="+mn-ea"/>
                <a:ea typeface="+mn-ea"/>
              </a:rPr>
              <a:t>各層のユニットはすべて</a:t>
            </a:r>
            <a:r>
              <a:rPr lang="ja-JP" altLang="en-US" sz="2000" dirty="0" smtClean="0">
                <a:latin typeface="+mn-ea"/>
                <a:ea typeface="+mn-ea"/>
              </a:rPr>
              <a:t>次の層と繋がる</a:t>
            </a:r>
            <a:endParaRPr lang="en-US" altLang="ja-JP" sz="2000" dirty="0" smtClean="0">
              <a:latin typeface="+mn-ea"/>
              <a:ea typeface="+mn-ea"/>
            </a:endParaRPr>
          </a:p>
          <a:p>
            <a:pPr marL="457200" indent="-342900">
              <a:buFont typeface="Arial" panose="020B0604020202020204" pitchFamily="34" charset="0"/>
              <a:buChar char="•"/>
            </a:pPr>
            <a:r>
              <a:rPr kumimoji="1" lang="ja-JP" altLang="en-US" sz="2000" dirty="0" smtClean="0">
                <a:latin typeface="+mn-ea"/>
                <a:ea typeface="+mn-ea"/>
              </a:rPr>
              <a:t>それぞれ重みがある</a:t>
            </a:r>
            <a:endParaRPr kumimoji="1" lang="en-US" altLang="ja-JP" sz="2000" dirty="0" smtClean="0">
              <a:latin typeface="+mn-ea"/>
              <a:ea typeface="+mn-ea"/>
            </a:endParaRPr>
          </a:p>
          <a:p>
            <a:pPr marL="457200" indent="-342900">
              <a:buFont typeface="Arial" panose="020B0604020202020204" pitchFamily="34" charset="0"/>
              <a:buChar char="•"/>
            </a:pPr>
            <a:r>
              <a:rPr lang="ja-JP" altLang="en-US" sz="2000" dirty="0" smtClean="0">
                <a:latin typeface="+mn-ea"/>
                <a:ea typeface="+mn-ea"/>
              </a:rPr>
              <a:t>入力，出力共</a:t>
            </a:r>
            <a:r>
              <a:rPr lang="en-US" altLang="ja-JP" sz="2000" dirty="0" smtClean="0">
                <a:latin typeface="+mn-ea"/>
                <a:ea typeface="+mn-ea"/>
              </a:rPr>
              <a:t>1</a:t>
            </a:r>
            <a:r>
              <a:rPr lang="ja-JP" altLang="en-US" sz="2000" dirty="0" smtClean="0">
                <a:latin typeface="+mn-ea"/>
                <a:ea typeface="+mn-ea"/>
              </a:rPr>
              <a:t>次元ベクトル</a:t>
            </a:r>
            <a:endParaRPr lang="en-US" altLang="ja-JP" sz="2000" dirty="0" smtClean="0">
              <a:latin typeface="+mn-ea"/>
              <a:ea typeface="+mn-ea"/>
            </a:endParaRPr>
          </a:p>
          <a:p>
            <a:endParaRPr kumimoji="1" lang="en-US" altLang="ja-JP" sz="2000" dirty="0" smtClean="0">
              <a:latin typeface="+mn-ea"/>
              <a:ea typeface="+mn-ea"/>
            </a:endParaRPr>
          </a:p>
        </p:txBody>
      </p:sp>
      <p:sp>
        <p:nvSpPr>
          <p:cNvPr id="4" name="スライド番号プレースホルダー 3"/>
          <p:cNvSpPr>
            <a:spLocks noGrp="1"/>
          </p:cNvSpPr>
          <p:nvPr>
            <p:ph type="sldNum" idx="12"/>
          </p:nvPr>
        </p:nvSpPr>
        <p:spPr/>
        <p:txBody>
          <a:bodyPr/>
          <a:lstStyle/>
          <a:p>
            <a:fld id="{65DCD64C-6423-45E6-8E2E-C7F98492B690}" type="slidenum">
              <a:rPr kumimoji="1" lang="ja-JP" altLang="en-US" smtClean="0"/>
              <a:t>7</a:t>
            </a:fld>
            <a:endParaRPr kumimoji="1" lang="ja-JP" altLang="en-US"/>
          </a:p>
        </p:txBody>
      </p:sp>
      <p:sp>
        <p:nvSpPr>
          <p:cNvPr id="5" name="フローチャート: 結合子 4"/>
          <p:cNvSpPr/>
          <p:nvPr/>
        </p:nvSpPr>
        <p:spPr>
          <a:xfrm>
            <a:off x="6459166" y="2256817"/>
            <a:ext cx="544749" cy="515566"/>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 name="フローチャート: 結合子 5"/>
          <p:cNvSpPr/>
          <p:nvPr/>
        </p:nvSpPr>
        <p:spPr>
          <a:xfrm>
            <a:off x="6459165" y="3080729"/>
            <a:ext cx="544749" cy="515566"/>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 name="フローチャート: 結合子 6"/>
          <p:cNvSpPr/>
          <p:nvPr/>
        </p:nvSpPr>
        <p:spPr>
          <a:xfrm>
            <a:off x="6459164" y="3904641"/>
            <a:ext cx="544749" cy="515566"/>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8" name="フローチャート: 結合子 7"/>
          <p:cNvSpPr/>
          <p:nvPr/>
        </p:nvSpPr>
        <p:spPr>
          <a:xfrm>
            <a:off x="6468890" y="4728553"/>
            <a:ext cx="544749" cy="515566"/>
          </a:xfrm>
          <a:prstGeom prst="flowChartConnector">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9" name="フローチャート: 結合子 8"/>
          <p:cNvSpPr/>
          <p:nvPr/>
        </p:nvSpPr>
        <p:spPr>
          <a:xfrm>
            <a:off x="8780831" y="2694054"/>
            <a:ext cx="544749" cy="515566"/>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0" name="フローチャート: 結合子 9"/>
          <p:cNvSpPr/>
          <p:nvPr/>
        </p:nvSpPr>
        <p:spPr>
          <a:xfrm>
            <a:off x="8780830" y="3463334"/>
            <a:ext cx="544749" cy="515566"/>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 name="フローチャート: 結合子 10"/>
          <p:cNvSpPr/>
          <p:nvPr/>
        </p:nvSpPr>
        <p:spPr>
          <a:xfrm>
            <a:off x="8780830" y="4232614"/>
            <a:ext cx="544749" cy="515566"/>
          </a:xfrm>
          <a:prstGeom prst="flowChartConnector">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13" name="直線コネクタ 12"/>
          <p:cNvCxnSpPr>
            <a:stCxn id="5" idx="6"/>
            <a:endCxn id="9" idx="2"/>
          </p:cNvCxnSpPr>
          <p:nvPr/>
        </p:nvCxnSpPr>
        <p:spPr>
          <a:xfrm>
            <a:off x="7003915" y="2514600"/>
            <a:ext cx="1776916" cy="43723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a:stCxn id="6" idx="6"/>
            <a:endCxn id="10" idx="2"/>
          </p:cNvCxnSpPr>
          <p:nvPr/>
        </p:nvCxnSpPr>
        <p:spPr>
          <a:xfrm>
            <a:off x="7003914" y="3338512"/>
            <a:ext cx="1776916" cy="382605"/>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7" idx="6"/>
            <a:endCxn id="11" idx="2"/>
          </p:cNvCxnSpPr>
          <p:nvPr/>
        </p:nvCxnSpPr>
        <p:spPr>
          <a:xfrm>
            <a:off x="7003913" y="4162424"/>
            <a:ext cx="1776917" cy="327973"/>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8" idx="6"/>
            <a:endCxn id="11" idx="2"/>
          </p:cNvCxnSpPr>
          <p:nvPr/>
        </p:nvCxnSpPr>
        <p:spPr>
          <a:xfrm flipV="1">
            <a:off x="7013639" y="4490397"/>
            <a:ext cx="1767191" cy="4959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8" idx="6"/>
            <a:endCxn id="10" idx="2"/>
          </p:cNvCxnSpPr>
          <p:nvPr/>
        </p:nvCxnSpPr>
        <p:spPr>
          <a:xfrm flipV="1">
            <a:off x="7013639" y="3721117"/>
            <a:ext cx="1767191" cy="126521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7" idx="6"/>
            <a:endCxn id="10" idx="2"/>
          </p:cNvCxnSpPr>
          <p:nvPr/>
        </p:nvCxnSpPr>
        <p:spPr>
          <a:xfrm flipV="1">
            <a:off x="7003913" y="3721117"/>
            <a:ext cx="1776917" cy="441307"/>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a:stCxn id="6" idx="6"/>
            <a:endCxn id="11" idx="2"/>
          </p:cNvCxnSpPr>
          <p:nvPr/>
        </p:nvCxnSpPr>
        <p:spPr>
          <a:xfrm>
            <a:off x="7003914" y="3338512"/>
            <a:ext cx="1776916" cy="1151885"/>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a:stCxn id="8" idx="6"/>
            <a:endCxn id="9" idx="2"/>
          </p:cNvCxnSpPr>
          <p:nvPr/>
        </p:nvCxnSpPr>
        <p:spPr>
          <a:xfrm flipV="1">
            <a:off x="7013639" y="2951837"/>
            <a:ext cx="1767192" cy="203449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5" idx="6"/>
            <a:endCxn id="10" idx="2"/>
          </p:cNvCxnSpPr>
          <p:nvPr/>
        </p:nvCxnSpPr>
        <p:spPr>
          <a:xfrm>
            <a:off x="7003915" y="2514600"/>
            <a:ext cx="1776915" cy="120651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6" idx="6"/>
            <a:endCxn id="9" idx="2"/>
          </p:cNvCxnSpPr>
          <p:nvPr/>
        </p:nvCxnSpPr>
        <p:spPr>
          <a:xfrm flipV="1">
            <a:off x="7003914" y="2951837"/>
            <a:ext cx="1776917" cy="38667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a:stCxn id="5" idx="6"/>
            <a:endCxn id="11" idx="2"/>
          </p:cNvCxnSpPr>
          <p:nvPr/>
        </p:nvCxnSpPr>
        <p:spPr>
          <a:xfrm>
            <a:off x="7003915" y="2514600"/>
            <a:ext cx="1776915" cy="197579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a:stCxn id="7" idx="6"/>
            <a:endCxn id="9" idx="2"/>
          </p:cNvCxnSpPr>
          <p:nvPr/>
        </p:nvCxnSpPr>
        <p:spPr>
          <a:xfrm flipV="1">
            <a:off x="7003913" y="2951837"/>
            <a:ext cx="1776918" cy="121058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838200" y="3377121"/>
            <a:ext cx="4951375" cy="1351432"/>
          </a:xfrm>
          <a:prstGeom prst="rect">
            <a:avLst/>
          </a:prstGeom>
          <a:noFill/>
          <a:ln>
            <a:noFill/>
          </a:ln>
        </p:spPr>
        <p:txBody>
          <a:bodyPr spcFirstLastPara="1" wrap="none" lIns="91425" tIns="45700" rIns="91425" bIns="45700" rtlCol="0" anchor="t" anchorCtr="0">
            <a:noAutofit/>
          </a:bodyPr>
          <a:lstStyle/>
          <a:p>
            <a:pPr marL="0" marR="0" indent="0" algn="l" rtl="0">
              <a:lnSpc>
                <a:spcPct val="100000"/>
              </a:lnSpc>
              <a:spcBef>
                <a:spcPts val="0"/>
              </a:spcBef>
              <a:spcAft>
                <a:spcPts val="0"/>
              </a:spcAft>
              <a:buNone/>
            </a:pPr>
            <a:r>
              <a:rPr kumimoji="1" lang="en-US" altLang="ja-JP" sz="2000" b="0" i="0" u="none" strike="noStrike" cap="none" dirty="0" smtClean="0">
                <a:solidFill>
                  <a:srgbClr val="000000"/>
                </a:solidFill>
                <a:latin typeface="+mn-ea"/>
                <a:ea typeface="+mn-ea"/>
                <a:cs typeface="Segoe UI Light" panose="020B0502040204020203" pitchFamily="34" charset="0"/>
                <a:sym typeface="Arial"/>
              </a:rPr>
              <a:t>CNN</a:t>
            </a:r>
            <a:r>
              <a:rPr kumimoji="1" lang="ja-JP" altLang="en-US" sz="2000" b="0" i="0" u="none" strike="noStrike" cap="none" dirty="0" smtClean="0">
                <a:solidFill>
                  <a:srgbClr val="000000"/>
                </a:solidFill>
                <a:latin typeface="+mn-ea"/>
                <a:ea typeface="+mn-ea"/>
                <a:cs typeface="Segoe UI Light" panose="020B0502040204020203" pitchFamily="34" charset="0"/>
                <a:sym typeface="Arial"/>
              </a:rPr>
              <a:t>では出力層手前で使われることが多い</a:t>
            </a:r>
            <a:endParaRPr kumimoji="1" lang="en-US" altLang="ja-JP" sz="2000" b="0" i="0" u="none" strike="noStrike" cap="none" dirty="0" smtClean="0">
              <a:solidFill>
                <a:srgbClr val="000000"/>
              </a:solidFill>
              <a:latin typeface="+mn-ea"/>
              <a:ea typeface="+mn-ea"/>
              <a:cs typeface="Segoe UI Light" panose="020B0502040204020203" pitchFamily="34" charset="0"/>
              <a:sym typeface="Arial"/>
            </a:endParaRPr>
          </a:p>
          <a:p>
            <a:pPr marL="0" marR="0" indent="0" algn="l" rtl="0">
              <a:lnSpc>
                <a:spcPct val="100000"/>
              </a:lnSpc>
              <a:spcBef>
                <a:spcPts val="0"/>
              </a:spcBef>
              <a:spcAft>
                <a:spcPts val="0"/>
              </a:spcAft>
              <a:buNone/>
            </a:pPr>
            <a:r>
              <a:rPr kumimoji="1" lang="ja-JP" altLang="en-US" sz="2000" b="0" i="0" u="none" strike="noStrike" cap="none" dirty="0" smtClean="0">
                <a:solidFill>
                  <a:srgbClr val="000000"/>
                </a:solidFill>
                <a:latin typeface="+mn-ea"/>
                <a:ea typeface="+mn-ea"/>
                <a:cs typeface="Segoe UI Light" panose="020B0502040204020203" pitchFamily="34" charset="0"/>
                <a:sym typeface="Arial"/>
              </a:rPr>
              <a:t>≒識別部</a:t>
            </a:r>
            <a:endParaRPr kumimoji="1" lang="en-US" altLang="ja-JP" sz="2000" b="0" i="0" u="none" strike="noStrike" cap="none" dirty="0" smtClean="0">
              <a:solidFill>
                <a:srgbClr val="000000"/>
              </a:solidFill>
              <a:latin typeface="+mn-ea"/>
              <a:ea typeface="+mn-ea"/>
              <a:cs typeface="Segoe UI Light" panose="020B0502040204020203" pitchFamily="34" charset="0"/>
              <a:sym typeface="Arial"/>
            </a:endParaRPr>
          </a:p>
          <a:p>
            <a:pPr marL="0" marR="0" indent="0" algn="l" rtl="0">
              <a:lnSpc>
                <a:spcPct val="100000"/>
              </a:lnSpc>
              <a:spcBef>
                <a:spcPts val="0"/>
              </a:spcBef>
              <a:spcAft>
                <a:spcPts val="0"/>
              </a:spcAft>
              <a:buNone/>
            </a:pPr>
            <a:endParaRPr kumimoji="1" lang="en-US" altLang="ja-JP" sz="2000" b="0" i="0" u="none" strike="noStrike" cap="none" dirty="0" smtClean="0">
              <a:solidFill>
                <a:srgbClr val="000000"/>
              </a:solidFill>
              <a:latin typeface="+mn-ea"/>
              <a:ea typeface="+mn-ea"/>
              <a:cs typeface="Segoe UI Light" panose="020B0502040204020203" pitchFamily="34" charset="0"/>
              <a:sym typeface="Arial"/>
            </a:endParaRPr>
          </a:p>
          <a:p>
            <a:pPr marL="0" marR="0" indent="0" algn="l" rtl="0">
              <a:lnSpc>
                <a:spcPct val="100000"/>
              </a:lnSpc>
              <a:spcBef>
                <a:spcPts val="0"/>
              </a:spcBef>
              <a:spcAft>
                <a:spcPts val="0"/>
              </a:spcAft>
              <a:buNone/>
            </a:pPr>
            <a:r>
              <a:rPr kumimoji="1" lang="ja-JP" altLang="en-US" sz="2000" dirty="0" smtClean="0">
                <a:latin typeface="+mn-ea"/>
                <a:ea typeface="+mn-ea"/>
                <a:cs typeface="Segoe UI Light" panose="020B0502040204020203" pitchFamily="34" charset="0"/>
              </a:rPr>
              <a:t>出力層での値は各カテゴリの予測確率</a:t>
            </a:r>
            <a:endParaRPr kumimoji="1" lang="ja-JP" altLang="en-US" sz="2000" b="0" i="0" u="none" strike="noStrike" cap="none" dirty="0">
              <a:solidFill>
                <a:srgbClr val="000000"/>
              </a:solidFill>
              <a:latin typeface="+mn-ea"/>
              <a:ea typeface="+mn-ea"/>
              <a:cs typeface="Segoe UI Light" panose="020B0502040204020203" pitchFamily="34" charset="0"/>
              <a:sym typeface="Arial"/>
            </a:endParaRPr>
          </a:p>
        </p:txBody>
      </p:sp>
      <p:sp>
        <p:nvSpPr>
          <p:cNvPr id="54" name="下矢印 53"/>
          <p:cNvSpPr/>
          <p:nvPr/>
        </p:nvSpPr>
        <p:spPr>
          <a:xfrm>
            <a:off x="2684834" y="4748180"/>
            <a:ext cx="243192" cy="495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p:cNvSpPr txBox="1"/>
          <p:nvPr/>
        </p:nvSpPr>
        <p:spPr>
          <a:xfrm>
            <a:off x="838200" y="5263746"/>
            <a:ext cx="4951375" cy="417207"/>
          </a:xfrm>
          <a:prstGeom prst="rect">
            <a:avLst/>
          </a:prstGeom>
          <a:noFill/>
          <a:ln>
            <a:noFill/>
          </a:ln>
        </p:spPr>
        <p:txBody>
          <a:bodyPr spcFirstLastPara="1" wrap="none" lIns="91425" tIns="45700" rIns="91425" bIns="45700" rtlCol="0" anchor="t" anchorCtr="0">
            <a:noAutofit/>
          </a:bodyPr>
          <a:lstStyle/>
          <a:p>
            <a:pPr marL="0" marR="0" indent="0" algn="l" rtl="0">
              <a:lnSpc>
                <a:spcPct val="100000"/>
              </a:lnSpc>
              <a:spcBef>
                <a:spcPts val="0"/>
              </a:spcBef>
              <a:spcAft>
                <a:spcPts val="0"/>
              </a:spcAft>
              <a:buNone/>
            </a:pPr>
            <a:r>
              <a:rPr kumimoji="1" lang="ja-JP" altLang="en-US" sz="2000" b="0" i="0" u="none" strike="noStrike" cap="none" dirty="0" smtClean="0">
                <a:solidFill>
                  <a:srgbClr val="000000"/>
                </a:solidFill>
                <a:latin typeface="+mn-ea"/>
                <a:ea typeface="+mn-ea"/>
                <a:cs typeface="Segoe UI Light" panose="020B0502040204020203" pitchFamily="34" charset="0"/>
                <a:sym typeface="Arial"/>
              </a:rPr>
              <a:t>空間的位置情報は無視される</a:t>
            </a:r>
            <a:endParaRPr kumimoji="1" lang="ja-JP" altLang="en-US" sz="2000" b="0" i="0" u="none" strike="noStrike" cap="none" dirty="0">
              <a:solidFill>
                <a:srgbClr val="000000"/>
              </a:solidFill>
              <a:latin typeface="+mn-ea"/>
              <a:ea typeface="+mn-ea"/>
              <a:cs typeface="Segoe UI Light" panose="020B0502040204020203" pitchFamily="34" charset="0"/>
              <a:sym typeface="Arial"/>
            </a:endParaRPr>
          </a:p>
        </p:txBody>
      </p:sp>
    </p:spTree>
    <p:extLst>
      <p:ext uri="{BB962C8B-B14F-4D97-AF65-F5344CB8AC3E}">
        <p14:creationId xmlns:p14="http://schemas.microsoft.com/office/powerpoint/2010/main" val="3503485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Convolution</a:t>
            </a:r>
            <a:r>
              <a:rPr kumimoji="1" lang="ja-JP" altLang="en-US" dirty="0" smtClean="0"/>
              <a:t>層</a:t>
            </a:r>
            <a:endParaRPr kumimoji="1" lang="ja-JP" altLang="en-US" dirty="0"/>
          </a:p>
        </p:txBody>
      </p:sp>
      <p:sp>
        <p:nvSpPr>
          <p:cNvPr id="3" name="テキスト プレースホルダー 2"/>
          <p:cNvSpPr>
            <a:spLocks noGrp="1"/>
          </p:cNvSpPr>
          <p:nvPr>
            <p:ph type="body" idx="1"/>
          </p:nvPr>
        </p:nvSpPr>
        <p:spPr>
          <a:xfrm>
            <a:off x="838200" y="1769130"/>
            <a:ext cx="5552872" cy="1598968"/>
          </a:xfrm>
        </p:spPr>
        <p:txBody>
          <a:bodyPr/>
          <a:lstStyle/>
          <a:p>
            <a:r>
              <a:rPr lang="ja-JP" altLang="en-US" b="1" dirty="0" smtClean="0"/>
              <a:t>空間的な情報が保持</a:t>
            </a:r>
            <a:r>
              <a:rPr lang="ja-JP" altLang="en-US" dirty="0" smtClean="0"/>
              <a:t>できる</a:t>
            </a:r>
            <a:endParaRPr lang="en-US" altLang="ja-JP" dirty="0" smtClean="0"/>
          </a:p>
          <a:p>
            <a:r>
              <a:rPr kumimoji="1" lang="ja-JP" altLang="en-US" dirty="0" smtClean="0"/>
              <a:t>出力は通したフィルタの数の深さを持つ</a:t>
            </a:r>
            <a:endParaRPr kumimoji="1" lang="ja-JP" altLang="en-US" dirty="0"/>
          </a:p>
        </p:txBody>
      </p:sp>
      <p:sp>
        <p:nvSpPr>
          <p:cNvPr id="4" name="スライド番号プレースホルダー 3"/>
          <p:cNvSpPr>
            <a:spLocks noGrp="1"/>
          </p:cNvSpPr>
          <p:nvPr>
            <p:ph type="sldNum" idx="12"/>
          </p:nvPr>
        </p:nvSpPr>
        <p:spPr/>
        <p:txBody>
          <a:bodyPr/>
          <a:lstStyle/>
          <a:p>
            <a:fld id="{65DCD64C-6423-45E6-8E2E-C7F98492B690}" type="slidenum">
              <a:rPr kumimoji="1" lang="ja-JP" altLang="en-US" smtClean="0"/>
              <a:t>8</a:t>
            </a:fld>
            <a:endParaRPr kumimoji="1" lang="ja-JP" altLang="en-US"/>
          </a:p>
        </p:txBody>
      </p:sp>
      <p:grpSp>
        <p:nvGrpSpPr>
          <p:cNvPr id="28" name="グループ化 27"/>
          <p:cNvGrpSpPr/>
          <p:nvPr/>
        </p:nvGrpSpPr>
        <p:grpSpPr>
          <a:xfrm>
            <a:off x="6595354" y="1867245"/>
            <a:ext cx="792804" cy="1987618"/>
            <a:chOff x="6595354" y="1867245"/>
            <a:chExt cx="792804" cy="1987618"/>
          </a:xfrm>
        </p:grpSpPr>
        <p:sp>
          <p:nvSpPr>
            <p:cNvPr id="5" name="正方形/長方形 4"/>
            <p:cNvSpPr/>
            <p:nvPr/>
          </p:nvSpPr>
          <p:spPr>
            <a:xfrm>
              <a:off x="6595354" y="1867245"/>
              <a:ext cx="175098" cy="1987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台形 6"/>
            <p:cNvSpPr/>
            <p:nvPr/>
          </p:nvSpPr>
          <p:spPr>
            <a:xfrm rot="5400000">
              <a:off x="6085496" y="2552201"/>
              <a:ext cx="1987617" cy="6177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9" name="グループ化 28"/>
          <p:cNvGrpSpPr/>
          <p:nvPr/>
        </p:nvGrpSpPr>
        <p:grpSpPr>
          <a:xfrm>
            <a:off x="8367409" y="2150356"/>
            <a:ext cx="1468876" cy="1529952"/>
            <a:chOff x="8367409" y="2150356"/>
            <a:chExt cx="1468876" cy="1529952"/>
          </a:xfrm>
        </p:grpSpPr>
        <p:sp>
          <p:nvSpPr>
            <p:cNvPr id="8" name="正方形/長方形 7"/>
            <p:cNvSpPr/>
            <p:nvPr/>
          </p:nvSpPr>
          <p:spPr>
            <a:xfrm>
              <a:off x="8367409" y="2150356"/>
              <a:ext cx="851171" cy="1529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台形 8"/>
            <p:cNvSpPr/>
            <p:nvPr/>
          </p:nvSpPr>
          <p:spPr>
            <a:xfrm rot="5400000">
              <a:off x="8762457" y="2606479"/>
              <a:ext cx="1529950" cy="617707"/>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正方形/長方形 9"/>
          <p:cNvSpPr/>
          <p:nvPr/>
        </p:nvSpPr>
        <p:spPr>
          <a:xfrm>
            <a:off x="6819360" y="3040167"/>
            <a:ext cx="145517" cy="260216"/>
          </a:xfrm>
          <a:prstGeom prst="rect">
            <a:avLst/>
          </a:prstGeom>
          <a:solidFill>
            <a:schemeClr val="accent2">
              <a:lumMod val="75000"/>
            </a:schemeClr>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台形 10"/>
          <p:cNvSpPr/>
          <p:nvPr/>
        </p:nvSpPr>
        <p:spPr>
          <a:xfrm rot="5400000">
            <a:off x="6889009" y="3116035"/>
            <a:ext cx="260217" cy="108483"/>
          </a:xfrm>
          <a:prstGeom prst="trapezoid">
            <a:avLst>
              <a:gd name="adj" fmla="val 9635"/>
            </a:avLst>
          </a:prstGeom>
          <a:solidFill>
            <a:schemeClr val="accent2">
              <a:lumMod val="75000"/>
            </a:schemeClr>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p:nvSpPr>
        <p:spPr>
          <a:xfrm rot="5400000">
            <a:off x="8431725" y="3116034"/>
            <a:ext cx="260217" cy="108483"/>
          </a:xfrm>
          <a:prstGeom prst="trapezoid">
            <a:avLst>
              <a:gd name="adj" fmla="val 9635"/>
            </a:avLst>
          </a:prstGeom>
          <a:solidFill>
            <a:schemeClr val="accent2">
              <a:lumMod val="75000"/>
            </a:schemeClr>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a:stCxn id="11" idx="0"/>
            <a:endCxn id="12" idx="2"/>
          </p:cNvCxnSpPr>
          <p:nvPr/>
        </p:nvCxnSpPr>
        <p:spPr>
          <a:xfrm flipV="1">
            <a:off x="7073359" y="3170276"/>
            <a:ext cx="1434233"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右中かっこ 24"/>
          <p:cNvSpPr/>
          <p:nvPr/>
        </p:nvSpPr>
        <p:spPr>
          <a:xfrm rot="5400000">
            <a:off x="8689995" y="3603702"/>
            <a:ext cx="280592" cy="9145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テキスト ボックス 25"/>
          <p:cNvSpPr txBox="1"/>
          <p:nvPr/>
        </p:nvSpPr>
        <p:spPr>
          <a:xfrm>
            <a:off x="8367409" y="4204005"/>
            <a:ext cx="1321340" cy="475240"/>
          </a:xfrm>
          <a:prstGeom prst="rect">
            <a:avLst/>
          </a:prstGeom>
          <a:noFill/>
          <a:ln>
            <a:noFill/>
          </a:ln>
        </p:spPr>
        <p:txBody>
          <a:bodyPr spcFirstLastPara="1" wrap="none" lIns="91425" tIns="45700" rIns="91425" bIns="45700" rtlCol="0" anchor="t" anchorCtr="0">
            <a:noAutofit/>
          </a:bodyPr>
          <a:lstStyle/>
          <a:p>
            <a:pPr marL="0" marR="0" indent="0" algn="l" rtl="0">
              <a:lnSpc>
                <a:spcPct val="100000"/>
              </a:lnSpc>
              <a:spcBef>
                <a:spcPts val="0"/>
              </a:spcBef>
              <a:spcAft>
                <a:spcPts val="0"/>
              </a:spcAft>
              <a:buNone/>
            </a:pPr>
            <a:r>
              <a:rPr kumimoji="1" lang="ja-JP" altLang="en-US" sz="2000" dirty="0" smtClean="0">
                <a:latin typeface="+mn-ea"/>
                <a:ea typeface="+mn-ea"/>
                <a:cs typeface="Segoe UI Light" panose="020B0502040204020203" pitchFamily="34" charset="0"/>
              </a:rPr>
              <a:t>フィルタの数</a:t>
            </a:r>
            <a:endParaRPr kumimoji="1" lang="ja-JP" altLang="en-US" sz="2000" b="0" i="0" u="none" strike="noStrike" cap="none" dirty="0">
              <a:solidFill>
                <a:srgbClr val="000000"/>
              </a:solidFill>
              <a:latin typeface="+mn-ea"/>
              <a:ea typeface="+mn-ea"/>
              <a:cs typeface="Segoe UI Light" panose="020B0502040204020203" pitchFamily="34" charset="0"/>
              <a:sym typeface="Arial"/>
            </a:endParaRPr>
          </a:p>
        </p:txBody>
      </p:sp>
      <p:sp>
        <p:nvSpPr>
          <p:cNvPr id="27" name="テキスト プレースホルダー 2"/>
          <p:cNvSpPr txBox="1">
            <a:spLocks/>
          </p:cNvSpPr>
          <p:nvPr/>
        </p:nvSpPr>
        <p:spPr>
          <a:xfrm>
            <a:off x="838200" y="2974712"/>
            <a:ext cx="5552872" cy="159896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marR="0" lvl="0" indent="0" algn="l" rtl="0" eaLnBrk="1" hangingPunct="1">
              <a:lnSpc>
                <a:spcPct val="90000"/>
              </a:lnSpc>
              <a:spcBef>
                <a:spcPts val="1000"/>
              </a:spcBef>
              <a:spcAft>
                <a:spcPts val="0"/>
              </a:spcAft>
              <a:buClr>
                <a:schemeClr val="dk1"/>
              </a:buClr>
              <a:buSzPts val="1800"/>
              <a:buFont typeface="Arial"/>
              <a:buNone/>
              <a:defRPr kumimoji="1" sz="2000" b="0" i="0" u="none" strike="noStrike" cap="none">
                <a:solidFill>
                  <a:schemeClr val="dk1"/>
                </a:solidFill>
                <a:latin typeface="+mn-ea"/>
                <a:ea typeface="+mn-ea"/>
                <a:cs typeface="Arial"/>
                <a:sym typeface="Arial"/>
              </a:defRPr>
            </a:lvl1pPr>
            <a:lvl2pPr marL="914400" marR="0" lvl="1" indent="-342900" algn="l" rtl="0" eaLnBrk="1" hangingPunct="1">
              <a:lnSpc>
                <a:spcPct val="90000"/>
              </a:lnSpc>
              <a:spcBef>
                <a:spcPts val="500"/>
              </a:spcBef>
              <a:spcAft>
                <a:spcPts val="0"/>
              </a:spcAft>
              <a:buClr>
                <a:schemeClr val="dk1"/>
              </a:buClr>
              <a:buSzPts val="1800"/>
              <a:buFont typeface="Arial"/>
              <a:buChar char="•"/>
              <a:defRPr kumimoji="1" sz="2400" b="0" i="0" u="none" strike="noStrike" cap="none">
                <a:solidFill>
                  <a:schemeClr val="dk1"/>
                </a:solidFill>
                <a:latin typeface="Arial"/>
                <a:ea typeface="Arial"/>
                <a:cs typeface="Arial"/>
                <a:sym typeface="Arial"/>
              </a:defRPr>
            </a:lvl2pPr>
            <a:lvl3pPr marL="1371600" marR="0" lvl="2" indent="-342900" algn="l" rtl="0" eaLnBrk="1" hangingPunct="1">
              <a:lnSpc>
                <a:spcPct val="90000"/>
              </a:lnSpc>
              <a:spcBef>
                <a:spcPts val="500"/>
              </a:spcBef>
              <a:spcAft>
                <a:spcPts val="0"/>
              </a:spcAft>
              <a:buClr>
                <a:schemeClr val="dk1"/>
              </a:buClr>
              <a:buSzPts val="1800"/>
              <a:buFont typeface="Arial"/>
              <a:buChar char="•"/>
              <a:defRPr kumimoji="1" sz="2000" b="0" i="0" u="none" strike="noStrike" cap="none">
                <a:solidFill>
                  <a:schemeClr val="dk1"/>
                </a:solidFill>
                <a:latin typeface="Arial"/>
                <a:ea typeface="Arial"/>
                <a:cs typeface="Arial"/>
                <a:sym typeface="Arial"/>
              </a:defRPr>
            </a:lvl3pPr>
            <a:lvl4pPr marL="1828800" marR="0" lvl="3"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4pPr>
            <a:lvl5pPr marL="2286000" marR="0" lvl="4"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5pPr>
            <a:lvl6pPr marL="2743200" marR="0" lvl="5"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6pPr>
            <a:lvl7pPr marL="3200400" marR="0" lvl="6"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7pPr>
            <a:lvl8pPr marL="3657600" marR="0" lvl="7"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8pPr>
            <a:lvl9pPr marL="4114800" marR="0" lvl="8"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9pPr>
          </a:lstStyle>
          <a:p>
            <a:r>
              <a:rPr lang="ja-JP" altLang="en-US" dirty="0"/>
              <a:t>フィルタ</a:t>
            </a:r>
            <a:r>
              <a:rPr lang="ja-JP" altLang="en-US" dirty="0" smtClean="0"/>
              <a:t>の数によって出力は深くなる</a:t>
            </a:r>
            <a:endParaRPr lang="en-US" altLang="ja-JP" dirty="0" smtClean="0"/>
          </a:p>
          <a:p>
            <a:r>
              <a:rPr lang="ja-JP" altLang="en-US" dirty="0" smtClean="0"/>
              <a:t>次の</a:t>
            </a:r>
            <a:r>
              <a:rPr lang="en-US" altLang="ja-JP" dirty="0" smtClean="0"/>
              <a:t>Pooling</a:t>
            </a:r>
            <a:r>
              <a:rPr lang="ja-JP" altLang="en-US" dirty="0" smtClean="0"/>
              <a:t>層と組み合わせて特徴抽出に使われる</a:t>
            </a:r>
            <a:endParaRPr lang="ja-JP" altLang="en-US" dirty="0"/>
          </a:p>
        </p:txBody>
      </p:sp>
      <p:pic>
        <p:nvPicPr>
          <p:cNvPr id="30" name="図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409" y="4441625"/>
            <a:ext cx="6096000" cy="1905000"/>
          </a:xfrm>
          <a:prstGeom prst="rect">
            <a:avLst/>
          </a:prstGeom>
        </p:spPr>
      </p:pic>
      <p:sp>
        <p:nvSpPr>
          <p:cNvPr id="31" name="正方形/長方形 30"/>
          <p:cNvSpPr/>
          <p:nvPr/>
        </p:nvSpPr>
        <p:spPr>
          <a:xfrm>
            <a:off x="2003898" y="4441625"/>
            <a:ext cx="2198451" cy="183271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4075889" y="4825524"/>
            <a:ext cx="1799617" cy="151727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5573948" y="4637190"/>
            <a:ext cx="1653703" cy="128402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2979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217576" y="3751634"/>
            <a:ext cx="1710449" cy="11802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正方形/長方形 7"/>
          <p:cNvSpPr/>
          <p:nvPr/>
        </p:nvSpPr>
        <p:spPr>
          <a:xfrm>
            <a:off x="2929644" y="3751634"/>
            <a:ext cx="1710449" cy="118028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9" name="正方形/長方形 8"/>
          <p:cNvSpPr/>
          <p:nvPr/>
        </p:nvSpPr>
        <p:spPr>
          <a:xfrm>
            <a:off x="1215957" y="4901123"/>
            <a:ext cx="1710449" cy="11802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0" name="正方形/長方形 9"/>
          <p:cNvSpPr/>
          <p:nvPr/>
        </p:nvSpPr>
        <p:spPr>
          <a:xfrm>
            <a:off x="2929644" y="4897072"/>
            <a:ext cx="1710449" cy="1180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Pooling</a:t>
            </a:r>
            <a:r>
              <a:rPr kumimoji="1" lang="ja-JP" altLang="en-US" dirty="0" smtClean="0"/>
              <a:t>層</a:t>
            </a:r>
            <a:endParaRPr kumimoji="1" lang="ja-JP" altLang="en-US" dirty="0"/>
          </a:p>
        </p:txBody>
      </p:sp>
      <p:sp>
        <p:nvSpPr>
          <p:cNvPr id="3" name="テキスト プレースホルダー 2"/>
          <p:cNvSpPr>
            <a:spLocks noGrp="1"/>
          </p:cNvSpPr>
          <p:nvPr>
            <p:ph type="body" idx="1"/>
          </p:nvPr>
        </p:nvSpPr>
        <p:spPr>
          <a:xfrm>
            <a:off x="838200" y="1825625"/>
            <a:ext cx="5290226" cy="1024579"/>
          </a:xfrm>
        </p:spPr>
        <p:txBody>
          <a:bodyPr/>
          <a:lstStyle/>
          <a:p>
            <a:r>
              <a:rPr kumimoji="1" lang="ja-JP" altLang="en-US" dirty="0" smtClean="0"/>
              <a:t>データをより扱いやすくするために，</a:t>
            </a:r>
            <a:endParaRPr kumimoji="1" lang="en-US" altLang="ja-JP" dirty="0" smtClean="0"/>
          </a:p>
          <a:p>
            <a:r>
              <a:rPr lang="ja-JP" altLang="en-US" dirty="0" smtClean="0"/>
              <a:t>情報をダウンサンプリングする</a:t>
            </a:r>
            <a:endParaRPr kumimoji="1" lang="ja-JP" altLang="en-US" dirty="0"/>
          </a:p>
        </p:txBody>
      </p:sp>
      <p:sp>
        <p:nvSpPr>
          <p:cNvPr id="4" name="スライド番号プレースホルダー 3"/>
          <p:cNvSpPr>
            <a:spLocks noGrp="1"/>
          </p:cNvSpPr>
          <p:nvPr>
            <p:ph type="sldNum" idx="12"/>
          </p:nvPr>
        </p:nvSpPr>
        <p:spPr/>
        <p:txBody>
          <a:bodyPr/>
          <a:lstStyle/>
          <a:p>
            <a:fld id="{65DCD64C-6423-45E6-8E2E-C7F98492B690}" type="slidenum">
              <a:rPr kumimoji="1" lang="ja-JP" altLang="en-US" smtClean="0"/>
              <a:t>9</a:t>
            </a:fld>
            <a:endParaRPr kumimoji="1" lang="ja-JP" altLang="en-US"/>
          </a:p>
        </p:txBody>
      </p:sp>
      <p:sp>
        <p:nvSpPr>
          <p:cNvPr id="5" name="テキスト プレースホルダー 2"/>
          <p:cNvSpPr txBox="1">
            <a:spLocks/>
          </p:cNvSpPr>
          <p:nvPr/>
        </p:nvSpPr>
        <p:spPr>
          <a:xfrm>
            <a:off x="838200" y="2727055"/>
            <a:ext cx="5290226" cy="102457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marR="0" lvl="0" indent="0" algn="l" rtl="0" eaLnBrk="1" hangingPunct="1">
              <a:lnSpc>
                <a:spcPct val="90000"/>
              </a:lnSpc>
              <a:spcBef>
                <a:spcPts val="1000"/>
              </a:spcBef>
              <a:spcAft>
                <a:spcPts val="0"/>
              </a:spcAft>
              <a:buClr>
                <a:schemeClr val="dk1"/>
              </a:buClr>
              <a:buSzPts val="1800"/>
              <a:buFont typeface="Arial"/>
              <a:buNone/>
              <a:defRPr kumimoji="1" sz="2000" b="0" i="0" u="none" strike="noStrike" cap="none">
                <a:solidFill>
                  <a:schemeClr val="dk1"/>
                </a:solidFill>
                <a:latin typeface="+mn-ea"/>
                <a:ea typeface="+mn-ea"/>
                <a:cs typeface="Arial"/>
                <a:sym typeface="Arial"/>
              </a:defRPr>
            </a:lvl1pPr>
            <a:lvl2pPr marL="914400" marR="0" lvl="1" indent="-342900" algn="l" rtl="0" eaLnBrk="1" hangingPunct="1">
              <a:lnSpc>
                <a:spcPct val="90000"/>
              </a:lnSpc>
              <a:spcBef>
                <a:spcPts val="500"/>
              </a:spcBef>
              <a:spcAft>
                <a:spcPts val="0"/>
              </a:spcAft>
              <a:buClr>
                <a:schemeClr val="dk1"/>
              </a:buClr>
              <a:buSzPts val="1800"/>
              <a:buFont typeface="Arial"/>
              <a:buChar char="•"/>
              <a:defRPr kumimoji="1" sz="2400" b="0" i="0" u="none" strike="noStrike" cap="none">
                <a:solidFill>
                  <a:schemeClr val="dk1"/>
                </a:solidFill>
                <a:latin typeface="Arial"/>
                <a:ea typeface="Arial"/>
                <a:cs typeface="Arial"/>
                <a:sym typeface="Arial"/>
              </a:defRPr>
            </a:lvl2pPr>
            <a:lvl3pPr marL="1371600" marR="0" lvl="2" indent="-342900" algn="l" rtl="0" eaLnBrk="1" hangingPunct="1">
              <a:lnSpc>
                <a:spcPct val="90000"/>
              </a:lnSpc>
              <a:spcBef>
                <a:spcPts val="500"/>
              </a:spcBef>
              <a:spcAft>
                <a:spcPts val="0"/>
              </a:spcAft>
              <a:buClr>
                <a:schemeClr val="dk1"/>
              </a:buClr>
              <a:buSzPts val="1800"/>
              <a:buFont typeface="Arial"/>
              <a:buChar char="•"/>
              <a:defRPr kumimoji="1" sz="2000" b="0" i="0" u="none" strike="noStrike" cap="none">
                <a:solidFill>
                  <a:schemeClr val="dk1"/>
                </a:solidFill>
                <a:latin typeface="Arial"/>
                <a:ea typeface="Arial"/>
                <a:cs typeface="Arial"/>
                <a:sym typeface="Arial"/>
              </a:defRPr>
            </a:lvl3pPr>
            <a:lvl4pPr marL="1828800" marR="0" lvl="3"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4pPr>
            <a:lvl5pPr marL="2286000" marR="0" lvl="4"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5pPr>
            <a:lvl6pPr marL="2743200" marR="0" lvl="5"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6pPr>
            <a:lvl7pPr marL="3200400" marR="0" lvl="6"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7pPr>
            <a:lvl8pPr marL="3657600" marR="0" lvl="7"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8pPr>
            <a:lvl9pPr marL="4114800" marR="0" lvl="8"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9pPr>
          </a:lstStyle>
          <a:p>
            <a:r>
              <a:rPr lang="en-US" altLang="ja-JP" dirty="0" smtClean="0"/>
              <a:t>Ex.) Max Pooling</a:t>
            </a:r>
          </a:p>
          <a:p>
            <a:r>
              <a:rPr lang="en-US" altLang="ja-JP" dirty="0"/>
              <a:t>	</a:t>
            </a:r>
            <a:r>
              <a:rPr lang="ja-JP" altLang="en-US" dirty="0" smtClean="0"/>
              <a:t>少領域に対して最大のものを選択する</a:t>
            </a:r>
            <a:endParaRPr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1859798392"/>
              </p:ext>
            </p:extLst>
          </p:nvPr>
        </p:nvGraphicFramePr>
        <p:xfrm>
          <a:off x="1217577" y="3751634"/>
          <a:ext cx="3422516" cy="2318427"/>
        </p:xfrm>
        <a:graphic>
          <a:graphicData uri="http://schemas.openxmlformats.org/drawingml/2006/table">
            <a:tbl>
              <a:tblPr firstRow="1" bandRow="1">
                <a:tableStyleId>{5940675A-B579-460E-94D1-54222C63F5DA}</a:tableStyleId>
              </a:tblPr>
              <a:tblGrid>
                <a:gridCol w="855629"/>
                <a:gridCol w="855629"/>
                <a:gridCol w="855629"/>
                <a:gridCol w="855629"/>
              </a:tblGrid>
              <a:tr h="591936">
                <a:tc>
                  <a:txBody>
                    <a:bodyPr/>
                    <a:lstStyle/>
                    <a:p>
                      <a:pPr algn="ctr"/>
                      <a:r>
                        <a:rPr kumimoji="1" lang="ja-JP" altLang="en-US" sz="2000" dirty="0" smtClean="0"/>
                        <a:t>０</a:t>
                      </a:r>
                      <a:endParaRPr kumimoji="1" lang="ja-JP" altLang="en-US" sz="2000" dirty="0"/>
                    </a:p>
                  </a:txBody>
                  <a:tcPr anchor="ctr"/>
                </a:tc>
                <a:tc>
                  <a:txBody>
                    <a:bodyPr/>
                    <a:lstStyle/>
                    <a:p>
                      <a:pPr algn="ctr"/>
                      <a:r>
                        <a:rPr kumimoji="1" lang="ja-JP" altLang="en-US" sz="2000" dirty="0" smtClean="0"/>
                        <a:t>３</a:t>
                      </a:r>
                      <a:endParaRPr kumimoji="1" lang="ja-JP" altLang="en-US" sz="2000" dirty="0"/>
                    </a:p>
                  </a:txBody>
                  <a:tcPr anchor="ctr"/>
                </a:tc>
                <a:tc>
                  <a:txBody>
                    <a:bodyPr/>
                    <a:lstStyle/>
                    <a:p>
                      <a:pPr algn="ctr"/>
                      <a:r>
                        <a:rPr kumimoji="1" lang="ja-JP" altLang="en-US" sz="2000" dirty="0" smtClean="0"/>
                        <a:t>１</a:t>
                      </a:r>
                      <a:endParaRPr kumimoji="1" lang="ja-JP" altLang="en-US" sz="2000" dirty="0"/>
                    </a:p>
                  </a:txBody>
                  <a:tcPr anchor="ctr"/>
                </a:tc>
                <a:tc>
                  <a:txBody>
                    <a:bodyPr/>
                    <a:lstStyle/>
                    <a:p>
                      <a:pPr algn="ctr"/>
                      <a:r>
                        <a:rPr kumimoji="1" lang="ja-JP" altLang="en-US" sz="2000" dirty="0" smtClean="0"/>
                        <a:t>５</a:t>
                      </a:r>
                      <a:endParaRPr kumimoji="1" lang="ja-JP" altLang="en-US" sz="2000" dirty="0"/>
                    </a:p>
                  </a:txBody>
                  <a:tcPr anchor="ctr"/>
                </a:tc>
              </a:tr>
              <a:tr h="575497">
                <a:tc>
                  <a:txBody>
                    <a:bodyPr/>
                    <a:lstStyle/>
                    <a:p>
                      <a:pPr algn="ctr"/>
                      <a:r>
                        <a:rPr kumimoji="1" lang="ja-JP" altLang="en-US" sz="2000" dirty="0" smtClean="0"/>
                        <a:t>１</a:t>
                      </a:r>
                      <a:endParaRPr kumimoji="1" lang="ja-JP" altLang="en-US" sz="2000" dirty="0"/>
                    </a:p>
                  </a:txBody>
                  <a:tcPr anchor="ctr"/>
                </a:tc>
                <a:tc>
                  <a:txBody>
                    <a:bodyPr/>
                    <a:lstStyle/>
                    <a:p>
                      <a:pPr algn="ctr"/>
                      <a:r>
                        <a:rPr kumimoji="1" lang="ja-JP" altLang="en-US" sz="2000" dirty="0" smtClean="0"/>
                        <a:t>６</a:t>
                      </a:r>
                      <a:endParaRPr kumimoji="1" lang="ja-JP" altLang="en-US" sz="2000" dirty="0"/>
                    </a:p>
                  </a:txBody>
                  <a:tcPr anchor="ctr"/>
                </a:tc>
                <a:tc>
                  <a:txBody>
                    <a:bodyPr/>
                    <a:lstStyle/>
                    <a:p>
                      <a:pPr algn="ctr"/>
                      <a:r>
                        <a:rPr kumimoji="1" lang="ja-JP" altLang="en-US" sz="2000" dirty="0" smtClean="0"/>
                        <a:t>２</a:t>
                      </a:r>
                      <a:endParaRPr kumimoji="1" lang="ja-JP" altLang="en-US" sz="2000" dirty="0"/>
                    </a:p>
                  </a:txBody>
                  <a:tcPr anchor="ctr"/>
                </a:tc>
                <a:tc>
                  <a:txBody>
                    <a:bodyPr/>
                    <a:lstStyle/>
                    <a:p>
                      <a:pPr algn="ctr"/>
                      <a:r>
                        <a:rPr kumimoji="1" lang="ja-JP" altLang="en-US" sz="2000" dirty="0" smtClean="0"/>
                        <a:t>４</a:t>
                      </a:r>
                      <a:endParaRPr kumimoji="1" lang="ja-JP" altLang="en-US" sz="2000" dirty="0"/>
                    </a:p>
                  </a:txBody>
                  <a:tcPr anchor="ctr"/>
                </a:tc>
              </a:tr>
              <a:tr h="575497">
                <a:tc>
                  <a:txBody>
                    <a:bodyPr/>
                    <a:lstStyle/>
                    <a:p>
                      <a:pPr algn="ctr"/>
                      <a:r>
                        <a:rPr kumimoji="1" lang="ja-JP" altLang="en-US" sz="2000" dirty="0" smtClean="0"/>
                        <a:t>１</a:t>
                      </a:r>
                      <a:endParaRPr kumimoji="1" lang="ja-JP" altLang="en-US" sz="2000" dirty="0"/>
                    </a:p>
                  </a:txBody>
                  <a:tcPr anchor="ctr"/>
                </a:tc>
                <a:tc>
                  <a:txBody>
                    <a:bodyPr/>
                    <a:lstStyle/>
                    <a:p>
                      <a:pPr algn="ctr"/>
                      <a:r>
                        <a:rPr kumimoji="1" lang="ja-JP" altLang="en-US" sz="2000" dirty="0" smtClean="0"/>
                        <a:t>２</a:t>
                      </a:r>
                      <a:endParaRPr kumimoji="1" lang="ja-JP" altLang="en-US" sz="2000" dirty="0"/>
                    </a:p>
                  </a:txBody>
                  <a:tcPr anchor="ctr"/>
                </a:tc>
                <a:tc>
                  <a:txBody>
                    <a:bodyPr/>
                    <a:lstStyle/>
                    <a:p>
                      <a:pPr algn="ctr"/>
                      <a:r>
                        <a:rPr kumimoji="1" lang="ja-JP" altLang="en-US" sz="2000" dirty="0" smtClean="0"/>
                        <a:t>１</a:t>
                      </a:r>
                      <a:endParaRPr kumimoji="1" lang="ja-JP" altLang="en-US" sz="2000" dirty="0"/>
                    </a:p>
                  </a:txBody>
                  <a:tcPr anchor="ctr"/>
                </a:tc>
                <a:tc>
                  <a:txBody>
                    <a:bodyPr/>
                    <a:lstStyle/>
                    <a:p>
                      <a:pPr algn="ctr"/>
                      <a:r>
                        <a:rPr kumimoji="1" lang="ja-JP" altLang="en-US" sz="2000" dirty="0" smtClean="0"/>
                        <a:t>３</a:t>
                      </a:r>
                      <a:endParaRPr kumimoji="1" lang="ja-JP" altLang="en-US" sz="2000" dirty="0"/>
                    </a:p>
                  </a:txBody>
                  <a:tcPr anchor="ctr"/>
                </a:tc>
              </a:tr>
              <a:tr h="575497">
                <a:tc>
                  <a:txBody>
                    <a:bodyPr/>
                    <a:lstStyle/>
                    <a:p>
                      <a:pPr algn="ctr"/>
                      <a:r>
                        <a:rPr kumimoji="1" lang="ja-JP" altLang="en-US" sz="2000" dirty="0" smtClean="0"/>
                        <a:t>７</a:t>
                      </a:r>
                      <a:endParaRPr kumimoji="1" lang="ja-JP" altLang="en-US" sz="2000" dirty="0"/>
                    </a:p>
                  </a:txBody>
                  <a:tcPr anchor="ctr"/>
                </a:tc>
                <a:tc>
                  <a:txBody>
                    <a:bodyPr/>
                    <a:lstStyle/>
                    <a:p>
                      <a:pPr algn="ctr"/>
                      <a:r>
                        <a:rPr kumimoji="1" lang="ja-JP" altLang="en-US" sz="2000" dirty="0" smtClean="0"/>
                        <a:t>１</a:t>
                      </a:r>
                      <a:endParaRPr kumimoji="1" lang="ja-JP" altLang="en-US" sz="2000" dirty="0"/>
                    </a:p>
                  </a:txBody>
                  <a:tcPr anchor="ctr"/>
                </a:tc>
                <a:tc>
                  <a:txBody>
                    <a:bodyPr/>
                    <a:lstStyle/>
                    <a:p>
                      <a:pPr algn="ctr"/>
                      <a:r>
                        <a:rPr kumimoji="1" lang="ja-JP" altLang="en-US" sz="2000" dirty="0" smtClean="0"/>
                        <a:t>１</a:t>
                      </a:r>
                      <a:endParaRPr kumimoji="1" lang="ja-JP" altLang="en-US" sz="2000" dirty="0"/>
                    </a:p>
                  </a:txBody>
                  <a:tcPr anchor="ctr"/>
                </a:tc>
                <a:tc>
                  <a:txBody>
                    <a:bodyPr/>
                    <a:lstStyle/>
                    <a:p>
                      <a:pPr algn="ctr"/>
                      <a:r>
                        <a:rPr kumimoji="1" lang="ja-JP" altLang="en-US" sz="2000" dirty="0" smtClean="0"/>
                        <a:t>２</a:t>
                      </a:r>
                      <a:endParaRPr kumimoji="1" lang="ja-JP" altLang="en-US" sz="2000" dirty="0"/>
                    </a:p>
                  </a:txBody>
                  <a:tcPr anchor="ctr"/>
                </a:tc>
              </a:tr>
            </a:tbl>
          </a:graphicData>
        </a:graphic>
      </p:graphicFrame>
      <p:sp>
        <p:nvSpPr>
          <p:cNvPr id="11" name="正方形/長方形 10"/>
          <p:cNvSpPr/>
          <p:nvPr/>
        </p:nvSpPr>
        <p:spPr>
          <a:xfrm>
            <a:off x="6130045" y="3789736"/>
            <a:ext cx="1710449" cy="11802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正方形/長方形 11"/>
          <p:cNvSpPr/>
          <p:nvPr/>
        </p:nvSpPr>
        <p:spPr>
          <a:xfrm>
            <a:off x="7842113" y="3784060"/>
            <a:ext cx="1690993" cy="11859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3" name="正方形/長方形 12"/>
          <p:cNvSpPr/>
          <p:nvPr/>
        </p:nvSpPr>
        <p:spPr>
          <a:xfrm>
            <a:off x="6128426" y="4939225"/>
            <a:ext cx="1710449" cy="11802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4" name="正方形/長方形 13"/>
          <p:cNvSpPr/>
          <p:nvPr/>
        </p:nvSpPr>
        <p:spPr>
          <a:xfrm>
            <a:off x="7842113" y="4935174"/>
            <a:ext cx="1710449" cy="11802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1559333638"/>
              </p:ext>
            </p:extLst>
          </p:nvPr>
        </p:nvGraphicFramePr>
        <p:xfrm>
          <a:off x="6128426" y="3779709"/>
          <a:ext cx="3424136" cy="2335754"/>
        </p:xfrm>
        <a:graphic>
          <a:graphicData uri="http://schemas.openxmlformats.org/drawingml/2006/table">
            <a:tbl>
              <a:tblPr firstRow="1" bandRow="1">
                <a:tableStyleId>{5940675A-B579-460E-94D1-54222C63F5DA}</a:tableStyleId>
              </a:tblPr>
              <a:tblGrid>
                <a:gridCol w="1712068"/>
                <a:gridCol w="1712068"/>
              </a:tblGrid>
              <a:tr h="1167877">
                <a:tc>
                  <a:txBody>
                    <a:bodyPr/>
                    <a:lstStyle/>
                    <a:p>
                      <a:pPr algn="ctr"/>
                      <a:r>
                        <a:rPr kumimoji="1" lang="ja-JP" altLang="en-US" sz="2000" dirty="0" smtClean="0"/>
                        <a:t>６</a:t>
                      </a:r>
                      <a:endParaRPr kumimoji="1" lang="ja-JP" altLang="en-US" sz="2000" dirty="0"/>
                    </a:p>
                  </a:txBody>
                  <a:tcPr anchor="ctr"/>
                </a:tc>
                <a:tc>
                  <a:txBody>
                    <a:bodyPr/>
                    <a:lstStyle/>
                    <a:p>
                      <a:pPr algn="ctr"/>
                      <a:r>
                        <a:rPr kumimoji="1" lang="ja-JP" altLang="en-US" sz="2000" dirty="0" smtClean="0"/>
                        <a:t>５</a:t>
                      </a:r>
                      <a:endParaRPr kumimoji="1" lang="ja-JP" altLang="en-US" sz="2000" dirty="0"/>
                    </a:p>
                  </a:txBody>
                  <a:tcPr anchor="ctr"/>
                </a:tc>
              </a:tr>
              <a:tr h="1167877">
                <a:tc>
                  <a:txBody>
                    <a:bodyPr/>
                    <a:lstStyle/>
                    <a:p>
                      <a:pPr algn="ctr"/>
                      <a:r>
                        <a:rPr kumimoji="1" lang="ja-JP" altLang="en-US" sz="2000" dirty="0" smtClean="0"/>
                        <a:t>７</a:t>
                      </a:r>
                      <a:endParaRPr kumimoji="1" lang="ja-JP" altLang="en-US" sz="2000" dirty="0"/>
                    </a:p>
                  </a:txBody>
                  <a:tcPr anchor="ctr"/>
                </a:tc>
                <a:tc>
                  <a:txBody>
                    <a:bodyPr/>
                    <a:lstStyle/>
                    <a:p>
                      <a:pPr algn="ctr"/>
                      <a:r>
                        <a:rPr kumimoji="1" lang="ja-JP" altLang="en-US" sz="2000" dirty="0" smtClean="0"/>
                        <a:t>３</a:t>
                      </a:r>
                      <a:endParaRPr kumimoji="1" lang="ja-JP" altLang="en-US" sz="2000" dirty="0"/>
                    </a:p>
                  </a:txBody>
                  <a:tcPr anchor="ctr"/>
                </a:tc>
              </a:tr>
            </a:tbl>
          </a:graphicData>
        </a:graphic>
      </p:graphicFrame>
      <p:sp>
        <p:nvSpPr>
          <p:cNvPr id="16" name="右矢印 15"/>
          <p:cNvSpPr/>
          <p:nvPr/>
        </p:nvSpPr>
        <p:spPr>
          <a:xfrm>
            <a:off x="5058383" y="4753175"/>
            <a:ext cx="651753" cy="31534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7" name="テキスト プレースホルダー 2"/>
          <p:cNvSpPr txBox="1">
            <a:spLocks/>
          </p:cNvSpPr>
          <p:nvPr/>
        </p:nvSpPr>
        <p:spPr>
          <a:xfrm>
            <a:off x="6507805" y="1690688"/>
            <a:ext cx="3745149" cy="1398581"/>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marR="0" lvl="0" indent="0" algn="l" rtl="0" eaLnBrk="1" hangingPunct="1">
              <a:lnSpc>
                <a:spcPct val="90000"/>
              </a:lnSpc>
              <a:spcBef>
                <a:spcPts val="1000"/>
              </a:spcBef>
              <a:spcAft>
                <a:spcPts val="0"/>
              </a:spcAft>
              <a:buClr>
                <a:schemeClr val="dk1"/>
              </a:buClr>
              <a:buSzPts val="1800"/>
              <a:buFont typeface="Arial"/>
              <a:buNone/>
              <a:defRPr kumimoji="1" sz="2000" b="0" i="0" u="none" strike="noStrike" cap="none">
                <a:solidFill>
                  <a:schemeClr val="dk1"/>
                </a:solidFill>
                <a:latin typeface="+mn-ea"/>
                <a:ea typeface="+mn-ea"/>
                <a:cs typeface="Arial"/>
                <a:sym typeface="Arial"/>
              </a:defRPr>
            </a:lvl1pPr>
            <a:lvl2pPr marL="914400" marR="0" lvl="1" indent="-342900" algn="l" rtl="0" eaLnBrk="1" hangingPunct="1">
              <a:lnSpc>
                <a:spcPct val="90000"/>
              </a:lnSpc>
              <a:spcBef>
                <a:spcPts val="500"/>
              </a:spcBef>
              <a:spcAft>
                <a:spcPts val="0"/>
              </a:spcAft>
              <a:buClr>
                <a:schemeClr val="dk1"/>
              </a:buClr>
              <a:buSzPts val="1800"/>
              <a:buFont typeface="Arial"/>
              <a:buChar char="•"/>
              <a:defRPr kumimoji="1" sz="2400" b="0" i="0" u="none" strike="noStrike" cap="none">
                <a:solidFill>
                  <a:schemeClr val="dk1"/>
                </a:solidFill>
                <a:latin typeface="Arial"/>
                <a:ea typeface="Arial"/>
                <a:cs typeface="Arial"/>
                <a:sym typeface="Arial"/>
              </a:defRPr>
            </a:lvl2pPr>
            <a:lvl3pPr marL="1371600" marR="0" lvl="2" indent="-342900" algn="l" rtl="0" eaLnBrk="1" hangingPunct="1">
              <a:lnSpc>
                <a:spcPct val="90000"/>
              </a:lnSpc>
              <a:spcBef>
                <a:spcPts val="500"/>
              </a:spcBef>
              <a:spcAft>
                <a:spcPts val="0"/>
              </a:spcAft>
              <a:buClr>
                <a:schemeClr val="dk1"/>
              </a:buClr>
              <a:buSzPts val="1800"/>
              <a:buFont typeface="Arial"/>
              <a:buChar char="•"/>
              <a:defRPr kumimoji="1" sz="2000" b="0" i="0" u="none" strike="noStrike" cap="none">
                <a:solidFill>
                  <a:schemeClr val="dk1"/>
                </a:solidFill>
                <a:latin typeface="Arial"/>
                <a:ea typeface="Arial"/>
                <a:cs typeface="Arial"/>
                <a:sym typeface="Arial"/>
              </a:defRPr>
            </a:lvl3pPr>
            <a:lvl4pPr marL="1828800" marR="0" lvl="3"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4pPr>
            <a:lvl5pPr marL="2286000" marR="0" lvl="4"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5pPr>
            <a:lvl6pPr marL="2743200" marR="0" lvl="5"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6pPr>
            <a:lvl7pPr marL="3200400" marR="0" lvl="6"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7pPr>
            <a:lvl8pPr marL="3657600" marR="0" lvl="7"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8pPr>
            <a:lvl9pPr marL="4114800" marR="0" lvl="8" indent="-342900" algn="l" rtl="0" eaLnBrk="1" hangingPunct="1">
              <a:lnSpc>
                <a:spcPct val="90000"/>
              </a:lnSpc>
              <a:spcBef>
                <a:spcPts val="500"/>
              </a:spcBef>
              <a:spcAft>
                <a:spcPts val="0"/>
              </a:spcAft>
              <a:buClr>
                <a:schemeClr val="dk1"/>
              </a:buClr>
              <a:buSzPts val="1800"/>
              <a:buFont typeface="Arial"/>
              <a:buChar char="•"/>
              <a:defRPr kumimoji="1" sz="1800" b="0" i="0" u="none" strike="noStrike" cap="none">
                <a:solidFill>
                  <a:schemeClr val="dk1"/>
                </a:solidFill>
                <a:latin typeface="Arial"/>
                <a:ea typeface="Arial"/>
                <a:cs typeface="Arial"/>
                <a:sym typeface="Arial"/>
              </a:defRPr>
            </a:lvl9pPr>
          </a:lstStyle>
          <a:p>
            <a:r>
              <a:rPr lang="ja-JP" altLang="en-US" dirty="0" smtClean="0"/>
              <a:t>メリット：</a:t>
            </a:r>
            <a:endParaRPr lang="en-US" altLang="ja-JP" dirty="0" smtClean="0"/>
          </a:p>
          <a:p>
            <a:r>
              <a:rPr lang="ja-JP" altLang="en-US" dirty="0" smtClean="0"/>
              <a:t>計算量の低下，過学習の抑止，</a:t>
            </a:r>
            <a:endParaRPr lang="en-US" altLang="ja-JP" dirty="0" smtClean="0"/>
          </a:p>
          <a:p>
            <a:r>
              <a:rPr lang="ja-JP" altLang="en-US" dirty="0" smtClean="0"/>
              <a:t>微</a:t>
            </a:r>
            <a:r>
              <a:rPr lang="ja-JP" altLang="en-US" dirty="0"/>
              <a:t>小</a:t>
            </a:r>
            <a:r>
              <a:rPr lang="ja-JP" altLang="en-US" dirty="0" smtClean="0"/>
              <a:t>な位置変化に対して頑健</a:t>
            </a:r>
            <a:endParaRPr lang="ja-JP" altLang="en-US" dirty="0"/>
          </a:p>
        </p:txBody>
      </p:sp>
    </p:spTree>
    <p:extLst>
      <p:ext uri="{BB962C8B-B14F-4D97-AF65-F5344CB8AC3E}">
        <p14:creationId xmlns:p14="http://schemas.microsoft.com/office/powerpoint/2010/main" val="205092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theme1.xml><?xml version="1.0" encoding="utf-8"?>
<a:theme xmlns:a="http://schemas.openxmlformats.org/drawingml/2006/main" name="英文テンプレ">
  <a:themeElements>
    <a:clrScheme name="デザート">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ユーザー定義 1">
      <a:majorFont>
        <a:latin typeface="Segoe UI Light"/>
        <a:ea typeface="メイリオ"/>
        <a:cs typeface=""/>
      </a:majorFont>
      <a:minorFont>
        <a:latin typeface="Segoe UI Light"/>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noFill/>
        </a:ln>
      </a:spPr>
      <a:bodyPr spcFirstLastPara="1" wrap="square" lIns="91425" tIns="45700" rIns="91425" bIns="45700" anchor="t" anchorCtr="0">
        <a:noAutofit/>
      </a:bodyPr>
      <a:lstStyle>
        <a:defPPr marL="0" marR="0" indent="0" algn="l" rtl="0">
          <a:lnSpc>
            <a:spcPct val="100000"/>
          </a:lnSpc>
          <a:spcBef>
            <a:spcPts val="0"/>
          </a:spcBef>
          <a:spcAft>
            <a:spcPts val="0"/>
          </a:spcAft>
          <a:buNone/>
          <a:defRPr sz="2800" b="0" i="0" u="none" strike="noStrike" cap="none" dirty="0">
            <a:solidFill>
              <a:srgbClr val="000000"/>
            </a:solidFill>
            <a:latin typeface="Segoe UI Light" panose="020B0502040204020203" pitchFamily="34" charset="0"/>
            <a:cs typeface="Segoe UI Light" panose="020B0502040204020203" pitchFamily="34" charset="0"/>
            <a:sym typeface="Arial"/>
          </a:defRPr>
        </a:defPPr>
      </a:lstStyle>
    </a:txDef>
  </a:objectDefaults>
  <a:extraClrSchemeLst/>
  <a:extLst>
    <a:ext uri="{05A4C25C-085E-4340-85A3-A5531E510DB2}">
      <thm15:themeFamily xmlns:thm15="http://schemas.microsoft.com/office/thememl/2012/main" name="英文テンプレ" id="{C7E68624-45D6-4468-BB53-31FFEE6AF503}" vid="{FDF76268-EE44-470C-96BC-AF040924A89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英文テンプレ</Template>
  <TotalTime>1250</TotalTime>
  <Words>960</Words>
  <Application>Microsoft Office PowerPoint</Application>
  <PresentationFormat>ワイド画面</PresentationFormat>
  <Paragraphs>209</Paragraphs>
  <Slides>18</Slides>
  <Notes>6</Notes>
  <HiddenSlides>1</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18</vt:i4>
      </vt:variant>
    </vt:vector>
  </HeadingPairs>
  <TitlesOfParts>
    <vt:vector size="26" baseType="lpstr">
      <vt:lpstr>Meiryo UI</vt:lpstr>
      <vt:lpstr>ＭＳ Ｐゴシック</vt:lpstr>
      <vt:lpstr>メイリオ</vt:lpstr>
      <vt:lpstr>Arial</vt:lpstr>
      <vt:lpstr>Calibri</vt:lpstr>
      <vt:lpstr>Cambria Math</vt:lpstr>
      <vt:lpstr>Segoe UI Light</vt:lpstr>
      <vt:lpstr>英文テンプレ</vt:lpstr>
      <vt:lpstr>You Only </vt:lpstr>
      <vt:lpstr>目次</vt:lpstr>
      <vt:lpstr>概要</vt:lpstr>
      <vt:lpstr>物体認識の歴史</vt:lpstr>
      <vt:lpstr>アルゴリズムの構造</vt:lpstr>
      <vt:lpstr>CNN(Convolutional Neural Network)</vt:lpstr>
      <vt:lpstr>Fully Connected層</vt:lpstr>
      <vt:lpstr>Convolution層</vt:lpstr>
      <vt:lpstr>Pooling層</vt:lpstr>
      <vt:lpstr>YOLOで使用するCNN</vt:lpstr>
      <vt:lpstr>Bounding Boxの推定</vt:lpstr>
      <vt:lpstr>物体の種類の推定</vt:lpstr>
      <vt:lpstr>アルゴリズムの構造</vt:lpstr>
      <vt:lpstr>組み合わせ処理</vt:lpstr>
      <vt:lpstr>Loss function</vt:lpstr>
      <vt:lpstr>評価/まとめ</vt:lpstr>
      <vt:lpstr>参考URL</vt:lpstr>
      <vt:lpstr>YOLOの出力</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 only look once</dc:title>
  <dc:creator>高木　美紀</dc:creator>
  <cp:lastModifiedBy>高木 美紀</cp:lastModifiedBy>
  <cp:revision>43</cp:revision>
  <dcterms:created xsi:type="dcterms:W3CDTF">2019-12-30T13:15:39Z</dcterms:created>
  <dcterms:modified xsi:type="dcterms:W3CDTF">2020-01-06T07:27:51Z</dcterms:modified>
</cp:coreProperties>
</file>