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272" r:id="rId3"/>
    <p:sldId id="329" r:id="rId4"/>
    <p:sldId id="320" r:id="rId5"/>
    <p:sldId id="304" r:id="rId6"/>
    <p:sldId id="307" r:id="rId7"/>
    <p:sldId id="306" r:id="rId8"/>
    <p:sldId id="313" r:id="rId9"/>
    <p:sldId id="315" r:id="rId10"/>
    <p:sldId id="314" r:id="rId11"/>
    <p:sldId id="316" r:id="rId12"/>
    <p:sldId id="273" r:id="rId13"/>
    <p:sldId id="275" r:id="rId14"/>
    <p:sldId id="324" r:id="rId15"/>
    <p:sldId id="323" r:id="rId16"/>
    <p:sldId id="263" r:id="rId17"/>
    <p:sldId id="310" r:id="rId18"/>
    <p:sldId id="309" r:id="rId19"/>
    <p:sldId id="311" r:id="rId20"/>
    <p:sldId id="295" r:id="rId21"/>
    <p:sldId id="276" r:id="rId22"/>
    <p:sldId id="317" r:id="rId23"/>
    <p:sldId id="297" r:id="rId24"/>
    <p:sldId id="267" r:id="rId25"/>
    <p:sldId id="325" r:id="rId26"/>
    <p:sldId id="319" r:id="rId27"/>
    <p:sldId id="286" r:id="rId28"/>
    <p:sldId id="291" r:id="rId29"/>
    <p:sldId id="321" r:id="rId30"/>
    <p:sldId id="322" r:id="rId31"/>
    <p:sldId id="32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6"/>
    <a:srgbClr val="241F20"/>
    <a:srgbClr val="00823B"/>
    <a:srgbClr val="1C1C1C"/>
    <a:srgbClr val="404040"/>
    <a:srgbClr val="FFFBEB"/>
    <a:srgbClr val="FFF1E6"/>
    <a:srgbClr val="F3F3F1"/>
    <a:srgbClr val="FFB9B9"/>
    <a:srgbClr val="D8A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1EF6-96F6-4D92-BD1B-509BA832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4E8DA-DD4F-4D4A-B166-9CBC5A609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112BD-FEBB-4942-8686-7933A733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625E-83AE-47E9-ACF7-818F0B10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9CB5-F378-4C60-9464-923EB808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8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9EB4-1B7E-4215-B1FA-9E9F7E67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C4DEC-D329-45DB-8EEC-455FA410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ED23-7D66-43C4-81F6-28131178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EBDF-E9FF-4E74-A390-FEA2D686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6121-9D2B-41E0-A47D-C892ABE2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8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3AB11-25AF-4406-AF5E-585CDFE9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2A336-CE0E-4663-AA85-B3CC2F9A9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DE1A-03C6-42C9-A67B-57CEE4A3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31BB-CEE2-4F7B-B572-FDCC7A60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31483-858C-4082-B926-8F65B752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56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7DCA-8D27-41EE-8B8E-7E96297B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9EF0-2F7D-413C-A9F2-1B24B45E0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CD09A-D00E-4098-8FC3-D3B71738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38217-BF12-406F-AF43-A155F24D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E1433-8803-423F-9C26-ECEB8CC9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50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BDE0-22D5-43C2-BDA7-083531ED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5D764-298D-439B-8620-23840C677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B2AC-9B15-49B8-B055-394475D9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DE9D7-2B4B-49DB-A064-A3FDD7D9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083B5-9096-4593-8445-CF04FBCB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21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691F-D75B-4373-9DFD-BD8079F6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5028-A023-4181-A2E7-81B2F79A7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B136C-68D4-4A01-B97B-0EF8D8FB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CB172-8D6B-4985-A4B5-897A4E15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C8A83-7132-4F44-98C4-308B96D2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3B022-2A13-4BFC-BEE0-157F21D2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7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F234-FC29-47A7-8B9F-D44F007B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E59D4-F32E-47D8-BE63-B815EF988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BC738-E221-4E0F-9761-46BC35E3E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01E64-1660-4917-8D99-6F371CD2A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32DB8-F0D7-4558-8DD1-EF64BE3D8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5B6DD-7E50-4BB0-BF11-0548A540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2A481-689D-4B6A-9778-672128D4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D4BA7-C5EC-40AD-B611-84119EAD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48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793F-AEC7-4987-8548-4201EA93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B22C6-3408-4B64-A743-8320E737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74718-A0D6-42DA-B042-B3846F44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AF1F5-2693-4BF2-BBF2-01762D7C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93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F6872-67BF-4FF3-92CD-5B91D309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B6688-E00A-4B65-B6C2-6D90814D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B7C12-FC38-4297-9C4A-65426C5B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3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9D1C-A198-4EDE-BE8C-77223F75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B2BF-5A1C-4430-BCF9-C5FAFC6A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E412A-A945-499C-BC88-5BA6AC438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CE631-92D3-4E60-8735-ABA07A46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59E92-B8A1-4762-9F7C-C84C8115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D628F-457D-4B64-B6C1-CB87D311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22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9FF1-F403-438D-8315-855584E6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047C3-99D2-42AB-90B0-4C8629255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D845F-EEA7-45D4-8FD1-96DB22CA0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375AB-38BD-4A20-897A-F1DCFB8A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DE5CE-86F9-4118-AF97-4768D78C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9CBC-6E9C-4B78-99D4-0570A6C0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6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36F26-FF28-4920-93B0-E193B693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8A0E-5232-47A5-99DE-873CCF45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3DB58-E4DC-4C92-A696-082017BB0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6CE7-400A-4D17-8E8A-B2B1EFB63221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51680-941F-4EE9-8517-F53F0F26F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6D23C-6BC2-4C6D-829A-2CEFC6D24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C8D0-177D-494C-A8DF-B43E607122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02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5FF1-7083-4CA3-B0B9-B8BAF460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69" y="1122363"/>
            <a:ext cx="11157439" cy="23876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The Power of Great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5B438-F62C-4392-A404-2CC7FD203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5477"/>
            <a:ext cx="9144000" cy="21541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Alex Cookson</a:t>
            </a:r>
          </a:p>
          <a:p>
            <a:endParaRPr lang="en-CA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      @alexcookson</a:t>
            </a:r>
          </a:p>
          <a:p>
            <a:pPr algn="l"/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      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tacookson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pPr algn="l"/>
            <a:endParaRPr lang="en-CA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CA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Thank You Allison Horst for the amazing illustration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73A86-C079-4393-BD7B-276A975C4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45" y="5351584"/>
            <a:ext cx="284087" cy="2840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FE7711-ACCF-426E-829E-223B1DD0A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88" y="4970622"/>
            <a:ext cx="284400" cy="284400"/>
          </a:xfrm>
          <a:prstGeom prst="rect">
            <a:avLst/>
          </a:prstGeom>
        </p:spPr>
      </p:pic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97805194-5538-4F22-83DC-03E09C24E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92" y="6086475"/>
            <a:ext cx="193268" cy="1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7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591068" y="951398"/>
            <a:ext cx="90098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bg1">
                    <a:lumMod val="85000"/>
                  </a:schemeClr>
                </a:solidFill>
                <a:latin typeface="Gloria Hallelujah" panose="02000000000000000000" pitchFamily="2" charset="0"/>
              </a:rPr>
              <a:t>Great Datasets are </a:t>
            </a:r>
            <a:r>
              <a:rPr lang="en-CA" sz="8800" dirty="0">
                <a:solidFill>
                  <a:schemeClr val="bg1">
                    <a:lumMod val="85000"/>
                  </a:schemeClr>
                </a:solidFill>
                <a:latin typeface="African" pitchFamily="2" charset="0"/>
              </a:rPr>
              <a:t>COOL</a:t>
            </a:r>
          </a:p>
          <a:p>
            <a:pPr algn="ctr">
              <a:spcBef>
                <a:spcPts val="1800"/>
              </a:spcBef>
            </a:pPr>
            <a:r>
              <a:rPr lang="en-CA" sz="6600" dirty="0">
                <a:solidFill>
                  <a:schemeClr val="bg1">
                    <a:lumMod val="85000"/>
                  </a:schemeClr>
                </a:solidFill>
                <a:latin typeface="Gloria Hallelujah" panose="02000000000000000000" pitchFamily="2" charset="0"/>
              </a:rPr>
              <a:t>and</a:t>
            </a:r>
          </a:p>
          <a:p>
            <a:pPr algn="ctr">
              <a:spcBef>
                <a:spcPts val="1800"/>
              </a:spcBef>
            </a:pPr>
            <a:r>
              <a:rPr lang="en-CA" sz="8000" dirty="0">
                <a:solidFill>
                  <a:srgbClr val="00823B"/>
                </a:solidFill>
                <a:latin typeface="Jokerman" panose="04090605060D06020702" pitchFamily="82" charset="0"/>
              </a:rPr>
              <a:t>INTERESTING</a:t>
            </a:r>
          </a:p>
        </p:txBody>
      </p:sp>
    </p:spTree>
    <p:extLst>
      <p:ext uri="{BB962C8B-B14F-4D97-AF65-F5344CB8AC3E}">
        <p14:creationId xmlns:p14="http://schemas.microsoft.com/office/powerpoint/2010/main" val="77924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591068" y="951398"/>
            <a:ext cx="90098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bg1">
                    <a:lumMod val="85000"/>
                  </a:schemeClr>
                </a:solidFill>
                <a:latin typeface="Gloria Hallelujah" panose="02000000000000000000" pitchFamily="2" charset="0"/>
              </a:rPr>
              <a:t>Great Datasets are </a:t>
            </a:r>
            <a:r>
              <a:rPr lang="en-CA" sz="8800" dirty="0">
                <a:solidFill>
                  <a:schemeClr val="bg1">
                    <a:lumMod val="85000"/>
                  </a:schemeClr>
                </a:solidFill>
                <a:latin typeface="African" pitchFamily="2" charset="0"/>
              </a:rPr>
              <a:t>COOL</a:t>
            </a:r>
          </a:p>
          <a:p>
            <a:pPr algn="ctr">
              <a:spcBef>
                <a:spcPts val="1800"/>
              </a:spcBef>
            </a:pPr>
            <a:r>
              <a:rPr lang="en-CA" sz="6600" dirty="0">
                <a:solidFill>
                  <a:schemeClr val="bg1">
                    <a:lumMod val="85000"/>
                  </a:schemeClr>
                </a:solidFill>
                <a:latin typeface="Gloria Hallelujah" panose="02000000000000000000" pitchFamily="2" charset="0"/>
              </a:rPr>
              <a:t>and</a:t>
            </a:r>
          </a:p>
          <a:p>
            <a:pPr algn="ctr">
              <a:spcBef>
                <a:spcPts val="1800"/>
              </a:spcBef>
            </a:pPr>
            <a:r>
              <a:rPr lang="en-CA" sz="8000" dirty="0">
                <a:solidFill>
                  <a:srgbClr val="00823B"/>
                </a:solidFill>
                <a:latin typeface="Jokerman" panose="04090605060D06020702" pitchFamily="82" charset="0"/>
              </a:rPr>
              <a:t>INTERESTING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0758A-CD91-4AD0-965F-07AA5E718B9D}"/>
              </a:ext>
            </a:extLst>
          </p:cNvPr>
          <p:cNvSpPr txBox="1"/>
          <p:nvPr/>
        </p:nvSpPr>
        <p:spPr>
          <a:xfrm>
            <a:off x="627501" y="4108605"/>
            <a:ext cx="2309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Rouses your curiosity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30D96-2B30-438B-A0DF-940382014DB5}"/>
              </a:ext>
            </a:extLst>
          </p:cNvPr>
          <p:cNvSpPr txBox="1"/>
          <p:nvPr/>
        </p:nvSpPr>
        <p:spPr>
          <a:xfrm>
            <a:off x="8833657" y="3754644"/>
            <a:ext cx="2895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Prompts you to ask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87A02-C252-43EA-9ED1-D3C0CA13A201}"/>
              </a:ext>
            </a:extLst>
          </p:cNvPr>
          <p:cNvSpPr txBox="1"/>
          <p:nvPr/>
        </p:nvSpPr>
        <p:spPr>
          <a:xfrm>
            <a:off x="797170" y="5773282"/>
            <a:ext cx="2309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“Just one more graph”</a:t>
            </a:r>
          </a:p>
        </p:txBody>
      </p:sp>
    </p:spTree>
    <p:extLst>
      <p:ext uri="{BB962C8B-B14F-4D97-AF65-F5344CB8AC3E}">
        <p14:creationId xmlns:p14="http://schemas.microsoft.com/office/powerpoint/2010/main" val="315628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ite and black zebra animal on brown wooden floor">
            <a:extLst>
              <a:ext uri="{FF2B5EF4-FFF2-40B4-BE49-F238E27FC236}">
                <a16:creationId xmlns:a16="http://schemas.microsoft.com/office/drawing/2014/main" id="{3E1A086A-DE65-4806-9B1F-35278C158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77304-FE38-4F26-8128-76D2BF8642A9}"/>
              </a:ext>
            </a:extLst>
          </p:cNvPr>
          <p:cNvSpPr txBox="1"/>
          <p:nvPr/>
        </p:nvSpPr>
        <p:spPr>
          <a:xfrm>
            <a:off x="214184" y="5472959"/>
            <a:ext cx="4313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Gloria Hallelujah" panose="02000000000000000000" pitchFamily="2" charset="0"/>
              </a:rPr>
              <a:t>Ring-tailed Lemurs have an average weight of 2.2kg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9FD09-462F-4030-A420-0DF1AB41ED9F}"/>
              </a:ext>
            </a:extLst>
          </p:cNvPr>
          <p:cNvSpPr txBox="1"/>
          <p:nvPr/>
        </p:nvSpPr>
        <p:spPr>
          <a:xfrm>
            <a:off x="4712677" y="338315"/>
            <a:ext cx="7728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loria Hallelujah" panose="02000000000000000000" pitchFamily="2" charset="0"/>
              </a:rPr>
              <a:t>Duke Lemur Center</a:t>
            </a:r>
          </a:p>
        </p:txBody>
      </p:sp>
    </p:spTree>
    <p:extLst>
      <p:ext uri="{BB962C8B-B14F-4D97-AF65-F5344CB8AC3E}">
        <p14:creationId xmlns:p14="http://schemas.microsoft.com/office/powerpoint/2010/main" val="158959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D8E396-CA5E-427B-A918-32D1AB34E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" t="5840" r="-82" b="97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8FE1C8-378A-4EF1-BA8A-EE181BD4C0F4}"/>
              </a:ext>
            </a:extLst>
          </p:cNvPr>
          <p:cNvSpPr txBox="1"/>
          <p:nvPr/>
        </p:nvSpPr>
        <p:spPr>
          <a:xfrm>
            <a:off x="182661" y="338672"/>
            <a:ext cx="85371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Gloria Hallelujah" panose="02000000000000000000" pitchFamily="2" charset="0"/>
              </a:rPr>
              <a:t>Broadway Grosses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0A61E-8EDC-4613-915C-ECE6E42DBBE1}"/>
              </a:ext>
            </a:extLst>
          </p:cNvPr>
          <p:cNvSpPr txBox="1"/>
          <p:nvPr/>
        </p:nvSpPr>
        <p:spPr>
          <a:xfrm>
            <a:off x="888245" y="1736795"/>
            <a:ext cx="5459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Gloria Hallelujah" panose="02000000000000000000" pitchFamily="2" charset="0"/>
              </a:rPr>
              <a:t>Hamilton holds the record for top ticket price on Broadway </a:t>
            </a:r>
            <a:r>
              <a:rPr lang="en-CA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Gloria Hallelujah" panose="02000000000000000000" pitchFamily="2" charset="0"/>
                <a:cs typeface="Calibri" panose="020F0502020204030204" pitchFamily="34" charset="0"/>
              </a:rPr>
              <a:t>—</a:t>
            </a:r>
            <a:r>
              <a:rPr lang="en-CA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Gloria Hallelujah" panose="02000000000000000000" pitchFamily="2" charset="0"/>
              </a:rPr>
              <a:t> $998</a:t>
            </a:r>
            <a:endParaRPr lang="en-CA" sz="2000" i="1" dirty="0">
              <a:solidFill>
                <a:schemeClr val="accent4">
                  <a:lumMod val="40000"/>
                  <a:lumOff val="60000"/>
                </a:schemeClr>
              </a:solidFill>
              <a:latin typeface="Gloria Halleluja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9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7CE704D-BD94-4366-ACEF-C1F96AD7D2BB}"/>
              </a:ext>
            </a:extLst>
          </p:cNvPr>
          <p:cNvSpPr txBox="1"/>
          <p:nvPr/>
        </p:nvSpPr>
        <p:spPr>
          <a:xfrm>
            <a:off x="362173" y="496708"/>
            <a:ext cx="9934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Fictional Character Personalities</a:t>
            </a:r>
          </a:p>
        </p:txBody>
      </p:sp>
    </p:spTree>
    <p:extLst>
      <p:ext uri="{BB962C8B-B14F-4D97-AF65-F5344CB8AC3E}">
        <p14:creationId xmlns:p14="http://schemas.microsoft.com/office/powerpoint/2010/main" val="304616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7CE704D-BD94-4366-ACEF-C1F96AD7D2BB}"/>
              </a:ext>
            </a:extLst>
          </p:cNvPr>
          <p:cNvSpPr txBox="1"/>
          <p:nvPr/>
        </p:nvSpPr>
        <p:spPr>
          <a:xfrm>
            <a:off x="362173" y="496708"/>
            <a:ext cx="9934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Fictional Character Personalities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7843E-58E3-4D25-B725-50F81E5298B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54935">
            <a:off x="10409600" y="201747"/>
            <a:ext cx="1580388" cy="15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7CE704D-BD94-4366-ACEF-C1F96AD7D2BB}"/>
              </a:ext>
            </a:extLst>
          </p:cNvPr>
          <p:cNvSpPr txBox="1"/>
          <p:nvPr/>
        </p:nvSpPr>
        <p:spPr>
          <a:xfrm>
            <a:off x="362173" y="496708"/>
            <a:ext cx="9934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Fictional Character Personalities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2808B-BB9B-44B4-84E8-07BD1071C080}"/>
              </a:ext>
            </a:extLst>
          </p:cNvPr>
          <p:cNvSpPr txBox="1"/>
          <p:nvPr/>
        </p:nvSpPr>
        <p:spPr>
          <a:xfrm>
            <a:off x="362173" y="1500368"/>
            <a:ext cx="891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Traits of 800 characters across 250+ spectrums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916D0F-F32B-4AC1-92A0-64D96EB40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54935">
            <a:off x="10409600" y="201747"/>
            <a:ext cx="1580388" cy="15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8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1BB738-3A49-42C8-8A43-BFFBA50129A6}"/>
              </a:ext>
            </a:extLst>
          </p:cNvPr>
          <p:cNvCxnSpPr/>
          <p:nvPr/>
        </p:nvCxnSpPr>
        <p:spPr>
          <a:xfrm>
            <a:off x="1400908" y="5275386"/>
            <a:ext cx="94839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7BF4E-E582-4CAE-A4A6-82C00B7945D0}"/>
              </a:ext>
            </a:extLst>
          </p:cNvPr>
          <p:cNvSpPr txBox="1"/>
          <p:nvPr/>
        </p:nvSpPr>
        <p:spPr>
          <a:xfrm>
            <a:off x="165381" y="5657992"/>
            <a:ext cx="247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Playful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593FD-5AED-44EA-9DFF-FB0F9EE66806}"/>
              </a:ext>
            </a:extLst>
          </p:cNvPr>
          <p:cNvSpPr txBox="1"/>
          <p:nvPr/>
        </p:nvSpPr>
        <p:spPr>
          <a:xfrm>
            <a:off x="9649350" y="5657991"/>
            <a:ext cx="247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Serious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E704D-BD94-4366-ACEF-C1F96AD7D2BB}"/>
              </a:ext>
            </a:extLst>
          </p:cNvPr>
          <p:cNvSpPr txBox="1"/>
          <p:nvPr/>
        </p:nvSpPr>
        <p:spPr>
          <a:xfrm>
            <a:off x="362173" y="496708"/>
            <a:ext cx="9934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Fictional Character Personalities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2808B-BB9B-44B4-84E8-07BD1071C080}"/>
              </a:ext>
            </a:extLst>
          </p:cNvPr>
          <p:cNvSpPr txBox="1"/>
          <p:nvPr/>
        </p:nvSpPr>
        <p:spPr>
          <a:xfrm>
            <a:off x="362173" y="1500368"/>
            <a:ext cx="891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Traits of 800 characters across 250+ spectrums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A41C5D-5EFA-48D1-85DE-4B0384B8A2C7}"/>
              </a:ext>
            </a:extLst>
          </p:cNvPr>
          <p:cNvCxnSpPr>
            <a:cxnSpLocks/>
          </p:cNvCxnSpPr>
          <p:nvPr/>
        </p:nvCxnSpPr>
        <p:spPr>
          <a:xfrm>
            <a:off x="6096000" y="5103780"/>
            <a:ext cx="0" cy="353297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2961FFC-E2E7-42B8-B21F-A08D56D1AC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54935">
            <a:off x="10409600" y="201747"/>
            <a:ext cx="1580388" cy="15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5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1BB738-3A49-42C8-8A43-BFFBA50129A6}"/>
              </a:ext>
            </a:extLst>
          </p:cNvPr>
          <p:cNvCxnSpPr/>
          <p:nvPr/>
        </p:nvCxnSpPr>
        <p:spPr>
          <a:xfrm>
            <a:off x="1400908" y="5275386"/>
            <a:ext cx="94839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7BF4E-E582-4CAE-A4A6-82C00B7945D0}"/>
              </a:ext>
            </a:extLst>
          </p:cNvPr>
          <p:cNvSpPr txBox="1"/>
          <p:nvPr/>
        </p:nvSpPr>
        <p:spPr>
          <a:xfrm>
            <a:off x="165381" y="5657992"/>
            <a:ext cx="247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Playful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593FD-5AED-44EA-9DFF-FB0F9EE66806}"/>
              </a:ext>
            </a:extLst>
          </p:cNvPr>
          <p:cNvSpPr txBox="1"/>
          <p:nvPr/>
        </p:nvSpPr>
        <p:spPr>
          <a:xfrm>
            <a:off x="9649350" y="5657991"/>
            <a:ext cx="247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Serious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E704D-BD94-4366-ACEF-C1F96AD7D2BB}"/>
              </a:ext>
            </a:extLst>
          </p:cNvPr>
          <p:cNvSpPr txBox="1"/>
          <p:nvPr/>
        </p:nvSpPr>
        <p:spPr>
          <a:xfrm>
            <a:off x="362173" y="496708"/>
            <a:ext cx="9934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Fictional Character Personalities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078CF-8911-4BC4-8C6C-E02D3A4EA5F3}"/>
              </a:ext>
            </a:extLst>
          </p:cNvPr>
          <p:cNvSpPr txBox="1"/>
          <p:nvPr/>
        </p:nvSpPr>
        <p:spPr>
          <a:xfrm>
            <a:off x="1267351" y="3391313"/>
            <a:ext cx="3392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1C1C1C"/>
                </a:solidFill>
                <a:latin typeface="Gloria Hallelujah" panose="02000000000000000000" pitchFamily="2" charset="0"/>
              </a:rPr>
              <a:t>Michael Scott</a:t>
            </a:r>
          </a:p>
          <a:p>
            <a:pPr algn="ctr"/>
            <a:r>
              <a:rPr lang="en-CA" sz="2400" dirty="0">
                <a:solidFill>
                  <a:srgbClr val="1C1C1C"/>
                </a:solidFill>
                <a:latin typeface="Gloria Hallelujah" panose="02000000000000000000" pitchFamily="2" charset="0"/>
              </a:rPr>
              <a:t>(The Office)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2C9A83-6A7E-499C-B349-9C349B0FB7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11598" flipV="1">
            <a:off x="1175281" y="4059595"/>
            <a:ext cx="1650779" cy="11933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5E624-AE56-4E57-8ADE-623EA3000042}"/>
              </a:ext>
            </a:extLst>
          </p:cNvPr>
          <p:cNvCxnSpPr>
            <a:cxnSpLocks/>
          </p:cNvCxnSpPr>
          <p:nvPr/>
        </p:nvCxnSpPr>
        <p:spPr>
          <a:xfrm>
            <a:off x="2259624" y="5152294"/>
            <a:ext cx="0" cy="123092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E2808B-BB9B-44B4-84E8-07BD1071C080}"/>
              </a:ext>
            </a:extLst>
          </p:cNvPr>
          <p:cNvSpPr txBox="1"/>
          <p:nvPr/>
        </p:nvSpPr>
        <p:spPr>
          <a:xfrm>
            <a:off x="362173" y="1500368"/>
            <a:ext cx="891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Traits of 800 characters across 250+ spectrums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A41C5D-5EFA-48D1-85DE-4B0384B8A2C7}"/>
              </a:ext>
            </a:extLst>
          </p:cNvPr>
          <p:cNvCxnSpPr>
            <a:cxnSpLocks/>
          </p:cNvCxnSpPr>
          <p:nvPr/>
        </p:nvCxnSpPr>
        <p:spPr>
          <a:xfrm>
            <a:off x="6096000" y="5103780"/>
            <a:ext cx="0" cy="353297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C6B3822-4528-41AC-91C2-FA6DCCE1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54935">
            <a:off x="10409600" y="201747"/>
            <a:ext cx="1580388" cy="15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3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1BB738-3A49-42C8-8A43-BFFBA50129A6}"/>
              </a:ext>
            </a:extLst>
          </p:cNvPr>
          <p:cNvCxnSpPr/>
          <p:nvPr/>
        </p:nvCxnSpPr>
        <p:spPr>
          <a:xfrm>
            <a:off x="1400908" y="5275386"/>
            <a:ext cx="94839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87BF4E-E582-4CAE-A4A6-82C00B7945D0}"/>
              </a:ext>
            </a:extLst>
          </p:cNvPr>
          <p:cNvSpPr txBox="1"/>
          <p:nvPr/>
        </p:nvSpPr>
        <p:spPr>
          <a:xfrm>
            <a:off x="165381" y="5657992"/>
            <a:ext cx="247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Playful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593FD-5AED-44EA-9DFF-FB0F9EE66806}"/>
              </a:ext>
            </a:extLst>
          </p:cNvPr>
          <p:cNvSpPr txBox="1"/>
          <p:nvPr/>
        </p:nvSpPr>
        <p:spPr>
          <a:xfrm>
            <a:off x="9649350" y="5657991"/>
            <a:ext cx="247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Serious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E704D-BD94-4366-ACEF-C1F96AD7D2BB}"/>
              </a:ext>
            </a:extLst>
          </p:cNvPr>
          <p:cNvSpPr txBox="1"/>
          <p:nvPr/>
        </p:nvSpPr>
        <p:spPr>
          <a:xfrm>
            <a:off x="362173" y="496708"/>
            <a:ext cx="9934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Fictional Character Personalities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078CF-8911-4BC4-8C6C-E02D3A4EA5F3}"/>
              </a:ext>
            </a:extLst>
          </p:cNvPr>
          <p:cNvSpPr txBox="1"/>
          <p:nvPr/>
        </p:nvSpPr>
        <p:spPr>
          <a:xfrm>
            <a:off x="1267351" y="3391313"/>
            <a:ext cx="3392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1C1C1C"/>
                </a:solidFill>
                <a:latin typeface="Gloria Hallelujah" panose="02000000000000000000" pitchFamily="2" charset="0"/>
              </a:rPr>
              <a:t>Michael Scott</a:t>
            </a:r>
          </a:p>
          <a:p>
            <a:pPr algn="ctr"/>
            <a:r>
              <a:rPr lang="en-CA" sz="2400" dirty="0">
                <a:solidFill>
                  <a:srgbClr val="1C1C1C"/>
                </a:solidFill>
                <a:latin typeface="Gloria Hallelujah" panose="02000000000000000000" pitchFamily="2" charset="0"/>
              </a:rPr>
              <a:t>(The Office)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2B4D4-C4CB-4B75-A950-34096E0233A2}"/>
              </a:ext>
            </a:extLst>
          </p:cNvPr>
          <p:cNvSpPr txBox="1"/>
          <p:nvPr/>
        </p:nvSpPr>
        <p:spPr>
          <a:xfrm>
            <a:off x="7242026" y="3206646"/>
            <a:ext cx="33925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rgbClr val="1C1C1C"/>
                </a:solidFill>
                <a:latin typeface="Gloria Hallelujah" panose="02000000000000000000" pitchFamily="2" charset="0"/>
              </a:rPr>
              <a:t>Worf</a:t>
            </a:r>
            <a:endParaRPr lang="en-CA" sz="3600" dirty="0">
              <a:solidFill>
                <a:srgbClr val="1C1C1C"/>
              </a:solidFill>
              <a:latin typeface="Gloria Hallelujah" panose="02000000000000000000" pitchFamily="2" charset="0"/>
            </a:endParaRPr>
          </a:p>
          <a:p>
            <a:pPr algn="ctr"/>
            <a:r>
              <a:rPr lang="en-CA" sz="2400" dirty="0">
                <a:solidFill>
                  <a:srgbClr val="1C1C1C"/>
                </a:solidFill>
                <a:latin typeface="Gloria Hallelujah" panose="02000000000000000000" pitchFamily="2" charset="0"/>
              </a:rPr>
              <a:t>(Star Trek: The Next Generation)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2C9A83-6A7E-499C-B349-9C349B0FB7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11598" flipV="1">
            <a:off x="1175281" y="4059595"/>
            <a:ext cx="1650779" cy="1193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0479BD-8DFC-4750-8D5F-1220175749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7235">
            <a:off x="9465014" y="4048298"/>
            <a:ext cx="1650779" cy="121594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5E624-AE56-4E57-8ADE-623EA3000042}"/>
              </a:ext>
            </a:extLst>
          </p:cNvPr>
          <p:cNvCxnSpPr>
            <a:cxnSpLocks/>
          </p:cNvCxnSpPr>
          <p:nvPr/>
        </p:nvCxnSpPr>
        <p:spPr>
          <a:xfrm>
            <a:off x="2259624" y="5152294"/>
            <a:ext cx="0" cy="123092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4074FE-7BFF-4D92-AC57-DE36AFCCE07E}"/>
              </a:ext>
            </a:extLst>
          </p:cNvPr>
          <p:cNvCxnSpPr>
            <a:cxnSpLocks/>
          </p:cNvCxnSpPr>
          <p:nvPr/>
        </p:nvCxnSpPr>
        <p:spPr>
          <a:xfrm>
            <a:off x="10026159" y="5152294"/>
            <a:ext cx="0" cy="123092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E2808B-BB9B-44B4-84E8-07BD1071C080}"/>
              </a:ext>
            </a:extLst>
          </p:cNvPr>
          <p:cNvSpPr txBox="1"/>
          <p:nvPr/>
        </p:nvSpPr>
        <p:spPr>
          <a:xfrm>
            <a:off x="362173" y="1500368"/>
            <a:ext cx="891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Traits of 800 characters across 250+ spectrums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A41C5D-5EFA-48D1-85DE-4B0384B8A2C7}"/>
              </a:ext>
            </a:extLst>
          </p:cNvPr>
          <p:cNvCxnSpPr>
            <a:cxnSpLocks/>
          </p:cNvCxnSpPr>
          <p:nvPr/>
        </p:nvCxnSpPr>
        <p:spPr>
          <a:xfrm>
            <a:off x="6096000" y="5103780"/>
            <a:ext cx="0" cy="353297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10B53FA-182F-464E-AB47-D2EC09F965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54935">
            <a:off x="10409600" y="201747"/>
            <a:ext cx="1580388" cy="15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9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591068" y="1817665"/>
            <a:ext cx="9009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How do I </a:t>
            </a:r>
            <a:r>
              <a:rPr lang="en-CA" sz="6000" dirty="0">
                <a:solidFill>
                  <a:srgbClr val="C00000"/>
                </a:solidFill>
                <a:latin typeface="Gloria Hallelujah" panose="02000000000000000000" pitchFamily="2" charset="0"/>
              </a:rPr>
              <a:t>learn</a:t>
            </a:r>
            <a:r>
              <a:rPr lang="en-CA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 how to do </a:t>
            </a:r>
            <a:r>
              <a:rPr lang="en-CA" sz="6000" dirty="0">
                <a:solidFill>
                  <a:srgbClr val="C00000"/>
                </a:solidFill>
                <a:latin typeface="Gloria Hallelujah" panose="02000000000000000000" pitchFamily="2" charset="0"/>
              </a:rPr>
              <a:t>[thing]</a:t>
            </a:r>
            <a:r>
              <a:rPr lang="en-CA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 in R?</a:t>
            </a:r>
          </a:p>
        </p:txBody>
      </p:sp>
    </p:spTree>
    <p:extLst>
      <p:ext uri="{BB962C8B-B14F-4D97-AF65-F5344CB8AC3E}">
        <p14:creationId xmlns:p14="http://schemas.microsoft.com/office/powerpoint/2010/main" val="240156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609600" y="2705725"/>
            <a:ext cx="109727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What are some of my favourite characters’ personalities?</a:t>
            </a:r>
          </a:p>
        </p:txBody>
      </p:sp>
    </p:spTree>
    <p:extLst>
      <p:ext uri="{BB962C8B-B14F-4D97-AF65-F5344CB8AC3E}">
        <p14:creationId xmlns:p14="http://schemas.microsoft.com/office/powerpoint/2010/main" val="113077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E4A8E41-A143-4FE6-95F3-2FE1B75AA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831" y="0"/>
            <a:ext cx="7078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32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E4A8E41-A143-4FE6-95F3-2FE1B75AA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831" y="0"/>
            <a:ext cx="7078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FD4B86-1BC4-4EBC-8F50-DEF6F2D99157}"/>
              </a:ext>
            </a:extLst>
          </p:cNvPr>
          <p:cNvSpPr txBox="1"/>
          <p:nvPr/>
        </p:nvSpPr>
        <p:spPr>
          <a:xfrm>
            <a:off x="3150351" y="400307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Use custom fonts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ADA98-34BF-44D9-9885-75927011435E}"/>
              </a:ext>
            </a:extLst>
          </p:cNvPr>
          <p:cNvSpPr txBox="1"/>
          <p:nvPr/>
        </p:nvSpPr>
        <p:spPr>
          <a:xfrm>
            <a:off x="1846492" y="4886209"/>
            <a:ext cx="235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Adjust a LOT of theme()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87724-412F-4E5D-AC86-4FAFC0A039CD}"/>
              </a:ext>
            </a:extLst>
          </p:cNvPr>
          <p:cNvSpPr txBox="1"/>
          <p:nvPr/>
        </p:nvSpPr>
        <p:spPr>
          <a:xfrm>
            <a:off x="1770067" y="3167488"/>
            <a:ext cx="269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Choose an appropriate colour palette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7FD36-CF9C-4245-A096-8A440F279541}"/>
              </a:ext>
            </a:extLst>
          </p:cNvPr>
          <p:cNvSpPr txBox="1"/>
          <p:nvPr/>
        </p:nvSpPr>
        <p:spPr>
          <a:xfrm>
            <a:off x="1998147" y="1257352"/>
            <a:ext cx="247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Tweak labels with {glue} and {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ggtext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0006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444869" y="2705725"/>
            <a:ext cx="93022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Which characters are most similar to one another?</a:t>
            </a:r>
          </a:p>
        </p:txBody>
      </p:sp>
    </p:spTree>
    <p:extLst>
      <p:ext uri="{BB962C8B-B14F-4D97-AF65-F5344CB8AC3E}">
        <p14:creationId xmlns:p14="http://schemas.microsoft.com/office/powerpoint/2010/main" val="2267674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51CDC68-19F6-4E4F-BDFE-EA9D5F156254}"/>
              </a:ext>
            </a:extLst>
          </p:cNvPr>
          <p:cNvGrpSpPr/>
          <p:nvPr/>
        </p:nvGrpSpPr>
        <p:grpSpPr>
          <a:xfrm>
            <a:off x="4339746" y="188474"/>
            <a:ext cx="7007971" cy="6481052"/>
            <a:chOff x="4339746" y="188474"/>
            <a:chExt cx="7007971" cy="64810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E5ABF8-585F-43EF-BB87-E4F86FFC90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19"/>
            <a:stretch/>
          </p:blipFill>
          <p:spPr>
            <a:xfrm>
              <a:off x="4339746" y="188474"/>
              <a:ext cx="7007971" cy="648105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7BFE5B-BD5C-4770-9456-16BFC2EC489A}"/>
                </a:ext>
              </a:extLst>
            </p:cNvPr>
            <p:cNvSpPr/>
            <p:nvPr/>
          </p:nvSpPr>
          <p:spPr>
            <a:xfrm>
              <a:off x="4598377" y="1503484"/>
              <a:ext cx="1239716" cy="465992"/>
            </a:xfrm>
            <a:prstGeom prst="rect">
              <a:avLst/>
            </a:prstGeom>
            <a:solidFill>
              <a:srgbClr val="EEE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97DB2C-ABC7-4E82-BF07-887805328AE3}"/>
                </a:ext>
              </a:extLst>
            </p:cNvPr>
            <p:cNvSpPr/>
            <p:nvPr/>
          </p:nvSpPr>
          <p:spPr>
            <a:xfrm>
              <a:off x="5838093" y="1638299"/>
              <a:ext cx="515816" cy="465992"/>
            </a:xfrm>
            <a:prstGeom prst="rect">
              <a:avLst/>
            </a:prstGeom>
            <a:solidFill>
              <a:srgbClr val="EEE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704F18-E4F1-4D25-8B70-8D8F5280CCF5}"/>
                </a:ext>
              </a:extLst>
            </p:cNvPr>
            <p:cNvSpPr/>
            <p:nvPr/>
          </p:nvSpPr>
          <p:spPr>
            <a:xfrm>
              <a:off x="6500446" y="794238"/>
              <a:ext cx="1219200" cy="465992"/>
            </a:xfrm>
            <a:prstGeom prst="rect">
              <a:avLst/>
            </a:prstGeom>
            <a:solidFill>
              <a:srgbClr val="EEE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2E788D-E27F-414E-B4E5-4F576659A399}"/>
                </a:ext>
              </a:extLst>
            </p:cNvPr>
            <p:cNvSpPr/>
            <p:nvPr/>
          </p:nvSpPr>
          <p:spPr>
            <a:xfrm>
              <a:off x="6589363" y="794238"/>
              <a:ext cx="1219200" cy="225670"/>
            </a:xfrm>
            <a:prstGeom prst="rect">
              <a:avLst/>
            </a:prstGeom>
            <a:solidFill>
              <a:srgbClr val="EEE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389170-0ED2-4AA1-AB83-123992CF78C1}"/>
                </a:ext>
              </a:extLst>
            </p:cNvPr>
            <p:cNvSpPr/>
            <p:nvPr/>
          </p:nvSpPr>
          <p:spPr>
            <a:xfrm>
              <a:off x="7007468" y="1260230"/>
              <a:ext cx="307731" cy="225670"/>
            </a:xfrm>
            <a:prstGeom prst="rect">
              <a:avLst/>
            </a:prstGeom>
            <a:solidFill>
              <a:srgbClr val="EEE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38A1EF-99B1-4983-A73A-8689F8DEEF5A}"/>
                </a:ext>
              </a:extLst>
            </p:cNvPr>
            <p:cNvSpPr/>
            <p:nvPr/>
          </p:nvSpPr>
          <p:spPr>
            <a:xfrm>
              <a:off x="7007468" y="1381856"/>
              <a:ext cx="153865" cy="353157"/>
            </a:xfrm>
            <a:prstGeom prst="rect">
              <a:avLst/>
            </a:prstGeom>
            <a:solidFill>
              <a:srgbClr val="EEE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13391D-7AE6-4D1E-9C89-9F041A14307B}"/>
                </a:ext>
              </a:extLst>
            </p:cNvPr>
            <p:cNvSpPr/>
            <p:nvPr/>
          </p:nvSpPr>
          <p:spPr>
            <a:xfrm>
              <a:off x="7951176" y="206058"/>
              <a:ext cx="1412632" cy="673172"/>
            </a:xfrm>
            <a:prstGeom prst="rect">
              <a:avLst/>
            </a:prstGeom>
            <a:solidFill>
              <a:srgbClr val="EEE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468B46-4B53-4B2C-94A7-A875729F6980}"/>
                </a:ext>
              </a:extLst>
            </p:cNvPr>
            <p:cNvSpPr/>
            <p:nvPr/>
          </p:nvSpPr>
          <p:spPr>
            <a:xfrm>
              <a:off x="10269415" y="1260230"/>
              <a:ext cx="1078302" cy="413238"/>
            </a:xfrm>
            <a:prstGeom prst="rect">
              <a:avLst/>
            </a:prstGeom>
            <a:solidFill>
              <a:srgbClr val="EEE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E15E1C-5BFA-429C-B14F-21D0B3CF126A}"/>
                </a:ext>
              </a:extLst>
            </p:cNvPr>
            <p:cNvSpPr/>
            <p:nvPr/>
          </p:nvSpPr>
          <p:spPr>
            <a:xfrm>
              <a:off x="9982921" y="1447798"/>
              <a:ext cx="307731" cy="225670"/>
            </a:xfrm>
            <a:prstGeom prst="rect">
              <a:avLst/>
            </a:prstGeom>
            <a:solidFill>
              <a:srgbClr val="EEE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3562F6-C361-437B-91B4-D556ED8E48FA}"/>
                </a:ext>
              </a:extLst>
            </p:cNvPr>
            <p:cNvSpPr/>
            <p:nvPr/>
          </p:nvSpPr>
          <p:spPr>
            <a:xfrm>
              <a:off x="4759568" y="5073163"/>
              <a:ext cx="1509348" cy="378068"/>
            </a:xfrm>
            <a:prstGeom prst="rect">
              <a:avLst/>
            </a:prstGeom>
            <a:solidFill>
              <a:srgbClr val="EEE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FEEECC-531C-4351-87F1-9FBDB5E1083E}"/>
                </a:ext>
              </a:extLst>
            </p:cNvPr>
            <p:cNvSpPr/>
            <p:nvPr/>
          </p:nvSpPr>
          <p:spPr>
            <a:xfrm>
              <a:off x="6353909" y="4914900"/>
              <a:ext cx="1181099" cy="536330"/>
            </a:xfrm>
            <a:prstGeom prst="rect">
              <a:avLst/>
            </a:prstGeom>
            <a:solidFill>
              <a:srgbClr val="EEE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7B8995-C2DF-4F75-9A2E-48EA4E37ED1A}"/>
                </a:ext>
              </a:extLst>
            </p:cNvPr>
            <p:cNvSpPr/>
            <p:nvPr/>
          </p:nvSpPr>
          <p:spPr>
            <a:xfrm>
              <a:off x="6353909" y="4698022"/>
              <a:ext cx="188293" cy="268165"/>
            </a:xfrm>
            <a:prstGeom prst="rect">
              <a:avLst/>
            </a:prstGeom>
            <a:solidFill>
              <a:srgbClr val="EEE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F1C1BD-96F8-4EB9-97F9-845F0604ED2F}"/>
                </a:ext>
              </a:extLst>
            </p:cNvPr>
            <p:cNvSpPr/>
            <p:nvPr/>
          </p:nvSpPr>
          <p:spPr>
            <a:xfrm>
              <a:off x="8203222" y="5451230"/>
              <a:ext cx="1257301" cy="565639"/>
            </a:xfrm>
            <a:prstGeom prst="rect">
              <a:avLst/>
            </a:prstGeom>
            <a:solidFill>
              <a:srgbClr val="EEE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34700D-D085-42B6-9ACA-B28C909A46EC}"/>
                </a:ext>
              </a:extLst>
            </p:cNvPr>
            <p:cNvSpPr/>
            <p:nvPr/>
          </p:nvSpPr>
          <p:spPr>
            <a:xfrm>
              <a:off x="9239250" y="5156689"/>
              <a:ext cx="249115" cy="565639"/>
            </a:xfrm>
            <a:prstGeom prst="rect">
              <a:avLst/>
            </a:prstGeom>
            <a:solidFill>
              <a:srgbClr val="EEE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060CDA-E186-458C-A8B8-0CBD3A5E436F}"/>
                </a:ext>
              </a:extLst>
            </p:cNvPr>
            <p:cNvSpPr/>
            <p:nvPr/>
          </p:nvSpPr>
          <p:spPr>
            <a:xfrm>
              <a:off x="9908931" y="4774223"/>
              <a:ext cx="1349287" cy="665285"/>
            </a:xfrm>
            <a:prstGeom prst="rect">
              <a:avLst/>
            </a:prstGeom>
            <a:solidFill>
              <a:srgbClr val="EEE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1755B5-2664-4F7B-A9FB-AE08B080BA82}"/>
                </a:ext>
              </a:extLst>
            </p:cNvPr>
            <p:cNvSpPr/>
            <p:nvPr/>
          </p:nvSpPr>
          <p:spPr>
            <a:xfrm>
              <a:off x="9809272" y="4652596"/>
              <a:ext cx="224208" cy="190502"/>
            </a:xfrm>
            <a:prstGeom prst="rect">
              <a:avLst/>
            </a:prstGeom>
            <a:solidFill>
              <a:srgbClr val="EEE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9769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E5ABF8-585F-43EF-BB87-E4F86FFC9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9"/>
          <a:stretch/>
        </p:blipFill>
        <p:spPr>
          <a:xfrm>
            <a:off x="4339746" y="188474"/>
            <a:ext cx="7007971" cy="648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5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E5ABF8-585F-43EF-BB87-E4F86FFC9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9"/>
          <a:stretch/>
        </p:blipFill>
        <p:spPr>
          <a:xfrm>
            <a:off x="4339746" y="188474"/>
            <a:ext cx="7007971" cy="6481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5BB3F9-4677-4B87-8535-8EB4190CB055}"/>
              </a:ext>
            </a:extLst>
          </p:cNvPr>
          <p:cNvSpPr txBox="1"/>
          <p:nvPr/>
        </p:nvSpPr>
        <p:spPr>
          <a:xfrm>
            <a:off x="2117200" y="1629786"/>
            <a:ext cx="26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Add text and arrow annotations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62EC9-5435-4D00-92B8-2683264EB738}"/>
              </a:ext>
            </a:extLst>
          </p:cNvPr>
          <p:cNvSpPr txBox="1"/>
          <p:nvPr/>
        </p:nvSpPr>
        <p:spPr>
          <a:xfrm>
            <a:off x="2620271" y="3826490"/>
            <a:ext cx="26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Make an interactive chart with {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plotly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32CD7-3EC0-471B-9DEC-5FDA32CDEEFF}"/>
              </a:ext>
            </a:extLst>
          </p:cNvPr>
          <p:cNvSpPr txBox="1"/>
          <p:nvPr/>
        </p:nvSpPr>
        <p:spPr>
          <a:xfrm>
            <a:off x="2400681" y="227479"/>
            <a:ext cx="276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Conduct Principal Component Analysis (PCA) with {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tidymodels</a:t>
            </a: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7923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609600" y="2921168"/>
            <a:ext cx="10972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I’ll be honest…</a:t>
            </a:r>
          </a:p>
        </p:txBody>
      </p:sp>
    </p:spTree>
    <p:extLst>
      <p:ext uri="{BB962C8B-B14F-4D97-AF65-F5344CB8AC3E}">
        <p14:creationId xmlns:p14="http://schemas.microsoft.com/office/powerpoint/2010/main" val="2261388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609600" y="1997839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I would </a:t>
            </a:r>
            <a:r>
              <a:rPr lang="en-CA" sz="6000" dirty="0">
                <a:solidFill>
                  <a:srgbClr val="C00000"/>
                </a:solidFill>
                <a:latin typeface="Gloria Hallelujah" panose="02000000000000000000" pitchFamily="2" charset="0"/>
              </a:rPr>
              <a:t>never</a:t>
            </a:r>
            <a:r>
              <a:rPr lang="en-CA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 put this much effort into analyzing </a:t>
            </a:r>
            <a:r>
              <a:rPr lang="en-CA" sz="6000" dirty="0">
                <a:solidFill>
                  <a:srgbClr val="C00000"/>
                </a:solidFill>
                <a:latin typeface="Gloria Hallelujah" panose="02000000000000000000" pitchFamily="2" charset="0"/>
              </a:rPr>
              <a:t>Titanic passengers</a:t>
            </a:r>
          </a:p>
        </p:txBody>
      </p:sp>
    </p:spTree>
    <p:extLst>
      <p:ext uri="{BB962C8B-B14F-4D97-AF65-F5344CB8AC3E}">
        <p14:creationId xmlns:p14="http://schemas.microsoft.com/office/powerpoint/2010/main" val="31698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B388826-4446-4BC8-AEFC-F427971C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0"/>
            <a:ext cx="6870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B08BAF-C36A-450D-AE50-26095E87F52B}"/>
              </a:ext>
            </a:extLst>
          </p:cNvPr>
          <p:cNvSpPr txBox="1"/>
          <p:nvPr/>
        </p:nvSpPr>
        <p:spPr>
          <a:xfrm>
            <a:off x="0" y="6550223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 Light" panose="020B0502040204020203" pitchFamily="34" charset="0"/>
                <a:cs typeface="Arial" panose="020B0604020202020204" pitchFamily="34" charset="0"/>
              </a:rPr>
              <a:t>Artwork by @allison_horst</a:t>
            </a:r>
            <a:endParaRPr lang="en-CA" sz="1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8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591068" y="1817665"/>
            <a:ext cx="9009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How do I </a:t>
            </a:r>
            <a:r>
              <a:rPr lang="en-CA" sz="6000" dirty="0">
                <a:solidFill>
                  <a:srgbClr val="C00000"/>
                </a:solidFill>
                <a:latin typeface="Gloria Hallelujah" panose="02000000000000000000" pitchFamily="2" charset="0"/>
              </a:rPr>
              <a:t>learn</a:t>
            </a:r>
            <a:r>
              <a:rPr lang="en-CA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 how to do </a:t>
            </a:r>
            <a:r>
              <a:rPr lang="en-CA" sz="6000" dirty="0">
                <a:solidFill>
                  <a:srgbClr val="C00000"/>
                </a:solidFill>
                <a:latin typeface="Gloria Hallelujah" panose="02000000000000000000" pitchFamily="2" charset="0"/>
              </a:rPr>
              <a:t>[thing]</a:t>
            </a:r>
            <a:r>
              <a:rPr lang="en-CA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 in 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6C372-B3EC-4038-B247-0D79F609BFF8}"/>
              </a:ext>
            </a:extLst>
          </p:cNvPr>
          <p:cNvSpPr txBox="1"/>
          <p:nvPr/>
        </p:nvSpPr>
        <p:spPr>
          <a:xfrm>
            <a:off x="3176951" y="3844580"/>
            <a:ext cx="485955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400" dirty="0">
                <a:solidFill>
                  <a:schemeClr val="bg1">
                    <a:lumMod val="50000"/>
                  </a:schemeClr>
                </a:solidFill>
                <a:latin typeface="Gloria Hallelujah" panose="02000000000000000000" pitchFamily="2" charset="0"/>
              </a:rPr>
              <a:t>[ sentiment analysis ]</a:t>
            </a:r>
          </a:p>
          <a:p>
            <a:pPr algn="ctr">
              <a:lnSpc>
                <a:spcPct val="150000"/>
              </a:lnSpc>
            </a:pPr>
            <a:r>
              <a:rPr lang="en-CA" sz="2400" dirty="0">
                <a:solidFill>
                  <a:schemeClr val="bg1">
                    <a:lumMod val="50000"/>
                  </a:schemeClr>
                </a:solidFill>
                <a:latin typeface="Gloria Hallelujah" panose="02000000000000000000" pitchFamily="2" charset="0"/>
              </a:rPr>
              <a:t>[ data visualization ]</a:t>
            </a:r>
          </a:p>
          <a:p>
            <a:pPr algn="ctr">
              <a:lnSpc>
                <a:spcPct val="150000"/>
              </a:lnSpc>
            </a:pPr>
            <a:r>
              <a:rPr lang="en-CA" sz="2400" dirty="0">
                <a:solidFill>
                  <a:schemeClr val="bg1">
                    <a:lumMod val="50000"/>
                  </a:schemeClr>
                </a:solidFill>
                <a:latin typeface="Gloria Hallelujah" panose="02000000000000000000" pitchFamily="2" charset="0"/>
              </a:rPr>
              <a:t>[ web scraping ]</a:t>
            </a:r>
          </a:p>
          <a:p>
            <a:pPr algn="ctr">
              <a:lnSpc>
                <a:spcPct val="150000"/>
              </a:lnSpc>
            </a:pPr>
            <a:r>
              <a:rPr lang="en-CA" sz="2400" dirty="0">
                <a:solidFill>
                  <a:schemeClr val="bg1">
                    <a:lumMod val="50000"/>
                  </a:schemeClr>
                </a:solidFill>
                <a:latin typeface="Gloria Hallelujah" panose="02000000000000000000" pitchFamily="2" charset="0"/>
              </a:rPr>
              <a:t>[ forecasting ]</a:t>
            </a:r>
          </a:p>
          <a:p>
            <a:pPr algn="ctr">
              <a:lnSpc>
                <a:spcPct val="150000"/>
              </a:lnSpc>
            </a:pPr>
            <a:r>
              <a:rPr lang="en-CA" sz="2400" dirty="0">
                <a:solidFill>
                  <a:schemeClr val="bg1">
                    <a:lumMod val="50000"/>
                  </a:schemeClr>
                </a:solidFill>
                <a:latin typeface="Gloria Hallelujah" panose="02000000000000000000" pitchFamily="2" charset="0"/>
              </a:rPr>
              <a:t>[ … ]</a:t>
            </a:r>
          </a:p>
        </p:txBody>
      </p:sp>
    </p:spTree>
    <p:extLst>
      <p:ext uri="{BB962C8B-B14F-4D97-AF65-F5344CB8AC3E}">
        <p14:creationId xmlns:p14="http://schemas.microsoft.com/office/powerpoint/2010/main" val="3554160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B388826-4446-4BC8-AEFC-F427971C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0"/>
            <a:ext cx="6870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142FEB-A0EC-4984-864E-67DCE5DA3583}"/>
              </a:ext>
            </a:extLst>
          </p:cNvPr>
          <p:cNvSpPr txBox="1"/>
          <p:nvPr/>
        </p:nvSpPr>
        <p:spPr>
          <a:xfrm rot="370629">
            <a:off x="4439994" y="1273784"/>
            <a:ext cx="1132041" cy="292388"/>
          </a:xfrm>
          <a:prstGeom prst="rect">
            <a:avLst/>
          </a:prstGeom>
          <a:solidFill>
            <a:srgbClr val="EEEEE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300" b="1" dirty="0">
                <a:latin typeface="Gloria Hallelujah" panose="02000000000000000000" pitchFamily="2" charset="0"/>
              </a:rPr>
              <a:t>great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47A9E-9468-49B5-802C-DFFE57D53F90}"/>
              </a:ext>
            </a:extLst>
          </p:cNvPr>
          <p:cNvSpPr txBox="1"/>
          <p:nvPr/>
        </p:nvSpPr>
        <p:spPr>
          <a:xfrm>
            <a:off x="0" y="6550223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 Light" panose="020B0502040204020203" pitchFamily="34" charset="0"/>
                <a:cs typeface="Arial" panose="020B0604020202020204" pitchFamily="34" charset="0"/>
              </a:rPr>
              <a:t>Artwork by @allison_horst</a:t>
            </a:r>
            <a:endParaRPr lang="en-CA" sz="1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5FF1-7083-4CA3-B0B9-B8BAF4602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69" y="1122363"/>
            <a:ext cx="11157439" cy="23876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The Power of Great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5B438-F62C-4392-A404-2CC7FD203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5477"/>
            <a:ext cx="9144000" cy="21541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Alex Cookson</a:t>
            </a:r>
          </a:p>
          <a:p>
            <a:endParaRPr lang="en-CA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      @alexcookson</a:t>
            </a:r>
          </a:p>
          <a:p>
            <a:pPr algn="l"/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      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tacookson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pPr algn="l"/>
            <a:endParaRPr lang="en-CA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CA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Thank You Allison Horst for the amazing illustration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73A86-C079-4393-BD7B-276A975C4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45" y="5351584"/>
            <a:ext cx="284087" cy="2840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FE7711-ACCF-426E-829E-223B1DD0A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88" y="4970622"/>
            <a:ext cx="284400" cy="284400"/>
          </a:xfrm>
          <a:prstGeom prst="rect">
            <a:avLst/>
          </a:prstGeom>
        </p:spPr>
      </p:pic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97805194-5538-4F22-83DC-03E09C24E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92" y="6086475"/>
            <a:ext cx="193268" cy="1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3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B388826-4446-4BC8-AEFC-F427971C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0"/>
            <a:ext cx="6870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EF8942-4CDD-4393-854D-4C20E0B457C2}"/>
              </a:ext>
            </a:extLst>
          </p:cNvPr>
          <p:cNvSpPr txBox="1"/>
          <p:nvPr/>
        </p:nvSpPr>
        <p:spPr>
          <a:xfrm>
            <a:off x="0" y="6550223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Bahnschrift Light" panose="020B0502040204020203" pitchFamily="34" charset="0"/>
                <a:cs typeface="Arial" panose="020B0604020202020204" pitchFamily="34" charset="0"/>
              </a:rPr>
              <a:t>Artwork by @allison_horst</a:t>
            </a:r>
            <a:endParaRPr lang="en-CA" sz="1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6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591068" y="907438"/>
            <a:ext cx="90098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Great Datasets </a:t>
            </a:r>
            <a:r>
              <a:rPr lang="en-CA" sz="6600" dirty="0">
                <a:solidFill>
                  <a:srgbClr val="EEEEE6"/>
                </a:solidFill>
                <a:latin typeface="Gloria Hallelujah" panose="02000000000000000000" pitchFamily="2" charset="0"/>
              </a:rPr>
              <a:t>are</a:t>
            </a:r>
            <a:endParaRPr lang="en-CA" sz="8800" dirty="0">
              <a:solidFill>
                <a:srgbClr val="EEEEE6"/>
              </a:solidFill>
              <a:latin typeface="African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EADBC-154A-4EDF-A151-6452EE3A0D30}"/>
              </a:ext>
            </a:extLst>
          </p:cNvPr>
          <p:cNvSpPr txBox="1"/>
          <p:nvPr/>
        </p:nvSpPr>
        <p:spPr>
          <a:xfrm rot="20922437">
            <a:off x="-184703" y="413530"/>
            <a:ext cx="3551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What about</a:t>
            </a:r>
            <a:endParaRPr lang="en-CA" sz="4000" dirty="0">
              <a:solidFill>
                <a:srgbClr val="EEEEE6"/>
              </a:solidFill>
              <a:latin typeface="Africa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6DF84-ABC9-4D22-AADD-BA07FA88C4B9}"/>
              </a:ext>
            </a:extLst>
          </p:cNvPr>
          <p:cNvSpPr txBox="1"/>
          <p:nvPr/>
        </p:nvSpPr>
        <p:spPr>
          <a:xfrm rot="571903">
            <a:off x="7098259" y="907438"/>
            <a:ext cx="35515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?</a:t>
            </a:r>
            <a:endParaRPr lang="en-CA" sz="6600" dirty="0">
              <a:solidFill>
                <a:srgbClr val="EEEEE6"/>
              </a:solidFill>
              <a:latin typeface="Afric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7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591068" y="951398"/>
            <a:ext cx="90098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Great Datasets are </a:t>
            </a:r>
            <a:r>
              <a:rPr lang="en-CA" sz="8800" dirty="0">
                <a:solidFill>
                  <a:srgbClr val="0070C0"/>
                </a:solidFill>
                <a:latin typeface="African" pitchFamily="2" charset="0"/>
              </a:rPr>
              <a:t>COOL</a:t>
            </a:r>
          </a:p>
        </p:txBody>
      </p:sp>
    </p:spTree>
    <p:extLst>
      <p:ext uri="{BB962C8B-B14F-4D97-AF65-F5344CB8AC3E}">
        <p14:creationId xmlns:p14="http://schemas.microsoft.com/office/powerpoint/2010/main" val="176462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591068" y="951398"/>
            <a:ext cx="90098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Great Datasets are </a:t>
            </a:r>
            <a:r>
              <a:rPr lang="en-CA" sz="8800" dirty="0">
                <a:solidFill>
                  <a:srgbClr val="0070C0"/>
                </a:solidFill>
                <a:latin typeface="African" pitchFamily="2" charset="0"/>
              </a:rPr>
              <a:t>COOL</a:t>
            </a:r>
          </a:p>
          <a:p>
            <a:pPr algn="ctr">
              <a:spcBef>
                <a:spcPts val="1800"/>
              </a:spcBef>
            </a:pPr>
            <a:r>
              <a:rPr lang="en-C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and</a:t>
            </a:r>
          </a:p>
          <a:p>
            <a:pPr algn="ctr">
              <a:spcBef>
                <a:spcPts val="1800"/>
              </a:spcBef>
            </a:pPr>
            <a:r>
              <a:rPr lang="en-CA" sz="8000" dirty="0">
                <a:solidFill>
                  <a:srgbClr val="00823B"/>
                </a:solidFill>
                <a:latin typeface="Jokerman" panose="04090605060D06020702" pitchFamily="82" charset="0"/>
              </a:rPr>
              <a:t>INTERESTING</a:t>
            </a:r>
          </a:p>
        </p:txBody>
      </p:sp>
    </p:spTree>
    <p:extLst>
      <p:ext uri="{BB962C8B-B14F-4D97-AF65-F5344CB8AC3E}">
        <p14:creationId xmlns:p14="http://schemas.microsoft.com/office/powerpoint/2010/main" val="279811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591068" y="951398"/>
            <a:ext cx="90098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bg1">
                    <a:lumMod val="85000"/>
                  </a:schemeClr>
                </a:solidFill>
                <a:latin typeface="Gloria Hallelujah" panose="02000000000000000000" pitchFamily="2" charset="0"/>
              </a:rPr>
              <a:t>Great Datasets are </a:t>
            </a:r>
            <a:r>
              <a:rPr lang="en-CA" sz="8800" dirty="0">
                <a:solidFill>
                  <a:srgbClr val="0070C0"/>
                </a:solidFill>
                <a:latin typeface="African" pitchFamily="2" charset="0"/>
              </a:rPr>
              <a:t>COOL</a:t>
            </a:r>
          </a:p>
          <a:p>
            <a:pPr algn="ctr">
              <a:spcBef>
                <a:spcPts val="1800"/>
              </a:spcBef>
            </a:pPr>
            <a:r>
              <a:rPr lang="en-CA" sz="6600" dirty="0">
                <a:solidFill>
                  <a:schemeClr val="bg1">
                    <a:lumMod val="85000"/>
                  </a:schemeClr>
                </a:solidFill>
                <a:latin typeface="Gloria Hallelujah" panose="02000000000000000000" pitchFamily="2" charset="0"/>
              </a:rPr>
              <a:t>and</a:t>
            </a:r>
          </a:p>
          <a:p>
            <a:pPr algn="ctr">
              <a:spcBef>
                <a:spcPts val="1800"/>
              </a:spcBef>
            </a:pPr>
            <a:r>
              <a:rPr lang="en-CA" sz="8000" dirty="0">
                <a:solidFill>
                  <a:schemeClr val="bg1">
                    <a:lumMod val="85000"/>
                  </a:schemeClr>
                </a:solidFill>
                <a:latin typeface="Jokerman" panose="04090605060D06020702" pitchFamily="82" charset="0"/>
              </a:rPr>
              <a:t>INTERESTING</a:t>
            </a:r>
          </a:p>
        </p:txBody>
      </p:sp>
    </p:spTree>
    <p:extLst>
      <p:ext uri="{BB962C8B-B14F-4D97-AF65-F5344CB8AC3E}">
        <p14:creationId xmlns:p14="http://schemas.microsoft.com/office/powerpoint/2010/main" val="58379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667B5-2D1E-4ABF-92E8-324096A6768B}"/>
              </a:ext>
            </a:extLst>
          </p:cNvPr>
          <p:cNvSpPr txBox="1"/>
          <p:nvPr/>
        </p:nvSpPr>
        <p:spPr>
          <a:xfrm>
            <a:off x="1591068" y="951398"/>
            <a:ext cx="90098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dirty="0">
                <a:solidFill>
                  <a:schemeClr val="bg1">
                    <a:lumMod val="85000"/>
                  </a:schemeClr>
                </a:solidFill>
                <a:latin typeface="Gloria Hallelujah" panose="02000000000000000000" pitchFamily="2" charset="0"/>
              </a:rPr>
              <a:t>Great Datasets are </a:t>
            </a:r>
            <a:r>
              <a:rPr lang="en-CA" sz="8800" dirty="0">
                <a:solidFill>
                  <a:srgbClr val="0070C0"/>
                </a:solidFill>
                <a:latin typeface="African" pitchFamily="2" charset="0"/>
              </a:rPr>
              <a:t>COOL</a:t>
            </a:r>
          </a:p>
          <a:p>
            <a:pPr algn="ctr">
              <a:spcBef>
                <a:spcPts val="1800"/>
              </a:spcBef>
            </a:pPr>
            <a:r>
              <a:rPr lang="en-CA" sz="6600" dirty="0">
                <a:solidFill>
                  <a:schemeClr val="bg1">
                    <a:lumMod val="85000"/>
                  </a:schemeClr>
                </a:solidFill>
                <a:latin typeface="Gloria Hallelujah" panose="02000000000000000000" pitchFamily="2" charset="0"/>
              </a:rPr>
              <a:t>and</a:t>
            </a:r>
          </a:p>
          <a:p>
            <a:pPr algn="ctr">
              <a:spcBef>
                <a:spcPts val="1800"/>
              </a:spcBef>
            </a:pPr>
            <a:r>
              <a:rPr lang="en-CA" sz="8000" dirty="0">
                <a:solidFill>
                  <a:schemeClr val="bg1">
                    <a:lumMod val="85000"/>
                  </a:schemeClr>
                </a:solidFill>
                <a:latin typeface="Jokerman" panose="04090605060D06020702" pitchFamily="82" charset="0"/>
              </a:rPr>
              <a:t>INTERESTING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EAE3C-D8AE-4879-8C1D-E043A650AB01}"/>
              </a:ext>
            </a:extLst>
          </p:cNvPr>
          <p:cNvSpPr txBox="1"/>
          <p:nvPr/>
        </p:nvSpPr>
        <p:spPr>
          <a:xfrm>
            <a:off x="2176964" y="3301280"/>
            <a:ext cx="3143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Speaks to you on a deeper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4B7F9-02E8-42CA-880B-1AA4D8E66FFC}"/>
              </a:ext>
            </a:extLst>
          </p:cNvPr>
          <p:cNvSpPr txBox="1"/>
          <p:nvPr/>
        </p:nvSpPr>
        <p:spPr>
          <a:xfrm>
            <a:off x="8001009" y="2541070"/>
            <a:ext cx="30096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Cool to me isn’t (necessarily) cool to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77142-97C8-4909-86B5-76BFCBB780A1}"/>
              </a:ext>
            </a:extLst>
          </p:cNvPr>
          <p:cNvSpPr txBox="1"/>
          <p:nvPr/>
        </p:nvSpPr>
        <p:spPr>
          <a:xfrm>
            <a:off x="2160206" y="2017850"/>
            <a:ext cx="3641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loria Hallelujah" panose="02000000000000000000" pitchFamily="2" charset="0"/>
              </a:rPr>
              <a:t>“That’s cool!”</a:t>
            </a:r>
          </a:p>
        </p:txBody>
      </p:sp>
    </p:spTree>
    <p:extLst>
      <p:ext uri="{BB962C8B-B14F-4D97-AF65-F5344CB8AC3E}">
        <p14:creationId xmlns:p14="http://schemas.microsoft.com/office/powerpoint/2010/main" val="220531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365</Words>
  <Application>Microsoft Office PowerPoint</Application>
  <PresentationFormat>Widescreen</PresentationFormat>
  <Paragraphs>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African</vt:lpstr>
      <vt:lpstr>Arial</vt:lpstr>
      <vt:lpstr>Bahnschrift</vt:lpstr>
      <vt:lpstr>Bahnschrift Light</vt:lpstr>
      <vt:lpstr>Calibri</vt:lpstr>
      <vt:lpstr>Calibri Light</vt:lpstr>
      <vt:lpstr>Gloria Hallelujah</vt:lpstr>
      <vt:lpstr>Jokerman</vt:lpstr>
      <vt:lpstr>Office Theme</vt:lpstr>
      <vt:lpstr>The Power of Great 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Power of Great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Great™ datasets</dc:title>
  <dc:creator>Alex Cookson</dc:creator>
  <cp:lastModifiedBy>Alex Cookson</cp:lastModifiedBy>
  <cp:revision>142</cp:revision>
  <dcterms:created xsi:type="dcterms:W3CDTF">2020-11-24T17:05:33Z</dcterms:created>
  <dcterms:modified xsi:type="dcterms:W3CDTF">2020-12-09T17:19:36Z</dcterms:modified>
</cp:coreProperties>
</file>