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72" r:id="rId4"/>
    <p:sldId id="270" r:id="rId5"/>
    <p:sldId id="271" r:id="rId6"/>
    <p:sldId id="259" r:id="rId7"/>
    <p:sldId id="262" r:id="rId8"/>
    <p:sldId id="264" r:id="rId9"/>
    <p:sldId id="273" r:id="rId10"/>
    <p:sldId id="277" r:id="rId11"/>
    <p:sldId id="278" r:id="rId12"/>
    <p:sldId id="275" r:id="rId13"/>
    <p:sldId id="263" r:id="rId14"/>
    <p:sldId id="267" r:id="rId15"/>
    <p:sldId id="282" r:id="rId16"/>
    <p:sldId id="274" r:id="rId17"/>
    <p:sldId id="279" r:id="rId18"/>
    <p:sldId id="281" r:id="rId19"/>
    <p:sldId id="280" r:id="rId20"/>
    <p:sldId id="276" r:id="rId21"/>
    <p:sldId id="285" r:id="rId22"/>
    <p:sldId id="283" r:id="rId23"/>
    <p:sldId id="284" r:id="rId24"/>
    <p:sldId id="26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796" autoAdjust="0"/>
  </p:normalViewPr>
  <p:slideViewPr>
    <p:cSldViewPr snapToGrid="0">
      <p:cViewPr varScale="1">
        <p:scale>
          <a:sx n="62" d="100"/>
          <a:sy n="62" d="100"/>
        </p:scale>
        <p:origin x="8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CBCE9E4-2C16-42CF-7F31-7646848120DC}"/>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stStyle>
          <a:p>
            <a:pPr lvl="0"/>
            <a:endParaRPr lang="de-DE"/>
          </a:p>
        </p:txBody>
      </p:sp>
      <p:sp>
        <p:nvSpPr>
          <p:cNvPr id="3" name="Datumsplatzhalter 2">
            <a:extLst>
              <a:ext uri="{FF2B5EF4-FFF2-40B4-BE49-F238E27FC236}">
                <a16:creationId xmlns:a16="http://schemas.microsoft.com/office/drawing/2014/main" id="{3A5DC78B-93EE-C10E-CD09-3C9DA88AF8D9}"/>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stStyle>
          <a:p>
            <a:pPr lvl="0"/>
            <a:fld id="{F5711D56-9CCC-4F36-B653-1DCB47ED0D69}" type="datetime1">
              <a:rPr lang="de-DE"/>
              <a:pPr lvl="0"/>
              <a:t>29.06.2023</a:t>
            </a:fld>
            <a:endParaRPr lang="de-DE"/>
          </a:p>
        </p:txBody>
      </p:sp>
      <p:sp>
        <p:nvSpPr>
          <p:cNvPr id="4" name="Folienbildplatzhalter 3">
            <a:extLst>
              <a:ext uri="{FF2B5EF4-FFF2-40B4-BE49-F238E27FC236}">
                <a16:creationId xmlns:a16="http://schemas.microsoft.com/office/drawing/2014/main" id="{5D74905C-FBBC-BA99-985A-E37AA1C338DD}"/>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izenplatzhalter 4">
            <a:extLst>
              <a:ext uri="{FF2B5EF4-FFF2-40B4-BE49-F238E27FC236}">
                <a16:creationId xmlns:a16="http://schemas.microsoft.com/office/drawing/2014/main" id="{98FAB9C2-256A-A6FF-5FE8-6FD8E3277356}"/>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EB93C7BB-A23B-C035-2D4C-3AE5F8A5261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stStyle>
          <a:p>
            <a:pPr lvl="0"/>
            <a:endParaRPr lang="de-DE"/>
          </a:p>
        </p:txBody>
      </p:sp>
      <p:sp>
        <p:nvSpPr>
          <p:cNvPr id="7" name="Foliennummernplatzhalter 6">
            <a:extLst>
              <a:ext uri="{FF2B5EF4-FFF2-40B4-BE49-F238E27FC236}">
                <a16:creationId xmlns:a16="http://schemas.microsoft.com/office/drawing/2014/main" id="{769DB9DA-4B19-F33A-993E-48B38B156687}"/>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stStyle>
          <a:p>
            <a:pPr lvl="0"/>
            <a:fld id="{6418A489-767D-4C4E-B381-262550C36D3C}" type="slidenum">
              <a:t>‹Nr.›</a:t>
            </a:fld>
            <a:endParaRPr lang="de-DE"/>
          </a:p>
        </p:txBody>
      </p:sp>
    </p:spTree>
    <p:extLst>
      <p:ext uri="{BB962C8B-B14F-4D97-AF65-F5344CB8AC3E}">
        <p14:creationId xmlns:p14="http://schemas.microsoft.com/office/powerpoint/2010/main" val="4058693178"/>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a:t>Welcome </a:t>
            </a:r>
            <a:r>
              <a:rPr lang="de-DE" dirty="0" err="1"/>
              <a:t>to</a:t>
            </a:r>
            <a:r>
              <a:rPr lang="de-DE" dirty="0"/>
              <a:t> </a:t>
            </a:r>
            <a:r>
              <a:rPr lang="de-DE" dirty="0" err="1"/>
              <a:t>my</a:t>
            </a:r>
            <a:r>
              <a:rPr lang="de-DE" dirty="0"/>
              <a:t> </a:t>
            </a:r>
            <a:r>
              <a:rPr lang="de-DE" dirty="0" err="1"/>
              <a:t>talk</a:t>
            </a:r>
            <a:r>
              <a:rPr lang="de-DE" dirty="0"/>
              <a:t> on </a:t>
            </a:r>
            <a:r>
              <a:rPr lang="de-DE" dirty="0" err="1"/>
              <a:t>the</a:t>
            </a:r>
            <a:r>
              <a:rPr lang="de-DE" dirty="0"/>
              <a:t> </a:t>
            </a:r>
            <a:r>
              <a:rPr lang="de-DE" dirty="0" err="1"/>
              <a:t>writing</a:t>
            </a:r>
            <a:r>
              <a:rPr lang="de-DE" dirty="0"/>
              <a:t> style </a:t>
            </a:r>
            <a:r>
              <a:rPr lang="de-DE" dirty="0" err="1"/>
              <a:t>of</a:t>
            </a:r>
            <a:r>
              <a:rPr lang="de-DE" dirty="0"/>
              <a:t> </a:t>
            </a:r>
            <a:r>
              <a:rPr lang="de-DE" dirty="0" err="1"/>
              <a:t>covid</a:t>
            </a:r>
            <a:r>
              <a:rPr lang="de-DE" dirty="0"/>
              <a:t> </a:t>
            </a:r>
            <a:r>
              <a:rPr lang="de-DE" dirty="0" err="1"/>
              <a:t>sceptics</a:t>
            </a:r>
            <a:r>
              <a:rPr lang="de-DE" dirty="0"/>
              <a:t> on </a:t>
            </a:r>
            <a:r>
              <a:rPr lang="de-DE" dirty="0" err="1"/>
              <a:t>telegram</a:t>
            </a:r>
            <a:r>
              <a:rPr lang="de-DE" dirty="0"/>
              <a:t>, </a:t>
            </a:r>
            <a:r>
              <a:rPr lang="de-DE" dirty="0" err="1"/>
              <a:t>it‘s</a:t>
            </a:r>
            <a:r>
              <a:rPr lang="de-DE" dirty="0"/>
              <a:t> such a </a:t>
            </a:r>
            <a:r>
              <a:rPr lang="de-DE" dirty="0" err="1"/>
              <a:t>pleasure</a:t>
            </a:r>
            <a:r>
              <a:rPr lang="de-DE" dirty="0"/>
              <a:t> </a:t>
            </a:r>
            <a:r>
              <a:rPr lang="de-DE" dirty="0" err="1"/>
              <a:t>you</a:t>
            </a:r>
            <a:r>
              <a:rPr lang="de-DE" dirty="0"/>
              <a:t> all </a:t>
            </a:r>
            <a:r>
              <a:rPr lang="de-DE" dirty="0" err="1"/>
              <a:t>came</a:t>
            </a:r>
            <a:r>
              <a:rPr lang="de-DE" dirty="0"/>
              <a:t>.</a:t>
            </a:r>
          </a:p>
        </p:txBody>
      </p:sp>
      <p:sp>
        <p:nvSpPr>
          <p:cNvPr id="4" name="Foliennummernplatzhalter 3"/>
          <p:cNvSpPr>
            <a:spLocks noGrp="1"/>
          </p:cNvSpPr>
          <p:nvPr>
            <p:ph type="sldNum" sz="quarter" idx="5"/>
          </p:nvPr>
        </p:nvSpPr>
        <p:spPr/>
        <p:txBody>
          <a:bodyPr/>
          <a:lstStyle/>
          <a:p>
            <a:pPr lvl="0"/>
            <a:fld id="{6418A489-767D-4C4E-B381-262550C36D3C}" type="slidenum">
              <a:rPr lang="de-DE" smtClean="0"/>
              <a:t>1</a:t>
            </a:fld>
            <a:endParaRPr lang="de-DE"/>
          </a:p>
        </p:txBody>
      </p:sp>
    </p:spTree>
    <p:extLst>
      <p:ext uri="{BB962C8B-B14F-4D97-AF65-F5344CB8AC3E}">
        <p14:creationId xmlns:p14="http://schemas.microsoft.com/office/powerpoint/2010/main" val="1850938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3263D5-8ADB-DD23-6ACA-1B53CA8C59D5}"/>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D42B11A8-01D8-8385-A139-09B005FBF4A7}"/>
              </a:ext>
            </a:extLst>
          </p:cNvPr>
          <p:cNvSpPr txBox="1">
            <a:spLocks noGrp="1"/>
          </p:cNvSpPr>
          <p:nvPr>
            <p:ph type="body" sz="quarter" idx="1"/>
          </p:nvPr>
        </p:nvSpPr>
        <p:spPr/>
        <p:txBody>
          <a:bodyPr/>
          <a:lstStyle/>
          <a:p>
            <a:pPr lvl="0"/>
            <a:r>
              <a:rPr lang="en-GB" dirty="0"/>
              <a:t>These stylistic markers could be playing into their labelling, if they’re vectorizable. Of course, when turning the words into vectors, creative spelling or neologisms will just not be taken into account because </a:t>
            </a:r>
            <a:r>
              <a:rPr lang="en-GB" dirty="0" err="1"/>
              <a:t>fasttext</a:t>
            </a:r>
            <a:r>
              <a:rPr lang="en-GB" dirty="0"/>
              <a:t> which I used just doesn’t provide vectors for those words, it can’t.</a:t>
            </a:r>
          </a:p>
          <a:p>
            <a:pPr lvl="0"/>
            <a:endParaRPr lang="en-GB" dirty="0"/>
          </a:p>
          <a:p>
            <a:pPr lvl="0"/>
            <a:r>
              <a:rPr lang="en-GB" dirty="0"/>
              <a:t>Beyond simple words, style can be the decision to use irony which is visible to us as a long sequence of exaggerations. Or certain argumentative structures like </a:t>
            </a:r>
            <a:r>
              <a:rPr lang="en-GB" dirty="0" err="1"/>
              <a:t>wenn-dann</a:t>
            </a:r>
            <a:r>
              <a:rPr lang="en-GB" dirty="0"/>
              <a:t> / sentence length / even emoji alternations</a:t>
            </a:r>
          </a:p>
        </p:txBody>
      </p:sp>
      <p:sp>
        <p:nvSpPr>
          <p:cNvPr id="4" name="Foliennummernplatzhalter 3">
            <a:extLst>
              <a:ext uri="{FF2B5EF4-FFF2-40B4-BE49-F238E27FC236}">
                <a16:creationId xmlns:a16="http://schemas.microsoft.com/office/drawing/2014/main" id="{68C98839-0381-D5F9-E834-7091FA82C97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36DBDF1-EDA8-486F-BDAC-E1203BB30774}" type="slidenum">
              <a:t>11</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A6413F0-1B23-C33A-B7A0-0129F490726F}"/>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F82E8F4E-37E8-76D2-8FF9-3FF3B897E2B5}"/>
              </a:ext>
            </a:extLst>
          </p:cNvPr>
          <p:cNvSpPr txBox="1">
            <a:spLocks noGrp="1"/>
          </p:cNvSpPr>
          <p:nvPr>
            <p:ph type="body" sz="quarter" idx="1"/>
          </p:nvPr>
        </p:nvSpPr>
        <p:spPr/>
        <p:txBody>
          <a:bodyPr/>
          <a:lstStyle/>
          <a:p>
            <a:pPr lvl="0"/>
            <a:r>
              <a:rPr lang="de-DE" dirty="0" err="1">
                <a:solidFill>
                  <a:srgbClr val="292929"/>
                </a:solidFill>
                <a:latin typeface="source-serif-pro"/>
              </a:rPr>
              <a:t>History</a:t>
            </a:r>
            <a:r>
              <a:rPr lang="de-DE" dirty="0">
                <a:solidFill>
                  <a:srgbClr val="292929"/>
                </a:solidFill>
                <a:latin typeface="source-serif-pro"/>
              </a:rPr>
              <a:t> </a:t>
            </a:r>
            <a:r>
              <a:rPr lang="de-DE" dirty="0" err="1">
                <a:solidFill>
                  <a:srgbClr val="292929"/>
                </a:solidFill>
                <a:latin typeface="source-serif-pro"/>
              </a:rPr>
              <a:t>of</a:t>
            </a:r>
            <a:r>
              <a:rPr lang="de-DE" dirty="0">
                <a:solidFill>
                  <a:srgbClr val="292929"/>
                </a:solidFill>
                <a:latin typeface="source-serif-pro"/>
              </a:rPr>
              <a:t> </a:t>
            </a:r>
            <a:r>
              <a:rPr lang="de-DE" dirty="0" err="1">
                <a:solidFill>
                  <a:srgbClr val="292929"/>
                </a:solidFill>
                <a:latin typeface="source-serif-pro"/>
              </a:rPr>
              <a:t>neural</a:t>
            </a:r>
            <a:r>
              <a:rPr lang="de-DE" dirty="0">
                <a:solidFill>
                  <a:srgbClr val="292929"/>
                </a:solidFill>
                <a:latin typeface="source-serif-pro"/>
              </a:rPr>
              <a:t> Networks: </a:t>
            </a:r>
            <a:r>
              <a:rPr lang="de-DE" dirty="0" err="1">
                <a:solidFill>
                  <a:srgbClr val="292929"/>
                </a:solidFill>
                <a:latin typeface="source-serif-pro"/>
              </a:rPr>
              <a:t>artificial</a:t>
            </a:r>
            <a:r>
              <a:rPr lang="de-DE" dirty="0">
                <a:solidFill>
                  <a:srgbClr val="292929"/>
                </a:solidFill>
                <a:latin typeface="source-serif-pro"/>
              </a:rPr>
              <a:t> </a:t>
            </a:r>
            <a:r>
              <a:rPr lang="de-DE" dirty="0" err="1">
                <a:solidFill>
                  <a:srgbClr val="292929"/>
                </a:solidFill>
                <a:latin typeface="source-serif-pro"/>
              </a:rPr>
              <a:t>neuron</a:t>
            </a:r>
            <a:r>
              <a:rPr lang="de-DE" dirty="0">
                <a:solidFill>
                  <a:srgbClr val="292929"/>
                </a:solidFill>
                <a:latin typeface="source-serif-pro"/>
              </a:rPr>
              <a:t> 1943, </a:t>
            </a:r>
            <a:r>
              <a:rPr lang="de-DE" dirty="0" err="1">
                <a:solidFill>
                  <a:srgbClr val="292929"/>
                </a:solidFill>
                <a:latin typeface="source-serif-pro"/>
              </a:rPr>
              <a:t>Perceptron</a:t>
            </a:r>
            <a:r>
              <a:rPr lang="de-DE" dirty="0">
                <a:solidFill>
                  <a:srgbClr val="292929"/>
                </a:solidFill>
                <a:latin typeface="source-serif-pro"/>
              </a:rPr>
              <a:t> 1958, CNN 1985, LSTM 1997, BERT 2018</a:t>
            </a:r>
          </a:p>
          <a:p>
            <a:pPr lvl="0"/>
            <a:endParaRPr lang="de-DE" dirty="0">
              <a:solidFill>
                <a:srgbClr val="292929"/>
              </a:solidFill>
              <a:latin typeface="source-serif-pro"/>
            </a:endParaRPr>
          </a:p>
          <a:p>
            <a:pPr lvl="0"/>
            <a:r>
              <a:rPr lang="de-DE" dirty="0" err="1">
                <a:solidFill>
                  <a:srgbClr val="292929"/>
                </a:solidFill>
                <a:latin typeface="source-serif-pro"/>
              </a:rPr>
              <a:t>Convolutional</a:t>
            </a:r>
            <a:r>
              <a:rPr lang="de-DE" dirty="0">
                <a:solidFill>
                  <a:srgbClr val="292929"/>
                </a:solidFill>
                <a:latin typeface="source-serif-pro"/>
              </a:rPr>
              <a:t> </a:t>
            </a:r>
            <a:r>
              <a:rPr lang="de-DE" dirty="0" err="1">
                <a:solidFill>
                  <a:srgbClr val="292929"/>
                </a:solidFill>
                <a:latin typeface="source-serif-pro"/>
              </a:rPr>
              <a:t>Neural</a:t>
            </a:r>
            <a:r>
              <a:rPr lang="de-DE" dirty="0">
                <a:solidFill>
                  <a:srgbClr val="292929"/>
                </a:solidFill>
                <a:latin typeface="source-serif-pro"/>
              </a:rPr>
              <a:t> Network</a:t>
            </a:r>
          </a:p>
          <a:p>
            <a:pPr lvl="0"/>
            <a:r>
              <a:rPr lang="de-DE" dirty="0" err="1">
                <a:solidFill>
                  <a:srgbClr val="292929"/>
                </a:solidFill>
                <a:latin typeface="source-serif-pro"/>
              </a:rPr>
              <a:t>Fastforward</a:t>
            </a:r>
            <a:endParaRPr lang="de-DE" dirty="0">
              <a:solidFill>
                <a:srgbClr val="292929"/>
              </a:solidFill>
              <a:latin typeface="source-serif-pro"/>
            </a:endParaRPr>
          </a:p>
          <a:p>
            <a:pPr lvl="0"/>
            <a:r>
              <a:rPr lang="de-DE" dirty="0" err="1">
                <a:solidFill>
                  <a:srgbClr val="292929"/>
                </a:solidFill>
                <a:latin typeface="source-serif-pro"/>
              </a:rPr>
              <a:t>Convolutional</a:t>
            </a:r>
            <a:r>
              <a:rPr lang="de-DE" dirty="0">
                <a:solidFill>
                  <a:srgbClr val="292929"/>
                </a:solidFill>
                <a:latin typeface="source-serif-pro"/>
              </a:rPr>
              <a:t> </a:t>
            </a:r>
            <a:r>
              <a:rPr lang="de-DE" dirty="0" err="1">
                <a:solidFill>
                  <a:srgbClr val="292929"/>
                </a:solidFill>
                <a:latin typeface="source-serif-pro"/>
              </a:rPr>
              <a:t>layers</a:t>
            </a:r>
            <a:r>
              <a:rPr lang="de-DE" dirty="0">
                <a:solidFill>
                  <a:srgbClr val="292929"/>
                </a:solidFill>
                <a:latin typeface="source-serif-pro"/>
              </a:rPr>
              <a:t>: </a:t>
            </a:r>
            <a:r>
              <a:rPr lang="de-DE" dirty="0" err="1">
                <a:solidFill>
                  <a:srgbClr val="292929"/>
                </a:solidFill>
                <a:latin typeface="source-serif-pro"/>
              </a:rPr>
              <a:t>information</a:t>
            </a:r>
            <a:r>
              <a:rPr lang="de-DE" dirty="0">
                <a:solidFill>
                  <a:srgbClr val="292929"/>
                </a:solidFill>
                <a:latin typeface="source-serif-pro"/>
              </a:rPr>
              <a:t> in </a:t>
            </a:r>
            <a:r>
              <a:rPr lang="de-DE" dirty="0" err="1">
                <a:solidFill>
                  <a:srgbClr val="292929"/>
                </a:solidFill>
                <a:latin typeface="source-serif-pro"/>
              </a:rPr>
              <a:t>the</a:t>
            </a:r>
            <a:r>
              <a:rPr lang="de-DE" dirty="0">
                <a:solidFill>
                  <a:srgbClr val="292929"/>
                </a:solidFill>
                <a:latin typeface="source-serif-pro"/>
              </a:rPr>
              <a:t> </a:t>
            </a:r>
            <a:r>
              <a:rPr lang="de-DE" dirty="0" err="1">
                <a:solidFill>
                  <a:srgbClr val="292929"/>
                </a:solidFill>
                <a:latin typeface="source-serif-pro"/>
              </a:rPr>
              <a:t>filter</a:t>
            </a:r>
            <a:r>
              <a:rPr lang="de-DE" dirty="0">
                <a:solidFill>
                  <a:srgbClr val="292929"/>
                </a:solidFill>
                <a:latin typeface="source-serif-pro"/>
              </a:rPr>
              <a:t> </a:t>
            </a:r>
            <a:r>
              <a:rPr lang="de-DE" dirty="0" err="1">
                <a:solidFill>
                  <a:srgbClr val="292929"/>
                </a:solidFill>
                <a:latin typeface="source-serif-pro"/>
              </a:rPr>
              <a:t>gets</a:t>
            </a:r>
            <a:r>
              <a:rPr lang="de-DE" dirty="0">
                <a:solidFill>
                  <a:srgbClr val="292929"/>
                </a:solidFill>
                <a:latin typeface="source-serif-pro"/>
              </a:rPr>
              <a:t> </a:t>
            </a:r>
            <a:r>
              <a:rPr lang="de-DE" dirty="0" err="1">
                <a:solidFill>
                  <a:srgbClr val="292929"/>
                </a:solidFill>
                <a:latin typeface="source-serif-pro"/>
              </a:rPr>
              <a:t>compressed</a:t>
            </a:r>
            <a:r>
              <a:rPr lang="de-DE" dirty="0">
                <a:solidFill>
                  <a:srgbClr val="292929"/>
                </a:solidFill>
                <a:latin typeface="source-serif-pro"/>
              </a:rPr>
              <a:t> and </a:t>
            </a:r>
            <a:r>
              <a:rPr lang="de-DE" dirty="0" err="1">
                <a:solidFill>
                  <a:srgbClr val="292929"/>
                </a:solidFill>
                <a:latin typeface="source-serif-pro"/>
              </a:rPr>
              <a:t>more</a:t>
            </a:r>
            <a:r>
              <a:rPr lang="de-DE" dirty="0">
                <a:solidFill>
                  <a:srgbClr val="292929"/>
                </a:solidFill>
                <a:latin typeface="source-serif-pro"/>
              </a:rPr>
              <a:t> relevant </a:t>
            </a:r>
            <a:r>
              <a:rPr lang="de-DE" dirty="0" err="1">
                <a:solidFill>
                  <a:srgbClr val="292929"/>
                </a:solidFill>
                <a:latin typeface="source-serif-pro"/>
              </a:rPr>
              <a:t>features</a:t>
            </a:r>
            <a:r>
              <a:rPr lang="de-DE" dirty="0">
                <a:solidFill>
                  <a:srgbClr val="292929"/>
                </a:solidFill>
                <a:latin typeface="source-serif-pro"/>
              </a:rPr>
              <a:t> </a:t>
            </a:r>
            <a:r>
              <a:rPr lang="de-DE" dirty="0" err="1">
                <a:solidFill>
                  <a:srgbClr val="292929"/>
                </a:solidFill>
                <a:latin typeface="source-serif-pro"/>
              </a:rPr>
              <a:t>can</a:t>
            </a:r>
            <a:r>
              <a:rPr lang="de-DE" dirty="0">
                <a:solidFill>
                  <a:srgbClr val="292929"/>
                </a:solidFill>
                <a:latin typeface="source-serif-pro"/>
              </a:rPr>
              <a:t> </a:t>
            </a:r>
            <a:r>
              <a:rPr lang="de-DE" dirty="0" err="1">
                <a:solidFill>
                  <a:srgbClr val="292929"/>
                </a:solidFill>
                <a:latin typeface="source-serif-pro"/>
              </a:rPr>
              <a:t>be</a:t>
            </a:r>
            <a:r>
              <a:rPr lang="de-DE" dirty="0">
                <a:solidFill>
                  <a:srgbClr val="292929"/>
                </a:solidFill>
                <a:latin typeface="source-serif-pro"/>
              </a:rPr>
              <a:t> </a:t>
            </a:r>
            <a:r>
              <a:rPr lang="de-DE" dirty="0" err="1">
                <a:solidFill>
                  <a:srgbClr val="292929"/>
                </a:solidFill>
                <a:latin typeface="source-serif-pro"/>
              </a:rPr>
              <a:t>extracted</a:t>
            </a:r>
            <a:endParaRPr lang="de-DE" dirty="0">
              <a:solidFill>
                <a:srgbClr val="292929"/>
              </a:solidFill>
              <a:latin typeface="source-serif-pro"/>
            </a:endParaRPr>
          </a:p>
          <a:p>
            <a:pPr lvl="0"/>
            <a:r>
              <a:rPr lang="de-DE" dirty="0" err="1">
                <a:solidFill>
                  <a:srgbClr val="292929"/>
                </a:solidFill>
                <a:latin typeface="source-serif-pro"/>
              </a:rPr>
              <a:t>keywords</a:t>
            </a:r>
            <a:endParaRPr lang="de-DE" dirty="0">
              <a:solidFill>
                <a:srgbClr val="292929"/>
              </a:solidFill>
              <a:latin typeface="source-serif-pro"/>
            </a:endParaRPr>
          </a:p>
          <a:p>
            <a:pPr lvl="0"/>
            <a:endParaRPr lang="de-DE" dirty="0">
              <a:solidFill>
                <a:srgbClr val="292929"/>
              </a:solidFill>
              <a:latin typeface="source-serif-pro"/>
            </a:endParaRPr>
          </a:p>
          <a:p>
            <a:pPr lvl="0"/>
            <a:r>
              <a:rPr lang="de-DE" dirty="0">
                <a:solidFill>
                  <a:srgbClr val="292929"/>
                </a:solidFill>
                <a:latin typeface="source-serif-pro"/>
              </a:rPr>
              <a:t>Long Short Term Memory in </a:t>
            </a:r>
            <a:r>
              <a:rPr lang="de-DE" dirty="0" err="1">
                <a:solidFill>
                  <a:srgbClr val="292929"/>
                </a:solidFill>
                <a:latin typeface="source-serif-pro"/>
              </a:rPr>
              <a:t>Recurrent</a:t>
            </a:r>
            <a:r>
              <a:rPr lang="de-DE" dirty="0">
                <a:solidFill>
                  <a:srgbClr val="292929"/>
                </a:solidFill>
                <a:latin typeface="source-serif-pro"/>
              </a:rPr>
              <a:t> </a:t>
            </a:r>
            <a:r>
              <a:rPr lang="de-DE" dirty="0" err="1">
                <a:solidFill>
                  <a:srgbClr val="292929"/>
                </a:solidFill>
                <a:latin typeface="source-serif-pro"/>
              </a:rPr>
              <a:t>Neural</a:t>
            </a:r>
            <a:r>
              <a:rPr lang="de-DE" dirty="0">
                <a:solidFill>
                  <a:srgbClr val="292929"/>
                </a:solidFill>
                <a:latin typeface="source-serif-pro"/>
              </a:rPr>
              <a:t> Network</a:t>
            </a:r>
          </a:p>
          <a:p>
            <a:pPr lvl="0"/>
            <a:endParaRPr lang="de-DE" dirty="0">
              <a:solidFill>
                <a:srgbClr val="292929"/>
              </a:solidFill>
              <a:latin typeface="source-serif-pro"/>
            </a:endParaRPr>
          </a:p>
          <a:p>
            <a:pPr lvl="0"/>
            <a:r>
              <a:rPr lang="de-DE" dirty="0" err="1">
                <a:solidFill>
                  <a:srgbClr val="292929"/>
                </a:solidFill>
                <a:latin typeface="source-serif-pro"/>
              </a:rPr>
              <a:t>Bidirectional</a:t>
            </a:r>
            <a:r>
              <a:rPr lang="de-DE" dirty="0">
                <a:solidFill>
                  <a:srgbClr val="292929"/>
                </a:solidFill>
                <a:latin typeface="source-serif-pro"/>
              </a:rPr>
              <a:t> Encoder </a:t>
            </a:r>
            <a:r>
              <a:rPr lang="de-DE" dirty="0" err="1">
                <a:solidFill>
                  <a:srgbClr val="292929"/>
                </a:solidFill>
                <a:latin typeface="source-serif-pro"/>
              </a:rPr>
              <a:t>Representations</a:t>
            </a:r>
            <a:r>
              <a:rPr lang="de-DE" dirty="0">
                <a:solidFill>
                  <a:srgbClr val="292929"/>
                </a:solidFill>
                <a:latin typeface="source-serif-pro"/>
              </a:rPr>
              <a:t> </a:t>
            </a:r>
            <a:r>
              <a:rPr lang="de-DE" dirty="0" err="1">
                <a:solidFill>
                  <a:srgbClr val="292929"/>
                </a:solidFill>
                <a:latin typeface="source-serif-pro"/>
              </a:rPr>
              <a:t>from</a:t>
            </a:r>
            <a:r>
              <a:rPr lang="de-DE" dirty="0">
                <a:solidFill>
                  <a:srgbClr val="292929"/>
                </a:solidFill>
                <a:latin typeface="source-serif-pro"/>
              </a:rPr>
              <a:t> Transformers</a:t>
            </a:r>
            <a:endParaRPr lang="de-DE" dirty="0"/>
          </a:p>
        </p:txBody>
      </p:sp>
      <p:sp>
        <p:nvSpPr>
          <p:cNvPr id="4" name="Foliennummernplatzhalter 3">
            <a:extLst>
              <a:ext uri="{FF2B5EF4-FFF2-40B4-BE49-F238E27FC236}">
                <a16:creationId xmlns:a16="http://schemas.microsoft.com/office/drawing/2014/main" id="{40FADC8E-B522-2BB6-588D-5E2716F9995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4BAB1AD-A700-4E11-87CF-972096878814}" type="slidenum">
              <a:t>13</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0388BEE-8CD0-074D-D52D-2186114E543D}"/>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34E216EB-172C-03D8-2F07-4F2972127B78}"/>
              </a:ext>
            </a:extLst>
          </p:cNvPr>
          <p:cNvSpPr txBox="1">
            <a:spLocks noGrp="1"/>
          </p:cNvSpPr>
          <p:nvPr>
            <p:ph type="body" sz="quarter" idx="1"/>
          </p:nvPr>
        </p:nvSpPr>
        <p:spPr/>
        <p:txBody>
          <a:bodyPr/>
          <a:lstStyle/>
          <a:p>
            <a:pPr lvl="0"/>
            <a:r>
              <a:rPr lang="de-DE" dirty="0" err="1">
                <a:solidFill>
                  <a:srgbClr val="292929"/>
                </a:solidFill>
                <a:latin typeface="source-serif-pro"/>
              </a:rPr>
              <a:t>Convolutional</a:t>
            </a:r>
            <a:r>
              <a:rPr lang="de-DE" dirty="0">
                <a:solidFill>
                  <a:srgbClr val="292929"/>
                </a:solidFill>
                <a:latin typeface="source-serif-pro"/>
              </a:rPr>
              <a:t> </a:t>
            </a:r>
            <a:r>
              <a:rPr lang="de-DE" dirty="0" err="1">
                <a:solidFill>
                  <a:srgbClr val="292929"/>
                </a:solidFill>
                <a:latin typeface="source-serif-pro"/>
              </a:rPr>
              <a:t>Neural</a:t>
            </a:r>
            <a:r>
              <a:rPr lang="de-DE" dirty="0">
                <a:solidFill>
                  <a:srgbClr val="292929"/>
                </a:solidFill>
                <a:latin typeface="source-serif-pro"/>
              </a:rPr>
              <a:t> Network</a:t>
            </a:r>
          </a:p>
          <a:p>
            <a:pPr lvl="0"/>
            <a:endParaRPr lang="de-DE" dirty="0">
              <a:solidFill>
                <a:srgbClr val="292929"/>
              </a:solidFill>
              <a:latin typeface="source-serif-pro"/>
            </a:endParaRPr>
          </a:p>
          <a:p>
            <a:pPr lvl="0"/>
            <a:r>
              <a:rPr lang="de-DE" dirty="0">
                <a:solidFill>
                  <a:srgbClr val="292929"/>
                </a:solidFill>
                <a:latin typeface="source-serif-pro"/>
              </a:rPr>
              <a:t>Long Short Term Memory in </a:t>
            </a:r>
            <a:r>
              <a:rPr lang="de-DE" dirty="0" err="1">
                <a:solidFill>
                  <a:srgbClr val="292929"/>
                </a:solidFill>
                <a:latin typeface="source-serif-pro"/>
              </a:rPr>
              <a:t>Recurrent</a:t>
            </a:r>
            <a:r>
              <a:rPr lang="de-DE" dirty="0">
                <a:solidFill>
                  <a:srgbClr val="292929"/>
                </a:solidFill>
                <a:latin typeface="source-serif-pro"/>
              </a:rPr>
              <a:t> </a:t>
            </a:r>
            <a:r>
              <a:rPr lang="de-DE" dirty="0" err="1">
                <a:solidFill>
                  <a:srgbClr val="292929"/>
                </a:solidFill>
                <a:latin typeface="source-serif-pro"/>
              </a:rPr>
              <a:t>Neural</a:t>
            </a:r>
            <a:r>
              <a:rPr lang="de-DE" dirty="0">
                <a:solidFill>
                  <a:srgbClr val="292929"/>
                </a:solidFill>
                <a:latin typeface="source-serif-pro"/>
              </a:rPr>
              <a:t> Network</a:t>
            </a:r>
          </a:p>
          <a:p>
            <a:pPr lvl="0"/>
            <a:r>
              <a:rPr lang="de-DE" dirty="0" err="1">
                <a:solidFill>
                  <a:srgbClr val="292929"/>
                </a:solidFill>
                <a:latin typeface="source-serif-pro"/>
              </a:rPr>
              <a:t>Recurrent</a:t>
            </a:r>
            <a:r>
              <a:rPr lang="de-DE" dirty="0">
                <a:solidFill>
                  <a:srgbClr val="292929"/>
                </a:solidFill>
                <a:latin typeface="source-serif-pro"/>
              </a:rPr>
              <a:t> </a:t>
            </a:r>
            <a:r>
              <a:rPr lang="de-DE" dirty="0" err="1">
                <a:solidFill>
                  <a:srgbClr val="292929"/>
                </a:solidFill>
                <a:latin typeface="source-serif-pro"/>
              </a:rPr>
              <a:t>Neural</a:t>
            </a:r>
            <a:r>
              <a:rPr lang="de-DE" dirty="0">
                <a:solidFill>
                  <a:srgbClr val="292929"/>
                </a:solidFill>
                <a:latin typeface="source-serif-pro"/>
              </a:rPr>
              <a:t> Networks</a:t>
            </a:r>
          </a:p>
          <a:p>
            <a:pPr lvl="0"/>
            <a:r>
              <a:rPr lang="de-DE" dirty="0">
                <a:solidFill>
                  <a:srgbClr val="292929"/>
                </a:solidFill>
                <a:latin typeface="source-serif-pro"/>
              </a:rPr>
              <a:t>LSTM NNs </a:t>
            </a:r>
            <a:r>
              <a:rPr lang="en-US" b="0" i="0" dirty="0">
                <a:solidFill>
                  <a:srgbClr val="212529"/>
                </a:solidFill>
                <a:effectLst/>
                <a:latin typeface="Open Sans"/>
              </a:rPr>
              <a:t>are capable of learning long-term dependencies, especially in sequence data… like language data!</a:t>
            </a:r>
          </a:p>
          <a:p>
            <a:pPr lvl="0"/>
            <a:r>
              <a:rPr lang="en-US" b="0" i="0" dirty="0">
                <a:solidFill>
                  <a:srgbClr val="212529"/>
                </a:solidFill>
                <a:effectLst/>
                <a:latin typeface="Open Sans"/>
              </a:rPr>
              <a:t>Different from </a:t>
            </a:r>
            <a:r>
              <a:rPr lang="en-US" b="0" i="0" dirty="0" err="1">
                <a:solidFill>
                  <a:srgbClr val="212529"/>
                </a:solidFill>
                <a:effectLst/>
                <a:latin typeface="Open Sans"/>
              </a:rPr>
              <a:t>cnns</a:t>
            </a:r>
            <a:r>
              <a:rPr lang="en-US" b="0" i="0" dirty="0">
                <a:solidFill>
                  <a:srgbClr val="212529"/>
                </a:solidFill>
                <a:effectLst/>
                <a:latin typeface="Open Sans"/>
              </a:rPr>
              <a:t>, </a:t>
            </a:r>
            <a:r>
              <a:rPr lang="en-US" b="0" i="0" dirty="0" err="1">
                <a:solidFill>
                  <a:srgbClr val="212529"/>
                </a:solidFill>
                <a:effectLst/>
                <a:latin typeface="Open Sans"/>
              </a:rPr>
              <a:t>rnns</a:t>
            </a:r>
            <a:r>
              <a:rPr lang="en-US" b="0" i="0" dirty="0">
                <a:solidFill>
                  <a:srgbClr val="212529"/>
                </a:solidFill>
                <a:effectLst/>
                <a:latin typeface="Open Sans"/>
              </a:rPr>
              <a:t> are not </a:t>
            </a:r>
            <a:r>
              <a:rPr lang="en-US" b="0" i="0" dirty="0" err="1">
                <a:solidFill>
                  <a:srgbClr val="212529"/>
                </a:solidFill>
                <a:effectLst/>
                <a:latin typeface="Open Sans"/>
              </a:rPr>
              <a:t>fastforward</a:t>
            </a:r>
            <a:r>
              <a:rPr lang="en-US" b="0" i="0" dirty="0">
                <a:solidFill>
                  <a:srgbClr val="212529"/>
                </a:solidFill>
                <a:effectLst/>
                <a:latin typeface="Open Sans"/>
              </a:rPr>
              <a:t>, they have the recurrent feedback cycle connections, it’s capable of processing the entire sequence of data, apart from single data points</a:t>
            </a:r>
            <a:endParaRPr lang="de-DE" dirty="0">
              <a:solidFill>
                <a:srgbClr val="292929"/>
              </a:solidFill>
              <a:latin typeface="source-serif-pro"/>
            </a:endParaRPr>
          </a:p>
          <a:p>
            <a:pPr lvl="0"/>
            <a:r>
              <a:rPr lang="de-DE" dirty="0">
                <a:solidFill>
                  <a:srgbClr val="292929"/>
                </a:solidFill>
                <a:latin typeface="source-serif-pro"/>
              </a:rPr>
              <a:t>This </a:t>
            </a:r>
            <a:r>
              <a:rPr lang="de-DE" dirty="0" err="1">
                <a:solidFill>
                  <a:srgbClr val="292929"/>
                </a:solidFill>
                <a:latin typeface="source-serif-pro"/>
              </a:rPr>
              <a:t>is</a:t>
            </a:r>
            <a:r>
              <a:rPr lang="de-DE" dirty="0">
                <a:solidFill>
                  <a:srgbClr val="292929"/>
                </a:solidFill>
                <a:latin typeface="source-serif-pro"/>
              </a:rPr>
              <a:t> such a </a:t>
            </a:r>
            <a:r>
              <a:rPr lang="de-DE" dirty="0" err="1">
                <a:solidFill>
                  <a:srgbClr val="292929"/>
                </a:solidFill>
                <a:latin typeface="source-serif-pro"/>
              </a:rPr>
              <a:t>memory</a:t>
            </a:r>
            <a:r>
              <a:rPr lang="de-DE" dirty="0">
                <a:solidFill>
                  <a:srgbClr val="292929"/>
                </a:solidFill>
                <a:latin typeface="source-serif-pro"/>
              </a:rPr>
              <a:t> </a:t>
            </a:r>
            <a:r>
              <a:rPr lang="de-DE" dirty="0" err="1">
                <a:solidFill>
                  <a:srgbClr val="292929"/>
                </a:solidFill>
                <a:latin typeface="source-serif-pro"/>
              </a:rPr>
              <a:t>cell</a:t>
            </a:r>
            <a:r>
              <a:rPr lang="de-DE" dirty="0">
                <a:solidFill>
                  <a:srgbClr val="292929"/>
                </a:solidFill>
                <a:latin typeface="source-serif-pro"/>
              </a:rPr>
              <a:t>: </a:t>
            </a:r>
            <a:r>
              <a:rPr lang="de-DE" dirty="0" err="1">
                <a:solidFill>
                  <a:srgbClr val="292929"/>
                </a:solidFill>
                <a:latin typeface="source-serif-pro"/>
              </a:rPr>
              <a:t>the</a:t>
            </a:r>
            <a:r>
              <a:rPr lang="de-DE" dirty="0">
                <a:solidFill>
                  <a:srgbClr val="292929"/>
                </a:solidFill>
                <a:latin typeface="source-serif-pro"/>
              </a:rPr>
              <a:t> </a:t>
            </a:r>
            <a:r>
              <a:rPr lang="de-DE" dirty="0" err="1">
                <a:solidFill>
                  <a:srgbClr val="292929"/>
                </a:solidFill>
                <a:latin typeface="source-serif-pro"/>
              </a:rPr>
              <a:t>Cell</a:t>
            </a:r>
            <a:r>
              <a:rPr lang="de-DE" dirty="0">
                <a:solidFill>
                  <a:srgbClr val="292929"/>
                </a:solidFill>
                <a:latin typeface="source-serif-pro"/>
              </a:rPr>
              <a:t> </a:t>
            </a:r>
            <a:r>
              <a:rPr lang="de-DE" dirty="0" err="1">
                <a:solidFill>
                  <a:srgbClr val="292929"/>
                </a:solidFill>
                <a:latin typeface="source-serif-pro"/>
              </a:rPr>
              <a:t>state</a:t>
            </a:r>
            <a:r>
              <a:rPr lang="de-DE" dirty="0">
                <a:solidFill>
                  <a:srgbClr val="292929"/>
                </a:solidFill>
                <a:latin typeface="source-serif-pro"/>
              </a:rPr>
              <a:t> </a:t>
            </a:r>
            <a:r>
              <a:rPr lang="de-DE" dirty="0" err="1">
                <a:solidFill>
                  <a:srgbClr val="292929"/>
                </a:solidFill>
                <a:latin typeface="source-serif-pro"/>
              </a:rPr>
              <a:t>keeps</a:t>
            </a:r>
            <a:r>
              <a:rPr lang="de-DE" dirty="0">
                <a:solidFill>
                  <a:srgbClr val="292929"/>
                </a:solidFill>
                <a:latin typeface="source-serif-pro"/>
              </a:rPr>
              <a:t> </a:t>
            </a:r>
            <a:r>
              <a:rPr lang="de-DE" dirty="0" err="1">
                <a:solidFill>
                  <a:srgbClr val="292929"/>
                </a:solidFill>
                <a:latin typeface="source-serif-pro"/>
              </a:rPr>
              <a:t>information</a:t>
            </a:r>
            <a:r>
              <a:rPr lang="de-DE" dirty="0">
                <a:solidFill>
                  <a:srgbClr val="292929"/>
                </a:solidFill>
                <a:latin typeface="source-serif-pro"/>
              </a:rPr>
              <a:t> like a </a:t>
            </a:r>
            <a:r>
              <a:rPr lang="de-DE" dirty="0" err="1">
                <a:solidFill>
                  <a:srgbClr val="292929"/>
                </a:solidFill>
                <a:latin typeface="source-serif-pro"/>
              </a:rPr>
              <a:t>long</a:t>
            </a:r>
            <a:r>
              <a:rPr lang="de-DE" dirty="0">
                <a:solidFill>
                  <a:srgbClr val="292929"/>
                </a:solidFill>
                <a:latin typeface="source-serif-pro"/>
              </a:rPr>
              <a:t> </a:t>
            </a:r>
            <a:r>
              <a:rPr lang="de-DE" dirty="0" err="1">
                <a:solidFill>
                  <a:srgbClr val="292929"/>
                </a:solidFill>
                <a:latin typeface="source-serif-pro"/>
              </a:rPr>
              <a:t>term</a:t>
            </a:r>
            <a:r>
              <a:rPr lang="de-DE" dirty="0">
                <a:solidFill>
                  <a:srgbClr val="292929"/>
                </a:solidFill>
                <a:latin typeface="source-serif-pro"/>
              </a:rPr>
              <a:t> </a:t>
            </a:r>
            <a:r>
              <a:rPr lang="de-DE" dirty="0" err="1">
                <a:solidFill>
                  <a:srgbClr val="292929"/>
                </a:solidFill>
                <a:latin typeface="source-serif-pro"/>
              </a:rPr>
              <a:t>memory</a:t>
            </a:r>
            <a:r>
              <a:rPr lang="de-DE" dirty="0">
                <a:solidFill>
                  <a:srgbClr val="292929"/>
                </a:solidFill>
                <a:latin typeface="source-serif-pro"/>
              </a:rPr>
              <a:t>, </a:t>
            </a:r>
            <a:r>
              <a:rPr lang="de-DE" dirty="0" err="1">
                <a:solidFill>
                  <a:srgbClr val="292929"/>
                </a:solidFill>
                <a:latin typeface="source-serif-pro"/>
              </a:rPr>
              <a:t>it‘s</a:t>
            </a:r>
            <a:r>
              <a:rPr lang="de-DE" dirty="0">
                <a:solidFill>
                  <a:srgbClr val="292929"/>
                </a:solidFill>
                <a:latin typeface="source-serif-pro"/>
              </a:rPr>
              <a:t> </a:t>
            </a:r>
            <a:r>
              <a:rPr lang="de-DE" dirty="0" err="1">
                <a:solidFill>
                  <a:srgbClr val="292929"/>
                </a:solidFill>
                <a:latin typeface="source-serif-pro"/>
              </a:rPr>
              <a:t>the</a:t>
            </a:r>
            <a:r>
              <a:rPr lang="de-DE" dirty="0">
                <a:solidFill>
                  <a:srgbClr val="292929"/>
                </a:solidFill>
                <a:latin typeface="source-serif-pro"/>
              </a:rPr>
              <a:t> </a:t>
            </a:r>
            <a:r>
              <a:rPr lang="de-DE" dirty="0" err="1">
                <a:solidFill>
                  <a:srgbClr val="292929"/>
                </a:solidFill>
                <a:latin typeface="source-serif-pro"/>
              </a:rPr>
              <a:t>line</a:t>
            </a:r>
            <a:r>
              <a:rPr lang="de-DE" dirty="0">
                <a:solidFill>
                  <a:srgbClr val="292929"/>
                </a:solidFill>
                <a:latin typeface="source-serif-pro"/>
              </a:rPr>
              <a:t> </a:t>
            </a:r>
            <a:r>
              <a:rPr lang="de-DE" dirty="0" err="1">
                <a:solidFill>
                  <a:srgbClr val="292929"/>
                </a:solidFill>
                <a:latin typeface="source-serif-pro"/>
              </a:rPr>
              <a:t>above</a:t>
            </a:r>
            <a:r>
              <a:rPr lang="de-DE" dirty="0">
                <a:solidFill>
                  <a:srgbClr val="292929"/>
                </a:solidFill>
                <a:latin typeface="source-serif-pro"/>
              </a:rPr>
              <a:t> </a:t>
            </a:r>
            <a:r>
              <a:rPr lang="de-DE" dirty="0" err="1">
                <a:solidFill>
                  <a:srgbClr val="292929"/>
                </a:solidFill>
                <a:latin typeface="source-serif-pro"/>
              </a:rPr>
              <a:t>that</a:t>
            </a:r>
            <a:r>
              <a:rPr lang="de-DE" dirty="0">
                <a:solidFill>
                  <a:srgbClr val="292929"/>
                </a:solidFill>
                <a:latin typeface="source-serif-pro"/>
              </a:rPr>
              <a:t> </a:t>
            </a:r>
            <a:r>
              <a:rPr lang="de-DE" dirty="0" err="1">
                <a:solidFill>
                  <a:srgbClr val="292929"/>
                </a:solidFill>
                <a:latin typeface="source-serif-pro"/>
              </a:rPr>
              <a:t>can</a:t>
            </a:r>
            <a:r>
              <a:rPr lang="de-DE" dirty="0">
                <a:solidFill>
                  <a:srgbClr val="292929"/>
                </a:solidFill>
                <a:latin typeface="source-serif-pro"/>
              </a:rPr>
              <a:t> </a:t>
            </a:r>
            <a:r>
              <a:rPr lang="de-DE" dirty="0" err="1">
                <a:solidFill>
                  <a:srgbClr val="292929"/>
                </a:solidFill>
                <a:latin typeface="source-serif-pro"/>
              </a:rPr>
              <a:t>be</a:t>
            </a:r>
            <a:r>
              <a:rPr lang="de-DE" dirty="0">
                <a:solidFill>
                  <a:srgbClr val="292929"/>
                </a:solidFill>
                <a:latin typeface="source-serif-pro"/>
              </a:rPr>
              <a:t> </a:t>
            </a:r>
            <a:r>
              <a:rPr lang="de-DE" dirty="0" err="1">
                <a:solidFill>
                  <a:srgbClr val="292929"/>
                </a:solidFill>
                <a:latin typeface="source-serif-pro"/>
              </a:rPr>
              <a:t>changed</a:t>
            </a:r>
            <a:r>
              <a:rPr lang="de-DE" dirty="0">
                <a:solidFill>
                  <a:srgbClr val="292929"/>
                </a:solidFill>
                <a:latin typeface="source-serif-pro"/>
              </a:rPr>
              <a:t> and </a:t>
            </a:r>
            <a:r>
              <a:rPr lang="de-DE" dirty="0" err="1">
                <a:solidFill>
                  <a:srgbClr val="292929"/>
                </a:solidFill>
                <a:latin typeface="source-serif-pro"/>
              </a:rPr>
              <a:t>information</a:t>
            </a:r>
            <a:r>
              <a:rPr lang="de-DE" dirty="0">
                <a:solidFill>
                  <a:srgbClr val="292929"/>
                </a:solidFill>
                <a:latin typeface="source-serif-pro"/>
              </a:rPr>
              <a:t> </a:t>
            </a:r>
            <a:r>
              <a:rPr lang="de-DE" dirty="0" err="1">
                <a:solidFill>
                  <a:srgbClr val="292929"/>
                </a:solidFill>
                <a:latin typeface="source-serif-pro"/>
              </a:rPr>
              <a:t>can</a:t>
            </a:r>
            <a:r>
              <a:rPr lang="de-DE" dirty="0">
                <a:solidFill>
                  <a:srgbClr val="292929"/>
                </a:solidFill>
                <a:latin typeface="source-serif-pro"/>
              </a:rPr>
              <a:t> </a:t>
            </a:r>
            <a:r>
              <a:rPr lang="de-DE" dirty="0" err="1">
                <a:solidFill>
                  <a:srgbClr val="292929"/>
                </a:solidFill>
                <a:latin typeface="source-serif-pro"/>
              </a:rPr>
              <a:t>be</a:t>
            </a:r>
            <a:r>
              <a:rPr lang="de-DE" dirty="0">
                <a:solidFill>
                  <a:srgbClr val="292929"/>
                </a:solidFill>
                <a:latin typeface="source-serif-pro"/>
              </a:rPr>
              <a:t> </a:t>
            </a:r>
            <a:r>
              <a:rPr lang="de-DE" dirty="0" err="1">
                <a:solidFill>
                  <a:srgbClr val="292929"/>
                </a:solidFill>
                <a:latin typeface="source-serif-pro"/>
              </a:rPr>
              <a:t>added</a:t>
            </a:r>
            <a:r>
              <a:rPr lang="de-DE" dirty="0">
                <a:solidFill>
                  <a:srgbClr val="292929"/>
                </a:solidFill>
                <a:latin typeface="source-serif-pro"/>
              </a:rPr>
              <a:t> </a:t>
            </a:r>
            <a:r>
              <a:rPr lang="de-DE" dirty="0" err="1">
                <a:solidFill>
                  <a:srgbClr val="292929"/>
                </a:solidFill>
                <a:latin typeface="source-serif-pro"/>
              </a:rPr>
              <a:t>through</a:t>
            </a:r>
            <a:r>
              <a:rPr lang="de-DE" dirty="0">
                <a:solidFill>
                  <a:srgbClr val="292929"/>
                </a:solidFill>
                <a:latin typeface="source-serif-pro"/>
              </a:rPr>
              <a:t> </a:t>
            </a:r>
            <a:r>
              <a:rPr lang="de-DE" dirty="0" err="1">
                <a:solidFill>
                  <a:srgbClr val="292929"/>
                </a:solidFill>
                <a:latin typeface="source-serif-pro"/>
              </a:rPr>
              <a:t>gates</a:t>
            </a:r>
            <a:endParaRPr lang="de-DE" dirty="0">
              <a:solidFill>
                <a:srgbClr val="292929"/>
              </a:solidFill>
              <a:latin typeface="source-serif-pro"/>
            </a:endParaRPr>
          </a:p>
          <a:p>
            <a:pPr lvl="0"/>
            <a:r>
              <a:rPr lang="de-DE" dirty="0" err="1">
                <a:solidFill>
                  <a:srgbClr val="292929"/>
                </a:solidFill>
                <a:latin typeface="source-serif-pro"/>
              </a:rPr>
              <a:t>No</a:t>
            </a:r>
            <a:r>
              <a:rPr lang="de-DE" dirty="0">
                <a:solidFill>
                  <a:srgbClr val="292929"/>
                </a:solidFill>
                <a:latin typeface="source-serif-pro"/>
              </a:rPr>
              <a:t> </a:t>
            </a:r>
            <a:r>
              <a:rPr lang="de-DE" dirty="0" err="1">
                <a:solidFill>
                  <a:srgbClr val="292929"/>
                </a:solidFill>
                <a:latin typeface="source-serif-pro"/>
              </a:rPr>
              <a:t>parallelization</a:t>
            </a:r>
            <a:endParaRPr lang="de-DE" dirty="0">
              <a:solidFill>
                <a:srgbClr val="292929"/>
              </a:solidFill>
              <a:latin typeface="source-serif-pro"/>
            </a:endParaRPr>
          </a:p>
          <a:p>
            <a:pPr lvl="0"/>
            <a:endParaRPr lang="de-DE" dirty="0">
              <a:solidFill>
                <a:srgbClr val="292929"/>
              </a:solidFill>
              <a:latin typeface="source-serif-pro"/>
            </a:endParaRPr>
          </a:p>
          <a:p>
            <a:pPr lvl="0"/>
            <a:r>
              <a:rPr lang="de-DE" dirty="0" err="1">
                <a:solidFill>
                  <a:srgbClr val="292929"/>
                </a:solidFill>
                <a:latin typeface="source-serif-pro"/>
              </a:rPr>
              <a:t>Bidirectional</a:t>
            </a:r>
            <a:r>
              <a:rPr lang="de-DE" dirty="0">
                <a:solidFill>
                  <a:srgbClr val="292929"/>
                </a:solidFill>
                <a:latin typeface="source-serif-pro"/>
              </a:rPr>
              <a:t> Encoder </a:t>
            </a:r>
            <a:r>
              <a:rPr lang="de-DE" dirty="0" err="1">
                <a:solidFill>
                  <a:srgbClr val="292929"/>
                </a:solidFill>
                <a:latin typeface="source-serif-pro"/>
              </a:rPr>
              <a:t>Representations</a:t>
            </a:r>
            <a:r>
              <a:rPr lang="de-DE" dirty="0">
                <a:solidFill>
                  <a:srgbClr val="292929"/>
                </a:solidFill>
                <a:latin typeface="source-serif-pro"/>
              </a:rPr>
              <a:t> </a:t>
            </a:r>
            <a:r>
              <a:rPr lang="de-DE" dirty="0" err="1">
                <a:solidFill>
                  <a:srgbClr val="292929"/>
                </a:solidFill>
                <a:latin typeface="source-serif-pro"/>
              </a:rPr>
              <a:t>from</a:t>
            </a:r>
            <a:r>
              <a:rPr lang="de-DE" dirty="0">
                <a:solidFill>
                  <a:srgbClr val="292929"/>
                </a:solidFill>
                <a:latin typeface="source-serif-pro"/>
              </a:rPr>
              <a:t> Transformers</a:t>
            </a:r>
            <a:endParaRPr lang="de-DE" dirty="0"/>
          </a:p>
        </p:txBody>
      </p:sp>
      <p:sp>
        <p:nvSpPr>
          <p:cNvPr id="4" name="Foliennummernplatzhalter 3">
            <a:extLst>
              <a:ext uri="{FF2B5EF4-FFF2-40B4-BE49-F238E27FC236}">
                <a16:creationId xmlns:a16="http://schemas.microsoft.com/office/drawing/2014/main" id="{F71F8C42-8730-D35A-3C38-1BD37F1041F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8B168B-DD81-4B7D-9AF9-F437A55CEC4C}" type="slidenum">
              <a:t>14</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BE7A3BC5-076C-006D-97E9-766348CFC2AD}"/>
              </a:ext>
            </a:extLst>
          </p:cNvPr>
          <p:cNvSpPr>
            <a:spLocks noGrp="1"/>
          </p:cNvSpPr>
          <p:nvPr>
            <p:ph type="body" idx="1"/>
          </p:nvPr>
        </p:nvSpPr>
        <p:spPr/>
        <p:txBody>
          <a:bodyPr/>
          <a:lstStyle/>
          <a:p>
            <a:pPr lvl="0"/>
            <a:r>
              <a:rPr lang="de-DE" dirty="0" err="1">
                <a:solidFill>
                  <a:srgbClr val="292929"/>
                </a:solidFill>
                <a:latin typeface="source-serif-pro"/>
              </a:rPr>
              <a:t>Convolutional</a:t>
            </a:r>
            <a:r>
              <a:rPr lang="de-DE" dirty="0">
                <a:solidFill>
                  <a:srgbClr val="292929"/>
                </a:solidFill>
                <a:latin typeface="source-serif-pro"/>
              </a:rPr>
              <a:t> </a:t>
            </a:r>
            <a:r>
              <a:rPr lang="de-DE" dirty="0" err="1">
                <a:solidFill>
                  <a:srgbClr val="292929"/>
                </a:solidFill>
                <a:latin typeface="source-serif-pro"/>
              </a:rPr>
              <a:t>Neural</a:t>
            </a:r>
            <a:r>
              <a:rPr lang="de-DE" dirty="0">
                <a:solidFill>
                  <a:srgbClr val="292929"/>
                </a:solidFill>
                <a:latin typeface="source-serif-pro"/>
              </a:rPr>
              <a:t> Network</a:t>
            </a:r>
          </a:p>
          <a:p>
            <a:pPr lvl="0"/>
            <a:r>
              <a:rPr lang="de-DE" dirty="0" err="1">
                <a:solidFill>
                  <a:srgbClr val="292929"/>
                </a:solidFill>
                <a:latin typeface="source-serif-pro"/>
              </a:rPr>
              <a:t>Fastforward</a:t>
            </a:r>
            <a:endParaRPr lang="de-DE" dirty="0">
              <a:solidFill>
                <a:srgbClr val="292929"/>
              </a:solidFill>
              <a:latin typeface="source-serif-pro"/>
            </a:endParaRPr>
          </a:p>
          <a:p>
            <a:pPr lvl="0"/>
            <a:r>
              <a:rPr lang="de-DE" dirty="0" err="1">
                <a:solidFill>
                  <a:srgbClr val="292929"/>
                </a:solidFill>
                <a:latin typeface="source-serif-pro"/>
              </a:rPr>
              <a:t>Convolutional</a:t>
            </a:r>
            <a:r>
              <a:rPr lang="de-DE" dirty="0">
                <a:solidFill>
                  <a:srgbClr val="292929"/>
                </a:solidFill>
                <a:latin typeface="source-serif-pro"/>
              </a:rPr>
              <a:t> </a:t>
            </a:r>
            <a:r>
              <a:rPr lang="de-DE" dirty="0" err="1">
                <a:solidFill>
                  <a:srgbClr val="292929"/>
                </a:solidFill>
                <a:latin typeface="source-serif-pro"/>
              </a:rPr>
              <a:t>layer</a:t>
            </a:r>
            <a:endParaRPr lang="de-DE" dirty="0">
              <a:solidFill>
                <a:srgbClr val="292929"/>
              </a:solidFill>
              <a:latin typeface="source-serif-pro"/>
            </a:endParaRPr>
          </a:p>
          <a:p>
            <a:pPr lvl="0"/>
            <a:r>
              <a:rPr lang="de-DE" dirty="0" err="1">
                <a:solidFill>
                  <a:srgbClr val="292929"/>
                </a:solidFill>
                <a:latin typeface="source-serif-pro"/>
              </a:rPr>
              <a:t>keywords</a:t>
            </a:r>
            <a:endParaRPr lang="de-DE" dirty="0">
              <a:solidFill>
                <a:srgbClr val="292929"/>
              </a:solidFill>
              <a:latin typeface="source-serif-pro"/>
            </a:endParaRPr>
          </a:p>
          <a:p>
            <a:pPr lvl="0"/>
            <a:endParaRPr lang="de-DE" dirty="0">
              <a:solidFill>
                <a:srgbClr val="292929"/>
              </a:solidFill>
              <a:latin typeface="source-serif-pro"/>
            </a:endParaRPr>
          </a:p>
          <a:p>
            <a:pPr lvl="0"/>
            <a:r>
              <a:rPr lang="de-DE" dirty="0">
                <a:solidFill>
                  <a:srgbClr val="292929"/>
                </a:solidFill>
                <a:latin typeface="source-serif-pro"/>
              </a:rPr>
              <a:t>Long Short Term Memory in </a:t>
            </a:r>
            <a:r>
              <a:rPr lang="de-DE" dirty="0" err="1">
                <a:solidFill>
                  <a:srgbClr val="292929"/>
                </a:solidFill>
                <a:latin typeface="source-serif-pro"/>
              </a:rPr>
              <a:t>Recurrent</a:t>
            </a:r>
            <a:r>
              <a:rPr lang="de-DE" dirty="0">
                <a:solidFill>
                  <a:srgbClr val="292929"/>
                </a:solidFill>
                <a:latin typeface="source-serif-pro"/>
              </a:rPr>
              <a:t> </a:t>
            </a:r>
            <a:r>
              <a:rPr lang="de-DE" dirty="0" err="1">
                <a:solidFill>
                  <a:srgbClr val="292929"/>
                </a:solidFill>
                <a:latin typeface="source-serif-pro"/>
              </a:rPr>
              <a:t>Neural</a:t>
            </a:r>
            <a:r>
              <a:rPr lang="de-DE" dirty="0">
                <a:solidFill>
                  <a:srgbClr val="292929"/>
                </a:solidFill>
                <a:latin typeface="source-serif-pro"/>
              </a:rPr>
              <a:t> Network</a:t>
            </a:r>
          </a:p>
          <a:p>
            <a:pPr lvl="0"/>
            <a:endParaRPr lang="de-DE" dirty="0">
              <a:solidFill>
                <a:srgbClr val="292929"/>
              </a:solidFill>
              <a:latin typeface="source-serif-pro"/>
            </a:endParaRPr>
          </a:p>
          <a:p>
            <a:pPr lvl="0"/>
            <a:r>
              <a:rPr lang="de-DE" dirty="0" err="1">
                <a:solidFill>
                  <a:srgbClr val="292929"/>
                </a:solidFill>
                <a:latin typeface="source-serif-pro"/>
              </a:rPr>
              <a:t>Bidirectional</a:t>
            </a:r>
            <a:r>
              <a:rPr lang="de-DE" dirty="0">
                <a:solidFill>
                  <a:srgbClr val="292929"/>
                </a:solidFill>
                <a:latin typeface="source-serif-pro"/>
              </a:rPr>
              <a:t> Encoder </a:t>
            </a:r>
            <a:r>
              <a:rPr lang="de-DE" dirty="0" err="1">
                <a:solidFill>
                  <a:srgbClr val="292929"/>
                </a:solidFill>
                <a:latin typeface="source-serif-pro"/>
              </a:rPr>
              <a:t>Representations</a:t>
            </a:r>
            <a:r>
              <a:rPr lang="de-DE" dirty="0">
                <a:solidFill>
                  <a:srgbClr val="292929"/>
                </a:solidFill>
                <a:latin typeface="source-serif-pro"/>
              </a:rPr>
              <a:t> </a:t>
            </a:r>
            <a:r>
              <a:rPr lang="de-DE" dirty="0" err="1">
                <a:solidFill>
                  <a:srgbClr val="292929"/>
                </a:solidFill>
                <a:latin typeface="source-serif-pro"/>
              </a:rPr>
              <a:t>from</a:t>
            </a:r>
            <a:r>
              <a:rPr lang="de-DE" dirty="0">
                <a:solidFill>
                  <a:srgbClr val="292929"/>
                </a:solidFill>
                <a:latin typeface="source-serif-pro"/>
              </a:rPr>
              <a:t> Transformers</a:t>
            </a:r>
            <a:endParaRPr lang="de-DE" dirty="0"/>
          </a:p>
          <a:p>
            <a:r>
              <a:rPr lang="de-DE" dirty="0"/>
              <a:t>Transformers </a:t>
            </a:r>
            <a:r>
              <a:rPr lang="de-DE" dirty="0" err="1"/>
              <a:t>are</a:t>
            </a:r>
            <a:r>
              <a:rPr lang="de-DE" dirty="0"/>
              <a:t> </a:t>
            </a:r>
            <a:r>
              <a:rPr lang="de-DE" dirty="0" err="1"/>
              <a:t>prone</a:t>
            </a:r>
            <a:r>
              <a:rPr lang="de-DE" dirty="0"/>
              <a:t> </a:t>
            </a:r>
            <a:r>
              <a:rPr lang="de-DE" dirty="0" err="1"/>
              <a:t>to</a:t>
            </a:r>
            <a:r>
              <a:rPr lang="de-DE" dirty="0"/>
              <a:t> </a:t>
            </a:r>
            <a:r>
              <a:rPr lang="de-DE" dirty="0" err="1"/>
              <a:t>long-distance</a:t>
            </a:r>
            <a:r>
              <a:rPr lang="de-DE" dirty="0"/>
              <a:t> </a:t>
            </a:r>
            <a:r>
              <a:rPr lang="de-DE" dirty="0" err="1"/>
              <a:t>dependencies</a:t>
            </a:r>
            <a:endParaRPr lang="de-DE" dirty="0"/>
          </a:p>
          <a:p>
            <a:r>
              <a:rPr lang="de-DE" dirty="0"/>
              <a:t>Encoders and </a:t>
            </a:r>
            <a:r>
              <a:rPr lang="de-DE" dirty="0" err="1"/>
              <a:t>decoders</a:t>
            </a:r>
            <a:r>
              <a:rPr lang="de-DE" dirty="0"/>
              <a:t> </a:t>
            </a:r>
            <a:r>
              <a:rPr lang="de-DE" dirty="0" err="1"/>
              <a:t>transform</a:t>
            </a:r>
            <a:r>
              <a:rPr lang="de-DE" dirty="0"/>
              <a:t> </a:t>
            </a:r>
            <a:r>
              <a:rPr lang="de-DE" dirty="0" err="1"/>
              <a:t>data</a:t>
            </a:r>
            <a:r>
              <a:rPr lang="de-DE" dirty="0"/>
              <a:t> </a:t>
            </a:r>
            <a:r>
              <a:rPr lang="de-DE" dirty="0" err="1"/>
              <a:t>between</a:t>
            </a:r>
            <a:r>
              <a:rPr lang="de-DE" dirty="0"/>
              <a:t> </a:t>
            </a:r>
            <a:r>
              <a:rPr lang="de-DE" dirty="0" err="1"/>
              <a:t>layers</a:t>
            </a:r>
            <a:endParaRPr lang="de-DE" dirty="0"/>
          </a:p>
          <a:p>
            <a:endParaRPr lang="de-DE" dirty="0"/>
          </a:p>
          <a:p>
            <a:r>
              <a:rPr lang="de-DE" dirty="0">
                <a:sym typeface="Wingdings" panose="05000000000000000000" pitchFamily="2" charset="2"/>
              </a:rPr>
              <a:t> Every </a:t>
            </a:r>
            <a:r>
              <a:rPr lang="de-DE" dirty="0" err="1">
                <a:sym typeface="Wingdings" panose="05000000000000000000" pitchFamily="2" charset="2"/>
              </a:rPr>
              <a:t>architecture</a:t>
            </a:r>
            <a:r>
              <a:rPr lang="de-DE" dirty="0">
                <a:sym typeface="Wingdings" panose="05000000000000000000" pitchFamily="2" charset="2"/>
              </a:rPr>
              <a:t> </a:t>
            </a:r>
            <a:r>
              <a:rPr lang="de-DE" dirty="0" err="1">
                <a:sym typeface="Wingdings" panose="05000000000000000000" pitchFamily="2" charset="2"/>
              </a:rPr>
              <a:t>is</a:t>
            </a:r>
            <a:r>
              <a:rPr lang="de-DE" dirty="0">
                <a:sym typeface="Wingdings" panose="05000000000000000000" pitchFamily="2" charset="2"/>
              </a:rPr>
              <a:t> </a:t>
            </a:r>
            <a:r>
              <a:rPr lang="de-DE" dirty="0" err="1">
                <a:sym typeface="Wingdings" panose="05000000000000000000" pitchFamily="2" charset="2"/>
              </a:rPr>
              <a:t>prone</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find </a:t>
            </a:r>
            <a:r>
              <a:rPr lang="de-DE" dirty="0" err="1">
                <a:sym typeface="Wingdings" panose="05000000000000000000" pitchFamily="2" charset="2"/>
              </a:rPr>
              <a:t>specific</a:t>
            </a:r>
            <a:r>
              <a:rPr lang="de-DE" dirty="0">
                <a:sym typeface="Wingdings" panose="05000000000000000000" pitchFamily="2" charset="2"/>
              </a:rPr>
              <a:t> </a:t>
            </a:r>
            <a:r>
              <a:rPr lang="de-DE" dirty="0" err="1">
                <a:sym typeface="Wingdings" panose="05000000000000000000" pitchFamily="2" charset="2"/>
              </a:rPr>
              <a:t>features</a:t>
            </a:r>
            <a:r>
              <a:rPr lang="de-DE" dirty="0">
                <a:sym typeface="Wingdings" panose="05000000000000000000" pitchFamily="2" charset="2"/>
              </a:rPr>
              <a:t> </a:t>
            </a:r>
            <a:r>
              <a:rPr lang="de-DE" dirty="0" err="1">
                <a:sym typeface="Wingdings" panose="05000000000000000000" pitchFamily="2" charset="2"/>
              </a:rPr>
              <a:t>which</a:t>
            </a:r>
            <a:r>
              <a:rPr lang="de-DE" dirty="0">
                <a:sym typeface="Wingdings" panose="05000000000000000000" pitchFamily="2" charset="2"/>
              </a:rPr>
              <a:t> </a:t>
            </a:r>
            <a:r>
              <a:rPr lang="de-DE" dirty="0" err="1">
                <a:sym typeface="Wingdings" panose="05000000000000000000" pitchFamily="2" charset="2"/>
              </a:rPr>
              <a:t>increase</a:t>
            </a:r>
            <a:r>
              <a:rPr lang="de-DE" dirty="0">
                <a:sym typeface="Wingdings" panose="05000000000000000000" pitchFamily="2" charset="2"/>
              </a:rPr>
              <a:t> in </a:t>
            </a:r>
            <a:r>
              <a:rPr lang="de-DE" dirty="0" err="1">
                <a:sym typeface="Wingdings" panose="05000000000000000000" pitchFamily="2" charset="2"/>
              </a:rPr>
              <a:t>complexity</a:t>
            </a:r>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7A1F5C6-D5D1-9DA6-0DDC-E503A7F6EE01}"/>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E1C242C8-969D-169C-E6E1-3F42D32762FA}"/>
              </a:ext>
            </a:extLst>
          </p:cNvPr>
          <p:cNvSpPr txBox="1">
            <a:spLocks noGrp="1"/>
          </p:cNvSpPr>
          <p:nvPr>
            <p:ph type="body" sz="quarter" idx="1"/>
          </p:nvPr>
        </p:nvSpPr>
        <p:spPr/>
        <p:txBody>
          <a:bodyPr/>
          <a:lstStyle/>
          <a:p>
            <a:pPr lvl="0"/>
            <a:r>
              <a:rPr lang="de-DE"/>
              <a:t>Und Ausrufezichen? Sind die in fasttext drin?</a:t>
            </a:r>
          </a:p>
          <a:p>
            <a:pPr lvl="0"/>
            <a:r>
              <a:rPr lang="de-DE"/>
              <a:t>Therefore spelling unfortunately couldn‘t be taken into account even though it</a:t>
            </a:r>
          </a:p>
        </p:txBody>
      </p:sp>
      <p:sp>
        <p:nvSpPr>
          <p:cNvPr id="4" name="Foliennummernplatzhalter 3">
            <a:extLst>
              <a:ext uri="{FF2B5EF4-FFF2-40B4-BE49-F238E27FC236}">
                <a16:creationId xmlns:a16="http://schemas.microsoft.com/office/drawing/2014/main" id="{BEDE2124-80F1-A033-871C-C878A96FAA9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D7C28-2CA1-48EC-B5A6-8832D836CE27}" type="slidenum">
              <a:t>17</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DB95D6C-E418-267F-E864-5655B049D031}"/>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00945B05-FD05-B4EE-0394-9387123D5B73}"/>
              </a:ext>
            </a:extLst>
          </p:cNvPr>
          <p:cNvSpPr txBox="1">
            <a:spLocks noGrp="1"/>
          </p:cNvSpPr>
          <p:nvPr>
            <p:ph type="body" sz="quarter" idx="1"/>
          </p:nvPr>
        </p:nvSpPr>
        <p:spPr/>
        <p:txBody>
          <a:bodyPr/>
          <a:lstStyle/>
          <a:p>
            <a:pPr lvl="0"/>
            <a:r>
              <a:rPr lang="de-DE" dirty="0"/>
              <a:t>As </a:t>
            </a:r>
            <a:r>
              <a:rPr lang="de-DE" dirty="0" err="1"/>
              <a:t>you</a:t>
            </a:r>
            <a:r>
              <a:rPr lang="de-DE" dirty="0"/>
              <a:t> </a:t>
            </a:r>
            <a:r>
              <a:rPr lang="de-DE" dirty="0" err="1"/>
              <a:t>can</a:t>
            </a:r>
            <a:r>
              <a:rPr lang="de-DE" dirty="0"/>
              <a:t> </a:t>
            </a:r>
            <a:r>
              <a:rPr lang="de-DE" dirty="0" err="1"/>
              <a:t>see</a:t>
            </a:r>
            <a:r>
              <a:rPr lang="de-DE" dirty="0"/>
              <a:t>, </a:t>
            </a:r>
            <a:r>
              <a:rPr lang="de-DE" dirty="0" err="1"/>
              <a:t>here</a:t>
            </a:r>
            <a:r>
              <a:rPr lang="de-DE" dirty="0"/>
              <a:t> </a:t>
            </a:r>
            <a:r>
              <a:rPr lang="de-DE" dirty="0" err="1"/>
              <a:t>the</a:t>
            </a:r>
            <a:r>
              <a:rPr lang="de-DE" dirty="0"/>
              <a:t> NN </a:t>
            </a:r>
            <a:r>
              <a:rPr lang="de-DE" dirty="0" err="1"/>
              <a:t>is</a:t>
            </a:r>
            <a:r>
              <a:rPr lang="de-DE" dirty="0"/>
              <a:t> just a </a:t>
            </a:r>
            <a:r>
              <a:rPr lang="de-DE" dirty="0" err="1"/>
              <a:t>method</a:t>
            </a:r>
            <a:r>
              <a:rPr lang="de-DE" dirty="0"/>
              <a:t>, </a:t>
            </a:r>
            <a:r>
              <a:rPr lang="de-DE" dirty="0" err="1"/>
              <a:t>I‘m</a:t>
            </a:r>
            <a:r>
              <a:rPr lang="de-DE" dirty="0"/>
              <a:t> </a:t>
            </a:r>
            <a:r>
              <a:rPr lang="de-DE" dirty="0" err="1"/>
              <a:t>looking</a:t>
            </a:r>
            <a:r>
              <a:rPr lang="de-DE" dirty="0"/>
              <a:t> at </a:t>
            </a:r>
            <a:r>
              <a:rPr lang="de-DE" dirty="0" err="1"/>
              <a:t>variation</a:t>
            </a:r>
            <a:endParaRPr lang="de-DE" dirty="0"/>
          </a:p>
          <a:p>
            <a:pPr lvl="0"/>
            <a:endParaRPr lang="de-DE" dirty="0"/>
          </a:p>
          <a:p>
            <a:pPr lvl="0"/>
            <a:endParaRPr lang="de-DE" dirty="0"/>
          </a:p>
        </p:txBody>
      </p:sp>
      <p:sp>
        <p:nvSpPr>
          <p:cNvPr id="4" name="Foliennummernplatzhalter 3">
            <a:extLst>
              <a:ext uri="{FF2B5EF4-FFF2-40B4-BE49-F238E27FC236}">
                <a16:creationId xmlns:a16="http://schemas.microsoft.com/office/drawing/2014/main" id="{2445B569-37F6-6EE7-7438-2CDA9A51AA0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F067124-1419-48C7-BF5D-2672185979D0}" type="slidenum">
              <a:t>18</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554F2F-835E-E148-71D5-F8FDD890446B}"/>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44B3395F-263F-1969-A9C1-EDB98528B92F}"/>
              </a:ext>
            </a:extLst>
          </p:cNvPr>
          <p:cNvSpPr txBox="1">
            <a:spLocks noGrp="1"/>
          </p:cNvSpPr>
          <p:nvPr>
            <p:ph type="body" sz="quarter" idx="1"/>
          </p:nvPr>
        </p:nvSpPr>
        <p:spPr/>
        <p:txBody>
          <a:bodyPr/>
          <a:lstStyle/>
          <a:p>
            <a:pPr lvl="0"/>
            <a:r>
              <a:rPr lang="de-DE" dirty="0" err="1"/>
              <a:t>Of</a:t>
            </a:r>
            <a:r>
              <a:rPr lang="de-DE" dirty="0"/>
              <a:t> </a:t>
            </a:r>
            <a:r>
              <a:rPr lang="de-DE" dirty="0" err="1"/>
              <a:t>course</a:t>
            </a:r>
            <a:r>
              <a:rPr lang="de-DE" dirty="0"/>
              <a:t> </a:t>
            </a:r>
            <a:r>
              <a:rPr lang="de-DE" dirty="0" err="1"/>
              <a:t>we</a:t>
            </a:r>
            <a:r>
              <a:rPr lang="de-DE" dirty="0"/>
              <a:t> </a:t>
            </a:r>
            <a:r>
              <a:rPr lang="de-DE" dirty="0" err="1"/>
              <a:t>have</a:t>
            </a:r>
            <a:r>
              <a:rPr lang="de-DE" dirty="0"/>
              <a:t> </a:t>
            </a:r>
            <a:r>
              <a:rPr lang="de-DE" dirty="0" err="1"/>
              <a:t>various</a:t>
            </a:r>
            <a:r>
              <a:rPr lang="de-DE" dirty="0"/>
              <a:t> variables </a:t>
            </a:r>
            <a:r>
              <a:rPr lang="de-DE" dirty="0" err="1"/>
              <a:t>that</a:t>
            </a:r>
            <a:r>
              <a:rPr lang="de-DE" dirty="0"/>
              <a:t> </a:t>
            </a:r>
            <a:r>
              <a:rPr lang="de-DE" dirty="0" err="1"/>
              <a:t>can</a:t>
            </a:r>
            <a:r>
              <a:rPr lang="de-DE" dirty="0"/>
              <a:t> </a:t>
            </a:r>
            <a:r>
              <a:rPr lang="de-DE" dirty="0" err="1"/>
              <a:t>influence</a:t>
            </a:r>
            <a:r>
              <a:rPr lang="de-DE" dirty="0"/>
              <a:t> </a:t>
            </a:r>
            <a:r>
              <a:rPr lang="de-DE" dirty="0" err="1"/>
              <a:t>writing</a:t>
            </a:r>
            <a:r>
              <a:rPr lang="de-DE" dirty="0"/>
              <a:t> style </a:t>
            </a:r>
            <a:r>
              <a:rPr lang="de-DE" dirty="0" err="1"/>
              <a:t>that</a:t>
            </a:r>
            <a:r>
              <a:rPr lang="de-DE" dirty="0"/>
              <a:t> </a:t>
            </a:r>
            <a:r>
              <a:rPr lang="de-DE" dirty="0" err="1"/>
              <a:t>we</a:t>
            </a:r>
            <a:r>
              <a:rPr lang="de-DE" dirty="0"/>
              <a:t> </a:t>
            </a:r>
            <a:r>
              <a:rPr lang="de-DE" dirty="0" err="1"/>
              <a:t>want</a:t>
            </a:r>
            <a:r>
              <a:rPr lang="de-DE" dirty="0"/>
              <a:t> </a:t>
            </a:r>
            <a:r>
              <a:rPr lang="de-DE" dirty="0" err="1"/>
              <a:t>to</a:t>
            </a:r>
            <a:r>
              <a:rPr lang="de-DE" dirty="0"/>
              <a:t> not </a:t>
            </a:r>
            <a:r>
              <a:rPr lang="de-DE" dirty="0" err="1"/>
              <a:t>interfere</a:t>
            </a:r>
            <a:r>
              <a:rPr lang="de-DE" dirty="0"/>
              <a:t> </a:t>
            </a:r>
            <a:r>
              <a:rPr lang="de-DE" dirty="0" err="1"/>
              <a:t>with</a:t>
            </a:r>
            <a:r>
              <a:rPr lang="de-DE" dirty="0"/>
              <a:t> </a:t>
            </a:r>
            <a:r>
              <a:rPr lang="de-DE" dirty="0" err="1"/>
              <a:t>the</a:t>
            </a:r>
            <a:r>
              <a:rPr lang="de-DE" dirty="0"/>
              <a:t> variable </a:t>
            </a:r>
            <a:r>
              <a:rPr lang="de-DE" dirty="0" err="1"/>
              <a:t>covid</a:t>
            </a:r>
            <a:r>
              <a:rPr lang="de-DE" dirty="0"/>
              <a:t> </a:t>
            </a:r>
            <a:r>
              <a:rPr lang="de-DE" dirty="0" err="1"/>
              <a:t>sceptic</a:t>
            </a:r>
            <a:r>
              <a:rPr lang="de-DE" dirty="0"/>
              <a:t> – </a:t>
            </a:r>
            <a:r>
              <a:rPr lang="de-DE" dirty="0" err="1"/>
              <a:t>or</a:t>
            </a:r>
            <a:r>
              <a:rPr lang="de-DE" dirty="0"/>
              <a:t> not. </a:t>
            </a:r>
          </a:p>
          <a:p>
            <a:pPr lvl="0"/>
            <a:endParaRPr lang="de-DE" dirty="0"/>
          </a:p>
          <a:p>
            <a:pPr lvl="0"/>
            <a:r>
              <a:rPr lang="de-DE" dirty="0" err="1"/>
              <a:t>To</a:t>
            </a:r>
            <a:r>
              <a:rPr lang="de-DE" dirty="0"/>
              <a:t> </a:t>
            </a:r>
            <a:r>
              <a:rPr lang="de-DE" dirty="0" err="1"/>
              <a:t>rule</a:t>
            </a:r>
            <a:r>
              <a:rPr lang="de-DE" dirty="0"/>
              <a:t> out </a:t>
            </a:r>
            <a:r>
              <a:rPr lang="de-DE" dirty="0" err="1"/>
              <a:t>the</a:t>
            </a:r>
            <a:r>
              <a:rPr lang="de-DE" dirty="0"/>
              <a:t> </a:t>
            </a:r>
            <a:r>
              <a:rPr lang="de-DE" dirty="0" err="1"/>
              <a:t>effect</a:t>
            </a:r>
            <a:r>
              <a:rPr lang="de-DE" dirty="0"/>
              <a:t> </a:t>
            </a:r>
            <a:r>
              <a:rPr lang="de-DE" dirty="0" err="1"/>
              <a:t>of</a:t>
            </a:r>
            <a:r>
              <a:rPr lang="de-DE" dirty="0"/>
              <a:t> </a:t>
            </a:r>
            <a:r>
              <a:rPr lang="de-DE" dirty="0" err="1"/>
              <a:t>the</a:t>
            </a:r>
            <a:r>
              <a:rPr lang="de-DE" dirty="0"/>
              <a:t> </a:t>
            </a:r>
            <a:r>
              <a:rPr lang="de-DE" dirty="0" err="1"/>
              <a:t>communication</a:t>
            </a:r>
            <a:r>
              <a:rPr lang="de-DE" dirty="0"/>
              <a:t> </a:t>
            </a:r>
            <a:r>
              <a:rPr lang="de-DE" dirty="0" err="1"/>
              <a:t>setting</a:t>
            </a:r>
            <a:endParaRPr lang="de-DE" dirty="0"/>
          </a:p>
          <a:p>
            <a:pPr lvl="0"/>
            <a:endParaRPr lang="de-DE" dirty="0"/>
          </a:p>
          <a:p>
            <a:pPr lvl="0"/>
            <a:r>
              <a:rPr lang="de-DE" dirty="0"/>
              <a:t>The </a:t>
            </a:r>
            <a:r>
              <a:rPr lang="de-DE" dirty="0" err="1"/>
              <a:t>hypothesis</a:t>
            </a:r>
            <a:r>
              <a:rPr lang="de-DE" dirty="0"/>
              <a:t> </a:t>
            </a:r>
            <a:r>
              <a:rPr lang="de-DE" dirty="0" err="1"/>
              <a:t>is</a:t>
            </a:r>
            <a:r>
              <a:rPr lang="de-DE" dirty="0"/>
              <a:t> </a:t>
            </a:r>
            <a:r>
              <a:rPr lang="de-DE" dirty="0" err="1"/>
              <a:t>always</a:t>
            </a:r>
            <a:r>
              <a:rPr lang="de-DE" dirty="0"/>
              <a:t> </a:t>
            </a:r>
            <a:r>
              <a:rPr lang="de-DE" dirty="0" err="1"/>
              <a:t>that</a:t>
            </a:r>
            <a:r>
              <a:rPr lang="de-DE" dirty="0"/>
              <a:t> </a:t>
            </a:r>
            <a:r>
              <a:rPr lang="de-DE" dirty="0" err="1"/>
              <a:t>if</a:t>
            </a:r>
            <a:r>
              <a:rPr lang="de-DE" dirty="0"/>
              <a:t> </a:t>
            </a:r>
            <a:r>
              <a:rPr lang="de-DE" dirty="0" err="1"/>
              <a:t>masking</a:t>
            </a:r>
            <a:r>
              <a:rPr lang="de-DE" dirty="0"/>
              <a:t> a </a:t>
            </a:r>
            <a:r>
              <a:rPr lang="de-DE" dirty="0" err="1"/>
              <a:t>keyword</a:t>
            </a:r>
            <a:r>
              <a:rPr lang="de-DE" dirty="0"/>
              <a:t> </a:t>
            </a:r>
            <a:r>
              <a:rPr lang="de-DE" dirty="0" err="1"/>
              <a:t>makes</a:t>
            </a:r>
            <a:r>
              <a:rPr lang="de-DE" dirty="0"/>
              <a:t> </a:t>
            </a:r>
            <a:r>
              <a:rPr lang="de-DE" dirty="0" err="1"/>
              <a:t>the</a:t>
            </a:r>
            <a:r>
              <a:rPr lang="de-DE" dirty="0"/>
              <a:t> NN </a:t>
            </a:r>
            <a:r>
              <a:rPr lang="de-DE" dirty="0" err="1"/>
              <a:t>worse</a:t>
            </a:r>
            <a:r>
              <a:rPr lang="de-DE" dirty="0"/>
              <a:t>, </a:t>
            </a:r>
            <a:r>
              <a:rPr lang="de-DE" dirty="0" err="1"/>
              <a:t>it</a:t>
            </a:r>
            <a:r>
              <a:rPr lang="de-DE" dirty="0"/>
              <a:t> </a:t>
            </a:r>
            <a:r>
              <a:rPr lang="de-DE" dirty="0" err="1"/>
              <a:t>heavily</a:t>
            </a:r>
            <a:r>
              <a:rPr lang="de-DE" dirty="0"/>
              <a:t> </a:t>
            </a:r>
            <a:r>
              <a:rPr lang="de-DE" dirty="0" err="1"/>
              <a:t>relied</a:t>
            </a:r>
            <a:r>
              <a:rPr lang="de-DE" dirty="0"/>
              <a:t> on </a:t>
            </a:r>
            <a:r>
              <a:rPr lang="de-DE" dirty="0" err="1"/>
              <a:t>keywords</a:t>
            </a:r>
            <a:r>
              <a:rPr lang="de-DE" dirty="0"/>
              <a:t> + </a:t>
            </a:r>
            <a:r>
              <a:rPr lang="de-DE" dirty="0" err="1"/>
              <a:t>if</a:t>
            </a:r>
            <a:r>
              <a:rPr lang="de-DE" dirty="0"/>
              <a:t> </a:t>
            </a:r>
            <a:r>
              <a:rPr lang="de-DE" dirty="0" err="1"/>
              <a:t>it</a:t>
            </a:r>
            <a:r>
              <a:rPr lang="de-DE" dirty="0"/>
              <a:t> </a:t>
            </a:r>
            <a:r>
              <a:rPr lang="de-DE" dirty="0" err="1"/>
              <a:t>performs</a:t>
            </a:r>
            <a:r>
              <a:rPr lang="de-DE" dirty="0"/>
              <a:t> </a:t>
            </a:r>
            <a:r>
              <a:rPr lang="de-DE" dirty="0" err="1"/>
              <a:t>better</a:t>
            </a:r>
            <a:r>
              <a:rPr lang="de-DE" dirty="0"/>
              <a:t> </a:t>
            </a:r>
          </a:p>
          <a:p>
            <a:pPr lvl="0"/>
            <a:endParaRPr lang="de-DE" dirty="0"/>
          </a:p>
          <a:p>
            <a:pPr lvl="0"/>
            <a:r>
              <a:rPr lang="de-DE" dirty="0"/>
              <a:t>I </a:t>
            </a:r>
            <a:r>
              <a:rPr lang="de-DE" dirty="0" err="1"/>
              <a:t>don‘t</a:t>
            </a:r>
            <a:r>
              <a:rPr lang="de-DE" dirty="0"/>
              <a:t> </a:t>
            </a:r>
            <a:r>
              <a:rPr lang="de-DE" dirty="0" err="1"/>
              <a:t>want</a:t>
            </a:r>
            <a:r>
              <a:rPr lang="de-DE" dirty="0"/>
              <a:t> </a:t>
            </a:r>
            <a:r>
              <a:rPr lang="de-DE" dirty="0" err="1"/>
              <a:t>to</a:t>
            </a:r>
            <a:r>
              <a:rPr lang="de-DE" dirty="0"/>
              <a:t> find out </a:t>
            </a:r>
            <a:r>
              <a:rPr lang="de-DE" dirty="0" err="1"/>
              <a:t>if</a:t>
            </a:r>
            <a:r>
              <a:rPr lang="de-DE" dirty="0"/>
              <a:t> </a:t>
            </a:r>
            <a:r>
              <a:rPr lang="de-DE" dirty="0" err="1"/>
              <a:t>cnns</a:t>
            </a:r>
            <a:r>
              <a:rPr lang="de-DE" dirty="0"/>
              <a:t> </a:t>
            </a:r>
            <a:r>
              <a:rPr lang="de-DE" dirty="0" err="1"/>
              <a:t>rely</a:t>
            </a:r>
            <a:r>
              <a:rPr lang="de-DE" dirty="0"/>
              <a:t> on </a:t>
            </a:r>
            <a:r>
              <a:rPr lang="de-DE" dirty="0" err="1"/>
              <a:t>keywords</a:t>
            </a:r>
            <a:r>
              <a:rPr lang="de-DE" dirty="0"/>
              <a:t> </a:t>
            </a:r>
            <a:r>
              <a:rPr lang="de-DE" dirty="0" err="1"/>
              <a:t>more</a:t>
            </a:r>
            <a:r>
              <a:rPr lang="de-DE" dirty="0"/>
              <a:t> </a:t>
            </a:r>
            <a:r>
              <a:rPr lang="de-DE" dirty="0" err="1"/>
              <a:t>that</a:t>
            </a:r>
            <a:r>
              <a:rPr lang="de-DE" dirty="0"/>
              <a:t> </a:t>
            </a:r>
            <a:r>
              <a:rPr lang="de-DE" dirty="0" err="1"/>
              <a:t>bert</a:t>
            </a:r>
            <a:r>
              <a:rPr lang="de-DE" dirty="0"/>
              <a:t>, I </a:t>
            </a:r>
            <a:r>
              <a:rPr lang="de-DE" dirty="0" err="1"/>
              <a:t>want</a:t>
            </a:r>
            <a:r>
              <a:rPr lang="de-DE" dirty="0"/>
              <a:t> </a:t>
            </a:r>
            <a:r>
              <a:rPr lang="de-DE" dirty="0" err="1"/>
              <a:t>to</a:t>
            </a:r>
            <a:r>
              <a:rPr lang="de-DE" dirty="0"/>
              <a:t> </a:t>
            </a:r>
            <a:r>
              <a:rPr lang="de-DE" dirty="0" err="1"/>
              <a:t>see</a:t>
            </a:r>
            <a:r>
              <a:rPr lang="de-DE" dirty="0"/>
              <a:t> </a:t>
            </a:r>
            <a:r>
              <a:rPr lang="de-DE" dirty="0" err="1"/>
              <a:t>that</a:t>
            </a:r>
            <a:r>
              <a:rPr lang="de-DE" dirty="0"/>
              <a:t> </a:t>
            </a:r>
            <a:r>
              <a:rPr lang="de-DE" dirty="0" err="1"/>
              <a:t>bert</a:t>
            </a:r>
            <a:r>
              <a:rPr lang="de-DE" dirty="0"/>
              <a:t> </a:t>
            </a:r>
            <a:r>
              <a:rPr lang="de-DE" dirty="0" err="1"/>
              <a:t>is</a:t>
            </a:r>
            <a:r>
              <a:rPr lang="de-DE" dirty="0"/>
              <a:t> </a:t>
            </a:r>
            <a:r>
              <a:rPr lang="de-DE" dirty="0" err="1"/>
              <a:t>always</a:t>
            </a:r>
            <a:r>
              <a:rPr lang="de-DE" dirty="0"/>
              <a:t> </a:t>
            </a:r>
            <a:r>
              <a:rPr lang="de-DE" dirty="0" err="1"/>
              <a:t>better</a:t>
            </a:r>
            <a:r>
              <a:rPr lang="de-DE" dirty="0"/>
              <a:t> </a:t>
            </a:r>
            <a:r>
              <a:rPr lang="de-DE" dirty="0" err="1"/>
              <a:t>because</a:t>
            </a:r>
            <a:r>
              <a:rPr lang="de-DE" dirty="0"/>
              <a:t> </a:t>
            </a:r>
            <a:r>
              <a:rPr lang="de-DE" dirty="0" err="1"/>
              <a:t>there‘s</a:t>
            </a:r>
            <a:r>
              <a:rPr lang="de-DE" dirty="0"/>
              <a:t> </a:t>
            </a:r>
            <a:r>
              <a:rPr lang="de-DE" dirty="0" err="1"/>
              <a:t>always</a:t>
            </a:r>
            <a:r>
              <a:rPr lang="de-DE" dirty="0"/>
              <a:t> </a:t>
            </a:r>
            <a:r>
              <a:rPr lang="de-DE" dirty="0" err="1"/>
              <a:t>more</a:t>
            </a:r>
            <a:r>
              <a:rPr lang="de-DE" dirty="0"/>
              <a:t> </a:t>
            </a:r>
            <a:r>
              <a:rPr lang="de-DE" dirty="0" err="1"/>
              <a:t>than</a:t>
            </a:r>
            <a:r>
              <a:rPr lang="de-DE" dirty="0"/>
              <a:t> </a:t>
            </a:r>
            <a:r>
              <a:rPr lang="de-DE" dirty="0" err="1"/>
              <a:t>vocabulary</a:t>
            </a:r>
            <a:r>
              <a:rPr lang="de-DE" dirty="0"/>
              <a:t> </a:t>
            </a:r>
            <a:r>
              <a:rPr lang="de-DE" dirty="0" err="1"/>
              <a:t>distinctive</a:t>
            </a:r>
            <a:r>
              <a:rPr lang="de-DE" dirty="0"/>
              <a:t> </a:t>
            </a:r>
            <a:r>
              <a:rPr lang="de-DE" dirty="0" err="1"/>
              <a:t>to</a:t>
            </a:r>
            <a:r>
              <a:rPr lang="de-DE" dirty="0"/>
              <a:t> </a:t>
            </a:r>
            <a:r>
              <a:rPr lang="de-DE" dirty="0" err="1"/>
              <a:t>their</a:t>
            </a:r>
            <a:r>
              <a:rPr lang="de-DE" dirty="0"/>
              <a:t> </a:t>
            </a:r>
            <a:r>
              <a:rPr lang="de-DE" dirty="0" err="1"/>
              <a:t>writing</a:t>
            </a:r>
            <a:r>
              <a:rPr lang="de-DE" dirty="0"/>
              <a:t> style</a:t>
            </a:r>
          </a:p>
        </p:txBody>
      </p:sp>
      <p:sp>
        <p:nvSpPr>
          <p:cNvPr id="4" name="Foliennummernplatzhalter 3">
            <a:extLst>
              <a:ext uri="{FF2B5EF4-FFF2-40B4-BE49-F238E27FC236}">
                <a16:creationId xmlns:a16="http://schemas.microsoft.com/office/drawing/2014/main" id="{972818E9-3F6B-9F26-4B8E-21979C157EF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DA16BE8-E8DB-472E-B0E8-6FD7942A8F06}" type="slidenum">
              <a:t>19</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have</a:t>
            </a:r>
            <a:r>
              <a:rPr lang="de-DE" dirty="0"/>
              <a:t> </a:t>
            </a:r>
            <a:r>
              <a:rPr lang="de-DE" dirty="0" err="1"/>
              <a:t>the</a:t>
            </a:r>
            <a:r>
              <a:rPr lang="de-DE" dirty="0"/>
              <a:t> </a:t>
            </a:r>
            <a:r>
              <a:rPr lang="de-DE" dirty="0" err="1"/>
              <a:t>average</a:t>
            </a:r>
            <a:r>
              <a:rPr lang="de-DE" dirty="0"/>
              <a:t> </a:t>
            </a:r>
            <a:r>
              <a:rPr lang="de-DE" dirty="0" err="1"/>
              <a:t>results</a:t>
            </a:r>
            <a:r>
              <a:rPr lang="de-DE" dirty="0"/>
              <a:t> </a:t>
            </a:r>
            <a:r>
              <a:rPr lang="de-DE" dirty="0" err="1"/>
              <a:t>of</a:t>
            </a:r>
            <a:r>
              <a:rPr lang="de-DE" dirty="0"/>
              <a:t> </a:t>
            </a:r>
            <a:r>
              <a:rPr lang="de-DE" dirty="0" err="1"/>
              <a:t>the</a:t>
            </a:r>
            <a:r>
              <a:rPr lang="de-DE" dirty="0"/>
              <a:t> </a:t>
            </a:r>
            <a:r>
              <a:rPr lang="de-DE" dirty="0" err="1"/>
              <a:t>cross</a:t>
            </a:r>
            <a:r>
              <a:rPr lang="de-DE" dirty="0"/>
              <a:t> </a:t>
            </a:r>
            <a:r>
              <a:rPr lang="de-DE" dirty="0" err="1"/>
              <a:t>validations</a:t>
            </a:r>
            <a:r>
              <a:rPr lang="de-DE" dirty="0"/>
              <a:t> </a:t>
            </a:r>
            <a:r>
              <a:rPr lang="de-DE" dirty="0" err="1"/>
              <a:t>for</a:t>
            </a:r>
            <a:r>
              <a:rPr lang="de-DE" dirty="0"/>
              <a:t> </a:t>
            </a:r>
            <a:r>
              <a:rPr lang="de-DE" dirty="0" err="1"/>
              <a:t>every</a:t>
            </a:r>
            <a:r>
              <a:rPr lang="de-DE" dirty="0"/>
              <a:t> </a:t>
            </a:r>
            <a:r>
              <a:rPr lang="de-DE" dirty="0" err="1"/>
              <a:t>architecture</a:t>
            </a:r>
            <a:r>
              <a:rPr lang="de-DE" dirty="0"/>
              <a:t> </a:t>
            </a:r>
            <a:r>
              <a:rPr lang="de-DE" dirty="0" err="1"/>
              <a:t>for</a:t>
            </a:r>
            <a:r>
              <a:rPr lang="de-DE" dirty="0"/>
              <a:t> </a:t>
            </a:r>
            <a:r>
              <a:rPr lang="de-DE" dirty="0" err="1"/>
              <a:t>every</a:t>
            </a:r>
            <a:r>
              <a:rPr lang="de-DE" dirty="0"/>
              <a:t> </a:t>
            </a:r>
            <a:r>
              <a:rPr lang="de-DE" dirty="0" err="1"/>
              <a:t>experiment</a:t>
            </a:r>
            <a:r>
              <a:rPr lang="de-DE" dirty="0"/>
              <a:t> I was </a:t>
            </a:r>
            <a:r>
              <a:rPr lang="de-DE" dirty="0" err="1"/>
              <a:t>able</a:t>
            </a:r>
            <a:r>
              <a:rPr lang="de-DE" dirty="0"/>
              <a:t> </a:t>
            </a:r>
            <a:r>
              <a:rPr lang="de-DE" dirty="0" err="1"/>
              <a:t>to</a:t>
            </a:r>
            <a:r>
              <a:rPr lang="de-DE" dirty="0"/>
              <a:t> do so </a:t>
            </a:r>
            <a:r>
              <a:rPr lang="de-DE" dirty="0" err="1"/>
              <a:t>far</a:t>
            </a:r>
            <a:r>
              <a:rPr lang="de-DE" dirty="0"/>
              <a:t> </a:t>
            </a:r>
            <a:r>
              <a:rPr lang="de-DE" dirty="0" err="1"/>
              <a:t>into</a:t>
            </a:r>
            <a:r>
              <a:rPr lang="de-DE" dirty="0"/>
              <a:t> </a:t>
            </a:r>
            <a:r>
              <a:rPr lang="de-DE" dirty="0" err="1"/>
              <a:t>my</a:t>
            </a:r>
            <a:r>
              <a:rPr lang="de-DE" dirty="0"/>
              <a:t> </a:t>
            </a:r>
            <a:r>
              <a:rPr lang="de-DE" dirty="0" err="1"/>
              <a:t>thesis</a:t>
            </a:r>
            <a:endParaRPr lang="de-DE" dirty="0"/>
          </a:p>
          <a:p>
            <a:endParaRPr lang="de-DE" dirty="0"/>
          </a:p>
          <a:p>
            <a:r>
              <a:rPr lang="de-DE" dirty="0" err="1"/>
              <a:t>Overfitting</a:t>
            </a:r>
            <a:r>
              <a:rPr lang="de-DE" dirty="0"/>
              <a:t> after 2 </a:t>
            </a:r>
            <a:r>
              <a:rPr lang="de-DE" dirty="0" err="1"/>
              <a:t>to</a:t>
            </a:r>
            <a:r>
              <a:rPr lang="de-DE" dirty="0"/>
              <a:t> 3 </a:t>
            </a:r>
            <a:r>
              <a:rPr lang="de-DE" dirty="0" err="1"/>
              <a:t>epochs</a:t>
            </a:r>
            <a:r>
              <a:rPr lang="de-DE" dirty="0"/>
              <a:t> </a:t>
            </a:r>
            <a:r>
              <a:rPr lang="de-DE" dirty="0">
                <a:sym typeface="Wingdings" panose="05000000000000000000" pitchFamily="2" charset="2"/>
              </a:rPr>
              <a:t> not </a:t>
            </a:r>
            <a:r>
              <a:rPr lang="de-DE" dirty="0" err="1">
                <a:sym typeface="Wingdings" panose="05000000000000000000" pitchFamily="2" charset="2"/>
              </a:rPr>
              <a:t>enough</a:t>
            </a:r>
            <a:r>
              <a:rPr lang="de-DE" dirty="0">
                <a:sym typeface="Wingdings" panose="05000000000000000000" pitchFamily="2" charset="2"/>
              </a:rPr>
              <a:t> </a:t>
            </a:r>
            <a:r>
              <a:rPr lang="de-DE" dirty="0" err="1">
                <a:sym typeface="Wingdings" panose="05000000000000000000" pitchFamily="2" charset="2"/>
              </a:rPr>
              <a:t>features</a:t>
            </a:r>
            <a:r>
              <a:rPr lang="de-DE" dirty="0">
                <a:sym typeface="Wingdings" panose="05000000000000000000" pitchFamily="2" charset="2"/>
              </a:rPr>
              <a:t> / </a:t>
            </a:r>
            <a:r>
              <a:rPr lang="de-DE" dirty="0" err="1">
                <a:sym typeface="Wingdings" panose="05000000000000000000" pitchFamily="2" charset="2"/>
              </a:rPr>
              <a:t>noisy</a:t>
            </a:r>
            <a:r>
              <a:rPr lang="de-DE" dirty="0">
                <a:sym typeface="Wingdings" panose="05000000000000000000" pitchFamily="2" charset="2"/>
              </a:rPr>
              <a:t> </a:t>
            </a:r>
            <a:r>
              <a:rPr lang="de-DE" dirty="0" err="1">
                <a:sym typeface="Wingdings" panose="05000000000000000000" pitchFamily="2" charset="2"/>
              </a:rPr>
              <a:t>data</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pPr lvl="0"/>
            <a:fld id="{6418A489-767D-4C4E-B381-262550C36D3C}" type="slidenum">
              <a:rPr lang="de-DE" smtClean="0"/>
              <a:t>21</a:t>
            </a:fld>
            <a:endParaRPr lang="de-DE"/>
          </a:p>
        </p:txBody>
      </p:sp>
    </p:spTree>
    <p:extLst>
      <p:ext uri="{BB962C8B-B14F-4D97-AF65-F5344CB8AC3E}">
        <p14:creationId xmlns:p14="http://schemas.microsoft.com/office/powerpoint/2010/main" val="3429494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GB" noProof="0" dirty="0"/>
              <a:t>As you can see here, if you look at the most similar words of the term corona, the </a:t>
            </a:r>
            <a:r>
              <a:rPr lang="en-GB" noProof="0" dirty="0" err="1"/>
              <a:t>fasttext</a:t>
            </a:r>
            <a:r>
              <a:rPr lang="en-GB" noProof="0" dirty="0"/>
              <a:t> model shows lots of words from Romanian languages implying that the meaning in this model is not yet pandemic associated</a:t>
            </a:r>
          </a:p>
          <a:p>
            <a:endParaRPr lang="en-GB" noProof="0" dirty="0"/>
          </a:p>
          <a:p>
            <a:r>
              <a:rPr lang="en-GB" noProof="0" dirty="0"/>
              <a:t>The pretrained </a:t>
            </a:r>
            <a:r>
              <a:rPr lang="en-GB" noProof="0" dirty="0" err="1"/>
              <a:t>fasttext</a:t>
            </a:r>
            <a:r>
              <a:rPr lang="en-GB" noProof="0" dirty="0"/>
              <a:t> vectors I used were created for German before the covid pandemic started. That means, a lot of highly frequent terms like for example covid-19, corona, </a:t>
            </a:r>
            <a:r>
              <a:rPr lang="en-GB" noProof="0" dirty="0" err="1"/>
              <a:t>impfausweis</a:t>
            </a:r>
            <a:r>
              <a:rPr lang="en-GB" noProof="0" dirty="0"/>
              <a:t>, lockdown and many more are either neologisms created during the pandemic or changed their meaning a lot which makes the </a:t>
            </a:r>
            <a:r>
              <a:rPr lang="en-GB" noProof="0" dirty="0" err="1"/>
              <a:t>fasttext</a:t>
            </a:r>
            <a:r>
              <a:rPr lang="en-GB" noProof="0" dirty="0"/>
              <a:t> vectors pretty obsolete in this semantic field. </a:t>
            </a:r>
          </a:p>
          <a:p>
            <a:r>
              <a:rPr lang="en-GB" noProof="0" dirty="0"/>
              <a:t>Additionally, the </a:t>
            </a:r>
            <a:r>
              <a:rPr lang="en-GB" noProof="0" dirty="0" err="1"/>
              <a:t>fasttext</a:t>
            </a:r>
            <a:r>
              <a:rPr lang="en-GB" noProof="0" dirty="0"/>
              <a:t> vectors are only available for lowercase words and exclamation marks as any other punctuation are not included, which makes most of the initial markers we found irrelevant.</a:t>
            </a:r>
          </a:p>
          <a:p>
            <a:endParaRPr lang="en-GB" noProof="0" dirty="0"/>
          </a:p>
          <a:p>
            <a:r>
              <a:rPr lang="en-GB" noProof="0" dirty="0"/>
              <a:t>A further step would be training my own vectors on data including neologisms from the pandemic</a:t>
            </a:r>
          </a:p>
        </p:txBody>
      </p:sp>
      <p:sp>
        <p:nvSpPr>
          <p:cNvPr id="4" name="Foliennummernplatzhalter 3"/>
          <p:cNvSpPr>
            <a:spLocks noGrp="1"/>
          </p:cNvSpPr>
          <p:nvPr>
            <p:ph type="sldNum" sz="quarter" idx="5"/>
          </p:nvPr>
        </p:nvSpPr>
        <p:spPr/>
        <p:txBody>
          <a:bodyPr/>
          <a:lstStyle/>
          <a:p>
            <a:pPr lvl="0"/>
            <a:fld id="{6418A489-767D-4C4E-B381-262550C36D3C}" type="slidenum">
              <a:rPr lang="de-DE" smtClean="0"/>
              <a:t>22</a:t>
            </a:fld>
            <a:endParaRPr lang="de-DE"/>
          </a:p>
        </p:txBody>
      </p:sp>
    </p:spTree>
    <p:extLst>
      <p:ext uri="{BB962C8B-B14F-4D97-AF65-F5344CB8AC3E}">
        <p14:creationId xmlns:p14="http://schemas.microsoft.com/office/powerpoint/2010/main" val="865313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Pretraining my own covid-embeddings including uppercase wording</a:t>
            </a:r>
          </a:p>
        </p:txBody>
      </p:sp>
      <p:sp>
        <p:nvSpPr>
          <p:cNvPr id="4" name="Foliennummernplatzhalter 3"/>
          <p:cNvSpPr>
            <a:spLocks noGrp="1"/>
          </p:cNvSpPr>
          <p:nvPr>
            <p:ph type="sldNum" sz="quarter" idx="5"/>
          </p:nvPr>
        </p:nvSpPr>
        <p:spPr/>
        <p:txBody>
          <a:bodyPr/>
          <a:lstStyle/>
          <a:p>
            <a:pPr lvl="0"/>
            <a:fld id="{6418A489-767D-4C4E-B381-262550C36D3C}" type="slidenum">
              <a:rPr lang="de-DE" smtClean="0"/>
              <a:t>23</a:t>
            </a:fld>
            <a:endParaRPr lang="de-DE"/>
          </a:p>
        </p:txBody>
      </p:sp>
    </p:spTree>
    <p:extLst>
      <p:ext uri="{BB962C8B-B14F-4D97-AF65-F5344CB8AC3E}">
        <p14:creationId xmlns:p14="http://schemas.microsoft.com/office/powerpoint/2010/main" val="312775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GB" noProof="0" dirty="0"/>
              <a:t>In this talk I will be presenting the framework of my Master‘s thesis that I just started working on.</a:t>
            </a:r>
          </a:p>
          <a:p>
            <a:r>
              <a:rPr lang="en-GB" noProof="0" dirty="0"/>
              <a:t>I will be giving you a quick introduction into my topic of covid sceptics‘ telegram chats and then introduce their classification problem. I will shortly present the differences between certain neural network architectures and the representation of style and then explain my methods and results to you.</a:t>
            </a:r>
          </a:p>
          <a:p>
            <a:endParaRPr lang="de-DE" dirty="0"/>
          </a:p>
          <a:p>
            <a:r>
              <a:rPr lang="de-DE" dirty="0" err="1"/>
              <a:t>Minutes</a:t>
            </a:r>
            <a:r>
              <a:rPr lang="de-DE" dirty="0"/>
              <a:t>: 5-3-5-2-5=20</a:t>
            </a:r>
          </a:p>
        </p:txBody>
      </p:sp>
      <p:sp>
        <p:nvSpPr>
          <p:cNvPr id="4" name="Foliennummernplatzhalter 3"/>
          <p:cNvSpPr>
            <a:spLocks noGrp="1"/>
          </p:cNvSpPr>
          <p:nvPr>
            <p:ph type="sldNum" sz="quarter" idx="5"/>
          </p:nvPr>
        </p:nvSpPr>
        <p:spPr/>
        <p:txBody>
          <a:bodyPr/>
          <a:lstStyle/>
          <a:p>
            <a:pPr lvl="0"/>
            <a:fld id="{6418A489-767D-4C4E-B381-262550C36D3C}" type="slidenum">
              <a:rPr lang="de-DE" smtClean="0"/>
              <a:t>2</a:t>
            </a:fld>
            <a:endParaRPr lang="de-DE"/>
          </a:p>
        </p:txBody>
      </p:sp>
    </p:spTree>
    <p:extLst>
      <p:ext uri="{BB962C8B-B14F-4D97-AF65-F5344CB8AC3E}">
        <p14:creationId xmlns:p14="http://schemas.microsoft.com/office/powerpoint/2010/main" val="2046296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5AAC2D3-6069-38CD-7FD1-AE817EC13401}"/>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B4C3613F-AE81-D7A7-CADB-DF53DC4072DE}"/>
              </a:ext>
            </a:extLst>
          </p:cNvPr>
          <p:cNvSpPr txBox="1">
            <a:spLocks noGrp="1"/>
          </p:cNvSpPr>
          <p:nvPr>
            <p:ph type="body" sz="quarter" idx="1"/>
          </p:nvPr>
        </p:nvSpPr>
        <p:spPr/>
        <p:txBody>
          <a:bodyPr/>
          <a:lstStyle/>
          <a:p>
            <a:pPr lvl="0"/>
            <a:r>
              <a:rPr lang="en-GB" dirty="0"/>
              <a:t>First a short recap: What are covid sceptics?</a:t>
            </a:r>
          </a:p>
          <a:p>
            <a:pPr lvl="0"/>
            <a:r>
              <a:rPr lang="en-GB" dirty="0"/>
              <a:t>Covid Sceptics are the people who criticise the covid measurements because they don't think the corona virus exists or is as dangerous as politics and the media show. You already see that this is a broad spectrum and the people who criticise the measurements out of fascistic (meaning they think we should just let the old and chronically ill people die) reasons are not even on this scale. </a:t>
            </a:r>
          </a:p>
          <a:p>
            <a:pPr lvl="0"/>
            <a:r>
              <a:rPr lang="en-GB" dirty="0"/>
              <a:t>The covid sceptics are therefore by definition believing in conspiracy theories because it is scientifically proven that covid exists and is not a hoax performed by the government who wants to chip us, kill us or keep us inside to change the batteries of the pigeons. </a:t>
            </a:r>
          </a:p>
          <a:p>
            <a:pPr lvl="0"/>
            <a:r>
              <a:rPr lang="en-GB" dirty="0"/>
              <a:t>They cover every population stratum age wise, educational wise or politics wise and they assemble on protests and most and foremost on Telegram in groups with at the pandemic’s peak up to 100.000 members. Telegram offers this kind of large public group and additionally channels next to of course private chats like any messenger. </a:t>
            </a:r>
          </a:p>
        </p:txBody>
      </p:sp>
      <p:sp>
        <p:nvSpPr>
          <p:cNvPr id="4" name="Foliennummernplatzhalter 3">
            <a:extLst>
              <a:ext uri="{FF2B5EF4-FFF2-40B4-BE49-F238E27FC236}">
                <a16:creationId xmlns:a16="http://schemas.microsoft.com/office/drawing/2014/main" id="{3FD8CA88-87E6-6484-53C0-3E35791A71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61BB255-CA37-4C2F-8080-ECAFC60EB057}" type="slidenum">
              <a:t>4</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00E4909-AD15-1DC3-4053-FF62DD89BE35}"/>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C7F94B43-5FAA-021D-1DE0-F16F8E01688B}"/>
              </a:ext>
            </a:extLst>
          </p:cNvPr>
          <p:cNvSpPr txBox="1">
            <a:spLocks noGrp="1"/>
          </p:cNvSpPr>
          <p:nvPr>
            <p:ph type="body" sz="quarter" idx="1"/>
          </p:nvPr>
        </p:nvSpPr>
        <p:spPr/>
        <p:txBody>
          <a:bodyPr/>
          <a:lstStyle/>
          <a:p>
            <a:pPr lvl="0"/>
            <a:r>
              <a:rPr lang="de-DE" dirty="0"/>
              <a:t>But </a:t>
            </a:r>
            <a:r>
              <a:rPr lang="de-DE" dirty="0" err="1"/>
              <a:t>why</a:t>
            </a:r>
            <a:r>
              <a:rPr lang="de-DE" dirty="0"/>
              <a:t> </a:t>
            </a:r>
            <a:r>
              <a:rPr lang="de-DE" dirty="0" err="1"/>
              <a:t>did</a:t>
            </a:r>
            <a:r>
              <a:rPr lang="de-DE" dirty="0"/>
              <a:t> </a:t>
            </a:r>
            <a:r>
              <a:rPr lang="de-DE" dirty="0" err="1"/>
              <a:t>they</a:t>
            </a:r>
            <a:r>
              <a:rPr lang="de-DE" dirty="0"/>
              <a:t> </a:t>
            </a:r>
            <a:r>
              <a:rPr lang="de-DE" dirty="0" err="1"/>
              <a:t>chose</a:t>
            </a:r>
            <a:r>
              <a:rPr lang="de-DE" dirty="0"/>
              <a:t> Telegram </a:t>
            </a:r>
            <a:r>
              <a:rPr lang="de-DE" dirty="0" err="1"/>
              <a:t>as</a:t>
            </a:r>
            <a:r>
              <a:rPr lang="de-DE" dirty="0"/>
              <a:t> </a:t>
            </a:r>
            <a:r>
              <a:rPr lang="de-DE" dirty="0" err="1"/>
              <a:t>their</a:t>
            </a:r>
            <a:r>
              <a:rPr lang="de-DE" dirty="0"/>
              <a:t> </a:t>
            </a:r>
            <a:r>
              <a:rPr lang="de-DE" dirty="0" err="1"/>
              <a:t>platform</a:t>
            </a:r>
            <a:r>
              <a:rPr lang="de-DE" dirty="0"/>
              <a:t> </a:t>
            </a:r>
            <a:r>
              <a:rPr lang="de-DE" dirty="0" err="1"/>
              <a:t>to</a:t>
            </a:r>
            <a:r>
              <a:rPr lang="de-DE" dirty="0"/>
              <a:t> connect on?</a:t>
            </a:r>
          </a:p>
          <a:p>
            <a:pPr lvl="0"/>
            <a:r>
              <a:rPr lang="de-DE" dirty="0"/>
              <a:t>After </a:t>
            </a:r>
            <a:r>
              <a:rPr lang="de-DE" dirty="0" err="1"/>
              <a:t>creators</a:t>
            </a:r>
            <a:r>
              <a:rPr lang="de-DE" dirty="0"/>
              <a:t> </a:t>
            </a:r>
            <a:r>
              <a:rPr lang="de-DE" dirty="0" err="1"/>
              <a:t>posted</a:t>
            </a:r>
            <a:r>
              <a:rPr lang="de-DE" dirty="0"/>
              <a:t> </a:t>
            </a:r>
            <a:r>
              <a:rPr lang="de-DE" dirty="0" err="1"/>
              <a:t>conspiracy</a:t>
            </a:r>
            <a:r>
              <a:rPr lang="de-DE" dirty="0"/>
              <a:t> </a:t>
            </a:r>
            <a:r>
              <a:rPr lang="de-DE" dirty="0" err="1"/>
              <a:t>theory</a:t>
            </a:r>
            <a:r>
              <a:rPr lang="de-DE" dirty="0"/>
              <a:t> </a:t>
            </a:r>
            <a:r>
              <a:rPr lang="de-DE" dirty="0" err="1"/>
              <a:t>content</a:t>
            </a:r>
            <a:r>
              <a:rPr lang="de-DE" dirty="0"/>
              <a:t> </a:t>
            </a:r>
            <a:r>
              <a:rPr lang="de-DE" dirty="0" err="1"/>
              <a:t>they</a:t>
            </a:r>
            <a:r>
              <a:rPr lang="de-DE" dirty="0"/>
              <a:t> </a:t>
            </a:r>
            <a:r>
              <a:rPr lang="de-DE" dirty="0" err="1"/>
              <a:t>were</a:t>
            </a:r>
            <a:r>
              <a:rPr lang="de-DE" dirty="0"/>
              <a:t> </a:t>
            </a:r>
            <a:r>
              <a:rPr lang="de-DE" dirty="0" err="1"/>
              <a:t>often</a:t>
            </a:r>
            <a:r>
              <a:rPr lang="de-DE" dirty="0"/>
              <a:t> </a:t>
            </a:r>
            <a:r>
              <a:rPr lang="de-DE" dirty="0" err="1"/>
              <a:t>banned</a:t>
            </a:r>
            <a:r>
              <a:rPr lang="de-DE" dirty="0"/>
              <a:t> </a:t>
            </a:r>
            <a:r>
              <a:rPr lang="de-DE" dirty="0" err="1"/>
              <a:t>from</a:t>
            </a:r>
            <a:r>
              <a:rPr lang="de-DE" dirty="0"/>
              <a:t> </a:t>
            </a:r>
            <a:r>
              <a:rPr lang="de-DE" dirty="0" err="1"/>
              <a:t>platforms</a:t>
            </a:r>
            <a:endParaRPr lang="de-DE" dirty="0"/>
          </a:p>
          <a:p>
            <a:pPr lvl="0"/>
            <a:r>
              <a:rPr lang="de-DE" dirty="0"/>
              <a:t>Telegram </a:t>
            </a:r>
            <a:r>
              <a:rPr lang="de-DE" dirty="0" err="1"/>
              <a:t>allows</a:t>
            </a:r>
            <a:r>
              <a:rPr lang="de-DE" dirty="0"/>
              <a:t> </a:t>
            </a:r>
            <a:r>
              <a:rPr lang="de-DE" dirty="0" err="1"/>
              <a:t>reaching</a:t>
            </a:r>
            <a:r>
              <a:rPr lang="de-DE" dirty="0"/>
              <a:t> </a:t>
            </a:r>
            <a:r>
              <a:rPr lang="de-DE" dirty="0" err="1"/>
              <a:t>huge</a:t>
            </a:r>
            <a:r>
              <a:rPr lang="de-DE" dirty="0"/>
              <a:t> </a:t>
            </a:r>
            <a:r>
              <a:rPr lang="de-DE" dirty="0" err="1"/>
              <a:t>amounts</a:t>
            </a:r>
            <a:r>
              <a:rPr lang="de-DE" dirty="0"/>
              <a:t> </a:t>
            </a:r>
            <a:r>
              <a:rPr lang="de-DE" dirty="0" err="1"/>
              <a:t>of</a:t>
            </a:r>
            <a:r>
              <a:rPr lang="de-DE" dirty="0"/>
              <a:t> </a:t>
            </a:r>
            <a:r>
              <a:rPr lang="de-DE" dirty="0" err="1"/>
              <a:t>people</a:t>
            </a:r>
            <a:r>
              <a:rPr lang="de-DE" dirty="0"/>
              <a:t> and </a:t>
            </a:r>
            <a:r>
              <a:rPr lang="de-DE" dirty="0" err="1"/>
              <a:t>is</a:t>
            </a:r>
            <a:r>
              <a:rPr lang="de-DE" dirty="0"/>
              <a:t> </a:t>
            </a:r>
            <a:r>
              <a:rPr lang="de-DE" dirty="0" err="1"/>
              <a:t>prone</a:t>
            </a:r>
            <a:r>
              <a:rPr lang="de-DE" dirty="0"/>
              <a:t> </a:t>
            </a:r>
            <a:r>
              <a:rPr lang="de-DE" dirty="0" err="1"/>
              <a:t>to</a:t>
            </a:r>
            <a:r>
              <a:rPr lang="de-DE" dirty="0"/>
              <a:t> </a:t>
            </a:r>
            <a:r>
              <a:rPr lang="de-DE" dirty="0" err="1"/>
              <a:t>building</a:t>
            </a:r>
            <a:r>
              <a:rPr lang="de-DE" dirty="0"/>
              <a:t> </a:t>
            </a:r>
            <a:r>
              <a:rPr lang="de-DE" dirty="0" err="1"/>
              <a:t>up</a:t>
            </a:r>
            <a:r>
              <a:rPr lang="de-DE" dirty="0"/>
              <a:t> </a:t>
            </a:r>
            <a:r>
              <a:rPr lang="de-DE" dirty="0" err="1"/>
              <a:t>networks</a:t>
            </a:r>
            <a:endParaRPr lang="de-DE" dirty="0"/>
          </a:p>
          <a:p>
            <a:pPr lvl="0"/>
            <a:endParaRPr lang="de-DE" dirty="0"/>
          </a:p>
          <a:p>
            <a:pPr lvl="0"/>
            <a:r>
              <a:rPr lang="de-DE" dirty="0"/>
              <a:t>I </a:t>
            </a:r>
            <a:r>
              <a:rPr lang="de-DE" dirty="0" err="1"/>
              <a:t>personally</a:t>
            </a:r>
            <a:r>
              <a:rPr lang="de-DE" dirty="0"/>
              <a:t> </a:t>
            </a:r>
            <a:r>
              <a:rPr lang="de-DE" dirty="0" err="1"/>
              <a:t>used</a:t>
            </a:r>
            <a:r>
              <a:rPr lang="de-DE" dirty="0"/>
              <a:t> </a:t>
            </a:r>
            <a:r>
              <a:rPr lang="de-DE" dirty="0" err="1"/>
              <a:t>the</a:t>
            </a:r>
            <a:r>
              <a:rPr lang="de-DE" dirty="0"/>
              <a:t> </a:t>
            </a:r>
            <a:r>
              <a:rPr lang="de-DE" dirty="0" err="1"/>
              <a:t>data</a:t>
            </a:r>
            <a:r>
              <a:rPr lang="de-DE" dirty="0"/>
              <a:t> </a:t>
            </a:r>
            <a:r>
              <a:rPr lang="de-DE" dirty="0" err="1"/>
              <a:t>of</a:t>
            </a:r>
            <a:r>
              <a:rPr lang="de-DE" dirty="0"/>
              <a:t> </a:t>
            </a:r>
            <a:r>
              <a:rPr lang="de-DE" dirty="0" err="1"/>
              <a:t>covid</a:t>
            </a:r>
            <a:r>
              <a:rPr lang="de-DE" dirty="0"/>
              <a:t> </a:t>
            </a:r>
            <a:r>
              <a:rPr lang="de-DE" dirty="0" err="1"/>
              <a:t>sceptics</a:t>
            </a:r>
            <a:r>
              <a:rPr lang="de-DE" dirty="0"/>
              <a:t> </a:t>
            </a:r>
            <a:r>
              <a:rPr lang="de-DE" dirty="0" err="1"/>
              <a:t>for</a:t>
            </a:r>
            <a:r>
              <a:rPr lang="de-DE" dirty="0"/>
              <a:t> </a:t>
            </a:r>
            <a:r>
              <a:rPr lang="de-DE" dirty="0" err="1"/>
              <a:t>my</a:t>
            </a:r>
            <a:r>
              <a:rPr lang="de-DE" dirty="0"/>
              <a:t> style </a:t>
            </a:r>
            <a:r>
              <a:rPr lang="de-DE" dirty="0" err="1"/>
              <a:t>analysis</a:t>
            </a:r>
            <a:r>
              <a:rPr lang="de-DE" dirty="0"/>
              <a:t> </a:t>
            </a:r>
            <a:r>
              <a:rPr lang="de-DE" dirty="0" err="1"/>
              <a:t>because</a:t>
            </a:r>
            <a:r>
              <a:rPr lang="de-DE" dirty="0"/>
              <a:t> </a:t>
            </a:r>
            <a:r>
              <a:rPr lang="de-DE" dirty="0" err="1"/>
              <a:t>their</a:t>
            </a:r>
            <a:r>
              <a:rPr lang="de-DE" dirty="0"/>
              <a:t> </a:t>
            </a:r>
            <a:r>
              <a:rPr lang="de-DE" dirty="0" err="1"/>
              <a:t>public</a:t>
            </a:r>
            <a:r>
              <a:rPr lang="de-DE" dirty="0"/>
              <a:t> </a:t>
            </a:r>
            <a:r>
              <a:rPr lang="de-DE" dirty="0" err="1"/>
              <a:t>groups</a:t>
            </a:r>
            <a:r>
              <a:rPr lang="de-DE" dirty="0"/>
              <a:t> </a:t>
            </a:r>
            <a:r>
              <a:rPr lang="de-DE" dirty="0" err="1"/>
              <a:t>allow</a:t>
            </a:r>
            <a:r>
              <a:rPr lang="de-DE" dirty="0"/>
              <a:t> </a:t>
            </a:r>
            <a:r>
              <a:rPr lang="de-DE" dirty="0" err="1"/>
              <a:t>for</a:t>
            </a:r>
            <a:r>
              <a:rPr lang="de-DE" dirty="0"/>
              <a:t> </a:t>
            </a:r>
            <a:r>
              <a:rPr lang="de-DE" dirty="0" err="1"/>
              <a:t>downloading</a:t>
            </a:r>
            <a:r>
              <a:rPr lang="de-DE" dirty="0"/>
              <a:t> </a:t>
            </a:r>
            <a:r>
              <a:rPr lang="de-DE" dirty="0" err="1"/>
              <a:t>hundred</a:t>
            </a:r>
            <a:r>
              <a:rPr lang="de-DE" dirty="0"/>
              <a:t> </a:t>
            </a:r>
            <a:r>
              <a:rPr lang="de-DE" dirty="0" err="1"/>
              <a:t>thousands</a:t>
            </a:r>
            <a:r>
              <a:rPr lang="de-DE" dirty="0"/>
              <a:t> </a:t>
            </a:r>
            <a:r>
              <a:rPr lang="de-DE" dirty="0" err="1"/>
              <a:t>of</a:t>
            </a:r>
            <a:r>
              <a:rPr lang="de-DE" dirty="0"/>
              <a:t> </a:t>
            </a:r>
            <a:r>
              <a:rPr lang="de-DE" dirty="0" err="1"/>
              <a:t>messages</a:t>
            </a:r>
            <a:r>
              <a:rPr lang="de-DE" dirty="0"/>
              <a:t> in </a:t>
            </a:r>
            <a:r>
              <a:rPr lang="de-DE" dirty="0" err="1"/>
              <a:t>minutes</a:t>
            </a:r>
            <a:r>
              <a:rPr lang="de-DE" dirty="0"/>
              <a:t> </a:t>
            </a:r>
            <a:r>
              <a:rPr lang="de-DE" dirty="0" err="1"/>
              <a:t>without</a:t>
            </a:r>
            <a:r>
              <a:rPr lang="de-DE" dirty="0"/>
              <a:t> </a:t>
            </a:r>
            <a:r>
              <a:rPr lang="de-DE" dirty="0" err="1"/>
              <a:t>signing</a:t>
            </a:r>
            <a:r>
              <a:rPr lang="de-DE" dirty="0"/>
              <a:t> </a:t>
            </a:r>
            <a:r>
              <a:rPr lang="de-DE" dirty="0" err="1"/>
              <a:t>up</a:t>
            </a:r>
            <a:r>
              <a:rPr lang="de-DE" dirty="0"/>
              <a:t> </a:t>
            </a:r>
            <a:r>
              <a:rPr lang="de-DE" dirty="0" err="1"/>
              <a:t>anywhere</a:t>
            </a:r>
            <a:endParaRPr lang="de-DE" dirty="0"/>
          </a:p>
        </p:txBody>
      </p:sp>
      <p:sp>
        <p:nvSpPr>
          <p:cNvPr id="4" name="Foliennummernplatzhalter 3">
            <a:extLst>
              <a:ext uri="{FF2B5EF4-FFF2-40B4-BE49-F238E27FC236}">
                <a16:creationId xmlns:a16="http://schemas.microsoft.com/office/drawing/2014/main" id="{D787370B-1421-C05D-3DF4-EF3463A5019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9E8277A-3CBC-4805-ACB7-016E40F72465}" type="slidenum">
              <a:t>5</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B24071-F4EC-A4B2-2FD9-936EF1DB6A64}"/>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94E16534-CDE0-B7B2-03E1-FA0A6B2524DE}"/>
              </a:ext>
            </a:extLst>
          </p:cNvPr>
          <p:cNvSpPr txBox="1">
            <a:spLocks noGrp="1"/>
          </p:cNvSpPr>
          <p:nvPr>
            <p:ph type="body" sz="quarter" idx="1"/>
          </p:nvPr>
        </p:nvSpPr>
        <p:spPr/>
        <p:txBody>
          <a:bodyPr/>
          <a:lstStyle/>
          <a:p>
            <a:pPr lvl="0"/>
            <a:r>
              <a:rPr lang="de-DE" dirty="0" err="1"/>
              <a:t>If</a:t>
            </a:r>
            <a:r>
              <a:rPr lang="de-DE" dirty="0"/>
              <a:t> </a:t>
            </a:r>
            <a:r>
              <a:rPr lang="de-DE" dirty="0" err="1"/>
              <a:t>you</a:t>
            </a:r>
            <a:r>
              <a:rPr lang="de-DE" dirty="0"/>
              <a:t> </a:t>
            </a:r>
            <a:r>
              <a:rPr lang="de-DE" dirty="0" err="1"/>
              <a:t>read</a:t>
            </a:r>
            <a:r>
              <a:rPr lang="de-DE" dirty="0"/>
              <a:t> </a:t>
            </a:r>
            <a:r>
              <a:rPr lang="de-DE" dirty="0" err="1"/>
              <a:t>this</a:t>
            </a:r>
            <a:r>
              <a:rPr lang="de-DE" dirty="0"/>
              <a:t> </a:t>
            </a:r>
            <a:r>
              <a:rPr lang="de-DE" dirty="0" err="1"/>
              <a:t>text</a:t>
            </a:r>
            <a:r>
              <a:rPr lang="de-DE" dirty="0"/>
              <a:t> </a:t>
            </a:r>
            <a:r>
              <a:rPr lang="de-DE" dirty="0" err="1"/>
              <a:t>message</a:t>
            </a:r>
            <a:r>
              <a:rPr lang="de-DE" dirty="0"/>
              <a:t>, </a:t>
            </a:r>
            <a:r>
              <a:rPr lang="de-DE" dirty="0" err="1"/>
              <a:t>would</a:t>
            </a:r>
            <a:r>
              <a:rPr lang="de-DE" dirty="0"/>
              <a:t> </a:t>
            </a:r>
            <a:r>
              <a:rPr lang="de-DE" dirty="0" err="1"/>
              <a:t>you</a:t>
            </a:r>
            <a:r>
              <a:rPr lang="de-DE" dirty="0"/>
              <a:t> </a:t>
            </a:r>
            <a:r>
              <a:rPr lang="de-DE" dirty="0" err="1"/>
              <a:t>say</a:t>
            </a:r>
            <a:r>
              <a:rPr lang="de-DE" dirty="0"/>
              <a:t> </a:t>
            </a:r>
            <a:r>
              <a:rPr lang="de-DE" dirty="0" err="1"/>
              <a:t>the</a:t>
            </a:r>
            <a:r>
              <a:rPr lang="de-DE" dirty="0"/>
              <a:t> </a:t>
            </a:r>
            <a:r>
              <a:rPr lang="de-DE" dirty="0" err="1"/>
              <a:t>author</a:t>
            </a:r>
            <a:r>
              <a:rPr lang="de-DE" dirty="0"/>
              <a:t> was </a:t>
            </a:r>
            <a:r>
              <a:rPr lang="de-DE" dirty="0" err="1"/>
              <a:t>rather</a:t>
            </a:r>
            <a:r>
              <a:rPr lang="de-DE" dirty="0"/>
              <a:t> </a:t>
            </a:r>
            <a:r>
              <a:rPr lang="de-DE" dirty="0" err="1"/>
              <a:t>corona</a:t>
            </a:r>
            <a:r>
              <a:rPr lang="de-DE" dirty="0"/>
              <a:t> </a:t>
            </a:r>
            <a:r>
              <a:rPr lang="de-DE" dirty="0" err="1"/>
              <a:t>skeptic</a:t>
            </a:r>
            <a:r>
              <a:rPr lang="de-DE" dirty="0"/>
              <a:t> </a:t>
            </a:r>
            <a:r>
              <a:rPr lang="de-DE" dirty="0" err="1"/>
              <a:t>or</a:t>
            </a:r>
            <a:r>
              <a:rPr lang="de-DE" dirty="0"/>
              <a:t> not?</a:t>
            </a:r>
          </a:p>
          <a:p>
            <a:pPr lvl="0"/>
            <a:r>
              <a:rPr lang="de-DE" dirty="0" err="1"/>
              <a:t>Context</a:t>
            </a:r>
            <a:r>
              <a:rPr lang="de-DE" dirty="0"/>
              <a:t>: The </a:t>
            </a:r>
            <a:r>
              <a:rPr lang="de-DE" dirty="0" err="1"/>
              <a:t>text</a:t>
            </a:r>
            <a:r>
              <a:rPr lang="de-DE" dirty="0"/>
              <a:t> </a:t>
            </a:r>
            <a:r>
              <a:rPr lang="de-DE" dirty="0" err="1"/>
              <a:t>refers</a:t>
            </a:r>
            <a:r>
              <a:rPr lang="de-DE" dirty="0"/>
              <a:t> </a:t>
            </a:r>
            <a:r>
              <a:rPr lang="de-DE" dirty="0" err="1"/>
              <a:t>to</a:t>
            </a:r>
            <a:r>
              <a:rPr lang="de-DE" dirty="0"/>
              <a:t> a </a:t>
            </a:r>
            <a:r>
              <a:rPr lang="de-DE" dirty="0" err="1"/>
              <a:t>video</a:t>
            </a:r>
            <a:r>
              <a:rPr lang="de-DE" dirty="0"/>
              <a:t> </a:t>
            </a:r>
            <a:r>
              <a:rPr lang="de-DE" dirty="0" err="1"/>
              <a:t>that</a:t>
            </a:r>
            <a:r>
              <a:rPr lang="de-DE" dirty="0"/>
              <a:t> </a:t>
            </a:r>
            <a:r>
              <a:rPr lang="de-DE" dirty="0" err="1"/>
              <a:t>shows</a:t>
            </a:r>
            <a:r>
              <a:rPr lang="de-DE" dirty="0"/>
              <a:t> </a:t>
            </a:r>
            <a:r>
              <a:rPr lang="de-DE" dirty="0" err="1"/>
              <a:t>how</a:t>
            </a:r>
            <a:r>
              <a:rPr lang="de-DE" dirty="0"/>
              <a:t> a </a:t>
            </a:r>
            <a:r>
              <a:rPr lang="de-DE" dirty="0" err="1"/>
              <a:t>guard</a:t>
            </a:r>
            <a:r>
              <a:rPr lang="de-DE" dirty="0"/>
              <a:t> </a:t>
            </a:r>
            <a:r>
              <a:rPr lang="de-DE" dirty="0" err="1"/>
              <a:t>reacts</a:t>
            </a:r>
            <a:r>
              <a:rPr lang="de-DE" dirty="0"/>
              <a:t> </a:t>
            </a:r>
            <a:r>
              <a:rPr lang="de-DE" dirty="0" err="1"/>
              <a:t>while</a:t>
            </a:r>
            <a:r>
              <a:rPr lang="de-DE" dirty="0"/>
              <a:t> </a:t>
            </a:r>
            <a:r>
              <a:rPr lang="de-DE" dirty="0" err="1"/>
              <a:t>checking</a:t>
            </a:r>
            <a:r>
              <a:rPr lang="de-DE" dirty="0"/>
              <a:t> </a:t>
            </a:r>
            <a:r>
              <a:rPr lang="de-DE" dirty="0" err="1"/>
              <a:t>visitors</a:t>
            </a:r>
            <a:r>
              <a:rPr lang="de-DE" dirty="0"/>
              <a:t> </a:t>
            </a:r>
            <a:r>
              <a:rPr lang="de-DE" dirty="0" err="1"/>
              <a:t>with</a:t>
            </a:r>
            <a:r>
              <a:rPr lang="de-DE" dirty="0"/>
              <a:t> an </a:t>
            </a:r>
            <a:r>
              <a:rPr lang="de-DE" dirty="0" err="1"/>
              <a:t>incorrect</a:t>
            </a:r>
            <a:r>
              <a:rPr lang="de-DE" dirty="0"/>
              <a:t> form an </a:t>
            </a:r>
            <a:r>
              <a:rPr lang="de-DE" dirty="0" err="1"/>
              <a:t>missing</a:t>
            </a:r>
            <a:r>
              <a:rPr lang="de-DE" dirty="0"/>
              <a:t> </a:t>
            </a:r>
            <a:r>
              <a:rPr lang="de-DE" dirty="0" err="1"/>
              <a:t>covid</a:t>
            </a:r>
            <a:r>
              <a:rPr lang="de-DE" dirty="0"/>
              <a:t> </a:t>
            </a:r>
            <a:r>
              <a:rPr lang="de-DE" dirty="0" err="1"/>
              <a:t>test</a:t>
            </a:r>
            <a:r>
              <a:rPr lang="de-DE" dirty="0"/>
              <a:t> </a:t>
            </a:r>
            <a:r>
              <a:rPr lang="de-DE" dirty="0" err="1"/>
              <a:t>or</a:t>
            </a:r>
            <a:r>
              <a:rPr lang="de-DE" dirty="0"/>
              <a:t> </a:t>
            </a:r>
            <a:r>
              <a:rPr lang="de-DE" dirty="0" err="1"/>
              <a:t>vaccination</a:t>
            </a:r>
            <a:r>
              <a:rPr lang="de-DE" dirty="0"/>
              <a:t> pass</a:t>
            </a:r>
          </a:p>
          <a:p>
            <a:pPr lvl="0"/>
            <a:endParaRPr lang="de-DE" dirty="0"/>
          </a:p>
          <a:p>
            <a:pPr lvl="0"/>
            <a:r>
              <a:rPr lang="de-DE" dirty="0"/>
              <a:t>Note: </a:t>
            </a:r>
            <a:r>
              <a:rPr lang="de-DE" dirty="0" err="1"/>
              <a:t>They</a:t>
            </a:r>
            <a:r>
              <a:rPr lang="de-DE" dirty="0"/>
              <a:t> </a:t>
            </a:r>
            <a:r>
              <a:rPr lang="de-DE" dirty="0" err="1"/>
              <a:t>need</a:t>
            </a:r>
            <a:r>
              <a:rPr lang="de-DE" dirty="0"/>
              <a:t> a </a:t>
            </a:r>
            <a:r>
              <a:rPr lang="de-DE" dirty="0" err="1"/>
              <a:t>minute</a:t>
            </a:r>
            <a:r>
              <a:rPr lang="de-DE" dirty="0"/>
              <a:t> </a:t>
            </a:r>
            <a:r>
              <a:rPr lang="de-DE" dirty="0" err="1"/>
              <a:t>to</a:t>
            </a:r>
            <a:r>
              <a:rPr lang="de-DE" dirty="0"/>
              <a:t> </a:t>
            </a:r>
            <a:r>
              <a:rPr lang="de-DE" dirty="0" err="1"/>
              <a:t>read</a:t>
            </a:r>
            <a:endParaRPr lang="de-DE" dirty="0"/>
          </a:p>
        </p:txBody>
      </p:sp>
      <p:sp>
        <p:nvSpPr>
          <p:cNvPr id="4" name="Foliennummernplatzhalter 3">
            <a:extLst>
              <a:ext uri="{FF2B5EF4-FFF2-40B4-BE49-F238E27FC236}">
                <a16:creationId xmlns:a16="http://schemas.microsoft.com/office/drawing/2014/main" id="{0D5E914A-2036-71BC-4477-3A7D1802AE1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9C33127-CC30-4450-A64C-E77BE56E6258}" type="slidenum">
              <a:t>6</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75CBD67-CF93-6F6F-DCFE-C7E38925CF09}"/>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2DE8F218-AC39-C1EB-2EDC-187441DE33C8}"/>
              </a:ext>
            </a:extLst>
          </p:cNvPr>
          <p:cNvSpPr txBox="1">
            <a:spLocks noGrp="1"/>
          </p:cNvSpPr>
          <p:nvPr>
            <p:ph type="body" sz="quarter" idx="1"/>
          </p:nvPr>
        </p:nvSpPr>
        <p:spPr/>
        <p:txBody>
          <a:bodyPr/>
          <a:lstStyle/>
          <a:p>
            <a:pPr lvl="0"/>
            <a:r>
              <a:rPr lang="en-GB" dirty="0"/>
              <a:t>Solution: </a:t>
            </a:r>
            <a:r>
              <a:rPr lang="en-GB" dirty="0" err="1"/>
              <a:t>QAnon</a:t>
            </a:r>
            <a:r>
              <a:rPr lang="en-GB" dirty="0"/>
              <a:t> (conspiration theories concerning covid) versus </a:t>
            </a:r>
            <a:r>
              <a:rPr lang="en-GB" dirty="0" err="1"/>
              <a:t>german</a:t>
            </a:r>
            <a:r>
              <a:rPr lang="en-GB" dirty="0"/>
              <a:t> ministry of health information concerning covid</a:t>
            </a:r>
          </a:p>
          <a:p>
            <a:pPr lvl="0"/>
            <a:r>
              <a:rPr lang="en-GB" dirty="0"/>
              <a:t>Humans can distinguish between corona sceptic and informative texts </a:t>
            </a:r>
          </a:p>
          <a:p>
            <a:pPr lvl="0"/>
            <a:endParaRPr lang="en-GB" dirty="0"/>
          </a:p>
          <a:p>
            <a:pPr lvl="0"/>
            <a:r>
              <a:rPr lang="en-GB" dirty="0"/>
              <a:t>Note: If you ask questions they need a minute to answer</a:t>
            </a:r>
          </a:p>
        </p:txBody>
      </p:sp>
      <p:sp>
        <p:nvSpPr>
          <p:cNvPr id="4" name="Foliennummernplatzhalter 3">
            <a:extLst>
              <a:ext uri="{FF2B5EF4-FFF2-40B4-BE49-F238E27FC236}">
                <a16:creationId xmlns:a16="http://schemas.microsoft.com/office/drawing/2014/main" id="{B8758ED1-60C1-2A0F-27B1-1EC4A64727B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9E7F65-1F63-445C-BC99-386678C2D824}" type="slidenum">
              <a:t>7</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0E78EE4-8C8E-BA4C-E90B-0AC2EE4A4FA0}"/>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DE73A8DA-FAF5-B606-1826-B2F399815B61}"/>
              </a:ext>
            </a:extLst>
          </p:cNvPr>
          <p:cNvSpPr txBox="1">
            <a:spLocks noGrp="1"/>
          </p:cNvSpPr>
          <p:nvPr>
            <p:ph type="body" sz="quarter" idx="1"/>
          </p:nvPr>
        </p:nvSpPr>
        <p:spPr/>
        <p:txBody>
          <a:bodyPr/>
          <a:lstStyle/>
          <a:p>
            <a:pPr lvl="0"/>
            <a:r>
              <a:rPr lang="en-GB"/>
              <a:t>But why? Style!</a:t>
            </a:r>
          </a:p>
          <a:p>
            <a:pPr lvl="0"/>
            <a:r>
              <a:rPr lang="en-GB"/>
              <a:t>Both texts contain the same keywords (test, impfpass)</a:t>
            </a:r>
          </a:p>
          <a:p>
            <a:pPr lvl="0"/>
            <a:r>
              <a:rPr lang="en-GB"/>
              <a:t>+ Emojis, keywords that only occur in a certain context (Fascholand), keywords that occur more frequent in a context (tatsächlich), punctuation, irony, register</a:t>
            </a:r>
          </a:p>
          <a:p>
            <a:pPr marL="171450" lvl="0" indent="-171450">
              <a:buSzPct val="100000"/>
              <a:buFont typeface="Wingdings" pitchFamily="2"/>
              <a:buChar char="à"/>
            </a:pPr>
            <a:r>
              <a:rPr lang="en-GB"/>
              <a:t>Excluding covid sceptics inherent vocabulary, all these style markers are not exclusively used by covid sceptics. But they share similar stylistics, maybe to strengthen their group identity, and the combination of these make their messages distinctive from other authors to humans.</a:t>
            </a:r>
          </a:p>
          <a:p>
            <a:pPr lvl="0"/>
            <a:r>
              <a:rPr lang="en-GB"/>
              <a:t>But does it make them distinctive for machines? That’s what we’re about to find out!</a:t>
            </a:r>
          </a:p>
        </p:txBody>
      </p:sp>
      <p:sp>
        <p:nvSpPr>
          <p:cNvPr id="4" name="Foliennummernplatzhalter 3">
            <a:extLst>
              <a:ext uri="{FF2B5EF4-FFF2-40B4-BE49-F238E27FC236}">
                <a16:creationId xmlns:a16="http://schemas.microsoft.com/office/drawing/2014/main" id="{F3B4BA02-5780-8307-2A83-C9B406C0E9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93CF33-2D43-4904-9E06-F6FB958EA5D6}" type="slidenum">
              <a:t>8</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57E1210-4951-D904-835C-D40E21B5D7AD}"/>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D7F575AF-A09D-3703-E217-C80D9E8DB9B3}"/>
              </a:ext>
            </a:extLst>
          </p:cNvPr>
          <p:cNvSpPr txBox="1">
            <a:spLocks noGrp="1"/>
          </p:cNvSpPr>
          <p:nvPr>
            <p:ph type="body" sz="quarter" idx="1"/>
          </p:nvPr>
        </p:nvSpPr>
        <p:spPr/>
        <p:txBody>
          <a:bodyPr/>
          <a:lstStyle/>
          <a:p>
            <a:pPr lvl="0"/>
            <a:r>
              <a:rPr lang="de-DE"/>
              <a:t>If the differences in lexic and style ar that obivious, covid sceptics‘ chats should be able to be identified as such in a classification problem. The other class in a binary classification could possibly be newspaper texts or a telegram chat from a different group of authors etc.</a:t>
            </a:r>
          </a:p>
        </p:txBody>
      </p:sp>
      <p:sp>
        <p:nvSpPr>
          <p:cNvPr id="4" name="Foliennummernplatzhalter 3">
            <a:extLst>
              <a:ext uri="{FF2B5EF4-FFF2-40B4-BE49-F238E27FC236}">
                <a16:creationId xmlns:a16="http://schemas.microsoft.com/office/drawing/2014/main" id="{E9BF0C32-C213-EE1E-4C9A-04ABE332DBB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F0ECC5E-39AF-49C5-B03C-1FDA56EB9A2F}" type="slidenum">
              <a:t>9</a:t>
            </a:fld>
            <a:endParaRPr lang="de-DE"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1FF6678-C629-4B34-2373-47495F4F9970}"/>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0325BE6D-06C0-8C6D-1456-A87AD412B7B6}"/>
              </a:ext>
            </a:extLst>
          </p:cNvPr>
          <p:cNvSpPr txBox="1">
            <a:spLocks noGrp="1"/>
          </p:cNvSpPr>
          <p:nvPr>
            <p:ph type="body" sz="quarter" idx="1"/>
          </p:nvPr>
        </p:nvSpPr>
        <p:spPr/>
        <p:txBody>
          <a:bodyPr/>
          <a:lstStyle/>
          <a:p>
            <a:pPr lvl="0"/>
            <a:r>
              <a:rPr lang="en-GB" dirty="0" err="1"/>
              <a:t>Vectorisable</a:t>
            </a:r>
            <a:endParaRPr lang="en-GB" dirty="0"/>
          </a:p>
          <a:p>
            <a:pPr lvl="0"/>
            <a:endParaRPr lang="en-GB" dirty="0"/>
          </a:p>
          <a:p>
            <a:pPr lvl="0"/>
            <a:r>
              <a:rPr lang="en-GB" dirty="0"/>
              <a:t>What exactly is the difference between these two hypotheses? </a:t>
            </a:r>
          </a:p>
          <a:p>
            <a:pPr lvl="0"/>
            <a:r>
              <a:rPr lang="en-GB" dirty="0"/>
              <a:t>It is very likely that an algorithm could learn to distinguish between the samples shown before. The bare simple approach would be using a hand full of keywords like “</a:t>
            </a:r>
            <a:r>
              <a:rPr lang="en-GB" dirty="0" err="1"/>
              <a:t>Impfzwang</a:t>
            </a:r>
            <a:r>
              <a:rPr lang="en-GB" dirty="0"/>
              <a:t>” versus “</a:t>
            </a:r>
            <a:r>
              <a:rPr lang="en-GB" dirty="0" err="1"/>
              <a:t>Impfschutz</a:t>
            </a:r>
            <a:r>
              <a:rPr lang="en-GB" dirty="0"/>
              <a:t>” which constitute two classes of texts because only one class contains them. I would assume covid sceptics texts having the same complexity to their category as spam emails which have been successfully classified with even naive bayes algorithms for decades. </a:t>
            </a:r>
          </a:p>
          <a:p>
            <a:pPr lvl="0"/>
            <a:r>
              <a:rPr lang="en-GB" dirty="0"/>
              <a:t>But that does not fulfil my linguistic aspirations yet. I showed to you how we as humans classify covid sceptics’ texts by linguistic markers such as certain terms, creative language use, speech acts like irony, certain visual aspects and much more and not necessarily based on their semantic content. In other words: We can distinguish by style, which is per definition a certain choice of words or syntactic structures or other linguistic components. My underlying assumption is that terms like “</a:t>
            </a:r>
            <a:r>
              <a:rPr lang="en-GB" dirty="0" err="1"/>
              <a:t>Impfzwang</a:t>
            </a:r>
            <a:r>
              <a:rPr lang="en-GB" dirty="0"/>
              <a:t>” only occur in one class because those authors choose the term over alternative wording like “</a:t>
            </a:r>
            <a:r>
              <a:rPr lang="en-GB" dirty="0" err="1"/>
              <a:t>Impfpflicht</a:t>
            </a:r>
            <a:r>
              <a:rPr lang="en-GB" dirty="0"/>
              <a:t>” which is less aggressive.</a:t>
            </a:r>
          </a:p>
        </p:txBody>
      </p:sp>
      <p:sp>
        <p:nvSpPr>
          <p:cNvPr id="4" name="Foliennummernplatzhalter 3">
            <a:extLst>
              <a:ext uri="{FF2B5EF4-FFF2-40B4-BE49-F238E27FC236}">
                <a16:creationId xmlns:a16="http://schemas.microsoft.com/office/drawing/2014/main" id="{CA6C2219-DEA4-6ED5-01F5-04737781AF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05DFA7-A98E-4EEE-8EA6-86CCB39C1A3D}" type="slidenum">
              <a:t>10</a:t>
            </a:fld>
            <a:endParaRPr lang="de-DE"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16F6A6-7FD3-9779-C3EB-F2F23F903E5B}"/>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de-DE"/>
              <a:t>Mastertitelformat bearbeiten</a:t>
            </a:r>
          </a:p>
        </p:txBody>
      </p:sp>
      <p:sp>
        <p:nvSpPr>
          <p:cNvPr id="3" name="Untertitel 2">
            <a:extLst>
              <a:ext uri="{FF2B5EF4-FFF2-40B4-BE49-F238E27FC236}">
                <a16:creationId xmlns:a16="http://schemas.microsoft.com/office/drawing/2014/main" id="{56D2FEC8-482F-7927-79B6-64E159C38645}"/>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de-DE"/>
              <a:t>Master-Untertitelformat bearbeiten</a:t>
            </a:r>
          </a:p>
        </p:txBody>
      </p:sp>
      <p:sp>
        <p:nvSpPr>
          <p:cNvPr id="4" name="Datumsplatzhalter 3">
            <a:extLst>
              <a:ext uri="{FF2B5EF4-FFF2-40B4-BE49-F238E27FC236}">
                <a16:creationId xmlns:a16="http://schemas.microsoft.com/office/drawing/2014/main" id="{D37D3683-21A2-97ED-BEE2-8B579201AB32}"/>
              </a:ext>
            </a:extLst>
          </p:cNvPr>
          <p:cNvSpPr txBox="1">
            <a:spLocks noGrp="1"/>
          </p:cNvSpPr>
          <p:nvPr>
            <p:ph type="dt" sz="half" idx="7"/>
          </p:nvPr>
        </p:nvSpPr>
        <p:spPr/>
        <p:txBody>
          <a:bodyPr/>
          <a:lstStyle>
            <a:lvl1pPr>
              <a:defRPr/>
            </a:lvl1pPr>
          </a:lstStyle>
          <a:p>
            <a:pPr lvl="0"/>
            <a:fld id="{E022C656-F335-430D-B740-80FD4ED7AD84}" type="datetime1">
              <a:rPr lang="de-DE" smtClean="0"/>
              <a:t>29.06.2023</a:t>
            </a:fld>
            <a:endParaRPr lang="de-DE"/>
          </a:p>
        </p:txBody>
      </p:sp>
      <p:sp>
        <p:nvSpPr>
          <p:cNvPr id="5" name="Fußzeilenplatzhalter 4">
            <a:extLst>
              <a:ext uri="{FF2B5EF4-FFF2-40B4-BE49-F238E27FC236}">
                <a16:creationId xmlns:a16="http://schemas.microsoft.com/office/drawing/2014/main" id="{FFECA29D-1EBE-D027-7CB5-E42E9F7881C6}"/>
              </a:ext>
            </a:extLst>
          </p:cNvPr>
          <p:cNvSpPr txBox="1">
            <a:spLocks noGrp="1"/>
          </p:cNvSpPr>
          <p:nvPr>
            <p:ph type="ftr" sz="quarter" idx="9"/>
          </p:nvPr>
        </p:nvSpPr>
        <p:spPr/>
        <p:txBody>
          <a:bodyPr/>
          <a:lstStyle>
            <a:lvl1pPr>
              <a:defRPr/>
            </a:lvl1pPr>
          </a:lstStyle>
          <a:p>
            <a:pPr lvl="0"/>
            <a:r>
              <a:rPr lang="de-DE"/>
              <a:t>/24</a:t>
            </a:r>
          </a:p>
        </p:txBody>
      </p:sp>
      <p:sp>
        <p:nvSpPr>
          <p:cNvPr id="6" name="Foliennummernplatzhalter 5">
            <a:extLst>
              <a:ext uri="{FF2B5EF4-FFF2-40B4-BE49-F238E27FC236}">
                <a16:creationId xmlns:a16="http://schemas.microsoft.com/office/drawing/2014/main" id="{096605BC-64F4-26C3-26FD-83D856C69F6E}"/>
              </a:ext>
            </a:extLst>
          </p:cNvPr>
          <p:cNvSpPr txBox="1">
            <a:spLocks noGrp="1"/>
          </p:cNvSpPr>
          <p:nvPr>
            <p:ph type="sldNum" sz="quarter" idx="8"/>
          </p:nvPr>
        </p:nvSpPr>
        <p:spPr/>
        <p:txBody>
          <a:bodyPr/>
          <a:lstStyle>
            <a:lvl1pPr>
              <a:defRPr/>
            </a:lvl1pPr>
          </a:lstStyle>
          <a:p>
            <a:pPr lvl="0"/>
            <a:fld id="{D82E08B2-BEFD-42AF-934E-2DCE1D535B7D}" type="slidenum">
              <a:t>‹Nr.›</a:t>
            </a:fld>
            <a:endParaRPr lang="de-DE"/>
          </a:p>
        </p:txBody>
      </p:sp>
    </p:spTree>
    <p:extLst>
      <p:ext uri="{BB962C8B-B14F-4D97-AF65-F5344CB8AC3E}">
        <p14:creationId xmlns:p14="http://schemas.microsoft.com/office/powerpoint/2010/main" val="251536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32E3CC-7A16-9C3E-DB09-AE8344C7F4B4}"/>
              </a:ext>
            </a:extLst>
          </p:cNvPr>
          <p:cNvSpPr txBox="1">
            <a:spLocks noGrp="1"/>
          </p:cNvSpPr>
          <p:nvPr>
            <p:ph type="title"/>
          </p:nvPr>
        </p:nvSpPr>
        <p:spPr/>
        <p:txBody>
          <a:bodyPr/>
          <a:lstStyle>
            <a:lvl1pPr>
              <a:defRPr/>
            </a:lvl1pPr>
          </a:lstStyle>
          <a:p>
            <a:pPr lvl="0"/>
            <a:r>
              <a:rPr lang="de-DE"/>
              <a:t>Mastertitelformat bearbeiten</a:t>
            </a:r>
          </a:p>
        </p:txBody>
      </p:sp>
      <p:sp>
        <p:nvSpPr>
          <p:cNvPr id="3" name="Vertikaler Textplatzhalter 2">
            <a:extLst>
              <a:ext uri="{FF2B5EF4-FFF2-40B4-BE49-F238E27FC236}">
                <a16:creationId xmlns:a16="http://schemas.microsoft.com/office/drawing/2014/main" id="{0EC126E2-B61A-6AEE-F61F-4F7A1DA2CE7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DFA38A9-FD8B-81A3-877B-DA06630EBB78}"/>
              </a:ext>
            </a:extLst>
          </p:cNvPr>
          <p:cNvSpPr txBox="1">
            <a:spLocks noGrp="1"/>
          </p:cNvSpPr>
          <p:nvPr>
            <p:ph type="dt" sz="half" idx="7"/>
          </p:nvPr>
        </p:nvSpPr>
        <p:spPr/>
        <p:txBody>
          <a:bodyPr/>
          <a:lstStyle>
            <a:lvl1pPr>
              <a:defRPr/>
            </a:lvl1pPr>
          </a:lstStyle>
          <a:p>
            <a:pPr lvl="0"/>
            <a:fld id="{31F9F1B7-28C6-4F12-A1BB-4BAFD12139C3}" type="datetime1">
              <a:rPr lang="de-DE" smtClean="0"/>
              <a:t>29.06.2023</a:t>
            </a:fld>
            <a:endParaRPr lang="de-DE"/>
          </a:p>
        </p:txBody>
      </p:sp>
      <p:sp>
        <p:nvSpPr>
          <p:cNvPr id="5" name="Fußzeilenplatzhalter 4">
            <a:extLst>
              <a:ext uri="{FF2B5EF4-FFF2-40B4-BE49-F238E27FC236}">
                <a16:creationId xmlns:a16="http://schemas.microsoft.com/office/drawing/2014/main" id="{5DF8A5BF-429B-D938-C257-0D7D4AF63A85}"/>
              </a:ext>
            </a:extLst>
          </p:cNvPr>
          <p:cNvSpPr txBox="1">
            <a:spLocks noGrp="1"/>
          </p:cNvSpPr>
          <p:nvPr>
            <p:ph type="ftr" sz="quarter" idx="9"/>
          </p:nvPr>
        </p:nvSpPr>
        <p:spPr/>
        <p:txBody>
          <a:bodyPr/>
          <a:lstStyle>
            <a:lvl1pPr>
              <a:defRPr/>
            </a:lvl1pPr>
          </a:lstStyle>
          <a:p>
            <a:pPr lvl="0"/>
            <a:r>
              <a:rPr lang="de-DE"/>
              <a:t>/24</a:t>
            </a:r>
          </a:p>
        </p:txBody>
      </p:sp>
      <p:sp>
        <p:nvSpPr>
          <p:cNvPr id="6" name="Foliennummernplatzhalter 5">
            <a:extLst>
              <a:ext uri="{FF2B5EF4-FFF2-40B4-BE49-F238E27FC236}">
                <a16:creationId xmlns:a16="http://schemas.microsoft.com/office/drawing/2014/main" id="{90DB25DF-7140-E144-D678-226F266BA86E}"/>
              </a:ext>
            </a:extLst>
          </p:cNvPr>
          <p:cNvSpPr txBox="1">
            <a:spLocks noGrp="1"/>
          </p:cNvSpPr>
          <p:nvPr>
            <p:ph type="sldNum" sz="quarter" idx="8"/>
          </p:nvPr>
        </p:nvSpPr>
        <p:spPr/>
        <p:txBody>
          <a:bodyPr/>
          <a:lstStyle>
            <a:lvl1pPr>
              <a:defRPr/>
            </a:lvl1pPr>
          </a:lstStyle>
          <a:p>
            <a:pPr lvl="0"/>
            <a:fld id="{CF0A2492-4F51-497A-A676-3AC3B9D22CEA}" type="slidenum">
              <a:t>‹Nr.›</a:t>
            </a:fld>
            <a:endParaRPr lang="de-DE"/>
          </a:p>
        </p:txBody>
      </p:sp>
    </p:spTree>
    <p:extLst>
      <p:ext uri="{BB962C8B-B14F-4D97-AF65-F5344CB8AC3E}">
        <p14:creationId xmlns:p14="http://schemas.microsoft.com/office/powerpoint/2010/main" val="113246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F55997E-5663-71F8-FF21-6C876A7FBCC9}"/>
              </a:ext>
            </a:extLst>
          </p:cNvPr>
          <p:cNvSpPr txBox="1">
            <a:spLocks noGrp="1"/>
          </p:cNvSpPr>
          <p:nvPr>
            <p:ph type="title" orient="vert"/>
          </p:nvPr>
        </p:nvSpPr>
        <p:spPr>
          <a:xfrm>
            <a:off x="8724903" y="365129"/>
            <a:ext cx="2628899" cy="5811834"/>
          </a:xfrm>
        </p:spPr>
        <p:txBody>
          <a:bodyPr vert="eaVert"/>
          <a:lstStyle>
            <a:lvl1pPr>
              <a:defRPr/>
            </a:lvl1pPr>
          </a:lstStyle>
          <a:p>
            <a:pPr lvl="0"/>
            <a:r>
              <a:rPr lang="de-DE"/>
              <a:t>Mastertitelformat bearbeiten</a:t>
            </a:r>
          </a:p>
        </p:txBody>
      </p:sp>
      <p:sp>
        <p:nvSpPr>
          <p:cNvPr id="3" name="Vertikaler Textplatzhalter 2">
            <a:extLst>
              <a:ext uri="{FF2B5EF4-FFF2-40B4-BE49-F238E27FC236}">
                <a16:creationId xmlns:a16="http://schemas.microsoft.com/office/drawing/2014/main" id="{5E8B824A-C42B-7569-6398-ABA63402459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AF7B22-5252-AB74-0B0B-C8F33C71052E}"/>
              </a:ext>
            </a:extLst>
          </p:cNvPr>
          <p:cNvSpPr txBox="1">
            <a:spLocks noGrp="1"/>
          </p:cNvSpPr>
          <p:nvPr>
            <p:ph type="dt" sz="half" idx="7"/>
          </p:nvPr>
        </p:nvSpPr>
        <p:spPr/>
        <p:txBody>
          <a:bodyPr/>
          <a:lstStyle>
            <a:lvl1pPr>
              <a:defRPr/>
            </a:lvl1pPr>
          </a:lstStyle>
          <a:p>
            <a:pPr lvl="0"/>
            <a:fld id="{BEC41D93-55E2-41D7-A1A3-563D3905CBE6}" type="datetime1">
              <a:rPr lang="de-DE" smtClean="0"/>
              <a:t>29.06.2023</a:t>
            </a:fld>
            <a:endParaRPr lang="de-DE"/>
          </a:p>
        </p:txBody>
      </p:sp>
      <p:sp>
        <p:nvSpPr>
          <p:cNvPr id="5" name="Fußzeilenplatzhalter 4">
            <a:extLst>
              <a:ext uri="{FF2B5EF4-FFF2-40B4-BE49-F238E27FC236}">
                <a16:creationId xmlns:a16="http://schemas.microsoft.com/office/drawing/2014/main" id="{E758DFF7-A93A-018D-5699-1AA051BFFF2F}"/>
              </a:ext>
            </a:extLst>
          </p:cNvPr>
          <p:cNvSpPr txBox="1">
            <a:spLocks noGrp="1"/>
          </p:cNvSpPr>
          <p:nvPr>
            <p:ph type="ftr" sz="quarter" idx="9"/>
          </p:nvPr>
        </p:nvSpPr>
        <p:spPr/>
        <p:txBody>
          <a:bodyPr/>
          <a:lstStyle>
            <a:lvl1pPr>
              <a:defRPr/>
            </a:lvl1pPr>
          </a:lstStyle>
          <a:p>
            <a:pPr lvl="0"/>
            <a:r>
              <a:rPr lang="de-DE"/>
              <a:t>/24</a:t>
            </a:r>
          </a:p>
        </p:txBody>
      </p:sp>
      <p:sp>
        <p:nvSpPr>
          <p:cNvPr id="6" name="Foliennummernplatzhalter 5">
            <a:extLst>
              <a:ext uri="{FF2B5EF4-FFF2-40B4-BE49-F238E27FC236}">
                <a16:creationId xmlns:a16="http://schemas.microsoft.com/office/drawing/2014/main" id="{7592D71E-BD92-CBFA-BE98-3A8E8E622AFD}"/>
              </a:ext>
            </a:extLst>
          </p:cNvPr>
          <p:cNvSpPr txBox="1">
            <a:spLocks noGrp="1"/>
          </p:cNvSpPr>
          <p:nvPr>
            <p:ph type="sldNum" sz="quarter" idx="8"/>
          </p:nvPr>
        </p:nvSpPr>
        <p:spPr/>
        <p:txBody>
          <a:bodyPr/>
          <a:lstStyle>
            <a:lvl1pPr>
              <a:defRPr/>
            </a:lvl1pPr>
          </a:lstStyle>
          <a:p>
            <a:pPr lvl="0"/>
            <a:fld id="{67AAA8CE-2F0F-4A27-85C0-99A8EC0F8CF9}" type="slidenum">
              <a:t>‹Nr.›</a:t>
            </a:fld>
            <a:endParaRPr lang="de-DE"/>
          </a:p>
        </p:txBody>
      </p:sp>
    </p:spTree>
    <p:extLst>
      <p:ext uri="{BB962C8B-B14F-4D97-AF65-F5344CB8AC3E}">
        <p14:creationId xmlns:p14="http://schemas.microsoft.com/office/powerpoint/2010/main" val="113731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1140C-3674-6A2C-ED61-6D1020E19D17}"/>
              </a:ext>
            </a:extLst>
          </p:cNvPr>
          <p:cNvSpPr txBox="1">
            <a:spLocks noGrp="1"/>
          </p:cNvSpPr>
          <p:nvPr>
            <p:ph type="title"/>
          </p:nvPr>
        </p:nvSpPr>
        <p:spPr/>
        <p:txBody>
          <a:bodyPr/>
          <a:lstStyle>
            <a:lvl1pPr>
              <a:defRPr/>
            </a:lvl1pPr>
          </a:lstStyle>
          <a:p>
            <a:pPr lvl="0"/>
            <a:r>
              <a:rPr lang="de-DE"/>
              <a:t>Mastertitelformat bearbeiten</a:t>
            </a:r>
          </a:p>
        </p:txBody>
      </p:sp>
      <p:sp>
        <p:nvSpPr>
          <p:cNvPr id="3" name="Inhaltsplatzhalter 2">
            <a:extLst>
              <a:ext uri="{FF2B5EF4-FFF2-40B4-BE49-F238E27FC236}">
                <a16:creationId xmlns:a16="http://schemas.microsoft.com/office/drawing/2014/main" id="{C5227BEF-F199-C48E-960B-2DAE992A76B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F6D94FD-D038-4B62-4A19-7E0EA4147737}"/>
              </a:ext>
            </a:extLst>
          </p:cNvPr>
          <p:cNvSpPr txBox="1">
            <a:spLocks noGrp="1"/>
          </p:cNvSpPr>
          <p:nvPr>
            <p:ph type="dt" sz="half" idx="7"/>
          </p:nvPr>
        </p:nvSpPr>
        <p:spPr/>
        <p:txBody>
          <a:bodyPr/>
          <a:lstStyle>
            <a:lvl1pPr>
              <a:defRPr/>
            </a:lvl1pPr>
          </a:lstStyle>
          <a:p>
            <a:pPr lvl="0"/>
            <a:fld id="{E217D4CE-2873-43C5-8898-0293AF329D8B}" type="datetime1">
              <a:rPr lang="de-DE" smtClean="0"/>
              <a:t>29.06.2023</a:t>
            </a:fld>
            <a:endParaRPr lang="de-DE"/>
          </a:p>
        </p:txBody>
      </p:sp>
      <p:sp>
        <p:nvSpPr>
          <p:cNvPr id="5" name="Fußzeilenplatzhalter 4">
            <a:extLst>
              <a:ext uri="{FF2B5EF4-FFF2-40B4-BE49-F238E27FC236}">
                <a16:creationId xmlns:a16="http://schemas.microsoft.com/office/drawing/2014/main" id="{C172729E-688C-BD7D-4169-5610D27FE0DD}"/>
              </a:ext>
            </a:extLst>
          </p:cNvPr>
          <p:cNvSpPr txBox="1">
            <a:spLocks noGrp="1"/>
          </p:cNvSpPr>
          <p:nvPr>
            <p:ph type="ftr" sz="quarter" idx="9"/>
          </p:nvPr>
        </p:nvSpPr>
        <p:spPr/>
        <p:txBody>
          <a:bodyPr/>
          <a:lstStyle>
            <a:lvl1pPr>
              <a:defRPr/>
            </a:lvl1pPr>
          </a:lstStyle>
          <a:p>
            <a:pPr lvl="0"/>
            <a:r>
              <a:rPr lang="de-DE"/>
              <a:t>/24</a:t>
            </a:r>
          </a:p>
        </p:txBody>
      </p:sp>
      <p:sp>
        <p:nvSpPr>
          <p:cNvPr id="6" name="Foliennummernplatzhalter 5">
            <a:extLst>
              <a:ext uri="{FF2B5EF4-FFF2-40B4-BE49-F238E27FC236}">
                <a16:creationId xmlns:a16="http://schemas.microsoft.com/office/drawing/2014/main" id="{0E346CC8-4822-6494-A8F0-B7CD42191817}"/>
              </a:ext>
            </a:extLst>
          </p:cNvPr>
          <p:cNvSpPr txBox="1">
            <a:spLocks noGrp="1"/>
          </p:cNvSpPr>
          <p:nvPr>
            <p:ph type="sldNum" sz="quarter" idx="8"/>
          </p:nvPr>
        </p:nvSpPr>
        <p:spPr/>
        <p:txBody>
          <a:bodyPr/>
          <a:lstStyle>
            <a:lvl1pPr>
              <a:defRPr/>
            </a:lvl1pPr>
          </a:lstStyle>
          <a:p>
            <a:pPr lvl="0"/>
            <a:fld id="{C480BE09-99EC-4E9B-A0A6-014671E53241}" type="slidenum">
              <a:t>‹Nr.›</a:t>
            </a:fld>
            <a:endParaRPr lang="de-DE"/>
          </a:p>
        </p:txBody>
      </p:sp>
    </p:spTree>
    <p:extLst>
      <p:ext uri="{BB962C8B-B14F-4D97-AF65-F5344CB8AC3E}">
        <p14:creationId xmlns:p14="http://schemas.microsoft.com/office/powerpoint/2010/main" val="386757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E2C286-29DB-044A-B75A-D8FF5C25D464}"/>
              </a:ext>
            </a:extLst>
          </p:cNvPr>
          <p:cNvSpPr txBox="1">
            <a:spLocks noGrp="1"/>
          </p:cNvSpPr>
          <p:nvPr>
            <p:ph type="title"/>
          </p:nvPr>
        </p:nvSpPr>
        <p:spPr>
          <a:xfrm>
            <a:off x="831847" y="1709735"/>
            <a:ext cx="10515600" cy="2852735"/>
          </a:xfrm>
        </p:spPr>
        <p:txBody>
          <a:bodyPr anchor="b"/>
          <a:lstStyle>
            <a:lvl1pPr>
              <a:defRPr sz="6000"/>
            </a:lvl1pPr>
          </a:lstStyle>
          <a:p>
            <a:pPr lvl="0"/>
            <a:r>
              <a:rPr lang="de-DE"/>
              <a:t>Mastertitelformat bearbeiten</a:t>
            </a:r>
          </a:p>
        </p:txBody>
      </p:sp>
      <p:sp>
        <p:nvSpPr>
          <p:cNvPr id="3" name="Textplatzhalter 2">
            <a:extLst>
              <a:ext uri="{FF2B5EF4-FFF2-40B4-BE49-F238E27FC236}">
                <a16:creationId xmlns:a16="http://schemas.microsoft.com/office/drawing/2014/main" id="{12D6A331-74A6-478E-711C-BE3D955DE125}"/>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de-DE"/>
              <a:t>Mastertextformat bearbeiten</a:t>
            </a:r>
          </a:p>
        </p:txBody>
      </p:sp>
      <p:sp>
        <p:nvSpPr>
          <p:cNvPr id="4" name="Datumsplatzhalter 3">
            <a:extLst>
              <a:ext uri="{FF2B5EF4-FFF2-40B4-BE49-F238E27FC236}">
                <a16:creationId xmlns:a16="http://schemas.microsoft.com/office/drawing/2014/main" id="{60D01552-295F-9558-1459-6063D9B75D1D}"/>
              </a:ext>
            </a:extLst>
          </p:cNvPr>
          <p:cNvSpPr txBox="1">
            <a:spLocks noGrp="1"/>
          </p:cNvSpPr>
          <p:nvPr>
            <p:ph type="dt" sz="half" idx="7"/>
          </p:nvPr>
        </p:nvSpPr>
        <p:spPr/>
        <p:txBody>
          <a:bodyPr/>
          <a:lstStyle>
            <a:lvl1pPr>
              <a:defRPr/>
            </a:lvl1pPr>
          </a:lstStyle>
          <a:p>
            <a:pPr lvl="0"/>
            <a:fld id="{021AB469-F8AD-43ED-B870-6C6F080F4BDC}" type="datetime1">
              <a:rPr lang="de-DE" smtClean="0"/>
              <a:t>29.06.2023</a:t>
            </a:fld>
            <a:endParaRPr lang="de-DE"/>
          </a:p>
        </p:txBody>
      </p:sp>
      <p:sp>
        <p:nvSpPr>
          <p:cNvPr id="5" name="Fußzeilenplatzhalter 4">
            <a:extLst>
              <a:ext uri="{FF2B5EF4-FFF2-40B4-BE49-F238E27FC236}">
                <a16:creationId xmlns:a16="http://schemas.microsoft.com/office/drawing/2014/main" id="{A02550A9-BC56-7E21-9343-058A57A04F81}"/>
              </a:ext>
            </a:extLst>
          </p:cNvPr>
          <p:cNvSpPr txBox="1">
            <a:spLocks noGrp="1"/>
          </p:cNvSpPr>
          <p:nvPr>
            <p:ph type="ftr" sz="quarter" idx="9"/>
          </p:nvPr>
        </p:nvSpPr>
        <p:spPr/>
        <p:txBody>
          <a:bodyPr/>
          <a:lstStyle>
            <a:lvl1pPr>
              <a:defRPr/>
            </a:lvl1pPr>
          </a:lstStyle>
          <a:p>
            <a:pPr lvl="0"/>
            <a:r>
              <a:rPr lang="de-DE"/>
              <a:t>/24</a:t>
            </a:r>
          </a:p>
        </p:txBody>
      </p:sp>
      <p:sp>
        <p:nvSpPr>
          <p:cNvPr id="6" name="Foliennummernplatzhalter 5">
            <a:extLst>
              <a:ext uri="{FF2B5EF4-FFF2-40B4-BE49-F238E27FC236}">
                <a16:creationId xmlns:a16="http://schemas.microsoft.com/office/drawing/2014/main" id="{0564C3E2-EB54-EE08-6537-A6024DB7C519}"/>
              </a:ext>
            </a:extLst>
          </p:cNvPr>
          <p:cNvSpPr txBox="1">
            <a:spLocks noGrp="1"/>
          </p:cNvSpPr>
          <p:nvPr>
            <p:ph type="sldNum" sz="quarter" idx="8"/>
          </p:nvPr>
        </p:nvSpPr>
        <p:spPr/>
        <p:txBody>
          <a:bodyPr/>
          <a:lstStyle>
            <a:lvl1pPr>
              <a:defRPr/>
            </a:lvl1pPr>
          </a:lstStyle>
          <a:p>
            <a:pPr lvl="0"/>
            <a:fld id="{3DBCBDF8-023D-48E5-8CAD-2D246E1C2E49}" type="slidenum">
              <a:t>‹Nr.›</a:t>
            </a:fld>
            <a:endParaRPr lang="de-DE"/>
          </a:p>
        </p:txBody>
      </p:sp>
    </p:spTree>
    <p:extLst>
      <p:ext uri="{BB962C8B-B14F-4D97-AF65-F5344CB8AC3E}">
        <p14:creationId xmlns:p14="http://schemas.microsoft.com/office/powerpoint/2010/main" val="170373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7EEB74-027E-93AC-D0EB-C0B9488A6739}"/>
              </a:ext>
            </a:extLst>
          </p:cNvPr>
          <p:cNvSpPr txBox="1">
            <a:spLocks noGrp="1"/>
          </p:cNvSpPr>
          <p:nvPr>
            <p:ph type="title"/>
          </p:nvPr>
        </p:nvSpPr>
        <p:spPr/>
        <p:txBody>
          <a:bodyPr/>
          <a:lstStyle>
            <a:lvl1pPr>
              <a:defRPr/>
            </a:lvl1pPr>
          </a:lstStyle>
          <a:p>
            <a:pPr lvl="0"/>
            <a:r>
              <a:rPr lang="de-DE"/>
              <a:t>Mastertitelformat bearbeiten</a:t>
            </a:r>
          </a:p>
        </p:txBody>
      </p:sp>
      <p:sp>
        <p:nvSpPr>
          <p:cNvPr id="3" name="Inhaltsplatzhalter 2">
            <a:extLst>
              <a:ext uri="{FF2B5EF4-FFF2-40B4-BE49-F238E27FC236}">
                <a16:creationId xmlns:a16="http://schemas.microsoft.com/office/drawing/2014/main" id="{A5733C3B-A546-6BD7-27C6-FF230B296EC3}"/>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48DB6AA-7E8F-3D51-D55E-141183C7F21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9B7E534-976F-91F2-3138-6D056FC0449C}"/>
              </a:ext>
            </a:extLst>
          </p:cNvPr>
          <p:cNvSpPr txBox="1">
            <a:spLocks noGrp="1"/>
          </p:cNvSpPr>
          <p:nvPr>
            <p:ph type="dt" sz="half" idx="7"/>
          </p:nvPr>
        </p:nvSpPr>
        <p:spPr/>
        <p:txBody>
          <a:bodyPr/>
          <a:lstStyle>
            <a:lvl1pPr>
              <a:defRPr/>
            </a:lvl1pPr>
          </a:lstStyle>
          <a:p>
            <a:pPr lvl="0"/>
            <a:fld id="{33A4081B-B5A8-4692-979A-A1DCC112185A}" type="datetime1">
              <a:rPr lang="de-DE" smtClean="0"/>
              <a:t>29.06.2023</a:t>
            </a:fld>
            <a:endParaRPr lang="de-DE"/>
          </a:p>
        </p:txBody>
      </p:sp>
      <p:sp>
        <p:nvSpPr>
          <p:cNvPr id="6" name="Fußzeilenplatzhalter 5">
            <a:extLst>
              <a:ext uri="{FF2B5EF4-FFF2-40B4-BE49-F238E27FC236}">
                <a16:creationId xmlns:a16="http://schemas.microsoft.com/office/drawing/2014/main" id="{D9A56175-F0FF-18D9-3347-A7C38511DB15}"/>
              </a:ext>
            </a:extLst>
          </p:cNvPr>
          <p:cNvSpPr txBox="1">
            <a:spLocks noGrp="1"/>
          </p:cNvSpPr>
          <p:nvPr>
            <p:ph type="ftr" sz="quarter" idx="9"/>
          </p:nvPr>
        </p:nvSpPr>
        <p:spPr/>
        <p:txBody>
          <a:bodyPr/>
          <a:lstStyle>
            <a:lvl1pPr>
              <a:defRPr/>
            </a:lvl1pPr>
          </a:lstStyle>
          <a:p>
            <a:pPr lvl="0"/>
            <a:r>
              <a:rPr lang="de-DE"/>
              <a:t>/24</a:t>
            </a:r>
          </a:p>
        </p:txBody>
      </p:sp>
      <p:sp>
        <p:nvSpPr>
          <p:cNvPr id="7" name="Foliennummernplatzhalter 6">
            <a:extLst>
              <a:ext uri="{FF2B5EF4-FFF2-40B4-BE49-F238E27FC236}">
                <a16:creationId xmlns:a16="http://schemas.microsoft.com/office/drawing/2014/main" id="{6982D128-DD4C-EC63-FF6B-C425D4A8962F}"/>
              </a:ext>
            </a:extLst>
          </p:cNvPr>
          <p:cNvSpPr txBox="1">
            <a:spLocks noGrp="1"/>
          </p:cNvSpPr>
          <p:nvPr>
            <p:ph type="sldNum" sz="quarter" idx="8"/>
          </p:nvPr>
        </p:nvSpPr>
        <p:spPr/>
        <p:txBody>
          <a:bodyPr/>
          <a:lstStyle>
            <a:lvl1pPr>
              <a:defRPr/>
            </a:lvl1pPr>
          </a:lstStyle>
          <a:p>
            <a:pPr lvl="0"/>
            <a:fld id="{DC870F67-C742-4DA0-A429-EFA4EAB577A2}" type="slidenum">
              <a:t>‹Nr.›</a:t>
            </a:fld>
            <a:endParaRPr lang="de-DE"/>
          </a:p>
        </p:txBody>
      </p:sp>
    </p:spTree>
    <p:extLst>
      <p:ext uri="{BB962C8B-B14F-4D97-AF65-F5344CB8AC3E}">
        <p14:creationId xmlns:p14="http://schemas.microsoft.com/office/powerpoint/2010/main" val="261830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921AC-E559-A6A8-5D95-8CC0E0AD6E53}"/>
              </a:ext>
            </a:extLst>
          </p:cNvPr>
          <p:cNvSpPr txBox="1">
            <a:spLocks noGrp="1"/>
          </p:cNvSpPr>
          <p:nvPr>
            <p:ph type="title"/>
          </p:nvPr>
        </p:nvSpPr>
        <p:spPr>
          <a:xfrm>
            <a:off x="839784" y="365129"/>
            <a:ext cx="10515600" cy="1325559"/>
          </a:xfrm>
        </p:spPr>
        <p:txBody>
          <a:bodyPr/>
          <a:lstStyle>
            <a:lvl1pPr>
              <a:defRPr/>
            </a:lvl1pPr>
          </a:lstStyle>
          <a:p>
            <a:pPr lvl="0"/>
            <a:r>
              <a:rPr lang="de-DE"/>
              <a:t>Mastertitelformat bearbeiten</a:t>
            </a:r>
          </a:p>
        </p:txBody>
      </p:sp>
      <p:sp>
        <p:nvSpPr>
          <p:cNvPr id="3" name="Textplatzhalter 2">
            <a:extLst>
              <a:ext uri="{FF2B5EF4-FFF2-40B4-BE49-F238E27FC236}">
                <a16:creationId xmlns:a16="http://schemas.microsoft.com/office/drawing/2014/main" id="{3E846928-A2F0-F071-5D7F-04C5B6EFB05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de-DE"/>
              <a:t>Mastertextformat bearbeiten</a:t>
            </a:r>
          </a:p>
        </p:txBody>
      </p:sp>
      <p:sp>
        <p:nvSpPr>
          <p:cNvPr id="4" name="Inhaltsplatzhalter 3">
            <a:extLst>
              <a:ext uri="{FF2B5EF4-FFF2-40B4-BE49-F238E27FC236}">
                <a16:creationId xmlns:a16="http://schemas.microsoft.com/office/drawing/2014/main" id="{BD441A3F-DEEB-C5E8-74A6-5F3077A01D72}"/>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9442381-DF4D-A4C5-0A8D-93F14D781E05}"/>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de-DE"/>
              <a:t>Mastertextformat bearbeiten</a:t>
            </a:r>
          </a:p>
        </p:txBody>
      </p:sp>
      <p:sp>
        <p:nvSpPr>
          <p:cNvPr id="6" name="Inhaltsplatzhalter 5">
            <a:extLst>
              <a:ext uri="{FF2B5EF4-FFF2-40B4-BE49-F238E27FC236}">
                <a16:creationId xmlns:a16="http://schemas.microsoft.com/office/drawing/2014/main" id="{1F80F73E-6F7C-454A-9238-062A42E55BB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DCA74EF-ADC8-159F-663B-1DCF2C0AD142}"/>
              </a:ext>
            </a:extLst>
          </p:cNvPr>
          <p:cNvSpPr txBox="1">
            <a:spLocks noGrp="1"/>
          </p:cNvSpPr>
          <p:nvPr>
            <p:ph type="dt" sz="half" idx="7"/>
          </p:nvPr>
        </p:nvSpPr>
        <p:spPr/>
        <p:txBody>
          <a:bodyPr/>
          <a:lstStyle>
            <a:lvl1pPr>
              <a:defRPr/>
            </a:lvl1pPr>
          </a:lstStyle>
          <a:p>
            <a:pPr lvl="0"/>
            <a:fld id="{33148C88-C238-4D0B-815B-CEC14C5AE588}" type="datetime1">
              <a:rPr lang="de-DE" smtClean="0"/>
              <a:t>29.06.2023</a:t>
            </a:fld>
            <a:endParaRPr lang="de-DE"/>
          </a:p>
        </p:txBody>
      </p:sp>
      <p:sp>
        <p:nvSpPr>
          <p:cNvPr id="8" name="Fußzeilenplatzhalter 7">
            <a:extLst>
              <a:ext uri="{FF2B5EF4-FFF2-40B4-BE49-F238E27FC236}">
                <a16:creationId xmlns:a16="http://schemas.microsoft.com/office/drawing/2014/main" id="{60601989-0791-1483-33A6-929EE766D169}"/>
              </a:ext>
            </a:extLst>
          </p:cNvPr>
          <p:cNvSpPr txBox="1">
            <a:spLocks noGrp="1"/>
          </p:cNvSpPr>
          <p:nvPr>
            <p:ph type="ftr" sz="quarter" idx="9"/>
          </p:nvPr>
        </p:nvSpPr>
        <p:spPr/>
        <p:txBody>
          <a:bodyPr/>
          <a:lstStyle>
            <a:lvl1pPr>
              <a:defRPr/>
            </a:lvl1pPr>
          </a:lstStyle>
          <a:p>
            <a:pPr lvl="0"/>
            <a:r>
              <a:rPr lang="de-DE"/>
              <a:t>/24</a:t>
            </a:r>
          </a:p>
        </p:txBody>
      </p:sp>
      <p:sp>
        <p:nvSpPr>
          <p:cNvPr id="9" name="Foliennummernplatzhalter 8">
            <a:extLst>
              <a:ext uri="{FF2B5EF4-FFF2-40B4-BE49-F238E27FC236}">
                <a16:creationId xmlns:a16="http://schemas.microsoft.com/office/drawing/2014/main" id="{35583414-7ACE-EDC0-F4EE-4C658E34B6DF}"/>
              </a:ext>
            </a:extLst>
          </p:cNvPr>
          <p:cNvSpPr txBox="1">
            <a:spLocks noGrp="1"/>
          </p:cNvSpPr>
          <p:nvPr>
            <p:ph type="sldNum" sz="quarter" idx="8"/>
          </p:nvPr>
        </p:nvSpPr>
        <p:spPr/>
        <p:txBody>
          <a:bodyPr/>
          <a:lstStyle>
            <a:lvl1pPr>
              <a:defRPr/>
            </a:lvl1pPr>
          </a:lstStyle>
          <a:p>
            <a:pPr lvl="0"/>
            <a:fld id="{CCFF3654-3542-4E30-9966-93DBD48C45EA}" type="slidenum">
              <a:t>‹Nr.›</a:t>
            </a:fld>
            <a:endParaRPr lang="de-DE"/>
          </a:p>
        </p:txBody>
      </p:sp>
    </p:spTree>
    <p:extLst>
      <p:ext uri="{BB962C8B-B14F-4D97-AF65-F5344CB8AC3E}">
        <p14:creationId xmlns:p14="http://schemas.microsoft.com/office/powerpoint/2010/main" val="129194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4BABB-8656-C73B-2451-B9BCC5D679FB}"/>
              </a:ext>
            </a:extLst>
          </p:cNvPr>
          <p:cNvSpPr txBox="1">
            <a:spLocks noGrp="1"/>
          </p:cNvSpPr>
          <p:nvPr>
            <p:ph type="title"/>
          </p:nvPr>
        </p:nvSpPr>
        <p:spPr/>
        <p:txBody>
          <a:bodyPr/>
          <a:lstStyle>
            <a:lvl1pPr>
              <a:defRPr/>
            </a:lvl1pPr>
          </a:lstStyle>
          <a:p>
            <a:pPr lvl="0"/>
            <a:r>
              <a:rPr lang="de-DE"/>
              <a:t>Mastertitelformat bearbeiten</a:t>
            </a:r>
          </a:p>
        </p:txBody>
      </p:sp>
      <p:sp>
        <p:nvSpPr>
          <p:cNvPr id="3" name="Datumsplatzhalter 2">
            <a:extLst>
              <a:ext uri="{FF2B5EF4-FFF2-40B4-BE49-F238E27FC236}">
                <a16:creationId xmlns:a16="http://schemas.microsoft.com/office/drawing/2014/main" id="{782CD9C7-BE68-03AE-2D10-97A6618A6A5D}"/>
              </a:ext>
            </a:extLst>
          </p:cNvPr>
          <p:cNvSpPr txBox="1">
            <a:spLocks noGrp="1"/>
          </p:cNvSpPr>
          <p:nvPr>
            <p:ph type="dt" sz="half" idx="7"/>
          </p:nvPr>
        </p:nvSpPr>
        <p:spPr/>
        <p:txBody>
          <a:bodyPr/>
          <a:lstStyle>
            <a:lvl1pPr>
              <a:defRPr/>
            </a:lvl1pPr>
          </a:lstStyle>
          <a:p>
            <a:pPr lvl="0"/>
            <a:fld id="{04341AC6-B890-408B-99D4-C615AED1B9FF}" type="datetime1">
              <a:rPr lang="de-DE" smtClean="0"/>
              <a:t>29.06.2023</a:t>
            </a:fld>
            <a:endParaRPr lang="de-DE"/>
          </a:p>
        </p:txBody>
      </p:sp>
      <p:sp>
        <p:nvSpPr>
          <p:cNvPr id="4" name="Fußzeilenplatzhalter 3">
            <a:extLst>
              <a:ext uri="{FF2B5EF4-FFF2-40B4-BE49-F238E27FC236}">
                <a16:creationId xmlns:a16="http://schemas.microsoft.com/office/drawing/2014/main" id="{DDEBAAC6-E9A9-8CB1-821E-F5158E4FE2E6}"/>
              </a:ext>
            </a:extLst>
          </p:cNvPr>
          <p:cNvSpPr txBox="1">
            <a:spLocks noGrp="1"/>
          </p:cNvSpPr>
          <p:nvPr>
            <p:ph type="ftr" sz="quarter" idx="9"/>
          </p:nvPr>
        </p:nvSpPr>
        <p:spPr/>
        <p:txBody>
          <a:bodyPr/>
          <a:lstStyle>
            <a:lvl1pPr>
              <a:defRPr/>
            </a:lvl1pPr>
          </a:lstStyle>
          <a:p>
            <a:pPr lvl="0"/>
            <a:r>
              <a:rPr lang="de-DE"/>
              <a:t>/24</a:t>
            </a:r>
          </a:p>
        </p:txBody>
      </p:sp>
      <p:sp>
        <p:nvSpPr>
          <p:cNvPr id="5" name="Foliennummernplatzhalter 4">
            <a:extLst>
              <a:ext uri="{FF2B5EF4-FFF2-40B4-BE49-F238E27FC236}">
                <a16:creationId xmlns:a16="http://schemas.microsoft.com/office/drawing/2014/main" id="{065DF1AF-05D7-536F-988D-F923DCB73FD7}"/>
              </a:ext>
            </a:extLst>
          </p:cNvPr>
          <p:cNvSpPr txBox="1">
            <a:spLocks noGrp="1"/>
          </p:cNvSpPr>
          <p:nvPr>
            <p:ph type="sldNum" sz="quarter" idx="8"/>
          </p:nvPr>
        </p:nvSpPr>
        <p:spPr/>
        <p:txBody>
          <a:bodyPr/>
          <a:lstStyle>
            <a:lvl1pPr>
              <a:defRPr/>
            </a:lvl1pPr>
          </a:lstStyle>
          <a:p>
            <a:pPr lvl="0"/>
            <a:fld id="{16836540-0052-457A-83ED-3F29D85B4C33}" type="slidenum">
              <a:t>‹Nr.›</a:t>
            </a:fld>
            <a:endParaRPr lang="de-DE"/>
          </a:p>
        </p:txBody>
      </p:sp>
    </p:spTree>
    <p:extLst>
      <p:ext uri="{BB962C8B-B14F-4D97-AF65-F5344CB8AC3E}">
        <p14:creationId xmlns:p14="http://schemas.microsoft.com/office/powerpoint/2010/main" val="4715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FF8A530-DD56-609A-2DEE-E4240908285A}"/>
              </a:ext>
            </a:extLst>
          </p:cNvPr>
          <p:cNvSpPr txBox="1">
            <a:spLocks noGrp="1"/>
          </p:cNvSpPr>
          <p:nvPr>
            <p:ph type="dt" sz="half" idx="7"/>
          </p:nvPr>
        </p:nvSpPr>
        <p:spPr/>
        <p:txBody>
          <a:bodyPr/>
          <a:lstStyle>
            <a:lvl1pPr>
              <a:defRPr/>
            </a:lvl1pPr>
          </a:lstStyle>
          <a:p>
            <a:pPr lvl="0"/>
            <a:fld id="{277F04FB-38FF-4A8B-9A1A-C97346BB5CBC}" type="datetime1">
              <a:rPr lang="de-DE" smtClean="0"/>
              <a:t>29.06.2023</a:t>
            </a:fld>
            <a:endParaRPr lang="de-DE"/>
          </a:p>
        </p:txBody>
      </p:sp>
      <p:sp>
        <p:nvSpPr>
          <p:cNvPr id="3" name="Fußzeilenplatzhalter 2">
            <a:extLst>
              <a:ext uri="{FF2B5EF4-FFF2-40B4-BE49-F238E27FC236}">
                <a16:creationId xmlns:a16="http://schemas.microsoft.com/office/drawing/2014/main" id="{76590828-320C-A28A-ADD8-91119A5CA3EF}"/>
              </a:ext>
            </a:extLst>
          </p:cNvPr>
          <p:cNvSpPr txBox="1">
            <a:spLocks noGrp="1"/>
          </p:cNvSpPr>
          <p:nvPr>
            <p:ph type="ftr" sz="quarter" idx="9"/>
          </p:nvPr>
        </p:nvSpPr>
        <p:spPr/>
        <p:txBody>
          <a:bodyPr/>
          <a:lstStyle>
            <a:lvl1pPr>
              <a:defRPr/>
            </a:lvl1pPr>
          </a:lstStyle>
          <a:p>
            <a:pPr lvl="0"/>
            <a:r>
              <a:rPr lang="de-DE"/>
              <a:t>/24</a:t>
            </a:r>
          </a:p>
        </p:txBody>
      </p:sp>
      <p:sp>
        <p:nvSpPr>
          <p:cNvPr id="4" name="Foliennummernplatzhalter 3">
            <a:extLst>
              <a:ext uri="{FF2B5EF4-FFF2-40B4-BE49-F238E27FC236}">
                <a16:creationId xmlns:a16="http://schemas.microsoft.com/office/drawing/2014/main" id="{8F821CFE-B531-7408-8D3A-01133E691853}"/>
              </a:ext>
            </a:extLst>
          </p:cNvPr>
          <p:cNvSpPr txBox="1">
            <a:spLocks noGrp="1"/>
          </p:cNvSpPr>
          <p:nvPr>
            <p:ph type="sldNum" sz="quarter" idx="8"/>
          </p:nvPr>
        </p:nvSpPr>
        <p:spPr/>
        <p:txBody>
          <a:bodyPr/>
          <a:lstStyle>
            <a:lvl1pPr>
              <a:defRPr/>
            </a:lvl1pPr>
          </a:lstStyle>
          <a:p>
            <a:pPr lvl="0"/>
            <a:fld id="{152B69A4-B423-4BD4-8E56-956623AADADC}" type="slidenum">
              <a:t>‹Nr.›</a:t>
            </a:fld>
            <a:endParaRPr lang="de-DE"/>
          </a:p>
        </p:txBody>
      </p:sp>
    </p:spTree>
    <p:extLst>
      <p:ext uri="{BB962C8B-B14F-4D97-AF65-F5344CB8AC3E}">
        <p14:creationId xmlns:p14="http://schemas.microsoft.com/office/powerpoint/2010/main" val="87141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2096F-DA1C-87EA-0FA9-3A840E16BE54}"/>
              </a:ext>
            </a:extLst>
          </p:cNvPr>
          <p:cNvSpPr txBox="1">
            <a:spLocks noGrp="1"/>
          </p:cNvSpPr>
          <p:nvPr>
            <p:ph type="title"/>
          </p:nvPr>
        </p:nvSpPr>
        <p:spPr>
          <a:xfrm>
            <a:off x="839784" y="457200"/>
            <a:ext cx="3932240" cy="1600200"/>
          </a:xfrm>
        </p:spPr>
        <p:txBody>
          <a:bodyPr anchor="b"/>
          <a:lstStyle>
            <a:lvl1pPr>
              <a:defRPr sz="3200"/>
            </a:lvl1pPr>
          </a:lstStyle>
          <a:p>
            <a:pPr lvl="0"/>
            <a:r>
              <a:rPr lang="de-DE"/>
              <a:t>Mastertitelformat bearbeiten</a:t>
            </a:r>
          </a:p>
        </p:txBody>
      </p:sp>
      <p:sp>
        <p:nvSpPr>
          <p:cNvPr id="3" name="Inhaltsplatzhalter 2">
            <a:extLst>
              <a:ext uri="{FF2B5EF4-FFF2-40B4-BE49-F238E27FC236}">
                <a16:creationId xmlns:a16="http://schemas.microsoft.com/office/drawing/2014/main" id="{459615A9-1709-EB46-CAF6-E266D622D6E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E5A3FDF-7929-2276-D81F-A94CB0B09A2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de-DE"/>
              <a:t>Mastertextformat bearbeiten</a:t>
            </a:r>
          </a:p>
        </p:txBody>
      </p:sp>
      <p:sp>
        <p:nvSpPr>
          <p:cNvPr id="5" name="Datumsplatzhalter 4">
            <a:extLst>
              <a:ext uri="{FF2B5EF4-FFF2-40B4-BE49-F238E27FC236}">
                <a16:creationId xmlns:a16="http://schemas.microsoft.com/office/drawing/2014/main" id="{52963063-2769-1F83-249D-20F1FF3EA959}"/>
              </a:ext>
            </a:extLst>
          </p:cNvPr>
          <p:cNvSpPr txBox="1">
            <a:spLocks noGrp="1"/>
          </p:cNvSpPr>
          <p:nvPr>
            <p:ph type="dt" sz="half" idx="7"/>
          </p:nvPr>
        </p:nvSpPr>
        <p:spPr/>
        <p:txBody>
          <a:bodyPr/>
          <a:lstStyle>
            <a:lvl1pPr>
              <a:defRPr/>
            </a:lvl1pPr>
          </a:lstStyle>
          <a:p>
            <a:pPr lvl="0"/>
            <a:fld id="{0D67A728-C551-46F7-97AC-497623B3C471}" type="datetime1">
              <a:rPr lang="de-DE" smtClean="0"/>
              <a:t>29.06.2023</a:t>
            </a:fld>
            <a:endParaRPr lang="de-DE"/>
          </a:p>
        </p:txBody>
      </p:sp>
      <p:sp>
        <p:nvSpPr>
          <p:cNvPr id="6" name="Fußzeilenplatzhalter 5">
            <a:extLst>
              <a:ext uri="{FF2B5EF4-FFF2-40B4-BE49-F238E27FC236}">
                <a16:creationId xmlns:a16="http://schemas.microsoft.com/office/drawing/2014/main" id="{9D6B3204-52F3-E6DA-792E-318DE037CB44}"/>
              </a:ext>
            </a:extLst>
          </p:cNvPr>
          <p:cNvSpPr txBox="1">
            <a:spLocks noGrp="1"/>
          </p:cNvSpPr>
          <p:nvPr>
            <p:ph type="ftr" sz="quarter" idx="9"/>
          </p:nvPr>
        </p:nvSpPr>
        <p:spPr/>
        <p:txBody>
          <a:bodyPr/>
          <a:lstStyle>
            <a:lvl1pPr>
              <a:defRPr/>
            </a:lvl1pPr>
          </a:lstStyle>
          <a:p>
            <a:pPr lvl="0"/>
            <a:r>
              <a:rPr lang="de-DE"/>
              <a:t>/24</a:t>
            </a:r>
          </a:p>
        </p:txBody>
      </p:sp>
      <p:sp>
        <p:nvSpPr>
          <p:cNvPr id="7" name="Foliennummernplatzhalter 6">
            <a:extLst>
              <a:ext uri="{FF2B5EF4-FFF2-40B4-BE49-F238E27FC236}">
                <a16:creationId xmlns:a16="http://schemas.microsoft.com/office/drawing/2014/main" id="{004E5CC7-9BE4-B0D1-F558-908FCCA83F78}"/>
              </a:ext>
            </a:extLst>
          </p:cNvPr>
          <p:cNvSpPr txBox="1">
            <a:spLocks noGrp="1"/>
          </p:cNvSpPr>
          <p:nvPr>
            <p:ph type="sldNum" sz="quarter" idx="8"/>
          </p:nvPr>
        </p:nvSpPr>
        <p:spPr/>
        <p:txBody>
          <a:bodyPr/>
          <a:lstStyle>
            <a:lvl1pPr>
              <a:defRPr/>
            </a:lvl1pPr>
          </a:lstStyle>
          <a:p>
            <a:pPr lvl="0"/>
            <a:fld id="{09D55EB7-BF86-43FC-949E-8DA9C3958988}" type="slidenum">
              <a:t>‹Nr.›</a:t>
            </a:fld>
            <a:endParaRPr lang="de-DE"/>
          </a:p>
        </p:txBody>
      </p:sp>
    </p:spTree>
    <p:extLst>
      <p:ext uri="{BB962C8B-B14F-4D97-AF65-F5344CB8AC3E}">
        <p14:creationId xmlns:p14="http://schemas.microsoft.com/office/powerpoint/2010/main" val="269513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D0013C-9C4F-FA1C-B44D-4A9B64F6E421}"/>
              </a:ext>
            </a:extLst>
          </p:cNvPr>
          <p:cNvSpPr txBox="1">
            <a:spLocks noGrp="1"/>
          </p:cNvSpPr>
          <p:nvPr>
            <p:ph type="title"/>
          </p:nvPr>
        </p:nvSpPr>
        <p:spPr>
          <a:xfrm>
            <a:off x="839784" y="457200"/>
            <a:ext cx="3932240" cy="1600200"/>
          </a:xfrm>
        </p:spPr>
        <p:txBody>
          <a:bodyPr anchor="b"/>
          <a:lstStyle>
            <a:lvl1pPr>
              <a:defRPr sz="3200"/>
            </a:lvl1pPr>
          </a:lstStyle>
          <a:p>
            <a:pPr lvl="0"/>
            <a:r>
              <a:rPr lang="de-DE"/>
              <a:t>Mastertitelformat bearbeiten</a:t>
            </a:r>
          </a:p>
        </p:txBody>
      </p:sp>
      <p:sp>
        <p:nvSpPr>
          <p:cNvPr id="3" name="Bildplatzhalter 2">
            <a:extLst>
              <a:ext uri="{FF2B5EF4-FFF2-40B4-BE49-F238E27FC236}">
                <a16:creationId xmlns:a16="http://schemas.microsoft.com/office/drawing/2014/main" id="{64B76CFC-3A54-88E9-D607-55E138BC486A}"/>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de-DE"/>
          </a:p>
        </p:txBody>
      </p:sp>
      <p:sp>
        <p:nvSpPr>
          <p:cNvPr id="4" name="Textplatzhalter 3">
            <a:extLst>
              <a:ext uri="{FF2B5EF4-FFF2-40B4-BE49-F238E27FC236}">
                <a16:creationId xmlns:a16="http://schemas.microsoft.com/office/drawing/2014/main" id="{D43A4691-8884-0957-6BE4-37036A534C4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de-DE"/>
              <a:t>Mastertextformat bearbeiten</a:t>
            </a:r>
          </a:p>
        </p:txBody>
      </p:sp>
      <p:sp>
        <p:nvSpPr>
          <p:cNvPr id="5" name="Datumsplatzhalter 4">
            <a:extLst>
              <a:ext uri="{FF2B5EF4-FFF2-40B4-BE49-F238E27FC236}">
                <a16:creationId xmlns:a16="http://schemas.microsoft.com/office/drawing/2014/main" id="{61846357-02CD-9A02-2E9B-F06675B66ED7}"/>
              </a:ext>
            </a:extLst>
          </p:cNvPr>
          <p:cNvSpPr txBox="1">
            <a:spLocks noGrp="1"/>
          </p:cNvSpPr>
          <p:nvPr>
            <p:ph type="dt" sz="half" idx="7"/>
          </p:nvPr>
        </p:nvSpPr>
        <p:spPr/>
        <p:txBody>
          <a:bodyPr/>
          <a:lstStyle>
            <a:lvl1pPr>
              <a:defRPr/>
            </a:lvl1pPr>
          </a:lstStyle>
          <a:p>
            <a:pPr lvl="0"/>
            <a:fld id="{1A1E0ABC-81B3-4656-B259-EEBAA77F3D02}" type="datetime1">
              <a:rPr lang="de-DE" smtClean="0"/>
              <a:t>29.06.2023</a:t>
            </a:fld>
            <a:endParaRPr lang="de-DE"/>
          </a:p>
        </p:txBody>
      </p:sp>
      <p:sp>
        <p:nvSpPr>
          <p:cNvPr id="6" name="Fußzeilenplatzhalter 5">
            <a:extLst>
              <a:ext uri="{FF2B5EF4-FFF2-40B4-BE49-F238E27FC236}">
                <a16:creationId xmlns:a16="http://schemas.microsoft.com/office/drawing/2014/main" id="{B3AEE7E2-42B5-CF22-0CAD-CA94CD1E1B76}"/>
              </a:ext>
            </a:extLst>
          </p:cNvPr>
          <p:cNvSpPr txBox="1">
            <a:spLocks noGrp="1"/>
          </p:cNvSpPr>
          <p:nvPr>
            <p:ph type="ftr" sz="quarter" idx="9"/>
          </p:nvPr>
        </p:nvSpPr>
        <p:spPr/>
        <p:txBody>
          <a:bodyPr/>
          <a:lstStyle>
            <a:lvl1pPr>
              <a:defRPr/>
            </a:lvl1pPr>
          </a:lstStyle>
          <a:p>
            <a:pPr lvl="0"/>
            <a:r>
              <a:rPr lang="de-DE"/>
              <a:t>/24</a:t>
            </a:r>
          </a:p>
        </p:txBody>
      </p:sp>
      <p:sp>
        <p:nvSpPr>
          <p:cNvPr id="7" name="Foliennummernplatzhalter 6">
            <a:extLst>
              <a:ext uri="{FF2B5EF4-FFF2-40B4-BE49-F238E27FC236}">
                <a16:creationId xmlns:a16="http://schemas.microsoft.com/office/drawing/2014/main" id="{A325F54A-FA98-B89E-ABC9-DB1D0D732541}"/>
              </a:ext>
            </a:extLst>
          </p:cNvPr>
          <p:cNvSpPr txBox="1">
            <a:spLocks noGrp="1"/>
          </p:cNvSpPr>
          <p:nvPr>
            <p:ph type="sldNum" sz="quarter" idx="8"/>
          </p:nvPr>
        </p:nvSpPr>
        <p:spPr/>
        <p:txBody>
          <a:bodyPr/>
          <a:lstStyle>
            <a:lvl1pPr>
              <a:defRPr/>
            </a:lvl1pPr>
          </a:lstStyle>
          <a:p>
            <a:pPr lvl="0"/>
            <a:fld id="{1C512D6C-A75A-4615-81FE-07D55C727011}" type="slidenum">
              <a:t>‹Nr.›</a:t>
            </a:fld>
            <a:endParaRPr lang="de-DE"/>
          </a:p>
        </p:txBody>
      </p:sp>
    </p:spTree>
    <p:extLst>
      <p:ext uri="{BB962C8B-B14F-4D97-AF65-F5344CB8AC3E}">
        <p14:creationId xmlns:p14="http://schemas.microsoft.com/office/powerpoint/2010/main" val="323621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C8DAD2F-0ED0-09E0-C672-4B6D99AE800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de-DE"/>
              <a:t>Mastertitelformat bearbeiten</a:t>
            </a:r>
          </a:p>
        </p:txBody>
      </p:sp>
      <p:sp>
        <p:nvSpPr>
          <p:cNvPr id="3" name="Textplatzhalter 2">
            <a:extLst>
              <a:ext uri="{FF2B5EF4-FFF2-40B4-BE49-F238E27FC236}">
                <a16:creationId xmlns:a16="http://schemas.microsoft.com/office/drawing/2014/main" id="{140C27D0-F323-C9EF-63BF-A578E5D2A292}"/>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BC98475-95F1-4EE7-73DB-9B0FB60A0EAE}"/>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C103D706-3AA8-4023-9739-A61BD4CB7009}" type="datetime1">
              <a:rPr lang="de-DE" smtClean="0"/>
              <a:t>29.06.2023</a:t>
            </a:fld>
            <a:endParaRPr lang="de-DE"/>
          </a:p>
        </p:txBody>
      </p:sp>
      <p:sp>
        <p:nvSpPr>
          <p:cNvPr id="5" name="Fußzeilenplatzhalter 4">
            <a:extLst>
              <a:ext uri="{FF2B5EF4-FFF2-40B4-BE49-F238E27FC236}">
                <a16:creationId xmlns:a16="http://schemas.microsoft.com/office/drawing/2014/main" id="{58A7C5E4-B232-2569-1ADA-579998156294}"/>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r>
              <a:rPr lang="de-DE"/>
              <a:t>/24</a:t>
            </a:r>
          </a:p>
        </p:txBody>
      </p:sp>
      <p:sp>
        <p:nvSpPr>
          <p:cNvPr id="6" name="Foliennummernplatzhalter 5">
            <a:extLst>
              <a:ext uri="{FF2B5EF4-FFF2-40B4-BE49-F238E27FC236}">
                <a16:creationId xmlns:a16="http://schemas.microsoft.com/office/drawing/2014/main" id="{C673FE83-6E2F-18AE-3894-C5ADC747538A}"/>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898989"/>
                </a:solidFill>
                <a:uFillTx/>
                <a:latin typeface="Calibri"/>
              </a:defRPr>
            </a:lvl1pPr>
          </a:lstStyle>
          <a:p>
            <a:pPr lvl="0"/>
            <a:fld id="{F8DED145-0415-450B-9752-831D28EE1C83}" type="slidenum">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0" marR="0" lvl="0" indent="0" algn="l" defTabSz="914400" rtl="0" fontAlgn="auto" hangingPunct="1">
        <a:lnSpc>
          <a:spcPct val="90000"/>
        </a:lnSpc>
        <a:spcBef>
          <a:spcPts val="0"/>
        </a:spcBef>
        <a:spcAft>
          <a:spcPts val="0"/>
        </a:spcAft>
        <a:buNone/>
        <a:tabLst/>
        <a:defRPr lang="de-DE"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de-DE"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2.xml" /><Relationship Id="rId5" Type="http://schemas.openxmlformats.org/officeDocument/2006/relationships/image" Target="../media/image6.jpeg" /><Relationship Id="rId4" Type="http://schemas.openxmlformats.org/officeDocument/2006/relationships/image" Target="../media/image5.png"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2.xml" /><Relationship Id="rId1" Type="http://schemas.openxmlformats.org/officeDocument/2006/relationships/slideLayout" Target="../slideLayouts/slideLayout2.xml" /><Relationship Id="rId5" Type="http://schemas.openxmlformats.org/officeDocument/2006/relationships/image" Target="../media/image8.png" /><Relationship Id="rId4" Type="http://schemas.openxmlformats.org/officeDocument/2006/relationships/image" Target="../media/image5.png"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3.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 /><Relationship Id="rId2" Type="http://schemas.openxmlformats.org/officeDocument/2006/relationships/slideLayout" Target="../slideLayouts/slideLayout2.xml" /><Relationship Id="rId1" Type="http://schemas.openxmlformats.org/officeDocument/2006/relationships/themeOverride" Target="../theme/themeOverride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rebekka-borges-736329277" TargetMode="External" /><Relationship Id="rId2" Type="http://schemas.openxmlformats.org/officeDocument/2006/relationships/hyperlink" Target="mailto:borges@uni-bonn.de" TargetMode="External" /><Relationship Id="rId1" Type="http://schemas.openxmlformats.org/officeDocument/2006/relationships/slideLayout" Target="../slideLayouts/slideLayout1.xml" /><Relationship Id="rId5" Type="http://schemas.openxmlformats.org/officeDocument/2006/relationships/image" Target="../media/image10.png" /><Relationship Id="rId4" Type="http://schemas.openxmlformats.org/officeDocument/2006/relationships/image" Target="../media/image9.jpeg"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30A7DE">
            <a:alpha val="35000"/>
          </a:srgb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69567-4E50-F620-6003-5CE3F619C355}"/>
              </a:ext>
            </a:extLst>
          </p:cNvPr>
          <p:cNvSpPr txBox="1">
            <a:spLocks noGrp="1"/>
          </p:cNvSpPr>
          <p:nvPr>
            <p:ph type="ctrTitle"/>
          </p:nvPr>
        </p:nvSpPr>
        <p:spPr>
          <a:xfrm>
            <a:off x="3957139" y="1245934"/>
            <a:ext cx="7011655" cy="2989182"/>
          </a:xfrm>
        </p:spPr>
        <p:txBody>
          <a:bodyPr anchorCtr="0"/>
          <a:lstStyle/>
          <a:p>
            <a:pPr lvl="0" algn="r"/>
            <a:r>
              <a:rPr lang="de-DE" sz="4900" dirty="0">
                <a:solidFill>
                  <a:srgbClr val="00283C"/>
                </a:solidFill>
                <a:latin typeface="Roboto Slab"/>
              </a:rPr>
              <a:t>Covid </a:t>
            </a:r>
            <a:r>
              <a:rPr lang="en-GB" sz="4900" dirty="0">
                <a:solidFill>
                  <a:srgbClr val="00283C"/>
                </a:solidFill>
                <a:latin typeface="Roboto Slab"/>
              </a:rPr>
              <a:t>Scepticism</a:t>
            </a:r>
            <a:r>
              <a:rPr lang="de-DE" sz="4900" dirty="0">
                <a:solidFill>
                  <a:srgbClr val="00283C"/>
                </a:solidFill>
                <a:latin typeface="Roboto Slab"/>
              </a:rPr>
              <a:t> on Telegram</a:t>
            </a:r>
            <a:br>
              <a:rPr lang="de-DE" sz="4900" dirty="0">
                <a:solidFill>
                  <a:srgbClr val="00283C"/>
                </a:solidFill>
                <a:latin typeface="Roboto Slab"/>
              </a:rPr>
            </a:br>
            <a:r>
              <a:rPr lang="de-DE" sz="1400" dirty="0">
                <a:solidFill>
                  <a:srgbClr val="00283C"/>
                </a:solidFill>
                <a:latin typeface="Roboto Slab"/>
              </a:rPr>
              <a:t>  </a:t>
            </a:r>
            <a:br>
              <a:rPr lang="de-DE" sz="1400" dirty="0">
                <a:solidFill>
                  <a:srgbClr val="00283C"/>
                </a:solidFill>
                <a:latin typeface="Roboto Slab"/>
              </a:rPr>
            </a:br>
            <a:r>
              <a:rPr lang="en-GB" sz="4900" dirty="0">
                <a:solidFill>
                  <a:srgbClr val="00283C"/>
                </a:solidFill>
                <a:latin typeface="Roboto Slab"/>
              </a:rPr>
              <a:t>A distinctive </a:t>
            </a:r>
            <a:br>
              <a:rPr lang="en-GB" sz="4900" dirty="0">
                <a:solidFill>
                  <a:srgbClr val="00283C"/>
                </a:solidFill>
                <a:latin typeface="Roboto Slab"/>
              </a:rPr>
            </a:br>
            <a:r>
              <a:rPr lang="en-GB" sz="4900" dirty="0">
                <a:solidFill>
                  <a:srgbClr val="00283C"/>
                </a:solidFill>
                <a:latin typeface="Roboto Slab"/>
              </a:rPr>
              <a:t>style of writing?</a:t>
            </a:r>
            <a:endParaRPr lang="en-GB" sz="4900" dirty="0"/>
          </a:p>
        </p:txBody>
      </p:sp>
      <p:sp>
        <p:nvSpPr>
          <p:cNvPr id="3" name="Untertitel 2">
            <a:extLst>
              <a:ext uri="{FF2B5EF4-FFF2-40B4-BE49-F238E27FC236}">
                <a16:creationId xmlns:a16="http://schemas.microsoft.com/office/drawing/2014/main" id="{59E74492-16A8-FCFE-ABE3-9185D1AB619C}"/>
              </a:ext>
            </a:extLst>
          </p:cNvPr>
          <p:cNvSpPr txBox="1">
            <a:spLocks noGrp="1"/>
          </p:cNvSpPr>
          <p:nvPr>
            <p:ph type="subTitle" idx="1"/>
          </p:nvPr>
        </p:nvSpPr>
        <p:spPr>
          <a:xfrm>
            <a:off x="7351300" y="4401473"/>
            <a:ext cx="3617494" cy="892426"/>
          </a:xfrm>
        </p:spPr>
        <p:txBody>
          <a:bodyPr anchorCtr="0"/>
          <a:lstStyle/>
          <a:p>
            <a:pPr lvl="0" algn="r"/>
            <a:r>
              <a:rPr lang="de-DE" dirty="0"/>
              <a:t>Rebekka Borges</a:t>
            </a:r>
          </a:p>
          <a:p>
            <a:pPr lvl="0" algn="r"/>
            <a:r>
              <a:rPr lang="de-DE" dirty="0" err="1"/>
              <a:t>TaCoS</a:t>
            </a:r>
            <a:r>
              <a:rPr lang="de-DE" dirty="0"/>
              <a:t> 2023 Düsseldorf</a:t>
            </a:r>
          </a:p>
        </p:txBody>
      </p:sp>
      <p:pic>
        <p:nvPicPr>
          <p:cNvPr id="4" name="Grafik 4">
            <a:extLst>
              <a:ext uri="{FF2B5EF4-FFF2-40B4-BE49-F238E27FC236}">
                <a16:creationId xmlns:a16="http://schemas.microsoft.com/office/drawing/2014/main" id="{09FBE18A-3C1F-274F-573B-3B7A316DFE86}"/>
              </a:ext>
            </a:extLst>
          </p:cNvPr>
          <p:cNvPicPr>
            <a:picLocks noChangeAspect="1"/>
          </p:cNvPicPr>
          <p:nvPr/>
        </p:nvPicPr>
        <p:blipFill>
          <a:blip r:embed="rId3"/>
          <a:stretch>
            <a:fillRect/>
          </a:stretch>
        </p:blipFill>
        <p:spPr>
          <a:xfrm>
            <a:off x="969876" y="1772317"/>
            <a:ext cx="3313364" cy="3313364"/>
          </a:xfrm>
          <a:prstGeom prst="flowChartConnector">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A47D66-9E85-0F38-82C4-D940CFC439B0}"/>
              </a:ext>
            </a:extLst>
          </p:cNvPr>
          <p:cNvSpPr txBox="1">
            <a:spLocks noGrp="1"/>
          </p:cNvSpPr>
          <p:nvPr>
            <p:ph type="title"/>
          </p:nvPr>
        </p:nvSpPr>
        <p:spPr/>
        <p:txBody>
          <a:bodyPr/>
          <a:lstStyle/>
          <a:p>
            <a:pPr lvl="0"/>
            <a:r>
              <a:rPr lang="en-GB" dirty="0">
                <a:solidFill>
                  <a:srgbClr val="30A7DE"/>
                </a:solidFill>
              </a:rPr>
              <a:t>2</a:t>
            </a:r>
            <a:r>
              <a:rPr lang="en-GB" sz="4000" dirty="0">
                <a:solidFill>
                  <a:srgbClr val="30A7DE"/>
                </a:solidFill>
              </a:rPr>
              <a:t> </a:t>
            </a:r>
            <a:r>
              <a:rPr lang="en-GB" dirty="0">
                <a:solidFill>
                  <a:srgbClr val="30A7DE"/>
                </a:solidFill>
              </a:rPr>
              <a:t>hypotheses</a:t>
            </a:r>
            <a:endParaRPr lang="en-GB" sz="4000" dirty="0">
              <a:solidFill>
                <a:srgbClr val="30A7DE"/>
              </a:solidFill>
            </a:endParaRPr>
          </a:p>
        </p:txBody>
      </p:sp>
      <p:sp>
        <p:nvSpPr>
          <p:cNvPr id="3" name="Inhaltsplatzhalter 2">
            <a:extLst>
              <a:ext uri="{FF2B5EF4-FFF2-40B4-BE49-F238E27FC236}">
                <a16:creationId xmlns:a16="http://schemas.microsoft.com/office/drawing/2014/main" id="{11209243-0255-D089-C2DE-851D4E404253}"/>
              </a:ext>
            </a:extLst>
          </p:cNvPr>
          <p:cNvSpPr txBox="1">
            <a:spLocks noGrp="1"/>
          </p:cNvSpPr>
          <p:nvPr>
            <p:ph idx="1"/>
          </p:nvPr>
        </p:nvSpPr>
        <p:spPr/>
        <p:txBody>
          <a:bodyPr/>
          <a:lstStyle/>
          <a:p>
            <a:pPr lvl="0"/>
            <a:r>
              <a:rPr lang="en-GB" dirty="0"/>
              <a:t>Texts written by covid sceptics can be labelled as such in a classification problem.</a:t>
            </a:r>
          </a:p>
          <a:p>
            <a:pPr lvl="0"/>
            <a:r>
              <a:rPr lang="en-GB" dirty="0"/>
              <a:t>Texts written by covid sceptics can be labelled as such in a classification problem based on stylistic markers.</a:t>
            </a:r>
          </a:p>
          <a:p>
            <a:pPr lvl="0"/>
            <a:r>
              <a:rPr lang="en-GB" dirty="0"/>
              <a:t>+ 1 assumption: Covid sceptics make use of a characteristic writing style</a:t>
            </a:r>
          </a:p>
        </p:txBody>
      </p:sp>
      <p:sp>
        <p:nvSpPr>
          <p:cNvPr id="4" name="Foliennummernplatzhalter 3">
            <a:extLst>
              <a:ext uri="{FF2B5EF4-FFF2-40B4-BE49-F238E27FC236}">
                <a16:creationId xmlns:a16="http://schemas.microsoft.com/office/drawing/2014/main" id="{C101BC2A-8283-3F13-E565-23F5847EFD8F}"/>
              </a:ext>
            </a:extLst>
          </p:cNvPr>
          <p:cNvSpPr>
            <a:spLocks noGrp="1"/>
          </p:cNvSpPr>
          <p:nvPr>
            <p:ph type="sldNum" sz="quarter" idx="8"/>
          </p:nvPr>
        </p:nvSpPr>
        <p:spPr/>
        <p:txBody>
          <a:bodyPr/>
          <a:lstStyle/>
          <a:p>
            <a:pPr lvl="0"/>
            <a:fld id="{C480BE09-99EC-4E9B-A0A6-014671E53241}" type="slidenum">
              <a:rPr lang="de-DE" smtClean="0"/>
              <a:t>10</a:t>
            </a:fld>
            <a:endParaRPr lang="de-DE"/>
          </a:p>
        </p:txBody>
      </p:sp>
      <p:sp>
        <p:nvSpPr>
          <p:cNvPr id="5" name="Fußzeilenplatzhalter 4">
            <a:extLst>
              <a:ext uri="{FF2B5EF4-FFF2-40B4-BE49-F238E27FC236}">
                <a16:creationId xmlns:a16="http://schemas.microsoft.com/office/drawing/2014/main" id="{7F338C55-1BDD-37A1-D09E-A02181A64E76}"/>
              </a:ext>
            </a:extLst>
          </p:cNvPr>
          <p:cNvSpPr>
            <a:spLocks noGrp="1"/>
          </p:cNvSpPr>
          <p:nvPr>
            <p:ph type="ftr" sz="quarter" idx="9"/>
          </p:nvPr>
        </p:nvSpPr>
        <p:spPr>
          <a:xfrm>
            <a:off x="9296403" y="6356351"/>
            <a:ext cx="4114800" cy="365129"/>
          </a:xfrm>
        </p:spPr>
        <p:txBody>
          <a:bodyPr/>
          <a:lstStyle/>
          <a:p>
            <a:pPr lvl="0"/>
            <a:r>
              <a:rPr lang="de-DE" dirty="0"/>
              <a:t>/24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42A151-ACC7-AC43-5B9A-F10A9EE729AA}"/>
              </a:ext>
            </a:extLst>
          </p:cNvPr>
          <p:cNvSpPr txBox="1">
            <a:spLocks noGrp="1"/>
          </p:cNvSpPr>
          <p:nvPr>
            <p:ph type="title"/>
          </p:nvPr>
        </p:nvSpPr>
        <p:spPr>
          <a:xfrm>
            <a:off x="838203" y="365129"/>
            <a:ext cx="10515600" cy="692145"/>
          </a:xfrm>
        </p:spPr>
        <p:txBody>
          <a:bodyPr>
            <a:normAutofit fontScale="90000"/>
          </a:bodyPr>
          <a:lstStyle/>
          <a:p>
            <a:pPr lvl="0"/>
            <a:r>
              <a:rPr lang="de-DE" sz="4900" dirty="0" err="1">
                <a:solidFill>
                  <a:srgbClr val="30A7DE"/>
                </a:solidFill>
              </a:rPr>
              <a:t>Example</a:t>
            </a:r>
            <a:r>
              <a:rPr lang="de-DE" sz="4000" dirty="0"/>
              <a:t> </a:t>
            </a:r>
          </a:p>
        </p:txBody>
      </p:sp>
      <p:pic>
        <p:nvPicPr>
          <p:cNvPr id="3" name="Grafik 7">
            <a:extLst>
              <a:ext uri="{FF2B5EF4-FFF2-40B4-BE49-F238E27FC236}">
                <a16:creationId xmlns:a16="http://schemas.microsoft.com/office/drawing/2014/main" id="{D403EADE-94B8-172A-5A8E-5D27C7F7FE13}"/>
              </a:ext>
            </a:extLst>
          </p:cNvPr>
          <p:cNvPicPr>
            <a:picLocks noChangeAspect="1"/>
          </p:cNvPicPr>
          <p:nvPr/>
        </p:nvPicPr>
        <p:blipFill>
          <a:blip r:embed="rId3"/>
          <a:srcRect l="36188" t="35000" r="28374" b="17833"/>
          <a:stretch>
            <a:fillRect/>
          </a:stretch>
        </p:blipFill>
        <p:spPr>
          <a:xfrm>
            <a:off x="2520159" y="1057275"/>
            <a:ext cx="7151668" cy="5354296"/>
          </a:xfrm>
          <a:prstGeom prst="rect">
            <a:avLst/>
          </a:prstGeom>
          <a:noFill/>
          <a:ln cap="flat">
            <a:noFill/>
          </a:ln>
        </p:spPr>
      </p:pic>
      <p:sp>
        <p:nvSpPr>
          <p:cNvPr id="4" name="Ellipse 4">
            <a:extLst>
              <a:ext uri="{FF2B5EF4-FFF2-40B4-BE49-F238E27FC236}">
                <a16:creationId xmlns:a16="http://schemas.microsoft.com/office/drawing/2014/main" id="{00D1D97E-F68F-331B-882B-6640B1702E20}"/>
              </a:ext>
            </a:extLst>
          </p:cNvPr>
          <p:cNvSpPr/>
          <p:nvPr/>
        </p:nvSpPr>
        <p:spPr>
          <a:xfrm>
            <a:off x="3717758" y="2406316"/>
            <a:ext cx="673766" cy="33688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5" name="Ellipse 5">
            <a:extLst>
              <a:ext uri="{FF2B5EF4-FFF2-40B4-BE49-F238E27FC236}">
                <a16:creationId xmlns:a16="http://schemas.microsoft.com/office/drawing/2014/main" id="{CE2B6B14-5439-419A-A973-6E459E4F466D}"/>
              </a:ext>
            </a:extLst>
          </p:cNvPr>
          <p:cNvSpPr/>
          <p:nvPr/>
        </p:nvSpPr>
        <p:spPr>
          <a:xfrm>
            <a:off x="7106652" y="4339385"/>
            <a:ext cx="1375614" cy="38902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6" name="Ellipse 6">
            <a:extLst>
              <a:ext uri="{FF2B5EF4-FFF2-40B4-BE49-F238E27FC236}">
                <a16:creationId xmlns:a16="http://schemas.microsoft.com/office/drawing/2014/main" id="{6411BFE0-B39B-C636-7B8A-55F08075067F}"/>
              </a:ext>
            </a:extLst>
          </p:cNvPr>
          <p:cNvSpPr/>
          <p:nvPr/>
        </p:nvSpPr>
        <p:spPr>
          <a:xfrm>
            <a:off x="2799344" y="1563349"/>
            <a:ext cx="673766" cy="33688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7" name="Ellipse 8">
            <a:extLst>
              <a:ext uri="{FF2B5EF4-FFF2-40B4-BE49-F238E27FC236}">
                <a16:creationId xmlns:a16="http://schemas.microsoft.com/office/drawing/2014/main" id="{73BEEC80-BFF4-1872-A58F-88520B4F0EF0}"/>
              </a:ext>
            </a:extLst>
          </p:cNvPr>
          <p:cNvSpPr/>
          <p:nvPr/>
        </p:nvSpPr>
        <p:spPr>
          <a:xfrm>
            <a:off x="4632158" y="5903741"/>
            <a:ext cx="1235244" cy="49179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8" name="Ellipse 11">
            <a:extLst>
              <a:ext uri="{FF2B5EF4-FFF2-40B4-BE49-F238E27FC236}">
                <a16:creationId xmlns:a16="http://schemas.microsoft.com/office/drawing/2014/main" id="{8C2B3F47-E5E7-4CCF-41EF-535E10EFDF42}"/>
              </a:ext>
            </a:extLst>
          </p:cNvPr>
          <p:cNvSpPr/>
          <p:nvPr/>
        </p:nvSpPr>
        <p:spPr>
          <a:xfrm>
            <a:off x="3822036" y="1057275"/>
            <a:ext cx="810130" cy="33688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9" name="Ellipse 12">
            <a:extLst>
              <a:ext uri="{FF2B5EF4-FFF2-40B4-BE49-F238E27FC236}">
                <a16:creationId xmlns:a16="http://schemas.microsoft.com/office/drawing/2014/main" id="{D15229C0-DAF7-0F25-3F39-8014455DDF23}"/>
              </a:ext>
            </a:extLst>
          </p:cNvPr>
          <p:cNvSpPr/>
          <p:nvPr/>
        </p:nvSpPr>
        <p:spPr>
          <a:xfrm>
            <a:off x="3898233" y="4339385"/>
            <a:ext cx="986582" cy="36295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0" name="Ellipse 5">
            <a:extLst>
              <a:ext uri="{FF2B5EF4-FFF2-40B4-BE49-F238E27FC236}">
                <a16:creationId xmlns:a16="http://schemas.microsoft.com/office/drawing/2014/main" id="{5D13631F-53F9-54F1-84D3-E989DC1F87FD}"/>
              </a:ext>
            </a:extLst>
          </p:cNvPr>
          <p:cNvSpPr/>
          <p:nvPr/>
        </p:nvSpPr>
        <p:spPr>
          <a:xfrm>
            <a:off x="4884815" y="2064167"/>
            <a:ext cx="1600206" cy="45444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1" name="Foliennummernplatzhalter 10">
            <a:extLst>
              <a:ext uri="{FF2B5EF4-FFF2-40B4-BE49-F238E27FC236}">
                <a16:creationId xmlns:a16="http://schemas.microsoft.com/office/drawing/2014/main" id="{F2342522-4A83-143F-8224-4AB04EE22B4D}"/>
              </a:ext>
            </a:extLst>
          </p:cNvPr>
          <p:cNvSpPr>
            <a:spLocks noGrp="1"/>
          </p:cNvSpPr>
          <p:nvPr>
            <p:ph type="sldNum" sz="quarter" idx="8"/>
          </p:nvPr>
        </p:nvSpPr>
        <p:spPr/>
        <p:txBody>
          <a:bodyPr/>
          <a:lstStyle/>
          <a:p>
            <a:pPr lvl="0"/>
            <a:fld id="{C480BE09-99EC-4E9B-A0A6-014671E53241}" type="slidenum">
              <a:rPr lang="de-DE" smtClean="0"/>
              <a:t>11</a:t>
            </a:fld>
            <a:endParaRPr lang="de-DE"/>
          </a:p>
        </p:txBody>
      </p:sp>
      <p:sp>
        <p:nvSpPr>
          <p:cNvPr id="12" name="Fußzeilenplatzhalter 11">
            <a:extLst>
              <a:ext uri="{FF2B5EF4-FFF2-40B4-BE49-F238E27FC236}">
                <a16:creationId xmlns:a16="http://schemas.microsoft.com/office/drawing/2014/main" id="{01CFEACC-BFEF-4FB8-69A9-AF227F9B5012}"/>
              </a:ext>
            </a:extLst>
          </p:cNvPr>
          <p:cNvSpPr>
            <a:spLocks noGrp="1"/>
          </p:cNvSpPr>
          <p:nvPr>
            <p:ph type="ftr" sz="quarter" idx="9"/>
          </p:nvPr>
        </p:nvSpPr>
        <p:spPr>
          <a:xfrm>
            <a:off x="9296383" y="6356351"/>
            <a:ext cx="4114800" cy="365129"/>
          </a:xfrm>
        </p:spPr>
        <p:txBody>
          <a:bodyPr/>
          <a:lstStyle/>
          <a:p>
            <a:pPr lvl="0"/>
            <a:r>
              <a:rPr lang="de-DE" dirty="0"/>
              <a:t>/24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0">
    <p:bg>
      <p:bgPr>
        <a:solidFill>
          <a:srgbClr val="30A7DE">
            <a:alpha val="35000"/>
          </a:srgb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10693A-436D-75B6-93A4-5B01E1866AB3}"/>
              </a:ext>
            </a:extLst>
          </p:cNvPr>
          <p:cNvSpPr txBox="1">
            <a:spLocks noGrp="1"/>
          </p:cNvSpPr>
          <p:nvPr>
            <p:ph type="ctrTitle"/>
          </p:nvPr>
        </p:nvSpPr>
        <p:spPr>
          <a:xfrm>
            <a:off x="1792708" y="412083"/>
            <a:ext cx="9637291" cy="2989182"/>
          </a:xfrm>
        </p:spPr>
        <p:txBody>
          <a:bodyPr anchorCtr="0"/>
          <a:lstStyle/>
          <a:p>
            <a:pPr lvl="0" algn="r"/>
            <a:r>
              <a:rPr lang="de-DE">
                <a:latin typeface="Calibri" pitchFamily="34"/>
              </a:rPr>
              <a:t>3. Classification by keywords or abstract features?</a:t>
            </a:r>
          </a:p>
        </p:txBody>
      </p:sp>
      <p:pic>
        <p:nvPicPr>
          <p:cNvPr id="3" name="Grafik 4">
            <a:extLst>
              <a:ext uri="{FF2B5EF4-FFF2-40B4-BE49-F238E27FC236}">
                <a16:creationId xmlns:a16="http://schemas.microsoft.com/office/drawing/2014/main" id="{872A3187-D307-6761-8342-AED88538513A}"/>
              </a:ext>
            </a:extLst>
          </p:cNvPr>
          <p:cNvPicPr>
            <a:picLocks noChangeAspect="1"/>
          </p:cNvPicPr>
          <p:nvPr/>
        </p:nvPicPr>
        <p:blipFill>
          <a:blip r:embed="rId2"/>
          <a:stretch>
            <a:fillRect/>
          </a:stretch>
        </p:blipFill>
        <p:spPr>
          <a:xfrm>
            <a:off x="617284" y="2988176"/>
            <a:ext cx="3313364" cy="3313364"/>
          </a:xfrm>
          <a:prstGeom prst="flowChartConnector">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A4ADFD-288F-E3BD-C009-1B6B9E599E79}"/>
              </a:ext>
            </a:extLst>
          </p:cNvPr>
          <p:cNvSpPr txBox="1">
            <a:spLocks noGrp="1"/>
          </p:cNvSpPr>
          <p:nvPr>
            <p:ph type="title"/>
          </p:nvPr>
        </p:nvSpPr>
        <p:spPr/>
        <p:txBody>
          <a:bodyPr/>
          <a:lstStyle/>
          <a:p>
            <a:pPr lvl="0"/>
            <a:r>
              <a:rPr lang="en-GB" dirty="0">
                <a:solidFill>
                  <a:srgbClr val="30A7DE"/>
                </a:solidFill>
              </a:rPr>
              <a:t>Architectural</a:t>
            </a:r>
            <a:r>
              <a:rPr lang="en-GB" dirty="0"/>
              <a:t> </a:t>
            </a:r>
            <a:r>
              <a:rPr lang="en-GB" dirty="0">
                <a:solidFill>
                  <a:srgbClr val="30A7DE"/>
                </a:solidFill>
              </a:rPr>
              <a:t>differences</a:t>
            </a:r>
          </a:p>
        </p:txBody>
      </p:sp>
      <p:sp>
        <p:nvSpPr>
          <p:cNvPr id="3" name="Inhaltsplatzhalter 2">
            <a:extLst>
              <a:ext uri="{FF2B5EF4-FFF2-40B4-BE49-F238E27FC236}">
                <a16:creationId xmlns:a16="http://schemas.microsoft.com/office/drawing/2014/main" id="{95D1CCFA-67D0-D5AA-5D76-D57F853F1015}"/>
              </a:ext>
            </a:extLst>
          </p:cNvPr>
          <p:cNvSpPr txBox="1">
            <a:spLocks noGrp="1"/>
          </p:cNvSpPr>
          <p:nvPr>
            <p:ph idx="1"/>
          </p:nvPr>
        </p:nvSpPr>
        <p:spPr>
          <a:xfrm>
            <a:off x="4295275" y="1825627"/>
            <a:ext cx="3445038" cy="4351336"/>
          </a:xfrm>
        </p:spPr>
        <p:txBody>
          <a:bodyPr/>
          <a:lstStyle/>
          <a:p>
            <a:pPr marL="0" lvl="0" indent="0">
              <a:buNone/>
            </a:pPr>
            <a:r>
              <a:rPr lang="de-DE" dirty="0"/>
              <a:t>LSTM</a:t>
            </a:r>
          </a:p>
        </p:txBody>
      </p:sp>
      <p:sp>
        <p:nvSpPr>
          <p:cNvPr id="4" name="Inhaltsplatzhalter 2">
            <a:extLst>
              <a:ext uri="{FF2B5EF4-FFF2-40B4-BE49-F238E27FC236}">
                <a16:creationId xmlns:a16="http://schemas.microsoft.com/office/drawing/2014/main" id="{BE6986D2-3442-C964-E736-1335FC2737C4}"/>
              </a:ext>
            </a:extLst>
          </p:cNvPr>
          <p:cNvSpPr txBox="1"/>
          <p:nvPr/>
        </p:nvSpPr>
        <p:spPr>
          <a:xfrm>
            <a:off x="7908755" y="1825627"/>
            <a:ext cx="3445038" cy="4351336"/>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BERT</a:t>
            </a:r>
          </a:p>
        </p:txBody>
      </p:sp>
      <p:sp>
        <p:nvSpPr>
          <p:cNvPr id="5" name="Inhaltsplatzhalter 2">
            <a:extLst>
              <a:ext uri="{FF2B5EF4-FFF2-40B4-BE49-F238E27FC236}">
                <a16:creationId xmlns:a16="http://schemas.microsoft.com/office/drawing/2014/main" id="{7F08D8B9-C137-EE02-C190-C89C03FEF879}"/>
              </a:ext>
            </a:extLst>
          </p:cNvPr>
          <p:cNvSpPr txBox="1"/>
          <p:nvPr/>
        </p:nvSpPr>
        <p:spPr>
          <a:xfrm>
            <a:off x="838197" y="1825627"/>
            <a:ext cx="3445038" cy="4351336"/>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CNN</a:t>
            </a:r>
          </a:p>
        </p:txBody>
      </p:sp>
      <p:pic>
        <p:nvPicPr>
          <p:cNvPr id="6" name="Grafik 6">
            <a:extLst>
              <a:ext uri="{FF2B5EF4-FFF2-40B4-BE49-F238E27FC236}">
                <a16:creationId xmlns:a16="http://schemas.microsoft.com/office/drawing/2014/main" id="{9659B89F-67D9-13C3-E510-6699D1D3B157}"/>
              </a:ext>
            </a:extLst>
          </p:cNvPr>
          <p:cNvPicPr>
            <a:picLocks noChangeAspect="1"/>
          </p:cNvPicPr>
          <p:nvPr/>
        </p:nvPicPr>
        <p:blipFill>
          <a:blip r:embed="rId3"/>
          <a:stretch>
            <a:fillRect/>
          </a:stretch>
        </p:blipFill>
        <p:spPr>
          <a:xfrm>
            <a:off x="4452936" y="4884733"/>
            <a:ext cx="3000375" cy="1524003"/>
          </a:xfrm>
          <a:prstGeom prst="rect">
            <a:avLst/>
          </a:prstGeom>
          <a:noFill/>
          <a:ln w="28575" cap="flat">
            <a:solidFill>
              <a:srgbClr val="0070C0"/>
            </a:solidFill>
          </a:ln>
        </p:spPr>
      </p:pic>
      <p:pic>
        <p:nvPicPr>
          <p:cNvPr id="8" name="Picture 2" descr="BERT Explained – A list of Frequently Asked Questions – Let the Machines  Learn">
            <a:extLst>
              <a:ext uri="{FF2B5EF4-FFF2-40B4-BE49-F238E27FC236}">
                <a16:creationId xmlns:a16="http://schemas.microsoft.com/office/drawing/2014/main" id="{8DCB3CDC-879B-2F5D-A2AA-D5A6813BF5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350" b="11097"/>
          <a:stretch/>
        </p:blipFill>
        <p:spPr bwMode="auto">
          <a:xfrm>
            <a:off x="8747257" y="5146253"/>
            <a:ext cx="1770522" cy="1270877"/>
          </a:xfrm>
          <a:prstGeom prst="rect">
            <a:avLst/>
          </a:prstGeom>
          <a:noFill/>
          <a:ln w="28575">
            <a:solidFill>
              <a:srgbClr val="0070C0"/>
            </a:solidFill>
          </a:ln>
          <a:extLst>
            <a:ext uri="{909E8E84-426E-40DD-AFC4-6F175D3DCCD1}">
              <a14:hiddenFill xmlns:a14="http://schemas.microsoft.com/office/drawing/2010/main">
                <a:solidFill>
                  <a:srgbClr val="FFFFFF"/>
                </a:solidFill>
              </a14:hiddenFill>
            </a:ext>
          </a:extLst>
        </p:spPr>
      </p:pic>
      <p:pic>
        <p:nvPicPr>
          <p:cNvPr id="7" name="Picture 2" descr="A Comprehensive Guide to Convolutional Neural Networks — the ELI5 way |  Saturn Cloud Blog">
            <a:extLst>
              <a:ext uri="{FF2B5EF4-FFF2-40B4-BE49-F238E27FC236}">
                <a16:creationId xmlns:a16="http://schemas.microsoft.com/office/drawing/2014/main" id="{B85E9FD7-D955-E952-C642-2F04DB342FE6}"/>
              </a:ext>
            </a:extLst>
          </p:cNvPr>
          <p:cNvPicPr>
            <a:picLocks noChangeAspect="1"/>
          </p:cNvPicPr>
          <p:nvPr/>
        </p:nvPicPr>
        <p:blipFill>
          <a:blip r:embed="rId5"/>
          <a:srcRect/>
          <a:stretch>
            <a:fillRect/>
          </a:stretch>
        </p:blipFill>
        <p:spPr>
          <a:xfrm>
            <a:off x="838203" y="2193003"/>
            <a:ext cx="9722769" cy="3284826"/>
          </a:xfrm>
          <a:prstGeom prst="rect">
            <a:avLst/>
          </a:prstGeom>
          <a:noFill/>
          <a:ln w="28575" cap="flat">
            <a:solidFill>
              <a:srgbClr val="0070C0"/>
            </a:solidFill>
          </a:ln>
        </p:spPr>
      </p:pic>
      <p:sp>
        <p:nvSpPr>
          <p:cNvPr id="9" name="Foliennummernplatzhalter 8">
            <a:extLst>
              <a:ext uri="{FF2B5EF4-FFF2-40B4-BE49-F238E27FC236}">
                <a16:creationId xmlns:a16="http://schemas.microsoft.com/office/drawing/2014/main" id="{8A20FDF7-964A-4F7E-ED66-5F8BBA56E0C3}"/>
              </a:ext>
            </a:extLst>
          </p:cNvPr>
          <p:cNvSpPr>
            <a:spLocks noGrp="1"/>
          </p:cNvSpPr>
          <p:nvPr>
            <p:ph type="sldNum" sz="quarter" idx="8"/>
          </p:nvPr>
        </p:nvSpPr>
        <p:spPr/>
        <p:txBody>
          <a:bodyPr/>
          <a:lstStyle/>
          <a:p>
            <a:pPr lvl="0"/>
            <a:fld id="{C480BE09-99EC-4E9B-A0A6-014671E53241}" type="slidenum">
              <a:rPr lang="de-DE" smtClean="0"/>
              <a:t>13</a:t>
            </a:fld>
            <a:endParaRPr lang="de-DE"/>
          </a:p>
        </p:txBody>
      </p:sp>
      <p:sp>
        <p:nvSpPr>
          <p:cNvPr id="10" name="Fußzeilenplatzhalter 9">
            <a:extLst>
              <a:ext uri="{FF2B5EF4-FFF2-40B4-BE49-F238E27FC236}">
                <a16:creationId xmlns:a16="http://schemas.microsoft.com/office/drawing/2014/main" id="{4A5AA79F-AA7F-BCA7-1041-FD840F08EBBF}"/>
              </a:ext>
            </a:extLst>
          </p:cNvPr>
          <p:cNvSpPr>
            <a:spLocks noGrp="1"/>
          </p:cNvSpPr>
          <p:nvPr>
            <p:ph type="ftr" sz="quarter" idx="9"/>
          </p:nvPr>
        </p:nvSpPr>
        <p:spPr>
          <a:xfrm>
            <a:off x="9296393" y="6356351"/>
            <a:ext cx="4114800" cy="365129"/>
          </a:xfrm>
        </p:spPr>
        <p:txBody>
          <a:bodyPr/>
          <a:lstStyle/>
          <a:p>
            <a:pPr lvl="0"/>
            <a:r>
              <a:rPr lang="de-DE" dirty="0"/>
              <a:t>/24</a:t>
            </a:r>
          </a:p>
        </p:txBody>
      </p:sp>
      <p:cxnSp>
        <p:nvCxnSpPr>
          <p:cNvPr id="13" name="Gerader Verbinder 12">
            <a:extLst>
              <a:ext uri="{FF2B5EF4-FFF2-40B4-BE49-F238E27FC236}">
                <a16:creationId xmlns:a16="http://schemas.microsoft.com/office/drawing/2014/main" id="{9CA34511-6802-D96F-7711-1F4D6927486F}"/>
              </a:ext>
            </a:extLst>
          </p:cNvPr>
          <p:cNvCxnSpPr>
            <a:cxnSpLocks/>
          </p:cNvCxnSpPr>
          <p:nvPr/>
        </p:nvCxnSpPr>
        <p:spPr>
          <a:xfrm flipV="1">
            <a:off x="664245" y="5471636"/>
            <a:ext cx="173952" cy="84026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2" name="Gruppieren 31">
            <a:extLst>
              <a:ext uri="{FF2B5EF4-FFF2-40B4-BE49-F238E27FC236}">
                <a16:creationId xmlns:a16="http://schemas.microsoft.com/office/drawing/2014/main" id="{00E6C3F8-4C9B-FD0E-221B-5EFBDE19F3B3}"/>
              </a:ext>
            </a:extLst>
          </p:cNvPr>
          <p:cNvGrpSpPr/>
          <p:nvPr/>
        </p:nvGrpSpPr>
        <p:grpSpPr>
          <a:xfrm>
            <a:off x="664239" y="2193003"/>
            <a:ext cx="9896733" cy="4172870"/>
            <a:chOff x="664239" y="2193003"/>
            <a:chExt cx="9896733" cy="4172870"/>
          </a:xfrm>
        </p:grpSpPr>
        <p:sp>
          <p:nvSpPr>
            <p:cNvPr id="11" name="Rechteck 10">
              <a:extLst>
                <a:ext uri="{FF2B5EF4-FFF2-40B4-BE49-F238E27FC236}">
                  <a16:creationId xmlns:a16="http://schemas.microsoft.com/office/drawing/2014/main" id="{3C043A96-97C7-516E-AE1D-B003C1D13FE1}"/>
                </a:ext>
              </a:extLst>
            </p:cNvPr>
            <p:cNvSpPr/>
            <p:nvPr/>
          </p:nvSpPr>
          <p:spPr>
            <a:xfrm>
              <a:off x="664245" y="6000744"/>
              <a:ext cx="605769" cy="3651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a:extLst>
                <a:ext uri="{FF2B5EF4-FFF2-40B4-BE49-F238E27FC236}">
                  <a16:creationId xmlns:a16="http://schemas.microsoft.com/office/drawing/2014/main" id="{1D969DAC-F526-5B93-8F6F-BD1631896FAC}"/>
                </a:ext>
              </a:extLst>
            </p:cNvPr>
            <p:cNvCxnSpPr>
              <a:cxnSpLocks/>
            </p:cNvCxnSpPr>
            <p:nvPr/>
          </p:nvCxnSpPr>
          <p:spPr>
            <a:xfrm flipV="1">
              <a:off x="664239" y="2193003"/>
              <a:ext cx="148557" cy="380425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492EF4B9-59C5-4F4C-0C4B-52F1D1BC1F31}"/>
                </a:ext>
              </a:extLst>
            </p:cNvPr>
            <p:cNvCxnSpPr>
              <a:cxnSpLocks/>
            </p:cNvCxnSpPr>
            <p:nvPr/>
          </p:nvCxnSpPr>
          <p:spPr>
            <a:xfrm flipV="1">
              <a:off x="1276701" y="5471636"/>
              <a:ext cx="9284271" cy="89423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C81EBD16-7F11-B22B-12F3-ADFCAB2FF3C2}"/>
                </a:ext>
              </a:extLst>
            </p:cNvPr>
            <p:cNvCxnSpPr>
              <a:cxnSpLocks/>
            </p:cNvCxnSpPr>
            <p:nvPr/>
          </p:nvCxnSpPr>
          <p:spPr>
            <a:xfrm flipV="1">
              <a:off x="1268240" y="5488570"/>
              <a:ext cx="1110893" cy="52562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445FF9-99A4-8CC1-9BCB-6F1AD9A9B91D}"/>
              </a:ext>
            </a:extLst>
          </p:cNvPr>
          <p:cNvSpPr txBox="1">
            <a:spLocks noGrp="1"/>
          </p:cNvSpPr>
          <p:nvPr>
            <p:ph type="title"/>
          </p:nvPr>
        </p:nvSpPr>
        <p:spPr/>
        <p:txBody>
          <a:bodyPr/>
          <a:lstStyle/>
          <a:p>
            <a:pPr lvl="0"/>
            <a:r>
              <a:rPr lang="en-GB" dirty="0">
                <a:solidFill>
                  <a:srgbClr val="30A7DE"/>
                </a:solidFill>
              </a:rPr>
              <a:t>Architectural</a:t>
            </a:r>
            <a:r>
              <a:rPr lang="en-GB" dirty="0"/>
              <a:t> </a:t>
            </a:r>
            <a:r>
              <a:rPr lang="en-GB" dirty="0">
                <a:solidFill>
                  <a:srgbClr val="30A7DE"/>
                </a:solidFill>
              </a:rPr>
              <a:t>differences</a:t>
            </a:r>
          </a:p>
        </p:txBody>
      </p:sp>
      <p:sp>
        <p:nvSpPr>
          <p:cNvPr id="3" name="Inhaltsplatzhalter 2">
            <a:extLst>
              <a:ext uri="{FF2B5EF4-FFF2-40B4-BE49-F238E27FC236}">
                <a16:creationId xmlns:a16="http://schemas.microsoft.com/office/drawing/2014/main" id="{AFB0FF31-521F-06C9-F811-DF3F4B1948E5}"/>
              </a:ext>
            </a:extLst>
          </p:cNvPr>
          <p:cNvSpPr txBox="1">
            <a:spLocks noGrp="1"/>
          </p:cNvSpPr>
          <p:nvPr>
            <p:ph idx="1"/>
          </p:nvPr>
        </p:nvSpPr>
        <p:spPr>
          <a:xfrm>
            <a:off x="4295275" y="1825627"/>
            <a:ext cx="3445038" cy="4351336"/>
          </a:xfrm>
        </p:spPr>
        <p:txBody>
          <a:bodyPr/>
          <a:lstStyle/>
          <a:p>
            <a:pPr marL="0" lvl="0" indent="0">
              <a:buNone/>
            </a:pPr>
            <a:r>
              <a:rPr lang="de-DE" dirty="0"/>
              <a:t>LSTM</a:t>
            </a:r>
          </a:p>
        </p:txBody>
      </p:sp>
      <p:sp>
        <p:nvSpPr>
          <p:cNvPr id="4" name="Inhaltsplatzhalter 2">
            <a:extLst>
              <a:ext uri="{FF2B5EF4-FFF2-40B4-BE49-F238E27FC236}">
                <a16:creationId xmlns:a16="http://schemas.microsoft.com/office/drawing/2014/main" id="{DA2950A4-0E97-1918-A7C2-0967DEA4050E}"/>
              </a:ext>
            </a:extLst>
          </p:cNvPr>
          <p:cNvSpPr txBox="1"/>
          <p:nvPr/>
        </p:nvSpPr>
        <p:spPr>
          <a:xfrm>
            <a:off x="7908755" y="1825627"/>
            <a:ext cx="3445038" cy="4351336"/>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BERT</a:t>
            </a:r>
          </a:p>
        </p:txBody>
      </p:sp>
      <p:sp>
        <p:nvSpPr>
          <p:cNvPr id="5" name="Inhaltsplatzhalter 2">
            <a:extLst>
              <a:ext uri="{FF2B5EF4-FFF2-40B4-BE49-F238E27FC236}">
                <a16:creationId xmlns:a16="http://schemas.microsoft.com/office/drawing/2014/main" id="{81671BC0-3B4A-3B7B-7582-628FCF1519DF}"/>
              </a:ext>
            </a:extLst>
          </p:cNvPr>
          <p:cNvSpPr txBox="1"/>
          <p:nvPr/>
        </p:nvSpPr>
        <p:spPr>
          <a:xfrm>
            <a:off x="838203" y="1825627"/>
            <a:ext cx="3445038" cy="4351336"/>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CNN</a:t>
            </a:r>
          </a:p>
        </p:txBody>
      </p:sp>
      <p:pic>
        <p:nvPicPr>
          <p:cNvPr id="6" name="Grafik 5">
            <a:extLst>
              <a:ext uri="{FF2B5EF4-FFF2-40B4-BE49-F238E27FC236}">
                <a16:creationId xmlns:a16="http://schemas.microsoft.com/office/drawing/2014/main" id="{3900A21B-38CD-1A29-8BCC-37910EE5421F}"/>
              </a:ext>
            </a:extLst>
          </p:cNvPr>
          <p:cNvPicPr>
            <a:picLocks noChangeAspect="1"/>
          </p:cNvPicPr>
          <p:nvPr/>
        </p:nvPicPr>
        <p:blipFill>
          <a:blip r:embed="rId3"/>
          <a:stretch>
            <a:fillRect/>
          </a:stretch>
        </p:blipFill>
        <p:spPr>
          <a:xfrm>
            <a:off x="356429" y="5259949"/>
            <a:ext cx="3156792" cy="1060420"/>
          </a:xfrm>
          <a:prstGeom prst="rect">
            <a:avLst/>
          </a:prstGeom>
          <a:noFill/>
          <a:ln w="19050" cap="flat">
            <a:solidFill>
              <a:srgbClr val="0070C0"/>
            </a:solidFill>
          </a:ln>
        </p:spPr>
      </p:pic>
      <p:pic>
        <p:nvPicPr>
          <p:cNvPr id="8" name="Picture 2" descr="BERT Explained – A list of Frequently Asked Questions – Let the Machines  Learn">
            <a:extLst>
              <a:ext uri="{FF2B5EF4-FFF2-40B4-BE49-F238E27FC236}">
                <a16:creationId xmlns:a16="http://schemas.microsoft.com/office/drawing/2014/main" id="{05886DEA-C016-9459-489A-E7F3970482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350" b="11097"/>
          <a:stretch/>
        </p:blipFill>
        <p:spPr bwMode="auto">
          <a:xfrm>
            <a:off x="8747257" y="5146253"/>
            <a:ext cx="1770522" cy="1270877"/>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
        <p:nvSpPr>
          <p:cNvPr id="7" name="Foliennummernplatzhalter 6">
            <a:extLst>
              <a:ext uri="{FF2B5EF4-FFF2-40B4-BE49-F238E27FC236}">
                <a16:creationId xmlns:a16="http://schemas.microsoft.com/office/drawing/2014/main" id="{5EA4723C-3538-7E87-FC73-CB894180B944}"/>
              </a:ext>
            </a:extLst>
          </p:cNvPr>
          <p:cNvSpPr>
            <a:spLocks noGrp="1"/>
          </p:cNvSpPr>
          <p:nvPr>
            <p:ph type="sldNum" sz="quarter" idx="8"/>
          </p:nvPr>
        </p:nvSpPr>
        <p:spPr/>
        <p:txBody>
          <a:bodyPr/>
          <a:lstStyle/>
          <a:p>
            <a:pPr lvl="0"/>
            <a:fld id="{C480BE09-99EC-4E9B-A0A6-014671E53241}" type="slidenum">
              <a:rPr lang="de-DE" smtClean="0"/>
              <a:t>14</a:t>
            </a:fld>
            <a:endParaRPr lang="de-DE"/>
          </a:p>
        </p:txBody>
      </p:sp>
      <p:sp>
        <p:nvSpPr>
          <p:cNvPr id="9" name="Fußzeilenplatzhalter 8">
            <a:extLst>
              <a:ext uri="{FF2B5EF4-FFF2-40B4-BE49-F238E27FC236}">
                <a16:creationId xmlns:a16="http://schemas.microsoft.com/office/drawing/2014/main" id="{6080874F-FAF8-C269-B0FB-91D30CCC6A48}"/>
              </a:ext>
            </a:extLst>
          </p:cNvPr>
          <p:cNvSpPr>
            <a:spLocks noGrp="1"/>
          </p:cNvSpPr>
          <p:nvPr>
            <p:ph type="ftr" sz="quarter" idx="9"/>
          </p:nvPr>
        </p:nvSpPr>
        <p:spPr>
          <a:xfrm>
            <a:off x="9296393" y="6356351"/>
            <a:ext cx="4114800" cy="365129"/>
          </a:xfrm>
        </p:spPr>
        <p:txBody>
          <a:bodyPr/>
          <a:lstStyle/>
          <a:p>
            <a:pPr lvl="0"/>
            <a:r>
              <a:rPr lang="de-DE" dirty="0"/>
              <a:t>/24</a:t>
            </a:r>
          </a:p>
        </p:txBody>
      </p:sp>
      <p:sp>
        <p:nvSpPr>
          <p:cNvPr id="11" name="Rechteck 10">
            <a:extLst>
              <a:ext uri="{FF2B5EF4-FFF2-40B4-BE49-F238E27FC236}">
                <a16:creationId xmlns:a16="http://schemas.microsoft.com/office/drawing/2014/main" id="{D1459678-8CA1-FD37-9C51-9B7E32745614}"/>
              </a:ext>
            </a:extLst>
          </p:cNvPr>
          <p:cNvSpPr/>
          <p:nvPr/>
        </p:nvSpPr>
        <p:spPr>
          <a:xfrm>
            <a:off x="5793115" y="6234565"/>
            <a:ext cx="605769" cy="3651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r Verbinder 11">
            <a:extLst>
              <a:ext uri="{FF2B5EF4-FFF2-40B4-BE49-F238E27FC236}">
                <a16:creationId xmlns:a16="http://schemas.microsoft.com/office/drawing/2014/main" id="{9BEF1E9D-72B3-8C62-DAD4-7917835FA6A5}"/>
              </a:ext>
            </a:extLst>
          </p:cNvPr>
          <p:cNvCxnSpPr>
            <a:cxnSpLocks/>
          </p:cNvCxnSpPr>
          <p:nvPr/>
        </p:nvCxnSpPr>
        <p:spPr>
          <a:xfrm flipH="1" flipV="1">
            <a:off x="2694730" y="2750598"/>
            <a:ext cx="3098379" cy="348048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258CE664-E7A6-1AC3-60F7-1CCC93E2CB43}"/>
              </a:ext>
            </a:extLst>
          </p:cNvPr>
          <p:cNvCxnSpPr>
            <a:cxnSpLocks/>
          </p:cNvCxnSpPr>
          <p:nvPr/>
        </p:nvCxnSpPr>
        <p:spPr>
          <a:xfrm flipV="1">
            <a:off x="6405571" y="5975018"/>
            <a:ext cx="3142726" cy="6246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CF921DCA-A6BC-E688-B8E4-C2F66BA23078}"/>
              </a:ext>
            </a:extLst>
          </p:cNvPr>
          <p:cNvCxnSpPr>
            <a:cxnSpLocks/>
          </p:cNvCxnSpPr>
          <p:nvPr/>
        </p:nvCxnSpPr>
        <p:spPr>
          <a:xfrm flipV="1">
            <a:off x="6397110" y="2612571"/>
            <a:ext cx="2564010" cy="36354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C3863353-FF87-CB80-22B3-5C7901B192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7290" y="2394284"/>
            <a:ext cx="7061007" cy="3580734"/>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0C465A90-F64B-10B6-5D2E-1767677B89B9}"/>
              </a:ext>
            </a:extLst>
          </p:cNvPr>
          <p:cNvCxnSpPr>
            <a:cxnSpLocks/>
          </p:cNvCxnSpPr>
          <p:nvPr/>
        </p:nvCxnSpPr>
        <p:spPr>
          <a:xfrm>
            <a:off x="2487290" y="5975018"/>
            <a:ext cx="3305819" cy="6246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445FF9-99A4-8CC1-9BCB-6F1AD9A9B91D}"/>
              </a:ext>
            </a:extLst>
          </p:cNvPr>
          <p:cNvSpPr txBox="1">
            <a:spLocks noGrp="1"/>
          </p:cNvSpPr>
          <p:nvPr>
            <p:ph type="title"/>
          </p:nvPr>
        </p:nvSpPr>
        <p:spPr/>
        <p:txBody>
          <a:bodyPr/>
          <a:lstStyle/>
          <a:p>
            <a:pPr lvl="0"/>
            <a:r>
              <a:rPr lang="en-GB" dirty="0">
                <a:solidFill>
                  <a:srgbClr val="30A7DE"/>
                </a:solidFill>
              </a:rPr>
              <a:t>Architectural</a:t>
            </a:r>
            <a:r>
              <a:rPr lang="en-GB" dirty="0"/>
              <a:t> </a:t>
            </a:r>
            <a:r>
              <a:rPr lang="en-GB" dirty="0">
                <a:solidFill>
                  <a:srgbClr val="30A7DE"/>
                </a:solidFill>
              </a:rPr>
              <a:t>differences</a:t>
            </a:r>
          </a:p>
        </p:txBody>
      </p:sp>
      <p:sp>
        <p:nvSpPr>
          <p:cNvPr id="3" name="Inhaltsplatzhalter 2">
            <a:extLst>
              <a:ext uri="{FF2B5EF4-FFF2-40B4-BE49-F238E27FC236}">
                <a16:creationId xmlns:a16="http://schemas.microsoft.com/office/drawing/2014/main" id="{AFB0FF31-521F-06C9-F811-DF3F4B1948E5}"/>
              </a:ext>
            </a:extLst>
          </p:cNvPr>
          <p:cNvSpPr txBox="1">
            <a:spLocks noGrp="1"/>
          </p:cNvSpPr>
          <p:nvPr>
            <p:ph idx="1"/>
          </p:nvPr>
        </p:nvSpPr>
        <p:spPr>
          <a:xfrm>
            <a:off x="4295275" y="1825627"/>
            <a:ext cx="3445038" cy="4351336"/>
          </a:xfrm>
        </p:spPr>
        <p:txBody>
          <a:bodyPr/>
          <a:lstStyle/>
          <a:p>
            <a:pPr marL="0" lvl="0" indent="0">
              <a:buNone/>
            </a:pPr>
            <a:r>
              <a:rPr lang="de-DE" dirty="0"/>
              <a:t>LSTM	</a:t>
            </a:r>
          </a:p>
        </p:txBody>
      </p:sp>
      <p:sp>
        <p:nvSpPr>
          <p:cNvPr id="4" name="Inhaltsplatzhalter 2">
            <a:extLst>
              <a:ext uri="{FF2B5EF4-FFF2-40B4-BE49-F238E27FC236}">
                <a16:creationId xmlns:a16="http://schemas.microsoft.com/office/drawing/2014/main" id="{DA2950A4-0E97-1918-A7C2-0967DEA4050E}"/>
              </a:ext>
            </a:extLst>
          </p:cNvPr>
          <p:cNvSpPr txBox="1"/>
          <p:nvPr/>
        </p:nvSpPr>
        <p:spPr>
          <a:xfrm>
            <a:off x="7908755" y="1825627"/>
            <a:ext cx="3445038" cy="4351336"/>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Calibri"/>
              </a:rPr>
              <a:t>BERT</a:t>
            </a:r>
          </a:p>
        </p:txBody>
      </p:sp>
      <p:sp>
        <p:nvSpPr>
          <p:cNvPr id="5" name="Inhaltsplatzhalter 2">
            <a:extLst>
              <a:ext uri="{FF2B5EF4-FFF2-40B4-BE49-F238E27FC236}">
                <a16:creationId xmlns:a16="http://schemas.microsoft.com/office/drawing/2014/main" id="{81671BC0-3B4A-3B7B-7582-628FCF1519DF}"/>
              </a:ext>
            </a:extLst>
          </p:cNvPr>
          <p:cNvSpPr txBox="1"/>
          <p:nvPr/>
        </p:nvSpPr>
        <p:spPr>
          <a:xfrm>
            <a:off x="838203" y="1825627"/>
            <a:ext cx="3445038" cy="4351336"/>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de-DE" sz="2800" b="0" i="0" u="none" strike="noStrike" kern="1200" cap="none" spc="0" baseline="0" dirty="0">
                <a:solidFill>
                  <a:srgbClr val="000000"/>
                </a:solidFill>
                <a:uFillTx/>
                <a:latin typeface="Calibri"/>
              </a:rPr>
              <a:t>CNN</a:t>
            </a:r>
          </a:p>
        </p:txBody>
      </p:sp>
      <p:pic>
        <p:nvPicPr>
          <p:cNvPr id="6" name="Grafik 5">
            <a:extLst>
              <a:ext uri="{FF2B5EF4-FFF2-40B4-BE49-F238E27FC236}">
                <a16:creationId xmlns:a16="http://schemas.microsoft.com/office/drawing/2014/main" id="{44091674-CD25-5E84-C167-ED6A2D9AFF2B}"/>
              </a:ext>
            </a:extLst>
          </p:cNvPr>
          <p:cNvPicPr>
            <a:picLocks noChangeAspect="1"/>
          </p:cNvPicPr>
          <p:nvPr/>
        </p:nvPicPr>
        <p:blipFill>
          <a:blip r:embed="rId3"/>
          <a:stretch>
            <a:fillRect/>
          </a:stretch>
        </p:blipFill>
        <p:spPr>
          <a:xfrm>
            <a:off x="356429" y="5251482"/>
            <a:ext cx="3156792" cy="1060420"/>
          </a:xfrm>
          <a:prstGeom prst="rect">
            <a:avLst/>
          </a:prstGeom>
          <a:noFill/>
          <a:ln w="19050" cap="flat">
            <a:solidFill>
              <a:srgbClr val="0070C0"/>
            </a:solidFill>
          </a:ln>
        </p:spPr>
      </p:pic>
      <p:pic>
        <p:nvPicPr>
          <p:cNvPr id="7" name="Grafik 6">
            <a:extLst>
              <a:ext uri="{FF2B5EF4-FFF2-40B4-BE49-F238E27FC236}">
                <a16:creationId xmlns:a16="http://schemas.microsoft.com/office/drawing/2014/main" id="{DE00B971-2E53-ECAC-7D57-8BC62BC1C193}"/>
              </a:ext>
            </a:extLst>
          </p:cNvPr>
          <p:cNvPicPr>
            <a:picLocks noChangeAspect="1"/>
          </p:cNvPicPr>
          <p:nvPr/>
        </p:nvPicPr>
        <p:blipFill>
          <a:blip r:embed="rId4"/>
          <a:stretch>
            <a:fillRect/>
          </a:stretch>
        </p:blipFill>
        <p:spPr>
          <a:xfrm>
            <a:off x="4451683" y="4787899"/>
            <a:ext cx="3000375" cy="1524003"/>
          </a:xfrm>
          <a:prstGeom prst="rect">
            <a:avLst/>
          </a:prstGeom>
          <a:noFill/>
          <a:ln w="19050" cap="flat">
            <a:solidFill>
              <a:srgbClr val="0070C0"/>
            </a:solidFill>
          </a:ln>
        </p:spPr>
      </p:pic>
      <p:sp>
        <p:nvSpPr>
          <p:cNvPr id="8" name="Foliennummernplatzhalter 7">
            <a:extLst>
              <a:ext uri="{FF2B5EF4-FFF2-40B4-BE49-F238E27FC236}">
                <a16:creationId xmlns:a16="http://schemas.microsoft.com/office/drawing/2014/main" id="{A9ABFAD4-D706-66FB-E970-7AF3419841EE}"/>
              </a:ext>
            </a:extLst>
          </p:cNvPr>
          <p:cNvSpPr>
            <a:spLocks noGrp="1"/>
          </p:cNvSpPr>
          <p:nvPr>
            <p:ph type="sldNum" sz="quarter" idx="8"/>
          </p:nvPr>
        </p:nvSpPr>
        <p:spPr/>
        <p:txBody>
          <a:bodyPr/>
          <a:lstStyle/>
          <a:p>
            <a:pPr lvl="0"/>
            <a:fld id="{C480BE09-99EC-4E9B-A0A6-014671E53241}" type="slidenum">
              <a:rPr lang="de-DE" smtClean="0"/>
              <a:t>15</a:t>
            </a:fld>
            <a:endParaRPr lang="de-DE"/>
          </a:p>
        </p:txBody>
      </p:sp>
      <p:sp>
        <p:nvSpPr>
          <p:cNvPr id="9" name="Fußzeilenplatzhalter 8">
            <a:extLst>
              <a:ext uri="{FF2B5EF4-FFF2-40B4-BE49-F238E27FC236}">
                <a16:creationId xmlns:a16="http://schemas.microsoft.com/office/drawing/2014/main" id="{66E38D0C-32F7-6AC1-3096-C46C6B07221B}"/>
              </a:ext>
            </a:extLst>
          </p:cNvPr>
          <p:cNvSpPr>
            <a:spLocks noGrp="1"/>
          </p:cNvSpPr>
          <p:nvPr>
            <p:ph type="ftr" sz="quarter" idx="9"/>
          </p:nvPr>
        </p:nvSpPr>
        <p:spPr>
          <a:xfrm>
            <a:off x="9296393" y="6356350"/>
            <a:ext cx="4114800" cy="365129"/>
          </a:xfrm>
        </p:spPr>
        <p:txBody>
          <a:bodyPr/>
          <a:lstStyle/>
          <a:p>
            <a:pPr lvl="0"/>
            <a:r>
              <a:rPr lang="de-DE" dirty="0"/>
              <a:t>/24</a:t>
            </a:r>
          </a:p>
        </p:txBody>
      </p:sp>
      <p:grpSp>
        <p:nvGrpSpPr>
          <p:cNvPr id="10" name="Gruppieren 9">
            <a:extLst>
              <a:ext uri="{FF2B5EF4-FFF2-40B4-BE49-F238E27FC236}">
                <a16:creationId xmlns:a16="http://schemas.microsoft.com/office/drawing/2014/main" id="{F5215C65-1B9B-E3B8-CFDF-3CB90E167FC2}"/>
              </a:ext>
            </a:extLst>
          </p:cNvPr>
          <p:cNvGrpSpPr/>
          <p:nvPr/>
        </p:nvGrpSpPr>
        <p:grpSpPr>
          <a:xfrm flipH="1">
            <a:off x="3623635" y="2406313"/>
            <a:ext cx="6937331" cy="3950036"/>
            <a:chOff x="664245" y="2415837"/>
            <a:chExt cx="6937331" cy="3950036"/>
          </a:xfrm>
        </p:grpSpPr>
        <p:sp>
          <p:nvSpPr>
            <p:cNvPr id="11" name="Rechteck 10">
              <a:extLst>
                <a:ext uri="{FF2B5EF4-FFF2-40B4-BE49-F238E27FC236}">
                  <a16:creationId xmlns:a16="http://schemas.microsoft.com/office/drawing/2014/main" id="{E4093145-551F-8104-05F9-9C11AA479703}"/>
                </a:ext>
              </a:extLst>
            </p:cNvPr>
            <p:cNvSpPr/>
            <p:nvPr/>
          </p:nvSpPr>
          <p:spPr>
            <a:xfrm>
              <a:off x="664245" y="6000744"/>
              <a:ext cx="605769" cy="3651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r Verbinder 11">
              <a:extLst>
                <a:ext uri="{FF2B5EF4-FFF2-40B4-BE49-F238E27FC236}">
                  <a16:creationId xmlns:a16="http://schemas.microsoft.com/office/drawing/2014/main" id="{64EEEA58-20F5-4068-10A1-78E93B4BE7EB}"/>
                </a:ext>
              </a:extLst>
            </p:cNvPr>
            <p:cNvCxnSpPr>
              <a:cxnSpLocks/>
            </p:cNvCxnSpPr>
            <p:nvPr/>
          </p:nvCxnSpPr>
          <p:spPr>
            <a:xfrm flipV="1">
              <a:off x="664245" y="2415837"/>
              <a:ext cx="1992605" cy="358490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3F15B479-7A01-7C02-CD93-1ACE4DAB0A4E}"/>
                </a:ext>
              </a:extLst>
            </p:cNvPr>
            <p:cNvCxnSpPr>
              <a:cxnSpLocks/>
            </p:cNvCxnSpPr>
            <p:nvPr/>
          </p:nvCxnSpPr>
          <p:spPr>
            <a:xfrm flipV="1">
              <a:off x="1276701" y="5965154"/>
              <a:ext cx="6324875" cy="40071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77E4DB00-AF61-9C0F-9FFC-58AF77DE6D0C}"/>
                </a:ext>
              </a:extLst>
            </p:cNvPr>
            <p:cNvCxnSpPr>
              <a:cxnSpLocks/>
            </p:cNvCxnSpPr>
            <p:nvPr/>
          </p:nvCxnSpPr>
          <p:spPr>
            <a:xfrm flipV="1">
              <a:off x="1268240" y="2481791"/>
              <a:ext cx="6275308" cy="35324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2050" name="Picture 2" descr="BERT Explained – A list of Frequently Asked Questions – Let the Machines  Learn">
            <a:extLst>
              <a:ext uri="{FF2B5EF4-FFF2-40B4-BE49-F238E27FC236}">
                <a16:creationId xmlns:a16="http://schemas.microsoft.com/office/drawing/2014/main" id="{ADE378C6-8E74-2B5A-2437-BB84C4489DB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350" b="11097"/>
          <a:stretch/>
        </p:blipFill>
        <p:spPr bwMode="auto">
          <a:xfrm>
            <a:off x="3623635" y="2406315"/>
            <a:ext cx="4944729" cy="3549315"/>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cxnSp>
        <p:nvCxnSpPr>
          <p:cNvPr id="19" name="Gerader Verbinder 18">
            <a:extLst>
              <a:ext uri="{FF2B5EF4-FFF2-40B4-BE49-F238E27FC236}">
                <a16:creationId xmlns:a16="http://schemas.microsoft.com/office/drawing/2014/main" id="{FFE3EF33-43C5-BC3B-6F9A-E603B83A8C31}"/>
              </a:ext>
            </a:extLst>
          </p:cNvPr>
          <p:cNvCxnSpPr>
            <a:cxnSpLocks/>
          </p:cNvCxnSpPr>
          <p:nvPr/>
        </p:nvCxnSpPr>
        <p:spPr>
          <a:xfrm flipH="1" flipV="1">
            <a:off x="8580398" y="5955630"/>
            <a:ext cx="1980568" cy="40071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26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9">
    <p:bg>
      <p:bgPr>
        <a:solidFill>
          <a:srgbClr val="30A7DE">
            <a:alpha val="35000"/>
          </a:srgb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5CD020-7EEF-8F24-2F2C-4955488DC095}"/>
              </a:ext>
            </a:extLst>
          </p:cNvPr>
          <p:cNvSpPr txBox="1">
            <a:spLocks noGrp="1"/>
          </p:cNvSpPr>
          <p:nvPr>
            <p:ph type="ctrTitle"/>
          </p:nvPr>
        </p:nvSpPr>
        <p:spPr>
          <a:xfrm>
            <a:off x="1840833" y="1612233"/>
            <a:ext cx="9637291" cy="1223549"/>
          </a:xfrm>
        </p:spPr>
        <p:txBody>
          <a:bodyPr anchorCtr="0"/>
          <a:lstStyle/>
          <a:p>
            <a:pPr lvl="0" algn="r"/>
            <a:r>
              <a:rPr lang="de-DE">
                <a:latin typeface="Calibri" pitchFamily="34"/>
              </a:rPr>
              <a:t>4. Experiments &amp; methods</a:t>
            </a:r>
          </a:p>
        </p:txBody>
      </p:sp>
      <p:pic>
        <p:nvPicPr>
          <p:cNvPr id="3" name="Grafik 4">
            <a:extLst>
              <a:ext uri="{FF2B5EF4-FFF2-40B4-BE49-F238E27FC236}">
                <a16:creationId xmlns:a16="http://schemas.microsoft.com/office/drawing/2014/main" id="{BB102CE1-D1BB-4E4E-F386-A3229416CD74}"/>
              </a:ext>
            </a:extLst>
          </p:cNvPr>
          <p:cNvPicPr>
            <a:picLocks noChangeAspect="1"/>
          </p:cNvPicPr>
          <p:nvPr/>
        </p:nvPicPr>
        <p:blipFill>
          <a:blip r:embed="rId2"/>
          <a:stretch>
            <a:fillRect/>
          </a:stretch>
        </p:blipFill>
        <p:spPr>
          <a:xfrm>
            <a:off x="617284" y="2988176"/>
            <a:ext cx="3313364" cy="3313364"/>
          </a:xfrm>
          <a:prstGeom prst="flowChartConnector">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7D7F4D-9287-5343-89C1-CD4AB75A8EED}"/>
              </a:ext>
            </a:extLst>
          </p:cNvPr>
          <p:cNvSpPr txBox="1">
            <a:spLocks noGrp="1"/>
          </p:cNvSpPr>
          <p:nvPr>
            <p:ph type="title"/>
          </p:nvPr>
        </p:nvSpPr>
        <p:spPr/>
        <p:txBody>
          <a:bodyPr/>
          <a:lstStyle/>
          <a:p>
            <a:pPr lvl="0"/>
            <a:r>
              <a:rPr lang="de-DE" dirty="0">
                <a:solidFill>
                  <a:srgbClr val="30A7DE"/>
                </a:solidFill>
              </a:rPr>
              <a:t>Data</a:t>
            </a:r>
            <a:r>
              <a:rPr lang="de-DE" dirty="0"/>
              <a:t> </a:t>
            </a:r>
            <a:r>
              <a:rPr lang="de-DE" dirty="0" err="1">
                <a:solidFill>
                  <a:srgbClr val="30A7DE"/>
                </a:solidFill>
              </a:rPr>
              <a:t>preprocessing</a:t>
            </a:r>
            <a:endParaRPr lang="de-DE" dirty="0">
              <a:solidFill>
                <a:srgbClr val="30A7DE"/>
              </a:solidFill>
            </a:endParaRPr>
          </a:p>
        </p:txBody>
      </p:sp>
      <p:sp>
        <p:nvSpPr>
          <p:cNvPr id="3" name="Inhaltsplatzhalter 2">
            <a:extLst>
              <a:ext uri="{FF2B5EF4-FFF2-40B4-BE49-F238E27FC236}">
                <a16:creationId xmlns:a16="http://schemas.microsoft.com/office/drawing/2014/main" id="{B9359ECE-A9D9-75D2-5AA7-ED561D6BE4C2}"/>
              </a:ext>
            </a:extLst>
          </p:cNvPr>
          <p:cNvSpPr txBox="1">
            <a:spLocks noGrp="1"/>
          </p:cNvSpPr>
          <p:nvPr>
            <p:ph idx="1"/>
          </p:nvPr>
        </p:nvSpPr>
        <p:spPr/>
        <p:txBody>
          <a:bodyPr/>
          <a:lstStyle/>
          <a:p>
            <a:pPr lvl="0"/>
            <a:r>
              <a:rPr lang="en-GB" dirty="0"/>
              <a:t>Hashtags and Emojis translated into words</a:t>
            </a:r>
          </a:p>
          <a:p>
            <a:pPr lvl="0"/>
            <a:r>
              <a:rPr lang="en-GB" dirty="0" err="1"/>
              <a:t>Fasttext</a:t>
            </a:r>
            <a:r>
              <a:rPr lang="en-GB" dirty="0"/>
              <a:t> embeddings 300 dimension</a:t>
            </a:r>
          </a:p>
          <a:p>
            <a:pPr lvl="0"/>
            <a:r>
              <a:rPr lang="en-GB" dirty="0"/>
              <a:t>300.000 texts of sceptics + balanced amount of newspaper texts</a:t>
            </a:r>
          </a:p>
          <a:p>
            <a:pPr lvl="0"/>
            <a:r>
              <a:rPr lang="en-GB" dirty="0"/>
              <a:t>Parted for 10 cross validations, 10 % test set</a:t>
            </a:r>
          </a:p>
          <a:p>
            <a:pPr lvl="0"/>
            <a:r>
              <a:rPr lang="en-GB" dirty="0"/>
              <a:t>Maximum length 50 words</a:t>
            </a:r>
          </a:p>
        </p:txBody>
      </p:sp>
      <p:sp>
        <p:nvSpPr>
          <p:cNvPr id="4" name="Foliennummernplatzhalter 3">
            <a:extLst>
              <a:ext uri="{FF2B5EF4-FFF2-40B4-BE49-F238E27FC236}">
                <a16:creationId xmlns:a16="http://schemas.microsoft.com/office/drawing/2014/main" id="{57DFC73E-3C46-B629-86D9-344F73EC1B54}"/>
              </a:ext>
            </a:extLst>
          </p:cNvPr>
          <p:cNvSpPr>
            <a:spLocks noGrp="1"/>
          </p:cNvSpPr>
          <p:nvPr>
            <p:ph type="sldNum" sz="quarter" idx="8"/>
          </p:nvPr>
        </p:nvSpPr>
        <p:spPr/>
        <p:txBody>
          <a:bodyPr/>
          <a:lstStyle/>
          <a:p>
            <a:pPr lvl="0"/>
            <a:fld id="{C480BE09-99EC-4E9B-A0A6-014671E53241}" type="slidenum">
              <a:rPr lang="de-DE" smtClean="0"/>
              <a:t>17</a:t>
            </a:fld>
            <a:endParaRPr lang="de-DE"/>
          </a:p>
        </p:txBody>
      </p:sp>
      <p:sp>
        <p:nvSpPr>
          <p:cNvPr id="5" name="Fußzeilenplatzhalter 4">
            <a:extLst>
              <a:ext uri="{FF2B5EF4-FFF2-40B4-BE49-F238E27FC236}">
                <a16:creationId xmlns:a16="http://schemas.microsoft.com/office/drawing/2014/main" id="{A4D4B05E-CB44-FEF5-652B-4DB302113DD2}"/>
              </a:ext>
            </a:extLst>
          </p:cNvPr>
          <p:cNvSpPr>
            <a:spLocks noGrp="1"/>
          </p:cNvSpPr>
          <p:nvPr>
            <p:ph type="ftr" sz="quarter" idx="9"/>
          </p:nvPr>
        </p:nvSpPr>
        <p:spPr>
          <a:xfrm>
            <a:off x="9296403" y="6356351"/>
            <a:ext cx="4114800" cy="365129"/>
          </a:xfrm>
        </p:spPr>
        <p:txBody>
          <a:bodyPr/>
          <a:lstStyle/>
          <a:p>
            <a:pPr lvl="0"/>
            <a:r>
              <a:rPr lang="de-DE" dirty="0"/>
              <a:t>/24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26">
    <p:bg>
      <p:bgPr>
        <a:solidFill>
          <a:srgbClr val="FFFF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87188-18A1-4DDA-ED03-4CE900C7970C}"/>
              </a:ext>
            </a:extLst>
          </p:cNvPr>
          <p:cNvSpPr txBox="1">
            <a:spLocks noGrp="1"/>
          </p:cNvSpPr>
          <p:nvPr>
            <p:ph type="title"/>
          </p:nvPr>
        </p:nvSpPr>
        <p:spPr/>
        <p:txBody>
          <a:bodyPr>
            <a:normAutofit/>
          </a:bodyPr>
          <a:lstStyle/>
          <a:p>
            <a:pPr lvl="0"/>
            <a:r>
              <a:rPr lang="de-DE" dirty="0">
                <a:solidFill>
                  <a:srgbClr val="30A7DE"/>
                </a:solidFill>
              </a:rPr>
              <a:t>Method</a:t>
            </a:r>
          </a:p>
        </p:txBody>
      </p:sp>
      <p:sp>
        <p:nvSpPr>
          <p:cNvPr id="3" name="Inhaltsplatzhalter 2">
            <a:extLst>
              <a:ext uri="{FF2B5EF4-FFF2-40B4-BE49-F238E27FC236}">
                <a16:creationId xmlns:a16="http://schemas.microsoft.com/office/drawing/2014/main" id="{55912F1C-AB30-5E23-2839-D332062556D2}"/>
              </a:ext>
            </a:extLst>
          </p:cNvPr>
          <p:cNvSpPr txBox="1">
            <a:spLocks noGrp="1"/>
          </p:cNvSpPr>
          <p:nvPr>
            <p:ph idx="1"/>
          </p:nvPr>
        </p:nvSpPr>
        <p:spPr/>
        <p:txBody>
          <a:bodyPr/>
          <a:lstStyle/>
          <a:p>
            <a:pPr lvl="0"/>
            <a:r>
              <a:rPr lang="de-DE" dirty="0"/>
              <a:t>10 </a:t>
            </a:r>
            <a:r>
              <a:rPr lang="de-DE" dirty="0" err="1"/>
              <a:t>cross</a:t>
            </a:r>
            <a:r>
              <a:rPr lang="de-DE" dirty="0"/>
              <a:t> </a:t>
            </a:r>
            <a:r>
              <a:rPr lang="de-DE" dirty="0" err="1"/>
              <a:t>validations</a:t>
            </a:r>
            <a:endParaRPr lang="de-DE" dirty="0"/>
          </a:p>
          <a:p>
            <a:pPr lvl="0"/>
            <a:r>
              <a:rPr lang="de-DE" dirty="0" err="1"/>
              <a:t>Each</a:t>
            </a:r>
            <a:r>
              <a:rPr lang="de-DE" dirty="0"/>
              <a:t> </a:t>
            </a:r>
            <a:r>
              <a:rPr lang="de-DE" dirty="0" err="1"/>
              <a:t>experiment</a:t>
            </a:r>
            <a:r>
              <a:rPr lang="de-DE" dirty="0"/>
              <a:t> </a:t>
            </a:r>
            <a:r>
              <a:rPr lang="de-DE" dirty="0" err="1"/>
              <a:t>with</a:t>
            </a:r>
            <a:r>
              <a:rPr lang="de-DE" dirty="0"/>
              <a:t> 3 </a:t>
            </a:r>
            <a:r>
              <a:rPr lang="de-DE" dirty="0" err="1"/>
              <a:t>neural</a:t>
            </a:r>
            <a:r>
              <a:rPr lang="de-DE" dirty="0"/>
              <a:t> network </a:t>
            </a:r>
            <a:r>
              <a:rPr lang="de-DE" dirty="0" err="1"/>
              <a:t>architectures</a:t>
            </a:r>
            <a:endParaRPr lang="de-DE" dirty="0"/>
          </a:p>
          <a:p>
            <a:pPr lvl="0"/>
            <a:r>
              <a:rPr lang="de-DE" dirty="0"/>
              <a:t>Variables: medium – </a:t>
            </a:r>
            <a:r>
              <a:rPr lang="de-DE" dirty="0" err="1"/>
              <a:t>communication</a:t>
            </a:r>
            <a:r>
              <a:rPr lang="de-DE" dirty="0"/>
              <a:t> </a:t>
            </a:r>
            <a:r>
              <a:rPr lang="de-DE" dirty="0" err="1"/>
              <a:t>setting</a:t>
            </a:r>
            <a:r>
              <a:rPr lang="de-DE" dirty="0"/>
              <a:t> – </a:t>
            </a:r>
            <a:r>
              <a:rPr lang="de-DE" dirty="0" err="1"/>
              <a:t>topic</a:t>
            </a:r>
            <a:r>
              <a:rPr lang="de-DE" dirty="0"/>
              <a:t> – </a:t>
            </a:r>
            <a:r>
              <a:rPr lang="de-DE" dirty="0" err="1"/>
              <a:t>sceptics</a:t>
            </a:r>
            <a:endParaRPr lang="de-DE" dirty="0"/>
          </a:p>
        </p:txBody>
      </p:sp>
      <p:sp>
        <p:nvSpPr>
          <p:cNvPr id="5" name="Fußzeilenplatzhalter 4">
            <a:extLst>
              <a:ext uri="{FF2B5EF4-FFF2-40B4-BE49-F238E27FC236}">
                <a16:creationId xmlns:a16="http://schemas.microsoft.com/office/drawing/2014/main" id="{F8D5ED81-AC56-FA75-B9C9-75756FCC9334}"/>
              </a:ext>
            </a:extLst>
          </p:cNvPr>
          <p:cNvSpPr>
            <a:spLocks noGrp="1"/>
          </p:cNvSpPr>
          <p:nvPr>
            <p:ph type="ftr" sz="quarter" idx="9"/>
          </p:nvPr>
        </p:nvSpPr>
        <p:spPr>
          <a:xfrm>
            <a:off x="9296403" y="6356350"/>
            <a:ext cx="4114800" cy="365129"/>
          </a:xfrm>
        </p:spPr>
        <p:txBody>
          <a:bodyPr/>
          <a:lstStyle/>
          <a:p>
            <a:pPr lvl="0"/>
            <a:r>
              <a:rPr lang="de-DE"/>
              <a:t>/24</a:t>
            </a:r>
          </a:p>
        </p:txBody>
      </p:sp>
      <p:sp>
        <p:nvSpPr>
          <p:cNvPr id="4" name="Foliennummernplatzhalter 3">
            <a:extLst>
              <a:ext uri="{FF2B5EF4-FFF2-40B4-BE49-F238E27FC236}">
                <a16:creationId xmlns:a16="http://schemas.microsoft.com/office/drawing/2014/main" id="{7502BE07-BB1E-5CCD-7666-3E90870CE4BA}"/>
              </a:ext>
            </a:extLst>
          </p:cNvPr>
          <p:cNvSpPr>
            <a:spLocks noGrp="1"/>
          </p:cNvSpPr>
          <p:nvPr>
            <p:ph type="sldNum" sz="quarter" idx="8"/>
          </p:nvPr>
        </p:nvSpPr>
        <p:spPr/>
        <p:txBody>
          <a:bodyPr/>
          <a:lstStyle/>
          <a:p>
            <a:pPr lvl="0"/>
            <a:fld id="{C480BE09-99EC-4E9B-A0A6-014671E53241}" type="slidenum">
              <a:rPr lang="de-DE" smtClean="0"/>
              <a:t>18</a:t>
            </a:fld>
            <a:endParaRPr lang="de-DE"/>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861C4D-3CFF-D4F8-49A6-9F89B12BE90C}"/>
              </a:ext>
            </a:extLst>
          </p:cNvPr>
          <p:cNvSpPr txBox="1">
            <a:spLocks noGrp="1"/>
          </p:cNvSpPr>
          <p:nvPr>
            <p:ph type="title"/>
          </p:nvPr>
        </p:nvSpPr>
        <p:spPr/>
        <p:txBody>
          <a:bodyPr/>
          <a:lstStyle/>
          <a:p>
            <a:pPr lvl="0"/>
            <a:r>
              <a:rPr lang="de-DE" dirty="0" err="1">
                <a:solidFill>
                  <a:srgbClr val="30A7DE"/>
                </a:solidFill>
              </a:rPr>
              <a:t>Various</a:t>
            </a:r>
            <a:r>
              <a:rPr lang="de-DE" dirty="0"/>
              <a:t> </a:t>
            </a:r>
            <a:r>
              <a:rPr lang="de-DE" dirty="0" err="1">
                <a:solidFill>
                  <a:srgbClr val="30A7DE"/>
                </a:solidFill>
              </a:rPr>
              <a:t>experiments</a:t>
            </a:r>
            <a:endParaRPr lang="de-DE" dirty="0">
              <a:solidFill>
                <a:srgbClr val="30A7DE"/>
              </a:solidFill>
            </a:endParaRPr>
          </a:p>
        </p:txBody>
      </p:sp>
      <p:sp>
        <p:nvSpPr>
          <p:cNvPr id="3" name="Inhaltsplatzhalter 2">
            <a:extLst>
              <a:ext uri="{FF2B5EF4-FFF2-40B4-BE49-F238E27FC236}">
                <a16:creationId xmlns:a16="http://schemas.microsoft.com/office/drawing/2014/main" id="{607CB0CB-147C-2180-EEB4-9BFD54F40F39}"/>
              </a:ext>
            </a:extLst>
          </p:cNvPr>
          <p:cNvSpPr txBox="1">
            <a:spLocks noGrp="1"/>
          </p:cNvSpPr>
          <p:nvPr>
            <p:ph idx="1"/>
          </p:nvPr>
        </p:nvSpPr>
        <p:spPr/>
        <p:txBody>
          <a:bodyPr/>
          <a:lstStyle/>
          <a:p>
            <a:pPr lvl="0"/>
            <a:r>
              <a:rPr lang="de-DE" dirty="0"/>
              <a:t>Baseline: </a:t>
            </a:r>
            <a:r>
              <a:rPr lang="de-DE" dirty="0" err="1"/>
              <a:t>covid</a:t>
            </a:r>
            <a:r>
              <a:rPr lang="de-DE" dirty="0"/>
              <a:t> </a:t>
            </a:r>
            <a:r>
              <a:rPr lang="de-DE" dirty="0" err="1"/>
              <a:t>scpetics</a:t>
            </a:r>
            <a:r>
              <a:rPr lang="de-DE" dirty="0"/>
              <a:t>‘ </a:t>
            </a:r>
            <a:r>
              <a:rPr lang="de-DE" dirty="0" err="1"/>
              <a:t>channels</a:t>
            </a:r>
            <a:r>
              <a:rPr lang="de-DE" dirty="0"/>
              <a:t> versus </a:t>
            </a:r>
            <a:r>
              <a:rPr lang="de-DE" dirty="0" err="1"/>
              <a:t>newspaper</a:t>
            </a:r>
            <a:r>
              <a:rPr lang="de-DE" dirty="0"/>
              <a:t> </a:t>
            </a:r>
            <a:r>
              <a:rPr lang="de-DE" dirty="0" err="1"/>
              <a:t>texts</a:t>
            </a:r>
            <a:r>
              <a:rPr lang="de-DE" dirty="0"/>
              <a:t> </a:t>
            </a:r>
            <a:r>
              <a:rPr lang="de-DE" dirty="0" err="1"/>
              <a:t>from</a:t>
            </a:r>
            <a:r>
              <a:rPr lang="de-DE" dirty="0"/>
              <a:t> </a:t>
            </a:r>
            <a:r>
              <a:rPr lang="de-DE" dirty="0" err="1"/>
              <a:t>telegram</a:t>
            </a:r>
            <a:endParaRPr lang="de-DE" dirty="0"/>
          </a:p>
          <a:p>
            <a:r>
              <a:rPr lang="de-DE" dirty="0"/>
              <a:t>Rule out </a:t>
            </a:r>
            <a:r>
              <a:rPr lang="de-DE" dirty="0" err="1"/>
              <a:t>effect</a:t>
            </a:r>
            <a:r>
              <a:rPr lang="de-DE" dirty="0"/>
              <a:t> </a:t>
            </a:r>
            <a:r>
              <a:rPr lang="de-DE" dirty="0" err="1"/>
              <a:t>of</a:t>
            </a:r>
            <a:r>
              <a:rPr lang="de-DE" dirty="0"/>
              <a:t> medium / </a:t>
            </a:r>
            <a:r>
              <a:rPr lang="de-DE" dirty="0" err="1"/>
              <a:t>setting</a:t>
            </a:r>
            <a:r>
              <a:rPr lang="de-DE" dirty="0"/>
              <a:t>: Train on </a:t>
            </a:r>
            <a:r>
              <a:rPr lang="de-DE" dirty="0" err="1"/>
              <a:t>channel</a:t>
            </a:r>
            <a:r>
              <a:rPr lang="de-DE" dirty="0"/>
              <a:t> – </a:t>
            </a:r>
            <a:r>
              <a:rPr lang="de-DE" dirty="0" err="1"/>
              <a:t>test</a:t>
            </a:r>
            <a:r>
              <a:rPr lang="de-DE" dirty="0"/>
              <a:t> on </a:t>
            </a:r>
            <a:r>
              <a:rPr lang="de-DE" dirty="0" err="1"/>
              <a:t>group</a:t>
            </a:r>
            <a:r>
              <a:rPr lang="de-DE" dirty="0"/>
              <a:t>/YouTube/…</a:t>
            </a:r>
          </a:p>
          <a:p>
            <a:pPr lvl="0"/>
            <a:r>
              <a:rPr lang="de-DE" dirty="0" err="1"/>
              <a:t>Masking</a:t>
            </a:r>
            <a:r>
              <a:rPr lang="de-DE" dirty="0"/>
              <a:t> </a:t>
            </a:r>
            <a:r>
              <a:rPr lang="de-DE" dirty="0" err="1"/>
              <a:t>keywords</a:t>
            </a:r>
            <a:r>
              <a:rPr lang="de-DE" dirty="0"/>
              <a:t> like </a:t>
            </a:r>
            <a:r>
              <a:rPr lang="de-DE" dirty="0" err="1"/>
              <a:t>covid</a:t>
            </a:r>
            <a:r>
              <a:rPr lang="de-DE" dirty="0"/>
              <a:t>, </a:t>
            </a:r>
            <a:r>
              <a:rPr lang="de-DE" dirty="0" err="1"/>
              <a:t>vaccination</a:t>
            </a:r>
            <a:r>
              <a:rPr lang="de-DE" dirty="0"/>
              <a:t> etc.</a:t>
            </a:r>
          </a:p>
        </p:txBody>
      </p:sp>
      <p:sp>
        <p:nvSpPr>
          <p:cNvPr id="4" name="Foliennummernplatzhalter 3">
            <a:extLst>
              <a:ext uri="{FF2B5EF4-FFF2-40B4-BE49-F238E27FC236}">
                <a16:creationId xmlns:a16="http://schemas.microsoft.com/office/drawing/2014/main" id="{0CA39481-25FD-5491-8280-98E2ADBB6CF2}"/>
              </a:ext>
            </a:extLst>
          </p:cNvPr>
          <p:cNvSpPr>
            <a:spLocks noGrp="1"/>
          </p:cNvSpPr>
          <p:nvPr>
            <p:ph type="sldNum" sz="quarter" idx="8"/>
          </p:nvPr>
        </p:nvSpPr>
        <p:spPr/>
        <p:txBody>
          <a:bodyPr/>
          <a:lstStyle/>
          <a:p>
            <a:pPr lvl="0"/>
            <a:fld id="{C480BE09-99EC-4E9B-A0A6-014671E53241}" type="slidenum">
              <a:rPr lang="de-DE" smtClean="0"/>
              <a:t>19</a:t>
            </a:fld>
            <a:endParaRPr lang="de-DE"/>
          </a:p>
        </p:txBody>
      </p:sp>
      <p:sp>
        <p:nvSpPr>
          <p:cNvPr id="5" name="Fußzeilenplatzhalter 4">
            <a:extLst>
              <a:ext uri="{FF2B5EF4-FFF2-40B4-BE49-F238E27FC236}">
                <a16:creationId xmlns:a16="http://schemas.microsoft.com/office/drawing/2014/main" id="{1E8381CC-0C27-15F9-D68A-48DA605A51CB}"/>
              </a:ext>
            </a:extLst>
          </p:cNvPr>
          <p:cNvSpPr>
            <a:spLocks noGrp="1"/>
          </p:cNvSpPr>
          <p:nvPr>
            <p:ph type="ftr" sz="quarter" idx="9"/>
          </p:nvPr>
        </p:nvSpPr>
        <p:spPr>
          <a:xfrm>
            <a:off x="9296403" y="6356351"/>
            <a:ext cx="4114800" cy="365129"/>
          </a:xfrm>
        </p:spPr>
        <p:txBody>
          <a:bodyPr/>
          <a:lstStyle/>
          <a:p>
            <a:pPr lvl="0"/>
            <a:r>
              <a:rPr lang="de-DE" dirty="0"/>
              <a:t>/24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B326D-3346-60C8-78FF-687D7CB3E1D0}"/>
              </a:ext>
            </a:extLst>
          </p:cNvPr>
          <p:cNvSpPr txBox="1">
            <a:spLocks noGrp="1"/>
          </p:cNvSpPr>
          <p:nvPr>
            <p:ph type="title"/>
          </p:nvPr>
        </p:nvSpPr>
        <p:spPr/>
        <p:txBody>
          <a:bodyPr>
            <a:normAutofit/>
          </a:bodyPr>
          <a:lstStyle/>
          <a:p>
            <a:pPr lvl="0"/>
            <a:r>
              <a:rPr lang="de-DE" sz="5400" dirty="0">
                <a:solidFill>
                  <a:srgbClr val="30A7DE"/>
                </a:solidFill>
              </a:rPr>
              <a:t>Content</a:t>
            </a:r>
            <a:endParaRPr lang="de-DE" sz="6000" dirty="0">
              <a:solidFill>
                <a:srgbClr val="30A7DE"/>
              </a:solidFill>
            </a:endParaRPr>
          </a:p>
        </p:txBody>
      </p:sp>
      <p:sp>
        <p:nvSpPr>
          <p:cNvPr id="3" name="Inhaltsplatzhalter 2">
            <a:extLst>
              <a:ext uri="{FF2B5EF4-FFF2-40B4-BE49-F238E27FC236}">
                <a16:creationId xmlns:a16="http://schemas.microsoft.com/office/drawing/2014/main" id="{07397988-A482-95B2-98C3-18A41D0ED974}"/>
              </a:ext>
            </a:extLst>
          </p:cNvPr>
          <p:cNvSpPr txBox="1">
            <a:spLocks noGrp="1"/>
          </p:cNvSpPr>
          <p:nvPr>
            <p:ph idx="1"/>
          </p:nvPr>
        </p:nvSpPr>
        <p:spPr/>
        <p:txBody>
          <a:bodyPr/>
          <a:lstStyle/>
          <a:p>
            <a:pPr marL="514350" lvl="0" indent="-514350">
              <a:buFont typeface="Calibri Light"/>
              <a:buAutoNum type="arabicPeriod"/>
            </a:pPr>
            <a:r>
              <a:rPr lang="de-DE" dirty="0">
                <a:latin typeface="Calibri" pitchFamily="34"/>
              </a:rPr>
              <a:t>Covid </a:t>
            </a:r>
            <a:r>
              <a:rPr lang="de-DE" dirty="0" err="1">
                <a:latin typeface="Calibri" pitchFamily="34"/>
              </a:rPr>
              <a:t>Sceptics</a:t>
            </a:r>
            <a:r>
              <a:rPr lang="de-DE" dirty="0">
                <a:latin typeface="Calibri" pitchFamily="34"/>
              </a:rPr>
              <a:t> on Telegram and </a:t>
            </a:r>
            <a:r>
              <a:rPr lang="de-DE" dirty="0" err="1">
                <a:latin typeface="Calibri" pitchFamily="34"/>
              </a:rPr>
              <a:t>their</a:t>
            </a:r>
            <a:r>
              <a:rPr lang="de-DE" dirty="0">
                <a:latin typeface="Calibri" pitchFamily="34"/>
              </a:rPr>
              <a:t> </a:t>
            </a:r>
            <a:r>
              <a:rPr lang="de-DE" dirty="0" err="1">
                <a:latin typeface="Calibri" pitchFamily="34"/>
              </a:rPr>
              <a:t>writing</a:t>
            </a:r>
            <a:r>
              <a:rPr lang="de-DE" dirty="0">
                <a:latin typeface="Calibri" pitchFamily="34"/>
              </a:rPr>
              <a:t> style</a:t>
            </a:r>
          </a:p>
          <a:p>
            <a:pPr marL="514350" lvl="0" indent="-514350">
              <a:buFont typeface="Calibri Light"/>
              <a:buAutoNum type="arabicPeriod"/>
            </a:pPr>
            <a:r>
              <a:rPr lang="de-DE" dirty="0">
                <a:latin typeface="Calibri" pitchFamily="34"/>
              </a:rPr>
              <a:t>Covid </a:t>
            </a:r>
            <a:r>
              <a:rPr lang="de-DE" dirty="0" err="1">
                <a:latin typeface="Calibri" pitchFamily="34"/>
              </a:rPr>
              <a:t>Sceptics</a:t>
            </a:r>
            <a:r>
              <a:rPr lang="de-DE" dirty="0">
                <a:latin typeface="Calibri" pitchFamily="34"/>
              </a:rPr>
              <a:t>‘ Telegram Chats </a:t>
            </a:r>
            <a:r>
              <a:rPr lang="de-DE" dirty="0" err="1">
                <a:latin typeface="Calibri" pitchFamily="34"/>
              </a:rPr>
              <a:t>as</a:t>
            </a:r>
            <a:r>
              <a:rPr lang="de-DE" dirty="0">
                <a:latin typeface="Calibri" pitchFamily="34"/>
              </a:rPr>
              <a:t> a </a:t>
            </a:r>
            <a:r>
              <a:rPr lang="de-DE" dirty="0" err="1">
                <a:latin typeface="Calibri" pitchFamily="34"/>
              </a:rPr>
              <a:t>classification</a:t>
            </a:r>
            <a:r>
              <a:rPr lang="de-DE" dirty="0">
                <a:latin typeface="Calibri" pitchFamily="34"/>
              </a:rPr>
              <a:t> </a:t>
            </a:r>
            <a:r>
              <a:rPr lang="de-DE" dirty="0" err="1">
                <a:latin typeface="Calibri" pitchFamily="34"/>
              </a:rPr>
              <a:t>problem</a:t>
            </a:r>
            <a:endParaRPr lang="de-DE" dirty="0">
              <a:latin typeface="Calibri" pitchFamily="34"/>
            </a:endParaRPr>
          </a:p>
          <a:p>
            <a:pPr marL="514350" lvl="0" indent="-514350">
              <a:buFont typeface="Calibri Light"/>
              <a:buAutoNum type="arabicPeriod"/>
            </a:pPr>
            <a:r>
              <a:rPr lang="de-DE" dirty="0">
                <a:latin typeface="Calibri" pitchFamily="34"/>
              </a:rPr>
              <a:t>Classification </a:t>
            </a:r>
            <a:r>
              <a:rPr lang="de-DE" dirty="0" err="1">
                <a:latin typeface="Calibri" pitchFamily="34"/>
              </a:rPr>
              <a:t>by</a:t>
            </a:r>
            <a:r>
              <a:rPr lang="de-DE" dirty="0">
                <a:latin typeface="Calibri" pitchFamily="34"/>
              </a:rPr>
              <a:t> </a:t>
            </a:r>
            <a:r>
              <a:rPr lang="de-DE" dirty="0" err="1">
                <a:latin typeface="Calibri" pitchFamily="34"/>
              </a:rPr>
              <a:t>keywords</a:t>
            </a:r>
            <a:r>
              <a:rPr lang="de-DE" dirty="0">
                <a:latin typeface="Calibri" pitchFamily="34"/>
              </a:rPr>
              <a:t> </a:t>
            </a:r>
            <a:r>
              <a:rPr lang="de-DE" dirty="0" err="1">
                <a:latin typeface="Calibri" pitchFamily="34"/>
              </a:rPr>
              <a:t>or</a:t>
            </a:r>
            <a:r>
              <a:rPr lang="de-DE" dirty="0">
                <a:latin typeface="Calibri" pitchFamily="34"/>
              </a:rPr>
              <a:t> </a:t>
            </a:r>
            <a:r>
              <a:rPr lang="de-DE" dirty="0" err="1">
                <a:latin typeface="Calibri" pitchFamily="34"/>
              </a:rPr>
              <a:t>abstract</a:t>
            </a:r>
            <a:r>
              <a:rPr lang="de-DE" dirty="0">
                <a:latin typeface="Calibri" pitchFamily="34"/>
              </a:rPr>
              <a:t> </a:t>
            </a:r>
            <a:r>
              <a:rPr lang="de-DE" dirty="0" err="1">
                <a:latin typeface="Calibri" pitchFamily="34"/>
              </a:rPr>
              <a:t>features</a:t>
            </a:r>
            <a:r>
              <a:rPr lang="de-DE" dirty="0">
                <a:latin typeface="Calibri" pitchFamily="34"/>
              </a:rPr>
              <a:t>?</a:t>
            </a:r>
          </a:p>
          <a:p>
            <a:pPr marL="514350" lvl="0" indent="-514350">
              <a:buFont typeface="Calibri Light"/>
              <a:buAutoNum type="arabicPeriod"/>
            </a:pPr>
            <a:r>
              <a:rPr lang="de-DE" dirty="0">
                <a:latin typeface="Calibri" pitchFamily="34"/>
              </a:rPr>
              <a:t>Experiments &amp; </a:t>
            </a:r>
            <a:r>
              <a:rPr lang="de-DE" dirty="0" err="1">
                <a:latin typeface="Calibri" pitchFamily="34"/>
              </a:rPr>
              <a:t>methods</a:t>
            </a:r>
            <a:endParaRPr lang="de-DE" dirty="0">
              <a:latin typeface="Calibri" pitchFamily="34"/>
            </a:endParaRPr>
          </a:p>
          <a:p>
            <a:pPr marL="514350" lvl="0" indent="-514350">
              <a:buFont typeface="Calibri Light"/>
              <a:buAutoNum type="arabicPeriod"/>
            </a:pPr>
            <a:r>
              <a:rPr lang="de-DE" dirty="0" err="1">
                <a:latin typeface="Calibri" pitchFamily="34"/>
              </a:rPr>
              <a:t>Results</a:t>
            </a:r>
            <a:r>
              <a:rPr lang="de-DE" dirty="0">
                <a:latin typeface="Calibri" pitchFamily="34"/>
              </a:rPr>
              <a:t> &amp; </a:t>
            </a:r>
            <a:r>
              <a:rPr lang="de-DE" dirty="0" err="1">
                <a:latin typeface="Calibri" pitchFamily="34"/>
              </a:rPr>
              <a:t>interpretation</a:t>
            </a:r>
            <a:endParaRPr lang="de-DE" dirty="0">
              <a:latin typeface="Calibri" pitchFamily="34"/>
            </a:endParaRPr>
          </a:p>
        </p:txBody>
      </p:sp>
      <p:sp>
        <p:nvSpPr>
          <p:cNvPr id="4" name="Foliennummernplatzhalter 3">
            <a:extLst>
              <a:ext uri="{FF2B5EF4-FFF2-40B4-BE49-F238E27FC236}">
                <a16:creationId xmlns:a16="http://schemas.microsoft.com/office/drawing/2014/main" id="{F99265E9-60E6-ECE5-E915-B04AB01EAF02}"/>
              </a:ext>
            </a:extLst>
          </p:cNvPr>
          <p:cNvSpPr>
            <a:spLocks noGrp="1"/>
          </p:cNvSpPr>
          <p:nvPr>
            <p:ph type="sldNum" sz="quarter" idx="8"/>
          </p:nvPr>
        </p:nvSpPr>
        <p:spPr/>
        <p:txBody>
          <a:bodyPr/>
          <a:lstStyle/>
          <a:p>
            <a:pPr lvl="0"/>
            <a:fld id="{C480BE09-99EC-4E9B-A0A6-014671E53241}" type="slidenum">
              <a:rPr lang="de-DE" smtClean="0"/>
              <a:t>2</a:t>
            </a:fld>
            <a:endParaRPr lang="de-DE"/>
          </a:p>
        </p:txBody>
      </p:sp>
      <p:sp>
        <p:nvSpPr>
          <p:cNvPr id="5" name="Fußzeilenplatzhalter 4">
            <a:extLst>
              <a:ext uri="{FF2B5EF4-FFF2-40B4-BE49-F238E27FC236}">
                <a16:creationId xmlns:a16="http://schemas.microsoft.com/office/drawing/2014/main" id="{16895ECD-A1DC-36A6-2FA5-B70B38E5E252}"/>
              </a:ext>
            </a:extLst>
          </p:cNvPr>
          <p:cNvSpPr>
            <a:spLocks noGrp="1"/>
          </p:cNvSpPr>
          <p:nvPr>
            <p:ph type="ftr" sz="quarter" idx="9"/>
          </p:nvPr>
        </p:nvSpPr>
        <p:spPr>
          <a:xfrm>
            <a:off x="9296403" y="6356351"/>
            <a:ext cx="4114800" cy="365129"/>
          </a:xfrm>
        </p:spPr>
        <p:txBody>
          <a:bodyPr/>
          <a:lstStyle/>
          <a:p>
            <a:pPr lvl="0"/>
            <a:r>
              <a:rPr lang="de-DE" dirty="0"/>
              <a:t>/24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1">
    <p:bg>
      <p:bgPr>
        <a:solidFill>
          <a:srgbClr val="30A7DE">
            <a:alpha val="35000"/>
          </a:srgb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A59F7C-9BFB-23DA-173A-2F057A0EAC2A}"/>
              </a:ext>
            </a:extLst>
          </p:cNvPr>
          <p:cNvSpPr txBox="1">
            <a:spLocks noGrp="1"/>
          </p:cNvSpPr>
          <p:nvPr>
            <p:ph type="ctrTitle"/>
          </p:nvPr>
        </p:nvSpPr>
        <p:spPr>
          <a:xfrm>
            <a:off x="1840833" y="1612233"/>
            <a:ext cx="9637291" cy="1223549"/>
          </a:xfrm>
        </p:spPr>
        <p:txBody>
          <a:bodyPr anchorCtr="0"/>
          <a:lstStyle/>
          <a:p>
            <a:pPr lvl="0" algn="r"/>
            <a:r>
              <a:rPr lang="de-DE">
                <a:latin typeface="Calibri" pitchFamily="34"/>
              </a:rPr>
              <a:t>5. Results &amp; interpretation</a:t>
            </a:r>
          </a:p>
        </p:txBody>
      </p:sp>
      <p:pic>
        <p:nvPicPr>
          <p:cNvPr id="3" name="Grafik 4">
            <a:extLst>
              <a:ext uri="{FF2B5EF4-FFF2-40B4-BE49-F238E27FC236}">
                <a16:creationId xmlns:a16="http://schemas.microsoft.com/office/drawing/2014/main" id="{13CDCDBD-4B4C-4374-CAF2-33384A607B78}"/>
              </a:ext>
            </a:extLst>
          </p:cNvPr>
          <p:cNvPicPr>
            <a:picLocks noChangeAspect="1"/>
          </p:cNvPicPr>
          <p:nvPr/>
        </p:nvPicPr>
        <p:blipFill>
          <a:blip r:embed="rId2"/>
          <a:stretch>
            <a:fillRect/>
          </a:stretch>
        </p:blipFill>
        <p:spPr>
          <a:xfrm>
            <a:off x="617284" y="2988176"/>
            <a:ext cx="3313364" cy="3313364"/>
          </a:xfrm>
          <a:prstGeom prst="flowChartConnector">
            <a:avLst/>
          </a:prstGeom>
          <a:noFill/>
          <a:ln cap="flat">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0E235F-FEF9-114B-BE10-4884050B93A1}"/>
              </a:ext>
            </a:extLst>
          </p:cNvPr>
          <p:cNvSpPr>
            <a:spLocks noGrp="1"/>
          </p:cNvSpPr>
          <p:nvPr>
            <p:ph type="title"/>
          </p:nvPr>
        </p:nvSpPr>
        <p:spPr/>
        <p:txBody>
          <a:bodyPr/>
          <a:lstStyle/>
          <a:p>
            <a:r>
              <a:rPr lang="de-DE" dirty="0" err="1">
                <a:solidFill>
                  <a:srgbClr val="30A7DE"/>
                </a:solidFill>
              </a:rPr>
              <a:t>Results</a:t>
            </a:r>
            <a:endParaRPr lang="de-DE" dirty="0">
              <a:solidFill>
                <a:srgbClr val="30A7DE"/>
              </a:solidFill>
            </a:endParaRPr>
          </a:p>
        </p:txBody>
      </p:sp>
      <p:graphicFrame>
        <p:nvGraphicFramePr>
          <p:cNvPr id="4" name="Tabelle 4">
            <a:extLst>
              <a:ext uri="{FF2B5EF4-FFF2-40B4-BE49-F238E27FC236}">
                <a16:creationId xmlns:a16="http://schemas.microsoft.com/office/drawing/2014/main" id="{E056498E-7546-7375-6C07-4318230E9C15}"/>
              </a:ext>
            </a:extLst>
          </p:cNvPr>
          <p:cNvGraphicFramePr>
            <a:graphicFrameLocks noGrp="1"/>
          </p:cNvGraphicFramePr>
          <p:nvPr>
            <p:ph idx="1"/>
            <p:extLst>
              <p:ext uri="{D42A27DB-BD31-4B8C-83A1-F6EECF244321}">
                <p14:modId xmlns:p14="http://schemas.microsoft.com/office/powerpoint/2010/main" val="3765915330"/>
              </p:ext>
            </p:extLst>
          </p:nvPr>
        </p:nvGraphicFramePr>
        <p:xfrm>
          <a:off x="838200" y="2687320"/>
          <a:ext cx="10515600" cy="1483360"/>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111359149"/>
                    </a:ext>
                  </a:extLst>
                </a:gridCol>
                <a:gridCol w="2628900">
                  <a:extLst>
                    <a:ext uri="{9D8B030D-6E8A-4147-A177-3AD203B41FA5}">
                      <a16:colId xmlns:a16="http://schemas.microsoft.com/office/drawing/2014/main" val="2654579906"/>
                    </a:ext>
                  </a:extLst>
                </a:gridCol>
                <a:gridCol w="2628900">
                  <a:extLst>
                    <a:ext uri="{9D8B030D-6E8A-4147-A177-3AD203B41FA5}">
                      <a16:colId xmlns:a16="http://schemas.microsoft.com/office/drawing/2014/main" val="856491677"/>
                    </a:ext>
                  </a:extLst>
                </a:gridCol>
                <a:gridCol w="2628900">
                  <a:extLst>
                    <a:ext uri="{9D8B030D-6E8A-4147-A177-3AD203B41FA5}">
                      <a16:colId xmlns:a16="http://schemas.microsoft.com/office/drawing/2014/main" val="2934722926"/>
                    </a:ext>
                  </a:extLst>
                </a:gridCol>
              </a:tblGrid>
              <a:tr h="370840">
                <a:tc>
                  <a:txBody>
                    <a:bodyPr/>
                    <a:lstStyle/>
                    <a:p>
                      <a:r>
                        <a:rPr lang="de-DE" dirty="0"/>
                        <a:t>Experiment</a:t>
                      </a:r>
                    </a:p>
                  </a:txBody>
                  <a:tcPr/>
                </a:tc>
                <a:tc>
                  <a:txBody>
                    <a:bodyPr/>
                    <a:lstStyle/>
                    <a:p>
                      <a:r>
                        <a:rPr lang="de-DE" dirty="0"/>
                        <a:t>CNN</a:t>
                      </a:r>
                    </a:p>
                  </a:txBody>
                  <a:tcPr/>
                </a:tc>
                <a:tc>
                  <a:txBody>
                    <a:bodyPr/>
                    <a:lstStyle/>
                    <a:p>
                      <a:r>
                        <a:rPr lang="de-DE" dirty="0"/>
                        <a:t>LSTM</a:t>
                      </a:r>
                    </a:p>
                  </a:txBody>
                  <a:tcPr/>
                </a:tc>
                <a:tc>
                  <a:txBody>
                    <a:bodyPr/>
                    <a:lstStyle/>
                    <a:p>
                      <a:r>
                        <a:rPr lang="de-DE" dirty="0"/>
                        <a:t>BERT</a:t>
                      </a:r>
                    </a:p>
                  </a:txBody>
                  <a:tcPr/>
                </a:tc>
                <a:extLst>
                  <a:ext uri="{0D108BD9-81ED-4DB2-BD59-A6C34878D82A}">
                    <a16:rowId xmlns:a16="http://schemas.microsoft.com/office/drawing/2014/main" val="1451702205"/>
                  </a:ext>
                </a:extLst>
              </a:tr>
              <a:tr h="370840">
                <a:tc>
                  <a:txBody>
                    <a:bodyPr/>
                    <a:lstStyle/>
                    <a:p>
                      <a:r>
                        <a:rPr lang="de-DE" dirty="0"/>
                        <a:t>Channel vs. Newspaper</a:t>
                      </a:r>
                    </a:p>
                  </a:txBody>
                  <a:tcPr/>
                </a:tc>
                <a:tc>
                  <a:txBody>
                    <a:bodyPr/>
                    <a:lstStyle/>
                    <a:p>
                      <a:r>
                        <a:rPr lang="de-DE" dirty="0"/>
                        <a:t>88.68</a:t>
                      </a:r>
                    </a:p>
                  </a:txBody>
                  <a:tcPr/>
                </a:tc>
                <a:tc>
                  <a:txBody>
                    <a:bodyPr/>
                    <a:lstStyle/>
                    <a:p>
                      <a:r>
                        <a:rPr lang="de-DE" dirty="0"/>
                        <a:t>93.58</a:t>
                      </a:r>
                    </a:p>
                  </a:txBody>
                  <a:tcPr/>
                </a:tc>
                <a:tc>
                  <a:txBody>
                    <a:bodyPr/>
                    <a:lstStyle/>
                    <a:p>
                      <a:r>
                        <a:rPr lang="de-DE" dirty="0"/>
                        <a:t>99.12</a:t>
                      </a:r>
                    </a:p>
                  </a:txBody>
                  <a:tcPr/>
                </a:tc>
                <a:extLst>
                  <a:ext uri="{0D108BD9-81ED-4DB2-BD59-A6C34878D82A}">
                    <a16:rowId xmlns:a16="http://schemas.microsoft.com/office/drawing/2014/main" val="1398315038"/>
                  </a:ext>
                </a:extLst>
              </a:tr>
              <a:tr h="370840">
                <a:tc>
                  <a:txBody>
                    <a:bodyPr/>
                    <a:lstStyle/>
                    <a:p>
                      <a:r>
                        <a:rPr lang="de-DE" dirty="0"/>
                        <a:t>Group vs. Group</a:t>
                      </a:r>
                    </a:p>
                  </a:txBody>
                  <a:tcPr/>
                </a:tc>
                <a:tc>
                  <a:txBody>
                    <a:bodyPr/>
                    <a:lstStyle/>
                    <a:p>
                      <a:r>
                        <a:rPr lang="de-DE" dirty="0"/>
                        <a:t>76.45</a:t>
                      </a:r>
                    </a:p>
                  </a:txBody>
                  <a:tcPr/>
                </a:tc>
                <a:tc>
                  <a:txBody>
                    <a:bodyPr/>
                    <a:lstStyle/>
                    <a:p>
                      <a:r>
                        <a:rPr lang="de-DE" dirty="0"/>
                        <a:t>89.41</a:t>
                      </a:r>
                    </a:p>
                  </a:txBody>
                  <a:tcPr/>
                </a:tc>
                <a:tc>
                  <a:txBody>
                    <a:bodyPr/>
                    <a:lstStyle/>
                    <a:p>
                      <a:r>
                        <a:rPr lang="de-DE" dirty="0"/>
                        <a:t>97.89</a:t>
                      </a:r>
                    </a:p>
                  </a:txBody>
                  <a:tcPr/>
                </a:tc>
                <a:extLst>
                  <a:ext uri="{0D108BD9-81ED-4DB2-BD59-A6C34878D82A}">
                    <a16:rowId xmlns:a16="http://schemas.microsoft.com/office/drawing/2014/main" val="1165570899"/>
                  </a:ext>
                </a:extLst>
              </a:tr>
              <a:tr h="370840">
                <a:tc>
                  <a:txBody>
                    <a:bodyPr/>
                    <a:lstStyle/>
                    <a:p>
                      <a:r>
                        <a:rPr lang="de-DE" dirty="0"/>
                        <a:t>Train vs. Test</a:t>
                      </a:r>
                    </a:p>
                  </a:txBody>
                  <a:tcPr/>
                </a:tc>
                <a:tc>
                  <a:txBody>
                    <a:bodyPr/>
                    <a:lstStyle/>
                    <a:p>
                      <a:r>
                        <a:rPr lang="de-DE" dirty="0"/>
                        <a:t>67.66</a:t>
                      </a:r>
                    </a:p>
                  </a:txBody>
                  <a:tcPr/>
                </a:tc>
                <a:tc>
                  <a:txBody>
                    <a:bodyPr/>
                    <a:lstStyle/>
                    <a:p>
                      <a:r>
                        <a:rPr lang="de-DE" dirty="0"/>
                        <a:t>72.37</a:t>
                      </a:r>
                    </a:p>
                  </a:txBody>
                  <a:tcPr/>
                </a:tc>
                <a:tc>
                  <a:txBody>
                    <a:bodyPr/>
                    <a:lstStyle/>
                    <a:p>
                      <a:r>
                        <a:rPr lang="de-DE" dirty="0"/>
                        <a:t>91.18</a:t>
                      </a:r>
                    </a:p>
                  </a:txBody>
                  <a:tcPr/>
                </a:tc>
                <a:extLst>
                  <a:ext uri="{0D108BD9-81ED-4DB2-BD59-A6C34878D82A}">
                    <a16:rowId xmlns:a16="http://schemas.microsoft.com/office/drawing/2014/main" val="1247597606"/>
                  </a:ext>
                </a:extLst>
              </a:tr>
            </a:tbl>
          </a:graphicData>
        </a:graphic>
      </p:graphicFrame>
      <p:sp>
        <p:nvSpPr>
          <p:cNvPr id="5" name="Foliennummernplatzhalter 4">
            <a:extLst>
              <a:ext uri="{FF2B5EF4-FFF2-40B4-BE49-F238E27FC236}">
                <a16:creationId xmlns:a16="http://schemas.microsoft.com/office/drawing/2014/main" id="{68BF6A8C-8973-79D2-200F-D55B20C1A75F}"/>
              </a:ext>
            </a:extLst>
          </p:cNvPr>
          <p:cNvSpPr>
            <a:spLocks noGrp="1"/>
          </p:cNvSpPr>
          <p:nvPr>
            <p:ph type="sldNum" sz="quarter" idx="8"/>
          </p:nvPr>
        </p:nvSpPr>
        <p:spPr/>
        <p:txBody>
          <a:bodyPr/>
          <a:lstStyle/>
          <a:p>
            <a:pPr lvl="0"/>
            <a:fld id="{C480BE09-99EC-4E9B-A0A6-014671E53241}" type="slidenum">
              <a:rPr lang="de-DE" smtClean="0"/>
              <a:t>21</a:t>
            </a:fld>
            <a:endParaRPr lang="de-DE"/>
          </a:p>
        </p:txBody>
      </p:sp>
      <p:sp>
        <p:nvSpPr>
          <p:cNvPr id="6" name="Fußzeilenplatzhalter 5">
            <a:extLst>
              <a:ext uri="{FF2B5EF4-FFF2-40B4-BE49-F238E27FC236}">
                <a16:creationId xmlns:a16="http://schemas.microsoft.com/office/drawing/2014/main" id="{70F7C316-D8B5-3783-D27A-B96B638F2A01}"/>
              </a:ext>
            </a:extLst>
          </p:cNvPr>
          <p:cNvSpPr>
            <a:spLocks noGrp="1"/>
          </p:cNvSpPr>
          <p:nvPr>
            <p:ph type="ftr" sz="quarter" idx="9"/>
          </p:nvPr>
        </p:nvSpPr>
        <p:spPr>
          <a:xfrm>
            <a:off x="9296400" y="6362702"/>
            <a:ext cx="4114800" cy="365129"/>
          </a:xfrm>
        </p:spPr>
        <p:txBody>
          <a:bodyPr/>
          <a:lstStyle/>
          <a:p>
            <a:pPr lvl="0"/>
            <a:r>
              <a:rPr lang="de-DE" dirty="0"/>
              <a:t>/24</a:t>
            </a:r>
          </a:p>
        </p:txBody>
      </p:sp>
    </p:spTree>
    <p:extLst>
      <p:ext uri="{BB962C8B-B14F-4D97-AF65-F5344CB8AC3E}">
        <p14:creationId xmlns:p14="http://schemas.microsoft.com/office/powerpoint/2010/main" val="2122554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045258-2682-5746-8DB6-0D283A34BC59}"/>
              </a:ext>
            </a:extLst>
          </p:cNvPr>
          <p:cNvSpPr>
            <a:spLocks noGrp="1"/>
          </p:cNvSpPr>
          <p:nvPr>
            <p:ph type="title"/>
          </p:nvPr>
        </p:nvSpPr>
        <p:spPr/>
        <p:txBody>
          <a:bodyPr/>
          <a:lstStyle/>
          <a:p>
            <a:r>
              <a:rPr lang="de-DE" dirty="0">
                <a:solidFill>
                  <a:srgbClr val="30A7DE"/>
                </a:solidFill>
              </a:rPr>
              <a:t>BUT…</a:t>
            </a:r>
            <a:endParaRPr lang="de-DE" dirty="0"/>
          </a:p>
        </p:txBody>
      </p:sp>
      <p:sp>
        <p:nvSpPr>
          <p:cNvPr id="3" name="Inhaltsplatzhalter 2">
            <a:extLst>
              <a:ext uri="{FF2B5EF4-FFF2-40B4-BE49-F238E27FC236}">
                <a16:creationId xmlns:a16="http://schemas.microsoft.com/office/drawing/2014/main" id="{7F891CCB-437D-6268-8FDF-91066B2B86CB}"/>
              </a:ext>
            </a:extLst>
          </p:cNvPr>
          <p:cNvSpPr>
            <a:spLocks noGrp="1"/>
          </p:cNvSpPr>
          <p:nvPr>
            <p:ph idx="1"/>
          </p:nvPr>
        </p:nvSpPr>
        <p:spPr/>
        <p:txBody>
          <a:bodyPr>
            <a:normAutofit lnSpcReduction="10000"/>
          </a:bodyPr>
          <a:lstStyle/>
          <a:p>
            <a:pPr marL="0" indent="0">
              <a:buNone/>
            </a:pPr>
            <a:r>
              <a:rPr lang="de-DE" dirty="0"/>
              <a:t>&gt;&gt;&gt; </a:t>
            </a:r>
            <a:r>
              <a:rPr lang="de-DE" dirty="0" err="1"/>
              <a:t>model.get_nearest_neighbors</a:t>
            </a:r>
            <a:r>
              <a:rPr lang="de-DE" dirty="0"/>
              <a:t>('</a:t>
            </a:r>
            <a:r>
              <a:rPr lang="de-DE" dirty="0" err="1"/>
              <a:t>corona</a:t>
            </a:r>
            <a:r>
              <a:rPr lang="de-DE" dirty="0"/>
              <a:t>', k=20)</a:t>
            </a:r>
          </a:p>
          <a:p>
            <a:pPr marL="0" indent="0">
              <a:buNone/>
            </a:pPr>
            <a:r>
              <a:rPr lang="de-DE" dirty="0"/>
              <a:t>[(0.695988118648529, '</a:t>
            </a:r>
            <a:r>
              <a:rPr lang="de-DE" dirty="0" err="1"/>
              <a:t>ungaria</a:t>
            </a:r>
            <a:r>
              <a:rPr lang="de-DE" dirty="0"/>
              <a:t>'), (0.6672549247741699, '</a:t>
            </a:r>
            <a:r>
              <a:rPr lang="de-DE" dirty="0" err="1"/>
              <a:t>coronas</a:t>
            </a:r>
            <a:r>
              <a:rPr lang="de-DE" dirty="0"/>
              <a:t>'), (0.6461941003799438, '</a:t>
            </a:r>
            <a:r>
              <a:rPr lang="de-DE" dirty="0" err="1"/>
              <a:t>mascota</a:t>
            </a:r>
            <a:r>
              <a:rPr lang="de-DE" dirty="0"/>
              <a:t>'), (0.6431934833526611, '</a:t>
            </a:r>
            <a:r>
              <a:rPr lang="de-DE" dirty="0" err="1"/>
              <a:t>leonis</a:t>
            </a:r>
            <a:r>
              <a:rPr lang="de-DE" dirty="0"/>
              <a:t>'), (0.6420835256576538, '</a:t>
            </a:r>
            <a:r>
              <a:rPr lang="de-DE" dirty="0" err="1"/>
              <a:t>gloria</a:t>
            </a:r>
            <a:r>
              <a:rPr lang="de-DE" dirty="0"/>
              <a:t>'), (0.6380131840705872, '</a:t>
            </a:r>
            <a:r>
              <a:rPr lang="de-DE" dirty="0" err="1"/>
              <a:t>florido</a:t>
            </a:r>
            <a:r>
              <a:rPr lang="de-DE" dirty="0"/>
              <a:t>'), (0.6333363652229309, '</a:t>
            </a:r>
            <a:r>
              <a:rPr lang="de-DE" dirty="0" err="1"/>
              <a:t>coronae</a:t>
            </a:r>
            <a:r>
              <a:rPr lang="de-DE" dirty="0"/>
              <a:t>'), (0.6286222338676453, '</a:t>
            </a:r>
            <a:r>
              <a:rPr lang="de-DE" dirty="0" err="1"/>
              <a:t>creata</a:t>
            </a:r>
            <a:r>
              <a:rPr lang="de-DE" dirty="0"/>
              <a:t>'), (0.6277955770492554, '</a:t>
            </a:r>
            <a:r>
              <a:rPr lang="de-DE" dirty="0" err="1"/>
              <a:t>patria</a:t>
            </a:r>
            <a:r>
              <a:rPr lang="de-DE" dirty="0"/>
              <a:t>'), (0.6270483732223511, '</a:t>
            </a:r>
            <a:r>
              <a:rPr lang="de-DE" dirty="0" err="1"/>
              <a:t>grecia</a:t>
            </a:r>
            <a:r>
              <a:rPr lang="de-DE" dirty="0"/>
              <a:t>'), (0.6253677010536194, '</a:t>
            </a:r>
            <a:r>
              <a:rPr lang="de-DE" dirty="0" err="1"/>
              <a:t>crucis</a:t>
            </a:r>
            <a:r>
              <a:rPr lang="de-DE" dirty="0"/>
              <a:t>'), (0.6240208148956299, '</a:t>
            </a:r>
            <a:r>
              <a:rPr lang="de-DE" dirty="0" err="1"/>
              <a:t>gran</a:t>
            </a:r>
            <a:r>
              <a:rPr lang="de-DE" dirty="0"/>
              <a:t>'), (0.6238141059875488, '</a:t>
            </a:r>
            <a:r>
              <a:rPr lang="de-DE" dirty="0" err="1"/>
              <a:t>aurora</a:t>
            </a:r>
            <a:r>
              <a:rPr lang="de-DE" dirty="0"/>
              <a:t>'), (0.6238107681274414, '</a:t>
            </a:r>
            <a:r>
              <a:rPr lang="de-DE" dirty="0" err="1"/>
              <a:t>hungaria</a:t>
            </a:r>
            <a:r>
              <a:rPr lang="de-DE" dirty="0"/>
              <a:t>'), (0.6226333379745483, '</a:t>
            </a:r>
            <a:r>
              <a:rPr lang="de-DE" dirty="0" err="1"/>
              <a:t>monarca</a:t>
            </a:r>
            <a:r>
              <a:rPr lang="de-DE" dirty="0"/>
              <a:t>'), (0.6222739219665527, '</a:t>
            </a:r>
            <a:r>
              <a:rPr lang="de-DE" dirty="0" err="1"/>
              <a:t>mexicani</a:t>
            </a:r>
            <a:r>
              <a:rPr lang="de-DE" dirty="0"/>
              <a:t>'), (0.6195427775382996, '</a:t>
            </a:r>
            <a:r>
              <a:rPr lang="de-DE" dirty="0" err="1"/>
              <a:t>saturno</a:t>
            </a:r>
            <a:r>
              <a:rPr lang="de-DE" dirty="0"/>
              <a:t>'), (0.6186578273773193, '</a:t>
            </a:r>
            <a:r>
              <a:rPr lang="de-DE" dirty="0" err="1"/>
              <a:t>scv</a:t>
            </a:r>
            <a:r>
              <a:rPr lang="de-DE" dirty="0"/>
              <a:t>'), (0.6180465817451477, '</a:t>
            </a:r>
            <a:r>
              <a:rPr lang="de-DE" dirty="0" err="1"/>
              <a:t>perfecta</a:t>
            </a:r>
            <a:r>
              <a:rPr lang="de-DE" dirty="0"/>
              <a:t>'), (0.6177297234535217, '</a:t>
            </a:r>
            <a:r>
              <a:rPr lang="de-DE" dirty="0" err="1"/>
              <a:t>campeador</a:t>
            </a:r>
            <a:r>
              <a:rPr lang="de-DE" dirty="0"/>
              <a:t>')]</a:t>
            </a:r>
          </a:p>
          <a:p>
            <a:endParaRPr lang="de-DE" dirty="0"/>
          </a:p>
        </p:txBody>
      </p:sp>
      <p:sp>
        <p:nvSpPr>
          <p:cNvPr id="4" name="Foliennummernplatzhalter 3">
            <a:extLst>
              <a:ext uri="{FF2B5EF4-FFF2-40B4-BE49-F238E27FC236}">
                <a16:creationId xmlns:a16="http://schemas.microsoft.com/office/drawing/2014/main" id="{1A0DBD77-8721-FBF0-9B53-BBCBA1836AA9}"/>
              </a:ext>
            </a:extLst>
          </p:cNvPr>
          <p:cNvSpPr>
            <a:spLocks noGrp="1"/>
          </p:cNvSpPr>
          <p:nvPr>
            <p:ph type="sldNum" sz="quarter" idx="8"/>
          </p:nvPr>
        </p:nvSpPr>
        <p:spPr/>
        <p:txBody>
          <a:bodyPr/>
          <a:lstStyle/>
          <a:p>
            <a:pPr lvl="0"/>
            <a:fld id="{C480BE09-99EC-4E9B-A0A6-014671E53241}" type="slidenum">
              <a:rPr lang="de-DE" smtClean="0"/>
              <a:t>22</a:t>
            </a:fld>
            <a:endParaRPr lang="de-DE"/>
          </a:p>
        </p:txBody>
      </p:sp>
      <p:sp>
        <p:nvSpPr>
          <p:cNvPr id="5" name="Fußzeilenplatzhalter 4">
            <a:extLst>
              <a:ext uri="{FF2B5EF4-FFF2-40B4-BE49-F238E27FC236}">
                <a16:creationId xmlns:a16="http://schemas.microsoft.com/office/drawing/2014/main" id="{0226AF5C-CCF8-E155-308A-9E5109D4238F}"/>
              </a:ext>
            </a:extLst>
          </p:cNvPr>
          <p:cNvSpPr>
            <a:spLocks noGrp="1"/>
          </p:cNvSpPr>
          <p:nvPr>
            <p:ph type="ftr" sz="quarter" idx="9"/>
          </p:nvPr>
        </p:nvSpPr>
        <p:spPr>
          <a:xfrm>
            <a:off x="9296403" y="6356351"/>
            <a:ext cx="4114800" cy="365129"/>
          </a:xfrm>
        </p:spPr>
        <p:txBody>
          <a:bodyPr/>
          <a:lstStyle/>
          <a:p>
            <a:pPr lvl="0"/>
            <a:r>
              <a:rPr lang="de-DE" dirty="0"/>
              <a:t>/24</a:t>
            </a:r>
          </a:p>
        </p:txBody>
      </p:sp>
    </p:spTree>
    <p:extLst>
      <p:ext uri="{BB962C8B-B14F-4D97-AF65-F5344CB8AC3E}">
        <p14:creationId xmlns:p14="http://schemas.microsoft.com/office/powerpoint/2010/main" val="2769062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6A5EB7-A827-E3A3-33F3-22E9EAD76F9A}"/>
              </a:ext>
            </a:extLst>
          </p:cNvPr>
          <p:cNvSpPr>
            <a:spLocks noGrp="1"/>
          </p:cNvSpPr>
          <p:nvPr>
            <p:ph type="title"/>
          </p:nvPr>
        </p:nvSpPr>
        <p:spPr/>
        <p:txBody>
          <a:bodyPr/>
          <a:lstStyle/>
          <a:p>
            <a:r>
              <a:rPr lang="en-GB" dirty="0">
                <a:solidFill>
                  <a:srgbClr val="30A7DE"/>
                </a:solidFill>
              </a:rPr>
              <a:t>Further</a:t>
            </a:r>
            <a:r>
              <a:rPr lang="en-GB" dirty="0"/>
              <a:t> </a:t>
            </a:r>
            <a:r>
              <a:rPr lang="en-GB" dirty="0">
                <a:solidFill>
                  <a:srgbClr val="30A7DE"/>
                </a:solidFill>
              </a:rPr>
              <a:t>improvements</a:t>
            </a:r>
          </a:p>
        </p:txBody>
      </p:sp>
      <p:sp>
        <p:nvSpPr>
          <p:cNvPr id="3" name="Inhaltsplatzhalter 2">
            <a:extLst>
              <a:ext uri="{FF2B5EF4-FFF2-40B4-BE49-F238E27FC236}">
                <a16:creationId xmlns:a16="http://schemas.microsoft.com/office/drawing/2014/main" id="{AD75CE52-4CFA-5FC6-6691-7669650668C2}"/>
              </a:ext>
            </a:extLst>
          </p:cNvPr>
          <p:cNvSpPr>
            <a:spLocks noGrp="1"/>
          </p:cNvSpPr>
          <p:nvPr>
            <p:ph idx="1"/>
          </p:nvPr>
        </p:nvSpPr>
        <p:spPr>
          <a:xfrm>
            <a:off x="838203" y="1727198"/>
            <a:ext cx="10515600" cy="5130802"/>
          </a:xfrm>
        </p:spPr>
        <p:txBody>
          <a:bodyPr>
            <a:normAutofit/>
          </a:bodyPr>
          <a:lstStyle/>
          <a:p>
            <a:pPr marL="0" indent="0">
              <a:buNone/>
            </a:pPr>
            <a:r>
              <a:rPr lang="en-GB" dirty="0"/>
              <a:t>Data pre-processing:</a:t>
            </a:r>
          </a:p>
          <a:p>
            <a:r>
              <a:rPr lang="en-GB" dirty="0"/>
              <a:t>Translating exclamation marks into vectors</a:t>
            </a:r>
          </a:p>
          <a:p>
            <a:r>
              <a:rPr lang="en-GB" dirty="0"/>
              <a:t>Use a sign for words in all caps</a:t>
            </a:r>
          </a:p>
          <a:p>
            <a:pPr marL="0" indent="0">
              <a:buNone/>
            </a:pPr>
            <a:r>
              <a:rPr lang="en-GB" dirty="0"/>
              <a:t>Embeddings:</a:t>
            </a:r>
          </a:p>
          <a:p>
            <a:r>
              <a:rPr lang="en-GB" dirty="0"/>
              <a:t>Pretraining my own covid-embeddings</a:t>
            </a:r>
          </a:p>
          <a:p>
            <a:pPr marL="0" indent="0">
              <a:buNone/>
            </a:pPr>
            <a:r>
              <a:rPr lang="en-GB" dirty="0"/>
              <a:t>Variations:</a:t>
            </a:r>
          </a:p>
          <a:p>
            <a:r>
              <a:rPr lang="en-GB" dirty="0"/>
              <a:t>Masking</a:t>
            </a:r>
          </a:p>
          <a:p>
            <a:r>
              <a:rPr lang="en-GB" dirty="0"/>
              <a:t>Specific topic</a:t>
            </a:r>
          </a:p>
          <a:p>
            <a:r>
              <a:rPr lang="en-GB" dirty="0"/>
              <a:t>Larger datasets</a:t>
            </a:r>
          </a:p>
          <a:p>
            <a:r>
              <a:rPr lang="en-GB" dirty="0"/>
              <a:t>More specific samples</a:t>
            </a:r>
          </a:p>
          <a:p>
            <a:endParaRPr lang="en-GB" dirty="0"/>
          </a:p>
          <a:p>
            <a:endParaRPr lang="de-DE" dirty="0"/>
          </a:p>
        </p:txBody>
      </p:sp>
      <p:sp>
        <p:nvSpPr>
          <p:cNvPr id="4" name="Foliennummernplatzhalter 3">
            <a:extLst>
              <a:ext uri="{FF2B5EF4-FFF2-40B4-BE49-F238E27FC236}">
                <a16:creationId xmlns:a16="http://schemas.microsoft.com/office/drawing/2014/main" id="{EF46E8BF-F9D3-52F9-9B65-17223D7C9F46}"/>
              </a:ext>
            </a:extLst>
          </p:cNvPr>
          <p:cNvSpPr>
            <a:spLocks noGrp="1"/>
          </p:cNvSpPr>
          <p:nvPr>
            <p:ph type="sldNum" sz="quarter" idx="8"/>
          </p:nvPr>
        </p:nvSpPr>
        <p:spPr/>
        <p:txBody>
          <a:bodyPr/>
          <a:lstStyle/>
          <a:p>
            <a:pPr lvl="0"/>
            <a:fld id="{C480BE09-99EC-4E9B-A0A6-014671E53241}" type="slidenum">
              <a:rPr lang="de-DE" smtClean="0"/>
              <a:t>23</a:t>
            </a:fld>
            <a:endParaRPr lang="de-DE"/>
          </a:p>
        </p:txBody>
      </p:sp>
      <p:sp>
        <p:nvSpPr>
          <p:cNvPr id="5" name="Fußzeilenplatzhalter 4">
            <a:extLst>
              <a:ext uri="{FF2B5EF4-FFF2-40B4-BE49-F238E27FC236}">
                <a16:creationId xmlns:a16="http://schemas.microsoft.com/office/drawing/2014/main" id="{A4C8A296-A94F-50CE-173B-351F7B14A8B7}"/>
              </a:ext>
            </a:extLst>
          </p:cNvPr>
          <p:cNvSpPr>
            <a:spLocks noGrp="1"/>
          </p:cNvSpPr>
          <p:nvPr>
            <p:ph type="ftr" sz="quarter" idx="9"/>
          </p:nvPr>
        </p:nvSpPr>
        <p:spPr>
          <a:xfrm>
            <a:off x="9296403" y="6356353"/>
            <a:ext cx="4114800" cy="365129"/>
          </a:xfrm>
        </p:spPr>
        <p:txBody>
          <a:bodyPr/>
          <a:lstStyle/>
          <a:p>
            <a:pPr lvl="0"/>
            <a:r>
              <a:rPr lang="de-DE" dirty="0"/>
              <a:t>/24</a:t>
            </a:r>
          </a:p>
        </p:txBody>
      </p:sp>
    </p:spTree>
    <p:extLst>
      <p:ext uri="{BB962C8B-B14F-4D97-AF65-F5344CB8AC3E}">
        <p14:creationId xmlns:p14="http://schemas.microsoft.com/office/powerpoint/2010/main" val="2986264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AC4FE-5BA8-AF19-FB43-8F343EAE66CD}"/>
              </a:ext>
            </a:extLst>
          </p:cNvPr>
          <p:cNvSpPr txBox="1">
            <a:spLocks noGrp="1"/>
          </p:cNvSpPr>
          <p:nvPr>
            <p:ph type="ctrTitle"/>
          </p:nvPr>
        </p:nvSpPr>
        <p:spPr/>
        <p:txBody>
          <a:bodyPr/>
          <a:lstStyle/>
          <a:p>
            <a:pPr lvl="0"/>
            <a:r>
              <a:rPr lang="de-DE"/>
              <a:t>Thank you for attending!</a:t>
            </a:r>
          </a:p>
        </p:txBody>
      </p:sp>
      <p:sp>
        <p:nvSpPr>
          <p:cNvPr id="3" name="Untertitel 2">
            <a:extLst>
              <a:ext uri="{FF2B5EF4-FFF2-40B4-BE49-F238E27FC236}">
                <a16:creationId xmlns:a16="http://schemas.microsoft.com/office/drawing/2014/main" id="{4B84EE20-D58D-7DE9-D3FC-E89C425DA47C}"/>
              </a:ext>
            </a:extLst>
          </p:cNvPr>
          <p:cNvSpPr txBox="1">
            <a:spLocks noGrp="1"/>
          </p:cNvSpPr>
          <p:nvPr>
            <p:ph type="subTitle" idx="1"/>
          </p:nvPr>
        </p:nvSpPr>
        <p:spPr/>
        <p:txBody>
          <a:bodyPr/>
          <a:lstStyle/>
          <a:p>
            <a:pPr lvl="0"/>
            <a:r>
              <a:rPr lang="de-DE">
                <a:hlinkClick r:id="rId2"/>
              </a:rPr>
              <a:t>borges@uni-bonn.de</a:t>
            </a:r>
            <a:endParaRPr lang="de-DE"/>
          </a:p>
          <a:p>
            <a:pPr lvl="0"/>
            <a:r>
              <a:rPr lang="de-DE">
                <a:latin typeface="-apple-system"/>
                <a:hlinkClick r:id="rId3"/>
              </a:rPr>
              <a:t>linkedin.com/in/rebekka-borges-736329277</a:t>
            </a:r>
            <a:endParaRPr lang="de-DE"/>
          </a:p>
        </p:txBody>
      </p:sp>
      <p:pic>
        <p:nvPicPr>
          <p:cNvPr id="4" name="Picture 6" descr="Wissenschaftsregion Bonn :: Fraunhofer-Institut für Kommunikation,  Informationsverarbeitung und Ergonomie FKIE">
            <a:extLst>
              <a:ext uri="{FF2B5EF4-FFF2-40B4-BE49-F238E27FC236}">
                <a16:creationId xmlns:a16="http://schemas.microsoft.com/office/drawing/2014/main" id="{632A1B92-6EE5-79F5-2F4B-0D8D5F8FAB6A}"/>
              </a:ext>
            </a:extLst>
          </p:cNvPr>
          <p:cNvPicPr>
            <a:picLocks noChangeAspect="1"/>
          </p:cNvPicPr>
          <p:nvPr/>
        </p:nvPicPr>
        <p:blipFill>
          <a:blip r:embed="rId4"/>
          <a:srcRect/>
          <a:stretch>
            <a:fillRect/>
          </a:stretch>
        </p:blipFill>
        <p:spPr>
          <a:xfrm>
            <a:off x="2860279" y="5060198"/>
            <a:ext cx="3344509" cy="912141"/>
          </a:xfrm>
          <a:prstGeom prst="rect">
            <a:avLst/>
          </a:prstGeom>
          <a:noFill/>
          <a:ln cap="flat">
            <a:noFill/>
          </a:ln>
        </p:spPr>
      </p:pic>
      <p:pic>
        <p:nvPicPr>
          <p:cNvPr id="5" name="Picture 10" descr="Universität Bonn">
            <a:extLst>
              <a:ext uri="{FF2B5EF4-FFF2-40B4-BE49-F238E27FC236}">
                <a16:creationId xmlns:a16="http://schemas.microsoft.com/office/drawing/2014/main" id="{9EFC3C4B-4E5A-5E3B-F768-1DC2A57F5056}"/>
              </a:ext>
            </a:extLst>
          </p:cNvPr>
          <p:cNvPicPr>
            <a:picLocks noChangeAspect="1"/>
          </p:cNvPicPr>
          <p:nvPr/>
        </p:nvPicPr>
        <p:blipFill>
          <a:blip r:embed="rId5"/>
          <a:srcRect/>
          <a:stretch>
            <a:fillRect/>
          </a:stretch>
        </p:blipFill>
        <p:spPr>
          <a:xfrm>
            <a:off x="6483763" y="4543269"/>
            <a:ext cx="2642433" cy="1429070"/>
          </a:xfrm>
          <a:prstGeom prst="rect">
            <a:avLst/>
          </a:prstGeom>
          <a:noFill/>
          <a:ln cap="flat">
            <a:noFill/>
          </a:ln>
        </p:spPr>
      </p:pic>
      <p:sp>
        <p:nvSpPr>
          <p:cNvPr id="6" name="Inhaltsplatzhalter 2">
            <a:extLst>
              <a:ext uri="{FF2B5EF4-FFF2-40B4-BE49-F238E27FC236}">
                <a16:creationId xmlns:a16="http://schemas.microsoft.com/office/drawing/2014/main" id="{5C190D84-2314-A360-5A72-A7C5E22CBBA2}"/>
              </a:ext>
            </a:extLst>
          </p:cNvPr>
          <p:cNvSpPr txBox="1">
            <a:spLocks/>
          </p:cNvSpPr>
          <p:nvPr/>
        </p:nvSpPr>
        <p:spPr>
          <a:xfrm>
            <a:off x="633667" y="1021171"/>
            <a:ext cx="2530639" cy="562401"/>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de-DE"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0070C0"/>
                </a:solidFill>
              </a:rPr>
              <a:t>BQQM</a:t>
            </a:r>
          </a:p>
        </p:txBody>
      </p:sp>
      <p:sp>
        <p:nvSpPr>
          <p:cNvPr id="7" name="Inhaltsplatzhalter 2">
            <a:extLst>
              <a:ext uri="{FF2B5EF4-FFF2-40B4-BE49-F238E27FC236}">
                <a16:creationId xmlns:a16="http://schemas.microsoft.com/office/drawing/2014/main" id="{A76C3EC9-FC4A-0C4E-B53F-A677B8FB6D2F}"/>
              </a:ext>
            </a:extLst>
          </p:cNvPr>
          <p:cNvSpPr txBox="1">
            <a:spLocks/>
          </p:cNvSpPr>
          <p:nvPr/>
        </p:nvSpPr>
        <p:spPr>
          <a:xfrm>
            <a:off x="8245645" y="841161"/>
            <a:ext cx="2530639" cy="562400"/>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de-DE"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solidFill>
                  <a:srgbClr val="0070C0"/>
                </a:solidFill>
              </a:rPr>
              <a:t>Adventsqalender</a:t>
            </a:r>
            <a:endParaRPr lang="de-DE" dirty="0">
              <a:solidFill>
                <a:srgbClr val="0070C0"/>
              </a:solidFill>
            </a:endParaRPr>
          </a:p>
        </p:txBody>
      </p:sp>
      <p:sp>
        <p:nvSpPr>
          <p:cNvPr id="8" name="Inhaltsplatzhalter 2">
            <a:extLst>
              <a:ext uri="{FF2B5EF4-FFF2-40B4-BE49-F238E27FC236}">
                <a16:creationId xmlns:a16="http://schemas.microsoft.com/office/drawing/2014/main" id="{E3C9A54D-CED0-94EA-8F45-832E67CF0AC3}"/>
              </a:ext>
            </a:extLst>
          </p:cNvPr>
          <p:cNvSpPr txBox="1">
            <a:spLocks/>
          </p:cNvSpPr>
          <p:nvPr/>
        </p:nvSpPr>
        <p:spPr>
          <a:xfrm>
            <a:off x="4385515" y="559962"/>
            <a:ext cx="2530639" cy="562400"/>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de-DE"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solidFill>
                  <a:srgbClr val="0070C0"/>
                </a:solidFill>
              </a:rPr>
              <a:t>Pfertility</a:t>
            </a:r>
            <a:endParaRPr lang="de-DE" dirty="0">
              <a:solidFill>
                <a:srgbClr val="0070C0"/>
              </a:solidFill>
            </a:endParaRPr>
          </a:p>
        </p:txBody>
      </p:sp>
      <p:sp>
        <p:nvSpPr>
          <p:cNvPr id="9" name="Inhaltsplatzhalter 2">
            <a:extLst>
              <a:ext uri="{FF2B5EF4-FFF2-40B4-BE49-F238E27FC236}">
                <a16:creationId xmlns:a16="http://schemas.microsoft.com/office/drawing/2014/main" id="{58162FCC-24D2-3A13-29D6-24A413E0CEAE}"/>
              </a:ext>
            </a:extLst>
          </p:cNvPr>
          <p:cNvSpPr txBox="1">
            <a:spLocks/>
          </p:cNvSpPr>
          <p:nvPr/>
        </p:nvSpPr>
        <p:spPr>
          <a:xfrm>
            <a:off x="2860279" y="1288920"/>
            <a:ext cx="2530639" cy="562400"/>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de-DE"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solidFill>
                  <a:srgbClr val="0070C0"/>
                </a:solidFill>
              </a:rPr>
              <a:t>Covidiot</a:t>
            </a:r>
            <a:endParaRPr lang="de-DE" dirty="0">
              <a:solidFill>
                <a:srgbClr val="0070C0"/>
              </a:solidFill>
            </a:endParaRPr>
          </a:p>
        </p:txBody>
      </p:sp>
      <p:sp>
        <p:nvSpPr>
          <p:cNvPr id="10" name="Inhaltsplatzhalter 2">
            <a:extLst>
              <a:ext uri="{FF2B5EF4-FFF2-40B4-BE49-F238E27FC236}">
                <a16:creationId xmlns:a16="http://schemas.microsoft.com/office/drawing/2014/main" id="{C2416928-0AB4-52B5-83C6-80DCC1EF4877}"/>
              </a:ext>
            </a:extLst>
          </p:cNvPr>
          <p:cNvSpPr txBox="1">
            <a:spLocks/>
          </p:cNvSpPr>
          <p:nvPr/>
        </p:nvSpPr>
        <p:spPr>
          <a:xfrm>
            <a:off x="5032021" y="1600201"/>
            <a:ext cx="5545916" cy="835136"/>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de-DE"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0070C0"/>
                </a:solidFill>
              </a:rPr>
              <a:t>deshalb ist Wiederstand jetzt auch Flicht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7">
    <p:bg>
      <p:bgPr>
        <a:solidFill>
          <a:srgbClr val="30A7DE">
            <a:alpha val="35000"/>
          </a:srgb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E39F7-D85A-9599-C8DA-5B107F99DA34}"/>
              </a:ext>
            </a:extLst>
          </p:cNvPr>
          <p:cNvSpPr txBox="1">
            <a:spLocks noGrp="1"/>
          </p:cNvSpPr>
          <p:nvPr>
            <p:ph type="ctrTitle"/>
          </p:nvPr>
        </p:nvSpPr>
        <p:spPr>
          <a:xfrm>
            <a:off x="1792708" y="412083"/>
            <a:ext cx="9637291" cy="2989182"/>
          </a:xfrm>
        </p:spPr>
        <p:txBody>
          <a:bodyPr anchorCtr="0"/>
          <a:lstStyle/>
          <a:p>
            <a:pPr lvl="0" algn="r"/>
            <a:r>
              <a:rPr lang="de-DE">
                <a:latin typeface="Calibri" pitchFamily="34"/>
              </a:rPr>
              <a:t>1. Covid Sceptics on Telegram and their writing style</a:t>
            </a:r>
          </a:p>
        </p:txBody>
      </p:sp>
      <p:pic>
        <p:nvPicPr>
          <p:cNvPr id="3" name="Grafik 4">
            <a:extLst>
              <a:ext uri="{FF2B5EF4-FFF2-40B4-BE49-F238E27FC236}">
                <a16:creationId xmlns:a16="http://schemas.microsoft.com/office/drawing/2014/main" id="{FD1C7A72-581D-EAAD-C818-D8B9AF1608BF}"/>
              </a:ext>
            </a:extLst>
          </p:cNvPr>
          <p:cNvPicPr>
            <a:picLocks noChangeAspect="1"/>
          </p:cNvPicPr>
          <p:nvPr/>
        </p:nvPicPr>
        <p:blipFill>
          <a:blip r:embed="rId2"/>
          <a:stretch>
            <a:fillRect/>
          </a:stretch>
        </p:blipFill>
        <p:spPr>
          <a:xfrm>
            <a:off x="617284" y="2988176"/>
            <a:ext cx="3313364" cy="3313364"/>
          </a:xfrm>
          <a:prstGeom prst="flowChartConnector">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CA1DF-0F07-7C9D-171A-5C764A3F8FB2}"/>
              </a:ext>
            </a:extLst>
          </p:cNvPr>
          <p:cNvSpPr txBox="1">
            <a:spLocks noGrp="1"/>
          </p:cNvSpPr>
          <p:nvPr>
            <p:ph type="title"/>
          </p:nvPr>
        </p:nvSpPr>
        <p:spPr/>
        <p:txBody>
          <a:bodyPr/>
          <a:lstStyle/>
          <a:p>
            <a:pPr lvl="0"/>
            <a:r>
              <a:rPr lang="en-GB" sz="5400" dirty="0">
                <a:solidFill>
                  <a:srgbClr val="30A7DE"/>
                </a:solidFill>
              </a:rPr>
              <a:t>Recap: Covid Sceptics</a:t>
            </a:r>
          </a:p>
        </p:txBody>
      </p:sp>
      <p:sp>
        <p:nvSpPr>
          <p:cNvPr id="3" name="Inhaltsplatzhalter 2">
            <a:extLst>
              <a:ext uri="{FF2B5EF4-FFF2-40B4-BE49-F238E27FC236}">
                <a16:creationId xmlns:a16="http://schemas.microsoft.com/office/drawing/2014/main" id="{83F6998A-36C1-82EB-243B-0B629887BE2D}"/>
              </a:ext>
            </a:extLst>
          </p:cNvPr>
          <p:cNvSpPr txBox="1">
            <a:spLocks noGrp="1"/>
          </p:cNvSpPr>
          <p:nvPr>
            <p:ph idx="1"/>
          </p:nvPr>
        </p:nvSpPr>
        <p:spPr/>
        <p:txBody>
          <a:bodyPr/>
          <a:lstStyle/>
          <a:p>
            <a:pPr lvl="0"/>
            <a:r>
              <a:rPr lang="de-DE" dirty="0" err="1"/>
              <a:t>Sceptic</a:t>
            </a:r>
            <a:r>
              <a:rPr lang="de-DE" dirty="0"/>
              <a:t> </a:t>
            </a:r>
            <a:r>
              <a:rPr lang="de-DE" dirty="0" err="1"/>
              <a:t>regarding</a:t>
            </a:r>
            <a:r>
              <a:rPr lang="de-DE" dirty="0"/>
              <a:t> </a:t>
            </a:r>
            <a:r>
              <a:rPr lang="de-DE" dirty="0" err="1"/>
              <a:t>the</a:t>
            </a:r>
            <a:r>
              <a:rPr lang="de-DE" dirty="0"/>
              <a:t> </a:t>
            </a:r>
            <a:r>
              <a:rPr lang="de-DE" dirty="0" err="1"/>
              <a:t>existance</a:t>
            </a:r>
            <a:r>
              <a:rPr lang="de-DE" dirty="0"/>
              <a:t> / </a:t>
            </a:r>
            <a:r>
              <a:rPr lang="de-DE" dirty="0" err="1"/>
              <a:t>danger</a:t>
            </a:r>
            <a:r>
              <a:rPr lang="de-DE" dirty="0"/>
              <a:t> </a:t>
            </a:r>
            <a:r>
              <a:rPr lang="de-DE" dirty="0" err="1"/>
              <a:t>of</a:t>
            </a:r>
            <a:r>
              <a:rPr lang="de-DE" dirty="0"/>
              <a:t> </a:t>
            </a:r>
            <a:r>
              <a:rPr lang="de-DE" dirty="0" err="1"/>
              <a:t>covid</a:t>
            </a:r>
            <a:endParaRPr lang="de-DE" dirty="0"/>
          </a:p>
          <a:p>
            <a:pPr lvl="0"/>
            <a:r>
              <a:rPr lang="de-DE" dirty="0"/>
              <a:t>Broad </a:t>
            </a:r>
            <a:r>
              <a:rPr lang="de-DE" dirty="0" err="1"/>
              <a:t>spectrum</a:t>
            </a:r>
            <a:r>
              <a:rPr lang="de-DE" dirty="0"/>
              <a:t> </a:t>
            </a:r>
            <a:r>
              <a:rPr lang="de-DE" dirty="0" err="1"/>
              <a:t>from</a:t>
            </a:r>
            <a:r>
              <a:rPr lang="de-DE" dirty="0"/>
              <a:t> </a:t>
            </a:r>
            <a:r>
              <a:rPr lang="de-DE" dirty="0" err="1"/>
              <a:t>heterogenious</a:t>
            </a:r>
            <a:r>
              <a:rPr lang="de-DE" dirty="0"/>
              <a:t> </a:t>
            </a:r>
            <a:r>
              <a:rPr lang="de-DE" dirty="0" err="1"/>
              <a:t>groups</a:t>
            </a:r>
            <a:r>
              <a:rPr lang="de-DE" dirty="0"/>
              <a:t> </a:t>
            </a:r>
            <a:r>
              <a:rPr lang="de-DE" dirty="0" err="1"/>
              <a:t>of</a:t>
            </a:r>
            <a:r>
              <a:rPr lang="de-DE" dirty="0"/>
              <a:t> </a:t>
            </a:r>
            <a:r>
              <a:rPr lang="de-DE" dirty="0" err="1"/>
              <a:t>the</a:t>
            </a:r>
            <a:r>
              <a:rPr lang="de-DE" dirty="0"/>
              <a:t> </a:t>
            </a:r>
            <a:r>
              <a:rPr lang="de-DE" dirty="0" err="1"/>
              <a:t>society</a:t>
            </a:r>
            <a:endParaRPr lang="de-DE" dirty="0"/>
          </a:p>
          <a:p>
            <a:pPr lvl="0"/>
            <a:r>
              <a:rPr lang="de-DE" dirty="0"/>
              <a:t>Telegram Network </a:t>
            </a:r>
            <a:r>
              <a:rPr lang="de-DE" dirty="0" err="1"/>
              <a:t>with</a:t>
            </a:r>
            <a:r>
              <a:rPr lang="de-DE" dirty="0"/>
              <a:t> </a:t>
            </a:r>
            <a:r>
              <a:rPr lang="de-DE" dirty="0" err="1"/>
              <a:t>enormous</a:t>
            </a:r>
            <a:r>
              <a:rPr lang="de-DE" dirty="0"/>
              <a:t> </a:t>
            </a:r>
            <a:r>
              <a:rPr lang="de-DE" dirty="0" err="1"/>
              <a:t>groups</a:t>
            </a:r>
            <a:r>
              <a:rPr lang="de-DE" dirty="0"/>
              <a:t>, informative </a:t>
            </a:r>
            <a:r>
              <a:rPr lang="de-DE" dirty="0" err="1"/>
              <a:t>channels</a:t>
            </a:r>
            <a:r>
              <a:rPr lang="de-DE" dirty="0"/>
              <a:t>, </a:t>
            </a:r>
            <a:r>
              <a:rPr lang="de-DE" dirty="0" err="1"/>
              <a:t>channels</a:t>
            </a:r>
            <a:r>
              <a:rPr lang="de-DE" dirty="0"/>
              <a:t> </a:t>
            </a:r>
            <a:r>
              <a:rPr lang="de-DE" dirty="0" err="1"/>
              <a:t>by</a:t>
            </a:r>
            <a:r>
              <a:rPr lang="de-DE" dirty="0"/>
              <a:t> VIPs, echo </a:t>
            </a:r>
            <a:r>
              <a:rPr lang="de-DE" dirty="0" err="1"/>
              <a:t>chamber</a:t>
            </a:r>
            <a:r>
              <a:rPr lang="de-DE" dirty="0"/>
              <a:t>, </a:t>
            </a:r>
            <a:r>
              <a:rPr lang="de-DE" dirty="0" err="1"/>
              <a:t>bubbles</a:t>
            </a:r>
            <a:endParaRPr lang="de-DE" dirty="0"/>
          </a:p>
        </p:txBody>
      </p:sp>
      <p:sp>
        <p:nvSpPr>
          <p:cNvPr id="5" name="Foliennummernplatzhalter 4">
            <a:extLst>
              <a:ext uri="{FF2B5EF4-FFF2-40B4-BE49-F238E27FC236}">
                <a16:creationId xmlns:a16="http://schemas.microsoft.com/office/drawing/2014/main" id="{41186BB0-5ABF-12A3-5455-25DB4DE65778}"/>
              </a:ext>
            </a:extLst>
          </p:cNvPr>
          <p:cNvSpPr>
            <a:spLocks noGrp="1"/>
          </p:cNvSpPr>
          <p:nvPr>
            <p:ph type="sldNum" sz="quarter" idx="8"/>
          </p:nvPr>
        </p:nvSpPr>
        <p:spPr/>
        <p:txBody>
          <a:bodyPr/>
          <a:lstStyle/>
          <a:p>
            <a:pPr lvl="0"/>
            <a:fld id="{C480BE09-99EC-4E9B-A0A6-014671E53241}" type="slidenum">
              <a:rPr lang="de-DE" smtClean="0"/>
              <a:t>4</a:t>
            </a:fld>
            <a:endParaRPr lang="de-DE"/>
          </a:p>
        </p:txBody>
      </p:sp>
      <p:sp>
        <p:nvSpPr>
          <p:cNvPr id="6" name="Fußzeilenplatzhalter 5">
            <a:extLst>
              <a:ext uri="{FF2B5EF4-FFF2-40B4-BE49-F238E27FC236}">
                <a16:creationId xmlns:a16="http://schemas.microsoft.com/office/drawing/2014/main" id="{22113407-E16C-DCD6-9EE2-99D389E7F870}"/>
              </a:ext>
            </a:extLst>
          </p:cNvPr>
          <p:cNvSpPr>
            <a:spLocks noGrp="1"/>
          </p:cNvSpPr>
          <p:nvPr>
            <p:ph type="ftr" sz="quarter" idx="9"/>
          </p:nvPr>
        </p:nvSpPr>
        <p:spPr>
          <a:xfrm>
            <a:off x="9296403" y="6356351"/>
            <a:ext cx="4114800" cy="365129"/>
          </a:xfrm>
        </p:spPr>
        <p:txBody>
          <a:bodyPr/>
          <a:lstStyle/>
          <a:p>
            <a:pPr lvl="0"/>
            <a:r>
              <a:rPr lang="de-DE" dirty="0"/>
              <a:t>/24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E5946-DA97-87AE-0B1A-B68BD5C368BF}"/>
              </a:ext>
            </a:extLst>
          </p:cNvPr>
          <p:cNvSpPr txBox="1">
            <a:spLocks noGrp="1"/>
          </p:cNvSpPr>
          <p:nvPr>
            <p:ph type="title"/>
          </p:nvPr>
        </p:nvSpPr>
        <p:spPr/>
        <p:txBody>
          <a:bodyPr/>
          <a:lstStyle/>
          <a:p>
            <a:pPr lvl="0"/>
            <a:r>
              <a:rPr lang="de-DE" sz="5400" dirty="0" err="1">
                <a:solidFill>
                  <a:srgbClr val="30A7DE"/>
                </a:solidFill>
              </a:rPr>
              <a:t>Why</a:t>
            </a:r>
            <a:r>
              <a:rPr lang="de-DE" sz="5400" dirty="0">
                <a:solidFill>
                  <a:srgbClr val="30A7DE"/>
                </a:solidFill>
              </a:rPr>
              <a:t> Telegram?</a:t>
            </a:r>
            <a:endParaRPr lang="de-DE" dirty="0"/>
          </a:p>
        </p:txBody>
      </p:sp>
      <p:sp>
        <p:nvSpPr>
          <p:cNvPr id="3" name="Inhaltsplatzhalter 2">
            <a:extLst>
              <a:ext uri="{FF2B5EF4-FFF2-40B4-BE49-F238E27FC236}">
                <a16:creationId xmlns:a16="http://schemas.microsoft.com/office/drawing/2014/main" id="{5DBF647B-42A5-6F37-55FF-0115FECF9864}"/>
              </a:ext>
            </a:extLst>
          </p:cNvPr>
          <p:cNvSpPr txBox="1">
            <a:spLocks noGrp="1"/>
          </p:cNvSpPr>
          <p:nvPr>
            <p:ph idx="1"/>
          </p:nvPr>
        </p:nvSpPr>
        <p:spPr/>
        <p:txBody>
          <a:bodyPr/>
          <a:lstStyle/>
          <a:p>
            <a:pPr lvl="0"/>
            <a:r>
              <a:rPr lang="de-DE" dirty="0"/>
              <a:t>Messenger = </a:t>
            </a:r>
            <a:r>
              <a:rPr lang="de-DE" dirty="0" err="1"/>
              <a:t>no</a:t>
            </a:r>
            <a:r>
              <a:rPr lang="de-DE" dirty="0"/>
              <a:t> </a:t>
            </a:r>
            <a:r>
              <a:rPr lang="de-DE" dirty="0" err="1"/>
              <a:t>censorship</a:t>
            </a:r>
            <a:endParaRPr lang="de-DE" dirty="0"/>
          </a:p>
          <a:p>
            <a:pPr lvl="0"/>
            <a:r>
              <a:rPr lang="de-DE" dirty="0"/>
              <a:t>Large, </a:t>
            </a:r>
            <a:r>
              <a:rPr lang="de-DE" dirty="0" err="1"/>
              <a:t>public</a:t>
            </a:r>
            <a:r>
              <a:rPr lang="de-DE" dirty="0"/>
              <a:t> </a:t>
            </a:r>
            <a:r>
              <a:rPr lang="de-DE" dirty="0" err="1"/>
              <a:t>groups</a:t>
            </a:r>
            <a:r>
              <a:rPr lang="de-DE" dirty="0"/>
              <a:t> / </a:t>
            </a:r>
            <a:r>
              <a:rPr lang="de-DE" dirty="0" err="1"/>
              <a:t>channels</a:t>
            </a:r>
            <a:r>
              <a:rPr lang="de-DE" dirty="0"/>
              <a:t> &amp; easy </a:t>
            </a:r>
            <a:r>
              <a:rPr lang="de-DE" dirty="0" err="1"/>
              <a:t>linking</a:t>
            </a:r>
            <a:endParaRPr lang="de-DE" dirty="0"/>
          </a:p>
          <a:p>
            <a:pPr marL="0" lvl="0" indent="0">
              <a:buNone/>
            </a:pPr>
            <a:r>
              <a:rPr lang="de-DE" dirty="0">
                <a:sym typeface="Wingdings" panose="05000000000000000000" pitchFamily="2" charset="2"/>
              </a:rPr>
              <a:t></a:t>
            </a:r>
            <a:r>
              <a:rPr lang="de-DE" dirty="0"/>
              <a:t> Large </a:t>
            </a:r>
            <a:r>
              <a:rPr lang="de-DE" dirty="0" err="1"/>
              <a:t>amount</a:t>
            </a:r>
            <a:r>
              <a:rPr lang="de-DE" dirty="0"/>
              <a:t> </a:t>
            </a:r>
            <a:r>
              <a:rPr lang="de-DE" dirty="0" err="1"/>
              <a:t>of</a:t>
            </a:r>
            <a:r>
              <a:rPr lang="de-DE" dirty="0"/>
              <a:t> </a:t>
            </a:r>
            <a:r>
              <a:rPr lang="de-DE" dirty="0" err="1"/>
              <a:t>publically</a:t>
            </a:r>
            <a:r>
              <a:rPr lang="de-DE" dirty="0"/>
              <a:t> </a:t>
            </a:r>
            <a:r>
              <a:rPr lang="de-DE" dirty="0" err="1"/>
              <a:t>available</a:t>
            </a:r>
            <a:r>
              <a:rPr lang="de-DE" dirty="0"/>
              <a:t> </a:t>
            </a:r>
            <a:r>
              <a:rPr lang="de-DE" dirty="0" err="1"/>
              <a:t>language</a:t>
            </a:r>
            <a:r>
              <a:rPr lang="de-DE" dirty="0"/>
              <a:t> </a:t>
            </a:r>
            <a:r>
              <a:rPr lang="de-DE" dirty="0" err="1"/>
              <a:t>data</a:t>
            </a:r>
            <a:endParaRPr lang="de-DE" dirty="0"/>
          </a:p>
        </p:txBody>
      </p:sp>
      <p:sp>
        <p:nvSpPr>
          <p:cNvPr id="4" name="Foliennummernplatzhalter 3">
            <a:extLst>
              <a:ext uri="{FF2B5EF4-FFF2-40B4-BE49-F238E27FC236}">
                <a16:creationId xmlns:a16="http://schemas.microsoft.com/office/drawing/2014/main" id="{C448E53B-F00B-68FA-D641-43B7EF9E1B02}"/>
              </a:ext>
            </a:extLst>
          </p:cNvPr>
          <p:cNvSpPr>
            <a:spLocks noGrp="1"/>
          </p:cNvSpPr>
          <p:nvPr>
            <p:ph type="sldNum" sz="quarter" idx="8"/>
          </p:nvPr>
        </p:nvSpPr>
        <p:spPr/>
        <p:txBody>
          <a:bodyPr/>
          <a:lstStyle/>
          <a:p>
            <a:pPr lvl="0"/>
            <a:fld id="{C480BE09-99EC-4E9B-A0A6-014671E53241}" type="slidenum">
              <a:rPr lang="de-DE" smtClean="0"/>
              <a:t>5</a:t>
            </a:fld>
            <a:endParaRPr lang="de-DE"/>
          </a:p>
        </p:txBody>
      </p:sp>
      <p:sp>
        <p:nvSpPr>
          <p:cNvPr id="5" name="Fußzeilenplatzhalter 4">
            <a:extLst>
              <a:ext uri="{FF2B5EF4-FFF2-40B4-BE49-F238E27FC236}">
                <a16:creationId xmlns:a16="http://schemas.microsoft.com/office/drawing/2014/main" id="{D2D37AC4-1C52-FDA8-C6A3-55F8EC0C9FC1}"/>
              </a:ext>
            </a:extLst>
          </p:cNvPr>
          <p:cNvSpPr>
            <a:spLocks noGrp="1"/>
          </p:cNvSpPr>
          <p:nvPr>
            <p:ph type="ftr" sz="quarter" idx="9"/>
          </p:nvPr>
        </p:nvSpPr>
        <p:spPr>
          <a:xfrm>
            <a:off x="9296403" y="6356350"/>
            <a:ext cx="4114800" cy="365129"/>
          </a:xfrm>
        </p:spPr>
        <p:txBody>
          <a:bodyPr/>
          <a:lstStyle/>
          <a:p>
            <a:pPr lvl="0"/>
            <a:r>
              <a:rPr lang="de-DE" dirty="0"/>
              <a:t>/24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3CCF4-7152-6DBE-3777-3315945D250E}"/>
              </a:ext>
            </a:extLst>
          </p:cNvPr>
          <p:cNvSpPr txBox="1">
            <a:spLocks noGrp="1"/>
          </p:cNvSpPr>
          <p:nvPr>
            <p:ph type="title"/>
          </p:nvPr>
        </p:nvSpPr>
        <p:spPr>
          <a:xfrm>
            <a:off x="838203" y="365129"/>
            <a:ext cx="10515600" cy="692145"/>
          </a:xfrm>
        </p:spPr>
        <p:txBody>
          <a:bodyPr>
            <a:normAutofit fontScale="90000"/>
          </a:bodyPr>
          <a:lstStyle/>
          <a:p>
            <a:pPr lvl="0"/>
            <a:r>
              <a:rPr lang="de-DE" sz="5400" dirty="0" err="1">
                <a:solidFill>
                  <a:srgbClr val="30A7DE"/>
                </a:solidFill>
              </a:rPr>
              <a:t>Example</a:t>
            </a:r>
            <a:r>
              <a:rPr lang="de-DE" sz="4000" dirty="0"/>
              <a:t> </a:t>
            </a:r>
          </a:p>
        </p:txBody>
      </p:sp>
      <p:pic>
        <p:nvPicPr>
          <p:cNvPr id="3" name="Grafik 7">
            <a:extLst>
              <a:ext uri="{FF2B5EF4-FFF2-40B4-BE49-F238E27FC236}">
                <a16:creationId xmlns:a16="http://schemas.microsoft.com/office/drawing/2014/main" id="{2E7FAB82-0AA2-8A3C-E1BF-12A669E4F0DD}"/>
              </a:ext>
            </a:extLst>
          </p:cNvPr>
          <p:cNvPicPr>
            <a:picLocks noChangeAspect="1"/>
          </p:cNvPicPr>
          <p:nvPr/>
        </p:nvPicPr>
        <p:blipFill>
          <a:blip r:embed="rId3"/>
          <a:srcRect l="36188" t="35000" r="28374" b="17833"/>
          <a:stretch>
            <a:fillRect/>
          </a:stretch>
        </p:blipFill>
        <p:spPr>
          <a:xfrm>
            <a:off x="512448" y="1191243"/>
            <a:ext cx="5541894" cy="4149089"/>
          </a:xfrm>
          <a:prstGeom prst="rect">
            <a:avLst/>
          </a:prstGeom>
          <a:noFill/>
          <a:ln cap="flat">
            <a:noFill/>
          </a:ln>
        </p:spPr>
      </p:pic>
      <p:pic>
        <p:nvPicPr>
          <p:cNvPr id="4" name="Grafik 9">
            <a:extLst>
              <a:ext uri="{FF2B5EF4-FFF2-40B4-BE49-F238E27FC236}">
                <a16:creationId xmlns:a16="http://schemas.microsoft.com/office/drawing/2014/main" id="{9FD103EA-D374-31E8-BE56-22261264B7C4}"/>
              </a:ext>
            </a:extLst>
          </p:cNvPr>
          <p:cNvPicPr>
            <a:picLocks noChangeAspect="1"/>
          </p:cNvPicPr>
          <p:nvPr/>
        </p:nvPicPr>
        <p:blipFill>
          <a:blip r:embed="rId4"/>
          <a:srcRect l="36188" t="30921" r="28469" b="18840"/>
          <a:stretch>
            <a:fillRect/>
          </a:stretch>
        </p:blipFill>
        <p:spPr>
          <a:xfrm>
            <a:off x="6490338" y="1191243"/>
            <a:ext cx="5189220" cy="4149089"/>
          </a:xfrm>
          <a:prstGeom prst="rect">
            <a:avLst/>
          </a:prstGeom>
          <a:noFill/>
          <a:ln cap="flat">
            <a:noFill/>
          </a:ln>
        </p:spPr>
      </p:pic>
      <p:sp>
        <p:nvSpPr>
          <p:cNvPr id="5" name="Foliennummernplatzhalter 4">
            <a:extLst>
              <a:ext uri="{FF2B5EF4-FFF2-40B4-BE49-F238E27FC236}">
                <a16:creationId xmlns:a16="http://schemas.microsoft.com/office/drawing/2014/main" id="{2AD2F17C-88A8-4D25-66E1-CB15A1D45A2A}"/>
              </a:ext>
            </a:extLst>
          </p:cNvPr>
          <p:cNvSpPr>
            <a:spLocks noGrp="1"/>
          </p:cNvSpPr>
          <p:nvPr>
            <p:ph type="sldNum" sz="quarter" idx="8"/>
          </p:nvPr>
        </p:nvSpPr>
        <p:spPr/>
        <p:txBody>
          <a:bodyPr/>
          <a:lstStyle/>
          <a:p>
            <a:pPr lvl="0"/>
            <a:fld id="{C480BE09-99EC-4E9B-A0A6-014671E53241}" type="slidenum">
              <a:rPr lang="de-DE" smtClean="0"/>
              <a:t>6</a:t>
            </a:fld>
            <a:endParaRPr lang="de-DE"/>
          </a:p>
        </p:txBody>
      </p:sp>
      <p:sp>
        <p:nvSpPr>
          <p:cNvPr id="6" name="Fußzeilenplatzhalter 5">
            <a:extLst>
              <a:ext uri="{FF2B5EF4-FFF2-40B4-BE49-F238E27FC236}">
                <a16:creationId xmlns:a16="http://schemas.microsoft.com/office/drawing/2014/main" id="{92F04EC1-E1AB-F0F6-4316-51CAF90605F1}"/>
              </a:ext>
            </a:extLst>
          </p:cNvPr>
          <p:cNvSpPr>
            <a:spLocks noGrp="1"/>
          </p:cNvSpPr>
          <p:nvPr>
            <p:ph type="ftr" sz="quarter" idx="9"/>
          </p:nvPr>
        </p:nvSpPr>
        <p:spPr>
          <a:xfrm>
            <a:off x="9296403" y="6350002"/>
            <a:ext cx="4114800" cy="365129"/>
          </a:xfrm>
        </p:spPr>
        <p:txBody>
          <a:bodyPr/>
          <a:lstStyle/>
          <a:p>
            <a:pPr lvl="0"/>
            <a:r>
              <a:rPr lang="de-DE"/>
              <a:t>/24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5BD677-7EDB-E717-ED35-185A1FDD6957}"/>
              </a:ext>
            </a:extLst>
          </p:cNvPr>
          <p:cNvSpPr txBox="1">
            <a:spLocks noGrp="1"/>
          </p:cNvSpPr>
          <p:nvPr>
            <p:ph type="title"/>
          </p:nvPr>
        </p:nvSpPr>
        <p:spPr>
          <a:xfrm>
            <a:off x="838203" y="365129"/>
            <a:ext cx="10515600" cy="692145"/>
          </a:xfrm>
        </p:spPr>
        <p:txBody>
          <a:bodyPr>
            <a:normAutofit fontScale="90000"/>
          </a:bodyPr>
          <a:lstStyle/>
          <a:p>
            <a:pPr lvl="0"/>
            <a:r>
              <a:rPr lang="de-DE" sz="4900" dirty="0" err="1">
                <a:solidFill>
                  <a:srgbClr val="30A7DE"/>
                </a:solidFill>
              </a:rPr>
              <a:t>Example</a:t>
            </a:r>
            <a:r>
              <a:rPr lang="de-DE" sz="4000" dirty="0"/>
              <a:t> </a:t>
            </a:r>
          </a:p>
        </p:txBody>
      </p:sp>
      <p:sp>
        <p:nvSpPr>
          <p:cNvPr id="3" name="Titel 1">
            <a:extLst>
              <a:ext uri="{FF2B5EF4-FFF2-40B4-BE49-F238E27FC236}">
                <a16:creationId xmlns:a16="http://schemas.microsoft.com/office/drawing/2014/main" id="{3D44BBCB-2316-1C04-B5E2-09D78F729C75}"/>
              </a:ext>
            </a:extLst>
          </p:cNvPr>
          <p:cNvSpPr txBox="1"/>
          <p:nvPr/>
        </p:nvSpPr>
        <p:spPr>
          <a:xfrm>
            <a:off x="330637" y="5909309"/>
            <a:ext cx="6088376" cy="465136"/>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alibri Light"/>
              </a:rPr>
              <a:t>Part of a text from December 2nd, 2021 in „Q-ANONS 🇩🇪🇦🇹🇨🇭“</a:t>
            </a:r>
          </a:p>
        </p:txBody>
      </p:sp>
      <p:pic>
        <p:nvPicPr>
          <p:cNvPr id="4" name="Grafik 7">
            <a:extLst>
              <a:ext uri="{FF2B5EF4-FFF2-40B4-BE49-F238E27FC236}">
                <a16:creationId xmlns:a16="http://schemas.microsoft.com/office/drawing/2014/main" id="{5B2C193A-21E3-C535-3B28-745B1696140B}"/>
              </a:ext>
            </a:extLst>
          </p:cNvPr>
          <p:cNvPicPr>
            <a:picLocks noChangeAspect="1"/>
          </p:cNvPicPr>
          <p:nvPr/>
        </p:nvPicPr>
        <p:blipFill>
          <a:blip r:embed="rId3"/>
          <a:srcRect l="36188" t="35000" r="28374" b="17833"/>
          <a:stretch>
            <a:fillRect/>
          </a:stretch>
        </p:blipFill>
        <p:spPr>
          <a:xfrm>
            <a:off x="512448" y="1191243"/>
            <a:ext cx="5541894" cy="4149089"/>
          </a:xfrm>
          <a:prstGeom prst="rect">
            <a:avLst/>
          </a:prstGeom>
          <a:noFill/>
          <a:ln cap="flat">
            <a:noFill/>
          </a:ln>
        </p:spPr>
      </p:pic>
      <p:pic>
        <p:nvPicPr>
          <p:cNvPr id="5" name="Grafik 9">
            <a:extLst>
              <a:ext uri="{FF2B5EF4-FFF2-40B4-BE49-F238E27FC236}">
                <a16:creationId xmlns:a16="http://schemas.microsoft.com/office/drawing/2014/main" id="{CEC04E2F-F5BB-77CD-138D-D12B4D026612}"/>
              </a:ext>
            </a:extLst>
          </p:cNvPr>
          <p:cNvPicPr>
            <a:picLocks noChangeAspect="1"/>
          </p:cNvPicPr>
          <p:nvPr/>
        </p:nvPicPr>
        <p:blipFill>
          <a:blip r:embed="rId4"/>
          <a:srcRect l="36188" t="30921" r="28469" b="18840"/>
          <a:stretch>
            <a:fillRect/>
          </a:stretch>
        </p:blipFill>
        <p:spPr>
          <a:xfrm>
            <a:off x="6490338" y="1191243"/>
            <a:ext cx="5189220" cy="4149089"/>
          </a:xfrm>
          <a:prstGeom prst="rect">
            <a:avLst/>
          </a:prstGeom>
          <a:noFill/>
          <a:ln cap="flat">
            <a:noFill/>
          </a:ln>
        </p:spPr>
      </p:pic>
      <p:sp>
        <p:nvSpPr>
          <p:cNvPr id="6" name="Titel 1">
            <a:extLst>
              <a:ext uri="{FF2B5EF4-FFF2-40B4-BE49-F238E27FC236}">
                <a16:creationId xmlns:a16="http://schemas.microsoft.com/office/drawing/2014/main" id="{74AEDD2D-1DCA-3C0E-69DC-A2F82F4BBDFC}"/>
              </a:ext>
            </a:extLst>
          </p:cNvPr>
          <p:cNvSpPr txBox="1"/>
          <p:nvPr/>
        </p:nvSpPr>
        <p:spPr>
          <a:xfrm>
            <a:off x="6232330" y="6027733"/>
            <a:ext cx="6088376" cy="465136"/>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alibri Light"/>
              </a:rPr>
              <a:t>Part of a text from June 10th, 2021 in „Infokanal des Bundes-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alibri Light"/>
              </a:rPr>
              <a:t>ministeriums für Gesundheit“</a:t>
            </a:r>
          </a:p>
        </p:txBody>
      </p:sp>
      <p:sp>
        <p:nvSpPr>
          <p:cNvPr id="7" name="Foliennummernplatzhalter 6">
            <a:extLst>
              <a:ext uri="{FF2B5EF4-FFF2-40B4-BE49-F238E27FC236}">
                <a16:creationId xmlns:a16="http://schemas.microsoft.com/office/drawing/2014/main" id="{83C3CB8E-8C98-B2F7-ABC2-878EB70B2595}"/>
              </a:ext>
            </a:extLst>
          </p:cNvPr>
          <p:cNvSpPr>
            <a:spLocks noGrp="1"/>
          </p:cNvSpPr>
          <p:nvPr>
            <p:ph type="sldNum" sz="quarter" idx="8"/>
          </p:nvPr>
        </p:nvSpPr>
        <p:spPr/>
        <p:txBody>
          <a:bodyPr/>
          <a:lstStyle/>
          <a:p>
            <a:pPr lvl="0"/>
            <a:fld id="{C480BE09-99EC-4E9B-A0A6-014671E53241}" type="slidenum">
              <a:rPr lang="de-DE" smtClean="0"/>
              <a:t>7</a:t>
            </a:fld>
            <a:endParaRPr lang="de-DE"/>
          </a:p>
        </p:txBody>
      </p:sp>
      <p:sp>
        <p:nvSpPr>
          <p:cNvPr id="8" name="Fußzeilenplatzhalter 7">
            <a:extLst>
              <a:ext uri="{FF2B5EF4-FFF2-40B4-BE49-F238E27FC236}">
                <a16:creationId xmlns:a16="http://schemas.microsoft.com/office/drawing/2014/main" id="{01695DE6-E854-2E1F-DF64-40F954FC1623}"/>
              </a:ext>
            </a:extLst>
          </p:cNvPr>
          <p:cNvSpPr>
            <a:spLocks noGrp="1"/>
          </p:cNvSpPr>
          <p:nvPr>
            <p:ph type="ftr" sz="quarter" idx="9"/>
          </p:nvPr>
        </p:nvSpPr>
        <p:spPr>
          <a:xfrm>
            <a:off x="9296403" y="6355396"/>
            <a:ext cx="4114800" cy="365129"/>
          </a:xfrm>
        </p:spPr>
        <p:txBody>
          <a:bodyPr/>
          <a:lstStyle/>
          <a:p>
            <a:pPr lvl="0"/>
            <a:r>
              <a:rPr lang="de-DE" dirty="0"/>
              <a:t>/24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ECCD2E-15F4-0D87-90B6-902AA302BBCB}"/>
              </a:ext>
            </a:extLst>
          </p:cNvPr>
          <p:cNvSpPr txBox="1">
            <a:spLocks noGrp="1"/>
          </p:cNvSpPr>
          <p:nvPr>
            <p:ph type="title"/>
          </p:nvPr>
        </p:nvSpPr>
        <p:spPr>
          <a:xfrm>
            <a:off x="838203" y="365129"/>
            <a:ext cx="10515600" cy="692145"/>
          </a:xfrm>
        </p:spPr>
        <p:txBody>
          <a:bodyPr>
            <a:normAutofit fontScale="90000"/>
          </a:bodyPr>
          <a:lstStyle/>
          <a:p>
            <a:pPr lvl="0"/>
            <a:r>
              <a:rPr lang="de-DE" sz="4900" dirty="0" err="1">
                <a:solidFill>
                  <a:srgbClr val="30A7DE"/>
                </a:solidFill>
              </a:rPr>
              <a:t>Example</a:t>
            </a:r>
            <a:r>
              <a:rPr lang="de-DE" sz="4000" dirty="0"/>
              <a:t> </a:t>
            </a:r>
          </a:p>
        </p:txBody>
      </p:sp>
      <p:pic>
        <p:nvPicPr>
          <p:cNvPr id="3" name="Grafik 7">
            <a:extLst>
              <a:ext uri="{FF2B5EF4-FFF2-40B4-BE49-F238E27FC236}">
                <a16:creationId xmlns:a16="http://schemas.microsoft.com/office/drawing/2014/main" id="{0A5BF080-6EA5-1F4B-88F2-B90BA6E77265}"/>
              </a:ext>
            </a:extLst>
          </p:cNvPr>
          <p:cNvPicPr>
            <a:picLocks noChangeAspect="1"/>
          </p:cNvPicPr>
          <p:nvPr/>
        </p:nvPicPr>
        <p:blipFill>
          <a:blip r:embed="rId3"/>
          <a:srcRect l="36188" t="35000" r="28374" b="17833"/>
          <a:stretch>
            <a:fillRect/>
          </a:stretch>
        </p:blipFill>
        <p:spPr>
          <a:xfrm>
            <a:off x="2520159" y="1057275"/>
            <a:ext cx="7151668" cy="5354296"/>
          </a:xfrm>
          <a:prstGeom prst="rect">
            <a:avLst/>
          </a:prstGeom>
          <a:noFill/>
          <a:ln cap="flat">
            <a:noFill/>
          </a:ln>
        </p:spPr>
      </p:pic>
      <p:sp>
        <p:nvSpPr>
          <p:cNvPr id="4" name="Ellipse 4">
            <a:extLst>
              <a:ext uri="{FF2B5EF4-FFF2-40B4-BE49-F238E27FC236}">
                <a16:creationId xmlns:a16="http://schemas.microsoft.com/office/drawing/2014/main" id="{090F40A7-0E33-829B-25D9-30DFB43D8F82}"/>
              </a:ext>
            </a:extLst>
          </p:cNvPr>
          <p:cNvSpPr/>
          <p:nvPr/>
        </p:nvSpPr>
        <p:spPr>
          <a:xfrm>
            <a:off x="3717758" y="2406316"/>
            <a:ext cx="673766" cy="33688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5" name="Ellipse 5">
            <a:extLst>
              <a:ext uri="{FF2B5EF4-FFF2-40B4-BE49-F238E27FC236}">
                <a16:creationId xmlns:a16="http://schemas.microsoft.com/office/drawing/2014/main" id="{A941B1F7-F7E8-614A-450C-DABB83DC1EFA}"/>
              </a:ext>
            </a:extLst>
          </p:cNvPr>
          <p:cNvSpPr/>
          <p:nvPr/>
        </p:nvSpPr>
        <p:spPr>
          <a:xfrm>
            <a:off x="7106652" y="4339385"/>
            <a:ext cx="1375614" cy="38902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6" name="Ellipse 6">
            <a:extLst>
              <a:ext uri="{FF2B5EF4-FFF2-40B4-BE49-F238E27FC236}">
                <a16:creationId xmlns:a16="http://schemas.microsoft.com/office/drawing/2014/main" id="{DB8483CC-8D93-0C79-D036-EA0B36DC891F}"/>
              </a:ext>
            </a:extLst>
          </p:cNvPr>
          <p:cNvSpPr/>
          <p:nvPr/>
        </p:nvSpPr>
        <p:spPr>
          <a:xfrm>
            <a:off x="2799344" y="1563349"/>
            <a:ext cx="673766" cy="33688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7" name="Ellipse 8">
            <a:extLst>
              <a:ext uri="{FF2B5EF4-FFF2-40B4-BE49-F238E27FC236}">
                <a16:creationId xmlns:a16="http://schemas.microsoft.com/office/drawing/2014/main" id="{001D98C9-F5DA-7B2D-5203-034B88A258CD}"/>
              </a:ext>
            </a:extLst>
          </p:cNvPr>
          <p:cNvSpPr/>
          <p:nvPr/>
        </p:nvSpPr>
        <p:spPr>
          <a:xfrm>
            <a:off x="4632158" y="5903741"/>
            <a:ext cx="1235244" cy="49179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8" name="Ellipse 11">
            <a:extLst>
              <a:ext uri="{FF2B5EF4-FFF2-40B4-BE49-F238E27FC236}">
                <a16:creationId xmlns:a16="http://schemas.microsoft.com/office/drawing/2014/main" id="{CC12AB53-B882-81DB-FA12-54CEA87CAA25}"/>
              </a:ext>
            </a:extLst>
          </p:cNvPr>
          <p:cNvSpPr/>
          <p:nvPr/>
        </p:nvSpPr>
        <p:spPr>
          <a:xfrm>
            <a:off x="3822036" y="1057275"/>
            <a:ext cx="810130" cy="33688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9" name="Ellipse 12">
            <a:extLst>
              <a:ext uri="{FF2B5EF4-FFF2-40B4-BE49-F238E27FC236}">
                <a16:creationId xmlns:a16="http://schemas.microsoft.com/office/drawing/2014/main" id="{76505569-3B34-F578-935E-98A244E79091}"/>
              </a:ext>
            </a:extLst>
          </p:cNvPr>
          <p:cNvSpPr/>
          <p:nvPr/>
        </p:nvSpPr>
        <p:spPr>
          <a:xfrm>
            <a:off x="3898233" y="4339385"/>
            <a:ext cx="986582" cy="36295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0" name="Ellipse 5">
            <a:extLst>
              <a:ext uri="{FF2B5EF4-FFF2-40B4-BE49-F238E27FC236}">
                <a16:creationId xmlns:a16="http://schemas.microsoft.com/office/drawing/2014/main" id="{AE6D8DF7-2C37-7180-290B-EB4AD7E39F32}"/>
              </a:ext>
            </a:extLst>
          </p:cNvPr>
          <p:cNvSpPr/>
          <p:nvPr/>
        </p:nvSpPr>
        <p:spPr>
          <a:xfrm>
            <a:off x="4884815" y="2064167"/>
            <a:ext cx="1600206" cy="36295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1" name="Foliennummernplatzhalter 10">
            <a:extLst>
              <a:ext uri="{FF2B5EF4-FFF2-40B4-BE49-F238E27FC236}">
                <a16:creationId xmlns:a16="http://schemas.microsoft.com/office/drawing/2014/main" id="{E6344B69-7F19-7A0E-0F09-D57128D53809}"/>
              </a:ext>
            </a:extLst>
          </p:cNvPr>
          <p:cNvSpPr>
            <a:spLocks noGrp="1"/>
          </p:cNvSpPr>
          <p:nvPr>
            <p:ph type="sldNum" sz="quarter" idx="8"/>
          </p:nvPr>
        </p:nvSpPr>
        <p:spPr/>
        <p:txBody>
          <a:bodyPr/>
          <a:lstStyle/>
          <a:p>
            <a:pPr lvl="0"/>
            <a:fld id="{C480BE09-99EC-4E9B-A0A6-014671E53241}" type="slidenum">
              <a:rPr lang="de-DE" smtClean="0"/>
              <a:t>8</a:t>
            </a:fld>
            <a:endParaRPr lang="de-DE"/>
          </a:p>
        </p:txBody>
      </p:sp>
      <p:sp>
        <p:nvSpPr>
          <p:cNvPr id="12" name="Fußzeilenplatzhalter 11">
            <a:extLst>
              <a:ext uri="{FF2B5EF4-FFF2-40B4-BE49-F238E27FC236}">
                <a16:creationId xmlns:a16="http://schemas.microsoft.com/office/drawing/2014/main" id="{C0ECFA5E-231D-4A8B-1C4B-7BD3EAC1134B}"/>
              </a:ext>
            </a:extLst>
          </p:cNvPr>
          <p:cNvSpPr>
            <a:spLocks noGrp="1"/>
          </p:cNvSpPr>
          <p:nvPr>
            <p:ph type="ftr" sz="quarter" idx="9"/>
          </p:nvPr>
        </p:nvSpPr>
        <p:spPr>
          <a:xfrm>
            <a:off x="9296383" y="6356350"/>
            <a:ext cx="4114800" cy="365129"/>
          </a:xfrm>
        </p:spPr>
        <p:txBody>
          <a:bodyPr/>
          <a:lstStyle/>
          <a:p>
            <a:pPr lvl="0"/>
            <a:r>
              <a:rPr lang="de-DE"/>
              <a:t>/24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8">
    <p:bg>
      <p:bgPr>
        <a:solidFill>
          <a:srgbClr val="30A7DE">
            <a:alpha val="35000"/>
          </a:srgb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A8A47-96BC-30F3-1C23-649FAC460E24}"/>
              </a:ext>
            </a:extLst>
          </p:cNvPr>
          <p:cNvSpPr txBox="1">
            <a:spLocks noGrp="1"/>
          </p:cNvSpPr>
          <p:nvPr>
            <p:ph type="ctrTitle"/>
          </p:nvPr>
        </p:nvSpPr>
        <p:spPr>
          <a:xfrm>
            <a:off x="1022683" y="412083"/>
            <a:ext cx="10407316" cy="2989182"/>
          </a:xfrm>
        </p:spPr>
        <p:txBody>
          <a:bodyPr anchorCtr="0"/>
          <a:lstStyle/>
          <a:p>
            <a:pPr lvl="0" algn="r"/>
            <a:r>
              <a:rPr lang="de-DE">
                <a:latin typeface="Calibri" pitchFamily="34"/>
              </a:rPr>
              <a:t>2. Covid Sceptics‘ Telegram Chats as a classification problem</a:t>
            </a:r>
          </a:p>
        </p:txBody>
      </p:sp>
      <p:pic>
        <p:nvPicPr>
          <p:cNvPr id="3" name="Grafik 4">
            <a:extLst>
              <a:ext uri="{FF2B5EF4-FFF2-40B4-BE49-F238E27FC236}">
                <a16:creationId xmlns:a16="http://schemas.microsoft.com/office/drawing/2014/main" id="{9D0DE356-A9F9-E864-62F3-76F96D19CC08}"/>
              </a:ext>
            </a:extLst>
          </p:cNvPr>
          <p:cNvPicPr>
            <a:picLocks noChangeAspect="1"/>
          </p:cNvPicPr>
          <p:nvPr/>
        </p:nvPicPr>
        <p:blipFill>
          <a:blip r:embed="rId3"/>
          <a:stretch>
            <a:fillRect/>
          </a:stretch>
        </p:blipFill>
        <p:spPr>
          <a:xfrm>
            <a:off x="617284" y="2988176"/>
            <a:ext cx="3313364" cy="3313364"/>
          </a:xfrm>
          <a:prstGeom prst="flowChartConnector">
            <a:avLst/>
          </a:prstGeom>
          <a:noFill/>
          <a:ln cap="flat">
            <a:noFill/>
          </a:ln>
        </p:spPr>
      </p:pic>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2067</Words>
  <Application>Microsoft Office PowerPoint</Application>
  <PresentationFormat>Breitbild</PresentationFormat>
  <Paragraphs>238</Paragraphs>
  <Slides>24</Slides>
  <Notes>19</Notes>
  <HiddenSlides>0</HiddenSlides>
  <MMClips>0</MMClips>
  <ScaleCrop>false</ScaleCrop>
  <HeadingPairs>
    <vt:vector size="4" baseType="variant">
      <vt:variant>
        <vt:lpstr>Design</vt:lpstr>
      </vt:variant>
      <vt:variant>
        <vt:i4>1</vt:i4>
      </vt:variant>
      <vt:variant>
        <vt:lpstr>Folientitel</vt:lpstr>
      </vt:variant>
      <vt:variant>
        <vt:i4>24</vt:i4>
      </vt:variant>
    </vt:vector>
  </HeadingPairs>
  <TitlesOfParts>
    <vt:vector size="25" baseType="lpstr">
      <vt:lpstr>Office</vt:lpstr>
      <vt:lpstr>Covid Scepticism on Telegram    A distinctive  style of writing?</vt:lpstr>
      <vt:lpstr>Content</vt:lpstr>
      <vt:lpstr>1. Covid Sceptics on Telegram and their writing style</vt:lpstr>
      <vt:lpstr>Recap: Covid Sceptics</vt:lpstr>
      <vt:lpstr>Why Telegram?</vt:lpstr>
      <vt:lpstr>Example </vt:lpstr>
      <vt:lpstr>Example </vt:lpstr>
      <vt:lpstr>Example </vt:lpstr>
      <vt:lpstr>2. Covid Sceptics‘ Telegram Chats as a classification problem</vt:lpstr>
      <vt:lpstr>2 hypotheses</vt:lpstr>
      <vt:lpstr>Example </vt:lpstr>
      <vt:lpstr>3. Classification by keywords or abstract features?</vt:lpstr>
      <vt:lpstr>Architectural differences</vt:lpstr>
      <vt:lpstr>Architectural differences</vt:lpstr>
      <vt:lpstr>Architectural differences</vt:lpstr>
      <vt:lpstr>4. Experiments &amp; methods</vt:lpstr>
      <vt:lpstr>Data preprocessing</vt:lpstr>
      <vt:lpstr>Method</vt:lpstr>
      <vt:lpstr>Various experiments</vt:lpstr>
      <vt:lpstr>5. Results &amp; interpretation</vt:lpstr>
      <vt:lpstr>Results</vt:lpstr>
      <vt:lpstr>BUT…</vt:lpstr>
      <vt:lpstr>Further improvements</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Coronaleugner-Chats auf Telegram    Ein distinktiver Schreibstil?</dc:title>
  <dc:creator>Borges, Rebekka</dc:creator>
  <cp:lastModifiedBy>bla blabla</cp:lastModifiedBy>
  <cp:revision>29</cp:revision>
  <dcterms:created xsi:type="dcterms:W3CDTF">2023-06-14T09:41:58Z</dcterms:created>
  <dcterms:modified xsi:type="dcterms:W3CDTF">2023-06-28T23:28:15Z</dcterms:modified>
</cp:coreProperties>
</file>