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0C_64F8D0BB.xml" ContentType="application/vnd.ms-powerpoint.comments+xml"/>
  <Override PartName="/ppt/comments/modernComment_10D_59A9237B.xml" ContentType="application/vnd.ms-powerpoint.comments+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33"/>
  </p:notesMasterIdLst>
  <p:sldIdLst>
    <p:sldId id="256" r:id="rId5"/>
    <p:sldId id="280" r:id="rId6"/>
    <p:sldId id="283" r:id="rId7"/>
    <p:sldId id="284" r:id="rId8"/>
    <p:sldId id="257" r:id="rId9"/>
    <p:sldId id="258" r:id="rId10"/>
    <p:sldId id="279" r:id="rId11"/>
    <p:sldId id="281" r:id="rId12"/>
    <p:sldId id="263" r:id="rId13"/>
    <p:sldId id="278" r:id="rId14"/>
    <p:sldId id="274" r:id="rId15"/>
    <p:sldId id="277" r:id="rId16"/>
    <p:sldId id="275" r:id="rId17"/>
    <p:sldId id="270" r:id="rId18"/>
    <p:sldId id="282" r:id="rId19"/>
    <p:sldId id="287" r:id="rId20"/>
    <p:sldId id="286" r:id="rId21"/>
    <p:sldId id="276" r:id="rId22"/>
    <p:sldId id="262" r:id="rId23"/>
    <p:sldId id="272" r:id="rId24"/>
    <p:sldId id="273" r:id="rId25"/>
    <p:sldId id="268" r:id="rId26"/>
    <p:sldId id="264" r:id="rId27"/>
    <p:sldId id="269" r:id="rId28"/>
    <p:sldId id="271" r:id="rId29"/>
    <p:sldId id="266" r:id="rId30"/>
    <p:sldId id="267" r:id="rId31"/>
    <p:sldId id="261"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82F74D-5EB8-C7EC-CCC2-C9FA6D23F56A}" name="Veronika Kurchyna" initials="VK" userId="S::veku02@dfki.de::845c7283-425b-4548-b485-7de3744d1f9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5FFEF"/>
    <a:srgbClr val="B3CC33"/>
    <a:srgbClr val="FCFFFB"/>
    <a:srgbClr val="D5FAC2"/>
    <a:srgbClr val="7AD8C2"/>
    <a:srgbClr val="9FD5BB"/>
    <a:srgbClr val="FFAA00"/>
    <a:srgbClr val="768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56728B-36C7-B747-87C0-8047B71065FD}" vWet="2" dt="2022-06-21T08:03:33.397"/>
    <p1510:client id="{5636731D-1CF7-4972-ADE3-461010DFE129}" v="43" dt="2023-06-29T08:11:35.661"/>
    <p1510:client id="{838F82AA-18F1-67AA-614F-4646BC61ECC1}" v="798" dt="2023-06-27T07:28:11.793"/>
    <p1510:client id="{926679EE-5AA2-B046-B7EC-DCB2845AB50D}" v="5" dt="2022-06-21T08:22:35.182"/>
    <p1510:client id="{F0B085F3-EBC8-0400-5075-ADE1BC615221}" v="2681" dt="2023-06-26T06:47:55.946"/>
    <p1510:client id="{F2EB2AB3-8ABB-FFC5-BE80-245B24C8B5C5}" v="1016" dt="2023-06-26T07:34:11.40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8"/>
    <p:restoredTop sz="66018"/>
  </p:normalViewPr>
  <p:slideViewPr>
    <p:cSldViewPr snapToGrid="0">
      <p:cViewPr varScale="1">
        <p:scale>
          <a:sx n="85" d="100"/>
          <a:sy n="85" d="100"/>
        </p:scale>
        <p:origin x="24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omments/modernComment_10C_64F8D0BB.xml><?xml version="1.0" encoding="utf-8"?>
<p188:cmLst xmlns:a="http://schemas.openxmlformats.org/drawingml/2006/main" xmlns:r="http://schemas.openxmlformats.org/officeDocument/2006/relationships" xmlns:p188="http://schemas.microsoft.com/office/powerpoint/2018/8/main">
  <p188:cm id="{184C070C-8B7C-4E3E-9912-3B1685336AF6}" authorId="{BC82F74D-5EB8-C7EC-CCC2-C9FA6D23F56A}" created="2022-06-15T08:45:42.654">
    <ac:txMkLst xmlns:ac="http://schemas.microsoft.com/office/drawing/2013/main/command">
      <pc:docMk xmlns:pc="http://schemas.microsoft.com/office/powerpoint/2013/main/command"/>
      <pc:sldMk xmlns:pc="http://schemas.microsoft.com/office/powerpoint/2013/main/command" cId="1694027963" sldId="268"/>
      <ac:spMk id="6" creationId="{3B9FD977-7BD5-31C7-4BE5-AF3CE05F6020}"/>
      <ac:txMk cp="213">
        <ac:context len="214" hash="1243032221"/>
      </ac:txMk>
    </ac:txMkLst>
    <p188:pos x="3298031" y="845343"/>
    <p188:txBody>
      <a:bodyPr/>
      <a:lstStyle/>
      <a:p>
        <a:r>
          <a:rPr lang="de-DE"/>
          <a:t>Fake News und Desinformationskampagnen sind zwar ein großes Problem in der Pandemie - aber nicht unser Augenmerk hier. Ich denke es wäre eine wichtige Abgrenzung, dass wir hier wirklich auf traditionelle Kommunikationskanäle etc. schauen</a:t>
        </a:r>
      </a:p>
    </p188:txBody>
  </p188:cm>
</p188:cmLst>
</file>

<file path=ppt/comments/modernComment_10D_59A9237B.xml><?xml version="1.0" encoding="utf-8"?>
<p188:cmLst xmlns:a="http://schemas.openxmlformats.org/drawingml/2006/main" xmlns:r="http://schemas.openxmlformats.org/officeDocument/2006/relationships" xmlns:p188="http://schemas.microsoft.com/office/powerpoint/2018/8/main">
  <p188:cm id="{C97E6E74-A4DD-4D1C-AF8F-94C97A492D7E}" authorId="{BC82F74D-5EB8-C7EC-CCC2-C9FA6D23F56A}" created="2022-06-15T08:40:44.809">
    <pc:sldMkLst xmlns:pc="http://schemas.microsoft.com/office/powerpoint/2013/main/command">
      <pc:docMk/>
      <pc:sldMk cId="1504256891" sldId="269"/>
    </pc:sldMkLst>
    <p188:txBody>
      <a:bodyPr/>
      <a:lstStyle/>
      <a:p>
        <a:r>
          <a:rPr lang="de-DE"/>
          <a:t>ich habe hier die Datenbedarfe rausgezogen und auf eine eigene Folie zur Übersicht gepackt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F592E-A912-9C4F-88A5-8682136F0D57}" type="datetimeFigureOut">
              <a:rPr lang="en-DE" smtClean="0"/>
              <a:t>06/29/2023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D7E15-34EE-A24E-AC7B-BA6D4391618D}" type="slidenum">
              <a:rPr lang="en-DE" smtClean="0"/>
              <a:t>‹Nr.›</a:t>
            </a:fld>
            <a:endParaRPr lang="en-DE"/>
          </a:p>
        </p:txBody>
      </p:sp>
    </p:spTree>
    <p:extLst>
      <p:ext uri="{BB962C8B-B14F-4D97-AF65-F5344CB8AC3E}">
        <p14:creationId xmlns:p14="http://schemas.microsoft.com/office/powerpoint/2010/main" val="109213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FU Berlin: Voss / Schulze Psychologie &amp; Soziologie</a:t>
            </a:r>
          </a:p>
          <a:p>
            <a:r>
              <a:rPr lang="de-DE" dirty="0"/>
              <a:t>ITWM Mohring </a:t>
            </a:r>
            <a:r>
              <a:rPr lang="de-DE"/>
              <a:t>/ Leithäuser</a:t>
            </a:r>
            <a:endParaRPr lang="de-DE" dirty="0"/>
          </a:p>
          <a:p>
            <a:r>
              <a:rPr lang="de-DE" dirty="0"/>
              <a:t>DFKI Berndt </a:t>
            </a:r>
            <a:r>
              <a:rPr lang="de-DE" dirty="0" err="1"/>
              <a:t>TImm</a:t>
            </a:r>
            <a:endParaRPr lang="de-DE" dirty="0"/>
          </a:p>
        </p:txBody>
      </p:sp>
      <p:sp>
        <p:nvSpPr>
          <p:cNvPr id="4" name="Foliennummernplatzhalter 3"/>
          <p:cNvSpPr>
            <a:spLocks noGrp="1"/>
          </p:cNvSpPr>
          <p:nvPr>
            <p:ph type="sldNum" sz="quarter" idx="5"/>
          </p:nvPr>
        </p:nvSpPr>
        <p:spPr/>
        <p:txBody>
          <a:bodyPr/>
          <a:lstStyle/>
          <a:p>
            <a:fld id="{02BD7E15-34EE-A24E-AC7B-BA6D4391618D}" type="slidenum">
              <a:rPr lang="en-DE" smtClean="0"/>
              <a:t>1</a:t>
            </a:fld>
            <a:endParaRPr lang="en-DE"/>
          </a:p>
        </p:txBody>
      </p:sp>
    </p:spTree>
    <p:extLst>
      <p:ext uri="{BB962C8B-B14F-4D97-AF65-F5344CB8AC3E}">
        <p14:creationId xmlns:p14="http://schemas.microsoft.com/office/powerpoint/2010/main" val="3930605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2BD7E15-34EE-A24E-AC7B-BA6D4391618D}" type="slidenum">
              <a:rPr lang="en-DE" smtClean="0"/>
              <a:t>10</a:t>
            </a:fld>
            <a:endParaRPr lang="en-DE"/>
          </a:p>
        </p:txBody>
      </p:sp>
    </p:spTree>
    <p:extLst>
      <p:ext uri="{BB962C8B-B14F-4D97-AF65-F5344CB8AC3E}">
        <p14:creationId xmlns:p14="http://schemas.microsoft.com/office/powerpoint/2010/main" val="317214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u="sng" dirty="0"/>
              <a:t>Bestehendes </a:t>
            </a:r>
            <a:r>
              <a:rPr lang="de-DE" u="sng" dirty="0" err="1"/>
              <a:t>EpideMSE</a:t>
            </a:r>
            <a:r>
              <a:rPr lang="de-DE" u="sng" dirty="0"/>
              <a:t>-Modell:</a:t>
            </a:r>
            <a:endParaRPr lang="de-DE" dirty="0"/>
          </a:p>
          <a:p>
            <a:pPr marL="285750" indent="-285750">
              <a:buFont typeface="Arial"/>
              <a:buChar char="•"/>
            </a:pPr>
            <a:r>
              <a:rPr lang="de-DE" dirty="0"/>
              <a:t>Altersaufgelöstes, </a:t>
            </a:r>
            <a:r>
              <a:rPr lang="de-DE" dirty="0" err="1"/>
              <a:t>kohortenbasiertes</a:t>
            </a:r>
            <a:r>
              <a:rPr lang="de-DE" dirty="0"/>
              <a:t> Integralgleichungsmodell</a:t>
            </a:r>
          </a:p>
          <a:p>
            <a:pPr marL="285750" indent="-285750">
              <a:buFont typeface="Arial"/>
              <a:buChar char="•"/>
            </a:pPr>
            <a:r>
              <a:rPr lang="de-DE" dirty="0"/>
              <a:t>Prognostiziert Inzidenz, Sterbeinzidenz, Hospitalisierung, Intensivbettenbelegung, Dunkelziffer</a:t>
            </a:r>
          </a:p>
          <a:p>
            <a:pPr marL="285750" indent="-285750">
              <a:buFont typeface="Arial"/>
              <a:buChar char="•"/>
            </a:pPr>
            <a:r>
              <a:rPr lang="de-DE" dirty="0"/>
              <a:t>Berücksichtigt Kontakte, Impfen, Testen, schwindende Immunität</a:t>
            </a:r>
          </a:p>
          <a:p>
            <a:pPr marL="285750" indent="-285750">
              <a:buFont typeface="Arial"/>
              <a:buChar char="•"/>
            </a:pPr>
            <a:r>
              <a:rPr lang="de-DE" dirty="0"/>
              <a:t>Parameter werden anhand historischer Fall- und Sterbezahlen kalibriert </a:t>
            </a:r>
          </a:p>
          <a:p>
            <a:endParaRPr lang="de-DE" u="sng" dirty="0"/>
          </a:p>
          <a:p>
            <a:r>
              <a:rPr lang="de-DE" u="sng" dirty="0"/>
              <a:t>Wichtig: </a:t>
            </a:r>
            <a:r>
              <a:rPr lang="de-DE" u="none" dirty="0"/>
              <a:t>Dunkelzifferberechnung</a:t>
            </a:r>
          </a:p>
          <a:p>
            <a:endParaRPr lang="de-DE" u="sng" dirty="0"/>
          </a:p>
          <a:p>
            <a:r>
              <a:rPr lang="de-DE" u="sng" dirty="0"/>
              <a:t>Forschungsziele:</a:t>
            </a:r>
            <a:endParaRPr lang="de-DE" dirty="0"/>
          </a:p>
          <a:p>
            <a:pPr marL="285750" indent="-285750">
              <a:buFont typeface="Arial"/>
              <a:buChar char="•"/>
            </a:pPr>
            <a:r>
              <a:rPr lang="de-DE" dirty="0"/>
              <a:t>Berücksichtigung der Rückkopplung psychologischer Zustandsgrößen (Angst, Vertrauen) auf Kontaktraten</a:t>
            </a:r>
          </a:p>
          <a:p>
            <a:pPr marL="285750" indent="-285750">
              <a:buFont typeface="Arial"/>
              <a:buChar char="•"/>
            </a:pPr>
            <a:r>
              <a:rPr lang="de-DE" dirty="0"/>
              <a:t>Kalibrierung anhand historischer Erhebungen</a:t>
            </a:r>
          </a:p>
          <a:p>
            <a:pPr marL="285750" indent="-285750">
              <a:buFont typeface="Arial"/>
              <a:buChar char="•"/>
            </a:pPr>
            <a:r>
              <a:rPr lang="de-DE" dirty="0"/>
              <a:t>Design optimaler Maßnahmenkombinationen für die Zukunft </a:t>
            </a:r>
          </a:p>
          <a:p>
            <a:endParaRPr lang="de-DE" dirty="0"/>
          </a:p>
        </p:txBody>
      </p:sp>
      <p:sp>
        <p:nvSpPr>
          <p:cNvPr id="4" name="Foliennummernplatzhalter 3"/>
          <p:cNvSpPr>
            <a:spLocks noGrp="1"/>
          </p:cNvSpPr>
          <p:nvPr>
            <p:ph type="sldNum" sz="quarter" idx="5"/>
          </p:nvPr>
        </p:nvSpPr>
        <p:spPr/>
        <p:txBody>
          <a:bodyPr/>
          <a:lstStyle/>
          <a:p>
            <a:fld id="{02BD7E15-34EE-A24E-AC7B-BA6D4391618D}" type="slidenum">
              <a:rPr lang="en-DE" smtClean="0"/>
              <a:t>11</a:t>
            </a:fld>
            <a:endParaRPr lang="en-DE"/>
          </a:p>
        </p:txBody>
      </p:sp>
    </p:spTree>
    <p:extLst>
      <p:ext uri="{BB962C8B-B14F-4D97-AF65-F5344CB8AC3E}">
        <p14:creationId xmlns:p14="http://schemas.microsoft.com/office/powerpoint/2010/main" val="2182148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Literaturanalyse und Sekundäranalyse zu Reaktionen in der Bevölkerung als Input für DFKI: welches Verhalten ist auf Basis der Reaktion zu beobachten?</a:t>
            </a:r>
          </a:p>
          <a:p>
            <a:r>
              <a:rPr lang="de-DE" dirty="0"/>
              <a:t>Input für ITWM: Welche Prognosen werden auf Basis dieses Verhaltens getroffen?</a:t>
            </a:r>
          </a:p>
          <a:p>
            <a:r>
              <a:rPr lang="de-DE" dirty="0"/>
              <a:t>Literaturanalyse: Wie wurden solche Prognosen kommuniziert? Quelle, </a:t>
            </a:r>
            <a:r>
              <a:rPr lang="de-DE" dirty="0" err="1"/>
              <a:t>Empfänfger</a:t>
            </a:r>
            <a:r>
              <a:rPr lang="de-DE" dirty="0"/>
              <a:t>/Kanal und enthaltener Informationsgrad</a:t>
            </a:r>
          </a:p>
          <a:p>
            <a:r>
              <a:rPr lang="de-DE" dirty="0"/>
              <a:t>KERNFRAGE: Wie wird Kommunikation bewertet? Erhebungen zu Vertrauen, Erfahrung und Einstellung</a:t>
            </a:r>
          </a:p>
          <a:p>
            <a:r>
              <a:rPr lang="de-DE" dirty="0"/>
              <a:t>Beeinflusst wie Kommunikation wahrgenommen wird: Analysen und Erhebungen zur Bewertung und Einschätzung von Prognosen</a:t>
            </a:r>
          </a:p>
          <a:p>
            <a:r>
              <a:rPr lang="de-DE" dirty="0"/>
              <a:t>Bildet die Reaktion der Bevölkerung </a:t>
            </a:r>
          </a:p>
          <a:p>
            <a:endParaRPr lang="de-DE" dirty="0"/>
          </a:p>
          <a:p>
            <a:pPr marL="342900" indent="-342900">
              <a:buAutoNum type="arabicPeriod"/>
            </a:pPr>
            <a:r>
              <a:rPr lang="de-DE" b="1" dirty="0"/>
              <a:t>Wie verhalten sich die Menschen während einer Epidemie? </a:t>
            </a:r>
            <a:r>
              <a:rPr lang="de-DE" dirty="0"/>
              <a:t>Zeigen sie gesundheits-schützendes oder gefahrvermeidendes Verhalten? Befolgen sie Empfehlungen und Vorschriften?</a:t>
            </a:r>
            <a:endParaRPr lang="en-US" dirty="0"/>
          </a:p>
          <a:p>
            <a:pPr marL="342900" indent="-342900">
              <a:buAutoNum type="arabicPeriod"/>
            </a:pPr>
            <a:r>
              <a:rPr lang="de-DE" b="1" dirty="0"/>
              <a:t>Was beeinflusst die Reaktion der Bevölkerung? </a:t>
            </a:r>
            <a:r>
              <a:rPr lang="de-DE" dirty="0"/>
              <a:t>Durch welche Faktoren lässt sich das Verhalten der Bevölkerung vorhersagen? Welche Bedeutung haben die Bedrohungswahrnehmung, Einstellungen (z.B. Vertrauen), Habitus sowie persönliche und soziale Merkmale? Welche anderen Faktoren sind wichtig, um die Reaktion der Bevölkerung vorherzusagen? Welche Beziehungen und Interdependenzen bestehen?</a:t>
            </a:r>
          </a:p>
          <a:p>
            <a:pPr marL="342900" indent="-342900">
              <a:buAutoNum type="arabicPeriod"/>
            </a:pPr>
            <a:r>
              <a:rPr lang="de-DE" b="1" dirty="0"/>
              <a:t>Wie kann das Verhalten der Bevölkerung in die Modellierung integriert werden? </a:t>
            </a:r>
            <a:r>
              <a:rPr lang="de-DE" dirty="0"/>
              <a:t>Welche Indikatoren für die öffentliche Reaktion sind relevant und sollten in zukünftige Modelle integriert werden?</a:t>
            </a:r>
          </a:p>
          <a:p>
            <a:pPr marL="342900" indent="-342900">
              <a:buAutoNum type="arabicPeriod"/>
            </a:pPr>
            <a:r>
              <a:rPr lang="de-DE" b="1" dirty="0"/>
              <a:t>Welche Rückkopplungseffekte gibt es, und wie relevant sind sie? </a:t>
            </a:r>
            <a:r>
              <a:rPr lang="de-DE" dirty="0"/>
              <a:t>Welche Rolle spielt die Reflexivität bei der Modellierung? Verändert sich die Wahrnehmung der Situation und das Verhalten der Menschen in Abhängigkeit von den Simulationsmodellen? Wie verändern sie sich?</a:t>
            </a:r>
          </a:p>
          <a:p>
            <a:pPr marL="342900" indent="-342900">
              <a:buAutoNum type="arabicPeriod"/>
            </a:pPr>
            <a:r>
              <a:rPr lang="de-DE" b="1" dirty="0"/>
              <a:t>Wie können (wenn überhaupt) Rückkopplungseffekte in Simulationsmodelle integriert werden? </a:t>
            </a:r>
            <a:r>
              <a:rPr lang="de-DE" dirty="0"/>
              <a:t>Kann das Problem der Reflexivität entschlüsselt werden?</a:t>
            </a:r>
          </a:p>
          <a:p>
            <a:pPr marL="342900" indent="-342900">
              <a:buAutoNum type="arabicPeriod"/>
            </a:pPr>
            <a:r>
              <a:rPr lang="de-DE" b="1" dirty="0"/>
              <a:t>Welche Schlussfolgerungen können gezogen werden? </a:t>
            </a:r>
            <a:r>
              <a:rPr lang="de-DE" dirty="0"/>
              <a:t>Was können wir für zukünftige Epidemien und Simulationsmodelle lernen? Lassen sich die Erkenntnisse auf andere Epidemien oder Szenarien, auf die Modellkommunikation oder die Krisenkommunikation übertragen? </a:t>
            </a:r>
          </a:p>
          <a:p>
            <a:endParaRPr lang="de-DE" dirty="0"/>
          </a:p>
        </p:txBody>
      </p:sp>
      <p:sp>
        <p:nvSpPr>
          <p:cNvPr id="4" name="Foliennummernplatzhalter 3"/>
          <p:cNvSpPr>
            <a:spLocks noGrp="1"/>
          </p:cNvSpPr>
          <p:nvPr>
            <p:ph type="sldNum" sz="quarter" idx="5"/>
          </p:nvPr>
        </p:nvSpPr>
        <p:spPr/>
        <p:txBody>
          <a:bodyPr/>
          <a:lstStyle/>
          <a:p>
            <a:fld id="{02BD7E15-34EE-A24E-AC7B-BA6D4391618D}" type="slidenum">
              <a:rPr lang="en-DE" smtClean="0"/>
              <a:t>13</a:t>
            </a:fld>
            <a:endParaRPr lang="en-DE"/>
          </a:p>
        </p:txBody>
      </p:sp>
    </p:spTree>
    <p:extLst>
      <p:ext uri="{BB962C8B-B14F-4D97-AF65-F5344CB8AC3E}">
        <p14:creationId xmlns:p14="http://schemas.microsoft.com/office/powerpoint/2010/main" val="3169960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Daten: „</a:t>
            </a:r>
            <a:r>
              <a:rPr lang="de-DE" dirty="0" err="1"/>
              <a:t>git</a:t>
            </a:r>
            <a:r>
              <a:rPr lang="de-DE" dirty="0"/>
              <a:t>, </a:t>
            </a:r>
            <a:r>
              <a:rPr lang="de-DE" dirty="0" err="1"/>
              <a:t>python</a:t>
            </a:r>
            <a:r>
              <a:rPr lang="de-DE" dirty="0"/>
              <a:t>, </a:t>
            </a:r>
            <a:r>
              <a:rPr lang="de-DE" dirty="0" err="1"/>
              <a:t>mohring</a:t>
            </a:r>
            <a:r>
              <a:rPr lang="de-DE" dirty="0"/>
              <a:t>“</a:t>
            </a:r>
          </a:p>
          <a:p>
            <a:r>
              <a:rPr lang="de-DE" dirty="0" err="1"/>
              <a:t>Kathas</a:t>
            </a:r>
            <a:r>
              <a:rPr lang="de-DE" dirty="0"/>
              <a:t> </a:t>
            </a:r>
            <a:r>
              <a:rPr lang="de-DE" dirty="0" err="1"/>
              <a:t>erhebung</a:t>
            </a:r>
            <a:r>
              <a:rPr lang="de-DE" dirty="0"/>
              <a:t>: bestimmte Punkte? </a:t>
            </a:r>
          </a:p>
          <a:p>
            <a:endParaRPr lang="de-DE" dirty="0"/>
          </a:p>
        </p:txBody>
      </p:sp>
      <p:sp>
        <p:nvSpPr>
          <p:cNvPr id="4" name="Foliennummernplatzhalter 3"/>
          <p:cNvSpPr>
            <a:spLocks noGrp="1"/>
          </p:cNvSpPr>
          <p:nvPr>
            <p:ph type="sldNum" sz="quarter" idx="5"/>
          </p:nvPr>
        </p:nvSpPr>
        <p:spPr/>
        <p:txBody>
          <a:bodyPr/>
          <a:lstStyle/>
          <a:p>
            <a:fld id="{02BD7E15-34EE-A24E-AC7B-BA6D4391618D}" type="slidenum">
              <a:rPr lang="en-DE" smtClean="0"/>
              <a:t>14</a:t>
            </a:fld>
            <a:endParaRPr lang="en-DE"/>
          </a:p>
        </p:txBody>
      </p:sp>
    </p:spTree>
    <p:extLst>
      <p:ext uri="{BB962C8B-B14F-4D97-AF65-F5344CB8AC3E}">
        <p14:creationId xmlns:p14="http://schemas.microsoft.com/office/powerpoint/2010/main" val="2952095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FU Berlin: Voss / Schulze Psychologie &amp; Soziologie</a:t>
            </a:r>
          </a:p>
          <a:p>
            <a:r>
              <a:rPr lang="de-DE" dirty="0"/>
              <a:t>ITWM Mohring </a:t>
            </a:r>
            <a:r>
              <a:rPr lang="de-DE"/>
              <a:t>/ Leithäuser</a:t>
            </a:r>
            <a:endParaRPr lang="de-DE" dirty="0"/>
          </a:p>
          <a:p>
            <a:r>
              <a:rPr lang="de-DE" dirty="0"/>
              <a:t>DFKI Berndt </a:t>
            </a:r>
            <a:r>
              <a:rPr lang="de-DE" dirty="0" err="1"/>
              <a:t>TImm</a:t>
            </a:r>
            <a:endParaRPr lang="de-DE" dirty="0"/>
          </a:p>
        </p:txBody>
      </p:sp>
      <p:sp>
        <p:nvSpPr>
          <p:cNvPr id="4" name="Foliennummernplatzhalter 3"/>
          <p:cNvSpPr>
            <a:spLocks noGrp="1"/>
          </p:cNvSpPr>
          <p:nvPr>
            <p:ph type="sldNum" sz="quarter" idx="5"/>
          </p:nvPr>
        </p:nvSpPr>
        <p:spPr/>
        <p:txBody>
          <a:bodyPr/>
          <a:lstStyle/>
          <a:p>
            <a:fld id="{02BD7E15-34EE-A24E-AC7B-BA6D4391618D}" type="slidenum">
              <a:rPr lang="en-DE" smtClean="0"/>
              <a:t>17</a:t>
            </a:fld>
            <a:endParaRPr lang="en-DE"/>
          </a:p>
        </p:txBody>
      </p:sp>
    </p:spTree>
    <p:extLst>
      <p:ext uri="{BB962C8B-B14F-4D97-AF65-F5344CB8AC3E}">
        <p14:creationId xmlns:p14="http://schemas.microsoft.com/office/powerpoint/2010/main" val="294539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2BD7E15-34EE-A24E-AC7B-BA6D4391618D}" type="slidenum">
              <a:rPr lang="en-DE" smtClean="0"/>
              <a:t>18</a:t>
            </a:fld>
            <a:endParaRPr lang="en-DE"/>
          </a:p>
        </p:txBody>
      </p:sp>
    </p:spTree>
    <p:extLst>
      <p:ext uri="{BB962C8B-B14F-4D97-AF65-F5344CB8AC3E}">
        <p14:creationId xmlns:p14="http://schemas.microsoft.com/office/powerpoint/2010/main" val="1511525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u="sng" dirty="0"/>
              <a:t>Bestehendes </a:t>
            </a:r>
            <a:r>
              <a:rPr lang="de-DE" u="sng" dirty="0" err="1"/>
              <a:t>SoSAD</a:t>
            </a:r>
            <a:r>
              <a:rPr lang="de-DE" u="sng" dirty="0"/>
              <a:t> Modell:</a:t>
            </a:r>
            <a:endParaRPr lang="de-DE" dirty="0"/>
          </a:p>
          <a:p>
            <a:pPr marL="285750" indent="-285750">
              <a:buFont typeface="Arial,Sans-Serif"/>
              <a:buChar char="•"/>
            </a:pPr>
            <a:r>
              <a:rPr lang="de-DE" dirty="0"/>
              <a:t>Ortsbezogene Sicht auf Tagesabläufe, Kontaktverhalten und Infektionsgeschehen</a:t>
            </a:r>
            <a:endParaRPr lang="en-US" dirty="0"/>
          </a:p>
          <a:p>
            <a:pPr marL="285750" indent="-285750">
              <a:buFont typeface="Arial,Sans-Serif"/>
              <a:buChar char="•"/>
            </a:pPr>
            <a:r>
              <a:rPr lang="de-DE" dirty="0"/>
              <a:t>Infektionsgeschehen auf Basis des SEIR-Modells </a:t>
            </a:r>
            <a:endParaRPr lang="en-US" dirty="0"/>
          </a:p>
          <a:p>
            <a:pPr marL="285750" indent="-285750">
              <a:buFont typeface="Arial,Sans-Serif"/>
              <a:buChar char="•"/>
            </a:pPr>
            <a:r>
              <a:rPr lang="de-DE" dirty="0"/>
              <a:t>Agenten basierend auf Meldedaten der Stadt Kaiserslautern (ca. 100.000 Agenten) </a:t>
            </a:r>
            <a:endParaRPr lang="en-US" dirty="0"/>
          </a:p>
          <a:p>
            <a:endParaRPr lang="en-US" dirty="0">
              <a:cs typeface="Calibri"/>
            </a:endParaRPr>
          </a:p>
          <a:p>
            <a:pPr marL="285750" indent="-285750">
              <a:buFont typeface="Arial,Sans-Serif"/>
              <a:buChar char="•"/>
            </a:pPr>
            <a:r>
              <a:rPr lang="de-DE" dirty="0"/>
              <a:t>Definierte Tagesabläufe und vorgegebene Kontaktraten werden uniform befolgt</a:t>
            </a:r>
            <a:endParaRPr lang="en-US" dirty="0"/>
          </a:p>
          <a:p>
            <a:pPr marL="285750" indent="-285750">
              <a:buFont typeface="Arial,Sans-Serif"/>
              <a:buChar char="•"/>
            </a:pPr>
            <a:r>
              <a:rPr lang="de-DE" dirty="0"/>
              <a:t>-&gt; Ist das realistisch?</a:t>
            </a:r>
            <a:endParaRPr lang="en-US" dirty="0">
              <a:cs typeface="Calibri"/>
            </a:endParaRPr>
          </a:p>
          <a:p>
            <a:endParaRPr lang="de-DE" dirty="0"/>
          </a:p>
          <a:p>
            <a:endParaRPr lang="en-US" dirty="0">
              <a:cs typeface="Calibri"/>
            </a:endParaRPr>
          </a:p>
        </p:txBody>
      </p:sp>
      <p:sp>
        <p:nvSpPr>
          <p:cNvPr id="4" name="Foliennummernplatzhalter 3"/>
          <p:cNvSpPr>
            <a:spLocks noGrp="1"/>
          </p:cNvSpPr>
          <p:nvPr>
            <p:ph type="sldNum" sz="quarter" idx="5"/>
          </p:nvPr>
        </p:nvSpPr>
        <p:spPr/>
        <p:txBody>
          <a:bodyPr/>
          <a:lstStyle/>
          <a:p>
            <a:fld id="{02BD7E15-34EE-A24E-AC7B-BA6D4391618D}" type="slidenum">
              <a:rPr lang="en-DE" smtClean="0"/>
              <a:t>19</a:t>
            </a:fld>
            <a:endParaRPr lang="en-DE"/>
          </a:p>
        </p:txBody>
      </p:sp>
    </p:spTree>
    <p:extLst>
      <p:ext uri="{BB962C8B-B14F-4D97-AF65-F5344CB8AC3E}">
        <p14:creationId xmlns:p14="http://schemas.microsoft.com/office/powerpoint/2010/main" val="3029420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02BD7E15-34EE-A24E-AC7B-BA6D4391618D}" type="slidenum">
              <a:rPr lang="en-DE" smtClean="0"/>
              <a:t>28</a:t>
            </a:fld>
            <a:endParaRPr lang="en-DE"/>
          </a:p>
        </p:txBody>
      </p:sp>
    </p:spTree>
    <p:extLst>
      <p:ext uri="{BB962C8B-B14F-4D97-AF65-F5344CB8AC3E}">
        <p14:creationId xmlns:p14="http://schemas.microsoft.com/office/powerpoint/2010/main" val="2971009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82880" indent="-285750">
              <a:spcBef>
                <a:spcPts val="400"/>
              </a:spcBef>
              <a:spcAft>
                <a:spcPts val="400"/>
              </a:spcAft>
              <a:buFont typeface="Arial,Sans-Serif"/>
              <a:buChar char="-"/>
            </a:pPr>
            <a:r>
              <a:rPr lang="en-US" dirty="0"/>
              <a:t>Agent based model: focused on some purpose, entities are autonomous components (behave on their own and not on other entities behalf, used to find patterns that were not initially given</a:t>
            </a:r>
          </a:p>
          <a:p>
            <a:pPr marL="182880" indent="-285750">
              <a:spcBef>
                <a:spcPts val="400"/>
              </a:spcBef>
              <a:spcAft>
                <a:spcPts val="400"/>
              </a:spcAft>
              <a:buFont typeface="Arial,Sans-Serif"/>
              <a:buChar char="-"/>
            </a:pPr>
            <a:r>
              <a:rPr lang="en-US" dirty="0"/>
              <a:t>Cognitive social simulation: Portrays relevant scenarios based on behavior and different characteristics of the people</a:t>
            </a:r>
            <a:endParaRPr lang="de-DE" dirty="0"/>
          </a:p>
        </p:txBody>
      </p:sp>
      <p:sp>
        <p:nvSpPr>
          <p:cNvPr id="4" name="Foliennummernplatzhalter 3"/>
          <p:cNvSpPr>
            <a:spLocks noGrp="1"/>
          </p:cNvSpPr>
          <p:nvPr>
            <p:ph type="sldNum" sz="quarter" idx="5"/>
          </p:nvPr>
        </p:nvSpPr>
        <p:spPr/>
        <p:txBody>
          <a:bodyPr/>
          <a:lstStyle/>
          <a:p>
            <a:fld id="{02BD7E15-34EE-A24E-AC7B-BA6D4391618D}" type="slidenum">
              <a:rPr lang="en-DE" smtClean="0"/>
              <a:t>2</a:t>
            </a:fld>
            <a:endParaRPr lang="en-DE"/>
          </a:p>
        </p:txBody>
      </p:sp>
    </p:spTree>
    <p:extLst>
      <p:ext uri="{BB962C8B-B14F-4D97-AF65-F5344CB8AC3E}">
        <p14:creationId xmlns:p14="http://schemas.microsoft.com/office/powerpoint/2010/main" val="1428657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82880" indent="-285750">
              <a:spcBef>
                <a:spcPts val="400"/>
              </a:spcBef>
              <a:spcAft>
                <a:spcPts val="400"/>
              </a:spcAft>
              <a:buFont typeface="Arial,Sans-Serif"/>
              <a:buChar char="-"/>
            </a:pPr>
            <a:r>
              <a:rPr lang="en-US" dirty="0"/>
              <a:t>Movement and </a:t>
            </a:r>
            <a:r>
              <a:rPr lang="en-US" err="1"/>
              <a:t>interacitons</a:t>
            </a:r>
            <a:r>
              <a:rPr lang="en-US"/>
              <a:t> between entities portrayed in model</a:t>
            </a:r>
          </a:p>
          <a:p>
            <a:pPr marL="182880" indent="-285750">
              <a:spcBef>
                <a:spcPts val="400"/>
              </a:spcBef>
              <a:spcAft>
                <a:spcPts val="400"/>
              </a:spcAft>
              <a:buFont typeface="Arial,Sans-Serif"/>
              <a:buChar char="-"/>
            </a:pPr>
            <a:r>
              <a:rPr lang="en-US" dirty="0">
                <a:cs typeface="Calibri"/>
              </a:rPr>
              <a:t>Can simulate behavior of individual entities in a simplified version of the real world</a:t>
            </a:r>
          </a:p>
          <a:p>
            <a:pPr marL="182880" indent="-285750">
              <a:spcBef>
                <a:spcPts val="400"/>
              </a:spcBef>
              <a:spcAft>
                <a:spcPts val="400"/>
              </a:spcAft>
              <a:buFont typeface="Arial,Sans-Serif"/>
              <a:buChar char="-"/>
            </a:pPr>
            <a:r>
              <a:rPr lang="en-US" dirty="0">
                <a:cs typeface="Calibri"/>
              </a:rPr>
              <a:t>Here: possible interactions between agents only where they are not separated by water</a:t>
            </a:r>
          </a:p>
        </p:txBody>
      </p:sp>
      <p:sp>
        <p:nvSpPr>
          <p:cNvPr id="4" name="Foliennummernplatzhalter 3"/>
          <p:cNvSpPr>
            <a:spLocks noGrp="1"/>
          </p:cNvSpPr>
          <p:nvPr>
            <p:ph type="sldNum" sz="quarter" idx="5"/>
          </p:nvPr>
        </p:nvSpPr>
        <p:spPr/>
        <p:txBody>
          <a:bodyPr/>
          <a:lstStyle/>
          <a:p>
            <a:fld id="{02BD7E15-34EE-A24E-AC7B-BA6D4391618D}" type="slidenum">
              <a:rPr lang="en-DE" smtClean="0"/>
              <a:t>3</a:t>
            </a:fld>
            <a:endParaRPr lang="en-DE"/>
          </a:p>
        </p:txBody>
      </p:sp>
    </p:spTree>
    <p:extLst>
      <p:ext uri="{BB962C8B-B14F-4D97-AF65-F5344CB8AC3E}">
        <p14:creationId xmlns:p14="http://schemas.microsoft.com/office/powerpoint/2010/main" val="250890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82880" indent="-285750">
              <a:spcBef>
                <a:spcPts val="400"/>
              </a:spcBef>
              <a:spcAft>
                <a:spcPts val="400"/>
              </a:spcAft>
              <a:buFont typeface="Arial,Sans-Serif"/>
              <a:buChar char="-"/>
            </a:pPr>
            <a:r>
              <a:rPr lang="en-US" dirty="0"/>
              <a:t>Agent based model: focused on some purpose, entities are autonomous components (behave on their own and not on other entities behalf, used to find patterns that were not initially given</a:t>
            </a:r>
          </a:p>
          <a:p>
            <a:pPr marL="182880" indent="-285750">
              <a:spcBef>
                <a:spcPts val="400"/>
              </a:spcBef>
              <a:spcAft>
                <a:spcPts val="400"/>
              </a:spcAft>
              <a:buFont typeface="Arial,Sans-Serif"/>
              <a:buChar char="-"/>
            </a:pPr>
            <a:r>
              <a:rPr lang="en-US" dirty="0"/>
              <a:t>Cognitive social simulation: Portrays relevant scenarios based on behavior and different characteristics of the people</a:t>
            </a:r>
            <a:endParaRPr lang="de-DE" dirty="0"/>
          </a:p>
        </p:txBody>
      </p:sp>
      <p:sp>
        <p:nvSpPr>
          <p:cNvPr id="4" name="Foliennummernplatzhalter 3"/>
          <p:cNvSpPr>
            <a:spLocks noGrp="1"/>
          </p:cNvSpPr>
          <p:nvPr>
            <p:ph type="sldNum" sz="quarter" idx="5"/>
          </p:nvPr>
        </p:nvSpPr>
        <p:spPr/>
        <p:txBody>
          <a:bodyPr/>
          <a:lstStyle/>
          <a:p>
            <a:fld id="{02BD7E15-34EE-A24E-AC7B-BA6D4391618D}" type="slidenum">
              <a:rPr lang="en-DE" smtClean="0"/>
              <a:t>4</a:t>
            </a:fld>
            <a:endParaRPr lang="en-DE"/>
          </a:p>
        </p:txBody>
      </p:sp>
    </p:spTree>
    <p:extLst>
      <p:ext uri="{BB962C8B-B14F-4D97-AF65-F5344CB8AC3E}">
        <p14:creationId xmlns:p14="http://schemas.microsoft.com/office/powerpoint/2010/main" val="122761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DE"/>
              <a:t>Infektionsausbreitung wird (normalerweise) über Demographie + Kontaktraten / R-Werte modelliert</a:t>
            </a:r>
          </a:p>
          <a:p>
            <a:pPr marL="171450" indent="-171450">
              <a:buFontTx/>
              <a:buChar char="-"/>
            </a:pPr>
            <a:r>
              <a:rPr lang="en-DE"/>
              <a:t>Aber: Hängt maßgeblich von individuellem Verhalten ab (Risikowahrnehmung, Habitus, soziale Netzwerke und Einflüsse)</a:t>
            </a:r>
          </a:p>
          <a:p>
            <a:pPr marL="171450" indent="-171450">
              <a:buFontTx/>
              <a:buChar char="-"/>
            </a:pPr>
            <a:r>
              <a:rPr lang="en-DE"/>
              <a:t>Simulationssergebnisse werden kommuniziert und abhängig von Vertrauen in Institutionen rezipiert</a:t>
            </a:r>
          </a:p>
          <a:p>
            <a:pPr marL="171450" indent="-171450">
              <a:buFontTx/>
              <a:buChar char="-"/>
            </a:pPr>
            <a:r>
              <a:rPr lang="en-DE"/>
              <a:t>Reflexivität: Risikowahrnehmung ändert sich -&gt; Verhalten ändert sich -&gt; Prognosen treten nicht ein (“falsche Annahmen”) -&gt; Vertrauensverlust!</a:t>
            </a:r>
          </a:p>
          <a:p>
            <a:pPr marL="171450" indent="-171450">
              <a:buFontTx/>
              <a:buChar char="-"/>
            </a:pPr>
            <a:endParaRPr lang="en-DE"/>
          </a:p>
          <a:p>
            <a:pPr marL="0" indent="0">
              <a:buFontTx/>
              <a:buNone/>
            </a:pPr>
            <a:r>
              <a:rPr lang="en-DE"/>
              <a:t>Problem: Modellierung ohne sozialpsychologische Faktoren führt zu “self-defeating prophecies”</a:t>
            </a:r>
          </a:p>
          <a:p>
            <a:pPr marL="0" indent="0">
              <a:buFontTx/>
              <a:buNone/>
            </a:pPr>
            <a:r>
              <a:rPr lang="en-DE"/>
              <a:t>Ansatz: Kognitive / sozialpsychologische Faktoren wie Risikowahrnehmung und Vertrauen verstehen und Reflexivität in Modelle einbeziehen -&gt; Szenarienbasierte Erklärung möglicher Entwicklungen, Strategien für Krisenkommunikation</a:t>
            </a:r>
          </a:p>
        </p:txBody>
      </p:sp>
      <p:sp>
        <p:nvSpPr>
          <p:cNvPr id="4" name="Slide Number Placeholder 3"/>
          <p:cNvSpPr>
            <a:spLocks noGrp="1"/>
          </p:cNvSpPr>
          <p:nvPr>
            <p:ph type="sldNum" sz="quarter" idx="5"/>
          </p:nvPr>
        </p:nvSpPr>
        <p:spPr/>
        <p:txBody>
          <a:bodyPr/>
          <a:lstStyle/>
          <a:p>
            <a:fld id="{02BD7E15-34EE-A24E-AC7B-BA6D4391618D}" type="slidenum">
              <a:rPr lang="en-DE" smtClean="0"/>
              <a:t>5</a:t>
            </a:fld>
            <a:endParaRPr lang="en-DE"/>
          </a:p>
        </p:txBody>
      </p:sp>
    </p:spTree>
    <p:extLst>
      <p:ext uri="{BB962C8B-B14F-4D97-AF65-F5344CB8AC3E}">
        <p14:creationId xmlns:p14="http://schemas.microsoft.com/office/powerpoint/2010/main" val="526476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2BD7E15-34EE-A24E-AC7B-BA6D4391618D}" type="slidenum">
              <a:rPr lang="en-DE" smtClean="0"/>
              <a:t>6</a:t>
            </a:fld>
            <a:endParaRPr lang="en-DE"/>
          </a:p>
        </p:txBody>
      </p:sp>
    </p:spTree>
    <p:extLst>
      <p:ext uri="{BB962C8B-B14F-4D97-AF65-F5344CB8AC3E}">
        <p14:creationId xmlns:p14="http://schemas.microsoft.com/office/powerpoint/2010/main" val="1095966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u="sng" dirty="0" err="1">
                <a:ea typeface="Calibri"/>
                <a:cs typeface="Calibri"/>
              </a:rPr>
              <a:t>Existing</a:t>
            </a:r>
            <a:r>
              <a:rPr lang="de-DE" u="sng" dirty="0">
                <a:ea typeface="Calibri"/>
                <a:cs typeface="Calibri"/>
              </a:rPr>
              <a:t> </a:t>
            </a:r>
            <a:r>
              <a:rPr lang="de-DE" u="sng" dirty="0" err="1">
                <a:ea typeface="Calibri"/>
                <a:cs typeface="Calibri"/>
              </a:rPr>
              <a:t>SoSAD</a:t>
            </a:r>
            <a:r>
              <a:rPr lang="de-DE" u="sng" dirty="0">
                <a:ea typeface="Calibri"/>
                <a:cs typeface="Calibri"/>
              </a:rPr>
              <a:t> Model:</a:t>
            </a:r>
          </a:p>
          <a:p>
            <a:pPr marL="285750" indent="-285750">
              <a:buFont typeface="Arial,Sans-Serif"/>
              <a:buChar char="•"/>
            </a:pPr>
            <a:r>
              <a:rPr lang="de-DE" dirty="0">
                <a:ea typeface="Calibri"/>
                <a:cs typeface="Calibri"/>
              </a:rPr>
              <a:t>Location-</a:t>
            </a:r>
            <a:r>
              <a:rPr lang="de-DE" dirty="0" err="1">
                <a:ea typeface="Calibri"/>
                <a:cs typeface="Calibri"/>
              </a:rPr>
              <a:t>based</a:t>
            </a:r>
            <a:r>
              <a:rPr lang="de-DE" dirty="0">
                <a:ea typeface="Calibri"/>
                <a:cs typeface="Calibri"/>
              </a:rPr>
              <a:t> </a:t>
            </a:r>
            <a:r>
              <a:rPr lang="de-DE" dirty="0" err="1">
                <a:ea typeface="Calibri"/>
                <a:cs typeface="Calibri"/>
              </a:rPr>
              <a:t>view</a:t>
            </a:r>
            <a:r>
              <a:rPr lang="de-DE" dirty="0">
                <a:ea typeface="Calibri"/>
                <a:cs typeface="Calibri"/>
              </a:rPr>
              <a:t> on </a:t>
            </a:r>
            <a:r>
              <a:rPr lang="de-DE" dirty="0" err="1">
                <a:ea typeface="Calibri"/>
                <a:cs typeface="Calibri"/>
              </a:rPr>
              <a:t>daily</a:t>
            </a:r>
            <a:r>
              <a:rPr lang="de-DE" dirty="0">
                <a:ea typeface="Calibri"/>
                <a:cs typeface="Calibri"/>
              </a:rPr>
              <a:t> </a:t>
            </a:r>
            <a:r>
              <a:rPr lang="de-DE" dirty="0" err="1">
                <a:ea typeface="Calibri"/>
                <a:cs typeface="Calibri"/>
              </a:rPr>
              <a:t>routines</a:t>
            </a:r>
            <a:r>
              <a:rPr lang="de-DE">
                <a:ea typeface="Calibri"/>
                <a:cs typeface="Calibri"/>
              </a:rPr>
              <a:t>, contacts, infections</a:t>
            </a:r>
            <a:endParaRPr lang="de-DE" dirty="0">
              <a:ea typeface="Calibri"/>
              <a:cs typeface="Calibri"/>
            </a:endParaRPr>
          </a:p>
          <a:p>
            <a:pPr marL="285750" indent="-285750">
              <a:buFont typeface="Arial,Sans-Serif"/>
              <a:buChar char="•"/>
            </a:pPr>
            <a:r>
              <a:rPr lang="de-DE" dirty="0" err="1">
                <a:ea typeface="Calibri"/>
                <a:cs typeface="Calibri"/>
              </a:rPr>
              <a:t>Infections</a:t>
            </a:r>
            <a:r>
              <a:rPr lang="de-DE" dirty="0">
                <a:ea typeface="Calibri"/>
                <a:cs typeface="Calibri"/>
              </a:rPr>
              <a:t> </a:t>
            </a:r>
            <a:r>
              <a:rPr lang="de-DE" dirty="0" err="1">
                <a:ea typeface="Calibri"/>
                <a:cs typeface="Calibri"/>
              </a:rPr>
              <a:t>based</a:t>
            </a:r>
            <a:r>
              <a:rPr lang="de-DE" dirty="0">
                <a:ea typeface="Calibri"/>
                <a:cs typeface="Calibri"/>
              </a:rPr>
              <a:t> on SEIR-model (</a:t>
            </a:r>
            <a:r>
              <a:rPr lang="de-DE" dirty="0" err="1">
                <a:ea typeface="Calibri"/>
                <a:cs typeface="Calibri"/>
              </a:rPr>
              <a:t>mathematical</a:t>
            </a:r>
            <a:r>
              <a:rPr lang="de-DE" dirty="0">
                <a:ea typeface="Calibri"/>
                <a:cs typeface="Calibri"/>
              </a:rPr>
              <a:t> </a:t>
            </a:r>
            <a:r>
              <a:rPr lang="de-DE" dirty="0" err="1">
                <a:ea typeface="Calibri"/>
                <a:cs typeface="Calibri"/>
              </a:rPr>
              <a:t>model</a:t>
            </a:r>
            <a:r>
              <a:rPr lang="de-DE" dirty="0">
                <a:ea typeface="Calibri"/>
                <a:cs typeface="Calibri"/>
              </a:rPr>
              <a:t> </a:t>
            </a:r>
            <a:r>
              <a:rPr lang="de-DE" dirty="0" err="1">
                <a:ea typeface="Calibri"/>
                <a:cs typeface="Calibri"/>
              </a:rPr>
              <a:t>to</a:t>
            </a:r>
            <a:r>
              <a:rPr lang="de-DE" dirty="0">
                <a:ea typeface="Calibri"/>
                <a:cs typeface="Calibri"/>
              </a:rPr>
              <a:t> </a:t>
            </a:r>
            <a:r>
              <a:rPr lang="de-DE" dirty="0" err="1">
                <a:ea typeface="Calibri"/>
                <a:cs typeface="Calibri"/>
              </a:rPr>
              <a:t>model</a:t>
            </a:r>
            <a:r>
              <a:rPr lang="de-DE" dirty="0">
                <a:ea typeface="Calibri"/>
                <a:cs typeface="Calibri"/>
              </a:rPr>
              <a:t> </a:t>
            </a:r>
            <a:r>
              <a:rPr lang="de-DE" dirty="0" err="1">
                <a:ea typeface="Calibri"/>
                <a:cs typeface="Calibri"/>
              </a:rPr>
              <a:t>spread</a:t>
            </a:r>
            <a:r>
              <a:rPr lang="de-DE" dirty="0">
                <a:ea typeface="Calibri"/>
                <a:cs typeface="Calibri"/>
              </a:rPr>
              <a:t> </a:t>
            </a:r>
            <a:r>
              <a:rPr lang="de-DE" dirty="0" err="1">
                <a:ea typeface="Calibri"/>
                <a:cs typeface="Calibri"/>
              </a:rPr>
              <a:t>of</a:t>
            </a:r>
            <a:r>
              <a:rPr lang="de-DE" dirty="0">
                <a:ea typeface="Calibri"/>
                <a:cs typeface="Calibri"/>
              </a:rPr>
              <a:t> </a:t>
            </a:r>
            <a:r>
              <a:rPr lang="de-DE" dirty="0" err="1">
                <a:ea typeface="Calibri"/>
                <a:cs typeface="Calibri"/>
              </a:rPr>
              <a:t>contatious</a:t>
            </a:r>
            <a:r>
              <a:rPr lang="de-DE">
                <a:ea typeface="Calibri"/>
                <a:cs typeface="Calibri"/>
              </a:rPr>
              <a:t> disease)</a:t>
            </a:r>
            <a:endParaRPr lang="de-DE" dirty="0"/>
          </a:p>
          <a:p>
            <a:pPr marL="285750" indent="-285750">
              <a:buFont typeface="Arial,Sans-Serif"/>
              <a:buChar char="•"/>
            </a:pPr>
            <a:r>
              <a:rPr lang="de-DE" dirty="0" err="1">
                <a:ea typeface="Calibri"/>
                <a:cs typeface="Calibri"/>
              </a:rPr>
              <a:t>Agents</a:t>
            </a:r>
            <a:r>
              <a:rPr lang="de-DE" dirty="0">
                <a:ea typeface="Calibri"/>
                <a:cs typeface="Calibri"/>
              </a:rPr>
              <a:t> </a:t>
            </a:r>
            <a:r>
              <a:rPr lang="de-DE" dirty="0" err="1">
                <a:ea typeface="Calibri"/>
                <a:cs typeface="Calibri"/>
              </a:rPr>
              <a:t>based</a:t>
            </a:r>
            <a:r>
              <a:rPr lang="de-DE" dirty="0">
                <a:ea typeface="Calibri"/>
                <a:cs typeface="Calibri"/>
              </a:rPr>
              <a:t> on </a:t>
            </a:r>
            <a:r>
              <a:rPr lang="de-DE" dirty="0" err="1">
                <a:ea typeface="Calibri"/>
                <a:cs typeface="Calibri"/>
              </a:rPr>
              <a:t>citizen</a:t>
            </a:r>
            <a:r>
              <a:rPr lang="de-DE" dirty="0">
                <a:ea typeface="Calibri"/>
                <a:cs typeface="Calibri"/>
              </a:rPr>
              <a:t> </a:t>
            </a:r>
            <a:r>
              <a:rPr lang="de-DE" dirty="0" err="1">
                <a:ea typeface="Calibri"/>
                <a:cs typeface="Calibri"/>
              </a:rPr>
              <a:t>data</a:t>
            </a:r>
            <a:r>
              <a:rPr lang="de-DE" dirty="0">
                <a:ea typeface="Calibri"/>
                <a:cs typeface="Calibri"/>
              </a:rPr>
              <a:t> </a:t>
            </a:r>
            <a:r>
              <a:rPr lang="de-DE" dirty="0" err="1">
                <a:ea typeface="Calibri"/>
                <a:cs typeface="Calibri"/>
              </a:rPr>
              <a:t>of</a:t>
            </a:r>
            <a:r>
              <a:rPr lang="de-DE" dirty="0">
                <a:ea typeface="Calibri"/>
                <a:cs typeface="Calibri"/>
              </a:rPr>
              <a:t> Kaiserslautern (</a:t>
            </a:r>
            <a:r>
              <a:rPr lang="de-DE" dirty="0" err="1">
                <a:ea typeface="Calibri"/>
                <a:cs typeface="Calibri"/>
              </a:rPr>
              <a:t>approx</a:t>
            </a:r>
            <a:r>
              <a:rPr lang="de-DE">
                <a:ea typeface="Calibri"/>
                <a:cs typeface="Calibri"/>
              </a:rPr>
              <a:t>. 100.000 agents)</a:t>
            </a:r>
            <a:endParaRPr lang="de-DE" dirty="0">
              <a:ea typeface="Calibri"/>
              <a:cs typeface="Calibri"/>
            </a:endParaRPr>
          </a:p>
          <a:p>
            <a:endParaRPr lang="en-US" dirty="0"/>
          </a:p>
          <a:p>
            <a:pPr marL="285750" indent="-285750">
              <a:buFont typeface="Arial,Sans-Serif"/>
              <a:buChar char="•"/>
            </a:pPr>
            <a:r>
              <a:rPr lang="de-DE" dirty="0" err="1">
                <a:ea typeface="Calibri"/>
                <a:cs typeface="Calibri"/>
              </a:rPr>
              <a:t>Defined</a:t>
            </a:r>
            <a:r>
              <a:rPr lang="de-DE" dirty="0">
                <a:ea typeface="Calibri"/>
                <a:cs typeface="Calibri"/>
              </a:rPr>
              <a:t> </a:t>
            </a:r>
            <a:r>
              <a:rPr lang="de-DE" dirty="0" err="1">
                <a:ea typeface="Calibri"/>
                <a:cs typeface="Calibri"/>
              </a:rPr>
              <a:t>daily</a:t>
            </a:r>
            <a:r>
              <a:rPr lang="de-DE" dirty="0">
                <a:ea typeface="Calibri"/>
                <a:cs typeface="Calibri"/>
              </a:rPr>
              <a:t> </a:t>
            </a:r>
            <a:r>
              <a:rPr lang="de-DE" dirty="0" err="1">
                <a:ea typeface="Calibri"/>
                <a:cs typeface="Calibri"/>
              </a:rPr>
              <a:t>routines</a:t>
            </a:r>
            <a:r>
              <a:rPr lang="de-DE" dirty="0">
                <a:ea typeface="Calibri"/>
                <a:cs typeface="Calibri"/>
              </a:rPr>
              <a:t> and </a:t>
            </a:r>
            <a:r>
              <a:rPr lang="de-DE" dirty="0" err="1">
                <a:ea typeface="Calibri"/>
                <a:cs typeface="Calibri"/>
              </a:rPr>
              <a:t>given</a:t>
            </a:r>
            <a:r>
              <a:rPr lang="de-DE" dirty="0">
                <a:ea typeface="Calibri"/>
                <a:cs typeface="Calibri"/>
              </a:rPr>
              <a:t> </a:t>
            </a:r>
            <a:r>
              <a:rPr lang="de-DE" dirty="0" err="1">
                <a:ea typeface="Calibri"/>
                <a:cs typeface="Calibri"/>
              </a:rPr>
              <a:t>contact</a:t>
            </a:r>
            <a:r>
              <a:rPr lang="de-DE" dirty="0">
                <a:ea typeface="Calibri"/>
                <a:cs typeface="Calibri"/>
              </a:rPr>
              <a:t> </a:t>
            </a:r>
            <a:r>
              <a:rPr lang="de-DE" dirty="0" err="1">
                <a:ea typeface="Calibri"/>
                <a:cs typeface="Calibri"/>
              </a:rPr>
              <a:t>rates</a:t>
            </a:r>
            <a:r>
              <a:rPr lang="de-DE" dirty="0">
                <a:ea typeface="Calibri"/>
                <a:cs typeface="Calibri"/>
              </a:rPr>
              <a:t> </a:t>
            </a:r>
            <a:r>
              <a:rPr lang="de-DE" dirty="0" err="1">
                <a:ea typeface="Calibri"/>
                <a:cs typeface="Calibri"/>
              </a:rPr>
              <a:t>are</a:t>
            </a:r>
            <a:r>
              <a:rPr lang="de-DE" dirty="0">
                <a:ea typeface="Calibri"/>
                <a:cs typeface="Calibri"/>
              </a:rPr>
              <a:t> </a:t>
            </a:r>
            <a:r>
              <a:rPr lang="de-DE" dirty="0" err="1">
                <a:ea typeface="Calibri"/>
                <a:cs typeface="Calibri"/>
              </a:rPr>
              <a:t>followed</a:t>
            </a:r>
            <a:r>
              <a:rPr lang="de-DE">
                <a:ea typeface="Calibri"/>
                <a:cs typeface="Calibri"/>
              </a:rPr>
              <a:t> uniformly</a:t>
            </a:r>
            <a:endParaRPr lang="de-DE" dirty="0"/>
          </a:p>
          <a:p>
            <a:pPr marL="285750" indent="-285750">
              <a:buFont typeface="Arial,Sans-Serif"/>
              <a:buChar char="•"/>
            </a:pPr>
            <a:r>
              <a:rPr lang="de-DE"/>
              <a:t>-&gt; is that realistic?</a:t>
            </a:r>
            <a:endParaRPr lang="en-US">
              <a:cs typeface="Calibri"/>
            </a:endParaRPr>
          </a:p>
          <a:p>
            <a:endParaRPr lang="de-DE" dirty="0"/>
          </a:p>
          <a:p>
            <a:endParaRPr lang="en-US" dirty="0">
              <a:cs typeface="Calibri"/>
            </a:endParaRPr>
          </a:p>
        </p:txBody>
      </p:sp>
      <p:sp>
        <p:nvSpPr>
          <p:cNvPr id="4" name="Foliennummernplatzhalter 3"/>
          <p:cNvSpPr>
            <a:spLocks noGrp="1"/>
          </p:cNvSpPr>
          <p:nvPr>
            <p:ph type="sldNum" sz="quarter" idx="5"/>
          </p:nvPr>
        </p:nvSpPr>
        <p:spPr/>
        <p:txBody>
          <a:bodyPr/>
          <a:lstStyle/>
          <a:p>
            <a:fld id="{02BD7E15-34EE-A24E-AC7B-BA6D4391618D}" type="slidenum">
              <a:rPr lang="en-DE" smtClean="0"/>
              <a:t>7</a:t>
            </a:fld>
            <a:endParaRPr lang="en-DE"/>
          </a:p>
        </p:txBody>
      </p:sp>
    </p:spTree>
    <p:extLst>
      <p:ext uri="{BB962C8B-B14F-4D97-AF65-F5344CB8AC3E}">
        <p14:creationId xmlns:p14="http://schemas.microsoft.com/office/powerpoint/2010/main" val="19896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cs typeface="Calibri"/>
              </a:rPr>
              <a:t>Social</a:t>
            </a:r>
            <a:r>
              <a:rPr lang="de-DE" dirty="0">
                <a:cs typeface="Calibri"/>
              </a:rPr>
              <a:t> </a:t>
            </a:r>
            <a:r>
              <a:rPr lang="de-DE" dirty="0" err="1">
                <a:cs typeface="Calibri"/>
              </a:rPr>
              <a:t>actor</a:t>
            </a:r>
            <a:r>
              <a:rPr lang="de-DE" dirty="0">
                <a:cs typeface="Calibri"/>
              </a:rPr>
              <a:t> </a:t>
            </a:r>
            <a:r>
              <a:rPr lang="de-DE" dirty="0" err="1">
                <a:cs typeface="Calibri"/>
              </a:rPr>
              <a:t>types</a:t>
            </a:r>
            <a:r>
              <a:rPr lang="de-DE" dirty="0">
                <a:cs typeface="Calibri"/>
              </a:rPr>
              <a:t>: different </a:t>
            </a:r>
            <a:r>
              <a:rPr lang="de-DE" dirty="0" err="1">
                <a:cs typeface="Calibri"/>
              </a:rPr>
              <a:t>focus</a:t>
            </a:r>
            <a:r>
              <a:rPr lang="de-DE" dirty="0">
                <a:cs typeface="Calibri"/>
              </a:rPr>
              <a:t> on </a:t>
            </a:r>
            <a:r>
              <a:rPr lang="de-DE" dirty="0" err="1">
                <a:cs typeface="Calibri"/>
              </a:rPr>
              <a:t>how</a:t>
            </a:r>
            <a:r>
              <a:rPr lang="de-DE" dirty="0">
                <a:cs typeface="Calibri"/>
              </a:rPr>
              <a:t> </a:t>
            </a:r>
            <a:r>
              <a:rPr lang="de-DE" dirty="0" err="1">
                <a:cs typeface="Calibri"/>
              </a:rPr>
              <a:t>to</a:t>
            </a:r>
            <a:r>
              <a:rPr lang="de-DE" dirty="0">
                <a:cs typeface="Calibri"/>
              </a:rPr>
              <a:t> </a:t>
            </a:r>
            <a:r>
              <a:rPr lang="de-DE" dirty="0" err="1">
                <a:cs typeface="Calibri"/>
              </a:rPr>
              <a:t>act</a:t>
            </a:r>
            <a:r>
              <a:rPr lang="de-DE" dirty="0">
                <a:cs typeface="Calibri"/>
              </a:rPr>
              <a:t>, </a:t>
            </a:r>
            <a:r>
              <a:rPr lang="de-DE" dirty="0" err="1">
                <a:cs typeface="Calibri"/>
              </a:rPr>
              <a:t>see</a:t>
            </a:r>
            <a:r>
              <a:rPr lang="de-DE" dirty="0">
                <a:cs typeface="Calibri"/>
              </a:rPr>
              <a:t> Schimank 2010, </a:t>
            </a:r>
            <a:r>
              <a:rPr lang="de-DE" dirty="0" err="1">
                <a:cs typeface="Calibri"/>
              </a:rPr>
              <a:t>adds</a:t>
            </a:r>
            <a:r>
              <a:rPr lang="de-DE" dirty="0">
                <a:cs typeface="Calibri"/>
              </a:rPr>
              <a:t> </a:t>
            </a:r>
            <a:r>
              <a:rPr lang="de-DE" dirty="0" err="1">
                <a:cs typeface="Calibri"/>
              </a:rPr>
              <a:t>appraisal</a:t>
            </a:r>
            <a:r>
              <a:rPr lang="de-DE" dirty="0">
                <a:cs typeface="Calibri"/>
              </a:rPr>
              <a:t> on </a:t>
            </a:r>
            <a:r>
              <a:rPr lang="de-DE" dirty="0" err="1">
                <a:cs typeface="Calibri"/>
              </a:rPr>
              <a:t>whether</a:t>
            </a:r>
            <a:r>
              <a:rPr lang="de-DE" dirty="0">
                <a:cs typeface="Calibri"/>
              </a:rPr>
              <a:t> </a:t>
            </a:r>
            <a:r>
              <a:rPr lang="de-DE" dirty="0" err="1">
                <a:cs typeface="Calibri"/>
              </a:rPr>
              <a:t>or</a:t>
            </a:r>
            <a:r>
              <a:rPr lang="de-DE" dirty="0">
                <a:cs typeface="Calibri"/>
              </a:rPr>
              <a:t> not individual </a:t>
            </a:r>
            <a:r>
              <a:rPr lang="de-DE" dirty="0" err="1">
                <a:cs typeface="Calibri"/>
              </a:rPr>
              <a:t>is</a:t>
            </a:r>
            <a:r>
              <a:rPr lang="de-DE" dirty="0">
                <a:cs typeface="Calibri"/>
              </a:rPr>
              <a:t> </a:t>
            </a:r>
            <a:r>
              <a:rPr lang="de-DE" dirty="0" err="1">
                <a:cs typeface="Calibri"/>
              </a:rPr>
              <a:t>enough</a:t>
            </a:r>
            <a:r>
              <a:rPr lang="de-DE" dirty="0">
                <a:cs typeface="Calibri"/>
              </a:rPr>
              <a:t> at </a:t>
            </a:r>
            <a:r>
              <a:rPr lang="de-DE" dirty="0" err="1">
                <a:cs typeface="Calibri"/>
              </a:rPr>
              <a:t>risk</a:t>
            </a:r>
            <a:r>
              <a:rPr lang="de-DE" dirty="0">
                <a:cs typeface="Calibri"/>
              </a:rPr>
              <a:t> </a:t>
            </a:r>
            <a:r>
              <a:rPr lang="de-DE" dirty="0" err="1">
                <a:cs typeface="Calibri"/>
              </a:rPr>
              <a:t>to</a:t>
            </a:r>
            <a:r>
              <a:rPr lang="de-DE" dirty="0">
                <a:cs typeface="Calibri"/>
              </a:rPr>
              <a:t> care/</a:t>
            </a:r>
            <a:r>
              <a:rPr lang="de-DE" dirty="0" err="1">
                <a:cs typeface="Calibri"/>
              </a:rPr>
              <a:t>if</a:t>
            </a:r>
            <a:r>
              <a:rPr lang="de-DE" dirty="0">
                <a:cs typeface="Calibri"/>
              </a:rPr>
              <a:t> </a:t>
            </a:r>
            <a:r>
              <a:rPr lang="de-DE" dirty="0" err="1">
                <a:cs typeface="Calibri"/>
              </a:rPr>
              <a:t>they</a:t>
            </a:r>
            <a:r>
              <a:rPr lang="de-DE" dirty="0">
                <a:cs typeface="Calibri"/>
              </a:rPr>
              <a:t> </a:t>
            </a:r>
            <a:r>
              <a:rPr lang="de-DE" dirty="0" err="1">
                <a:cs typeface="Calibri"/>
              </a:rPr>
              <a:t>can</a:t>
            </a:r>
            <a:r>
              <a:rPr lang="de-DE" dirty="0">
                <a:cs typeface="Calibri"/>
              </a:rPr>
              <a:t> </a:t>
            </a:r>
            <a:r>
              <a:rPr lang="de-DE" dirty="0" err="1">
                <a:cs typeface="Calibri"/>
              </a:rPr>
              <a:t>reasonably</a:t>
            </a:r>
            <a:r>
              <a:rPr lang="de-DE" dirty="0">
                <a:cs typeface="Calibri"/>
              </a:rPr>
              <a:t> perform </a:t>
            </a:r>
            <a:r>
              <a:rPr lang="de-DE" dirty="0" err="1">
                <a:cs typeface="Calibri"/>
              </a:rPr>
              <a:t>actions</a:t>
            </a:r>
            <a:r>
              <a:rPr lang="de-DE" dirty="0">
                <a:cs typeface="Calibri"/>
              </a:rPr>
              <a:t> ("</a:t>
            </a:r>
            <a:r>
              <a:rPr lang="de-DE" dirty="0" err="1">
                <a:cs typeface="Calibri"/>
              </a:rPr>
              <a:t>action</a:t>
            </a:r>
            <a:r>
              <a:rPr lang="de-DE" dirty="0">
                <a:cs typeface="Calibri"/>
              </a:rPr>
              <a:t> </a:t>
            </a:r>
            <a:r>
              <a:rPr lang="de-DE" dirty="0" err="1">
                <a:cs typeface="Calibri"/>
              </a:rPr>
              <a:t>cost</a:t>
            </a:r>
            <a:r>
              <a:rPr lang="de-DE" dirty="0">
                <a:cs typeface="Calibri"/>
              </a:rPr>
              <a:t>")</a:t>
            </a:r>
          </a:p>
          <a:p>
            <a:r>
              <a:rPr lang="de-DE" dirty="0" err="1">
                <a:cs typeface="Calibri"/>
              </a:rPr>
              <a:t>Social</a:t>
            </a:r>
            <a:r>
              <a:rPr lang="de-DE" dirty="0">
                <a:cs typeface="Calibri"/>
              </a:rPr>
              <a:t> </a:t>
            </a:r>
            <a:r>
              <a:rPr lang="de-DE" dirty="0" err="1">
                <a:cs typeface="Calibri"/>
              </a:rPr>
              <a:t>influences</a:t>
            </a:r>
            <a:r>
              <a:rPr lang="de-DE" dirty="0">
                <a:cs typeface="Calibri"/>
              </a:rPr>
              <a:t>: </a:t>
            </a:r>
            <a:r>
              <a:rPr lang="de-DE" dirty="0" err="1">
                <a:cs typeface="Calibri"/>
              </a:rPr>
              <a:t>directly</a:t>
            </a:r>
            <a:r>
              <a:rPr lang="de-DE" dirty="0">
                <a:cs typeface="Calibri"/>
              </a:rPr>
              <a:t> </a:t>
            </a:r>
            <a:r>
              <a:rPr lang="de-DE" dirty="0" err="1">
                <a:cs typeface="Calibri"/>
              </a:rPr>
              <a:t>influence</a:t>
            </a:r>
            <a:r>
              <a:rPr lang="de-DE" dirty="0">
                <a:cs typeface="Calibri"/>
              </a:rPr>
              <a:t> </a:t>
            </a:r>
            <a:r>
              <a:rPr lang="de-DE" dirty="0" err="1">
                <a:cs typeface="Calibri"/>
              </a:rPr>
              <a:t>risk</a:t>
            </a:r>
            <a:r>
              <a:rPr lang="de-DE" dirty="0">
                <a:cs typeface="Calibri"/>
              </a:rPr>
              <a:t> </a:t>
            </a:r>
            <a:r>
              <a:rPr lang="de-DE" dirty="0" err="1">
                <a:cs typeface="Calibri"/>
              </a:rPr>
              <a:t>perception</a:t>
            </a:r>
            <a:r>
              <a:rPr lang="de-DE" dirty="0">
                <a:cs typeface="Calibri"/>
              </a:rPr>
              <a:t> and </a:t>
            </a:r>
            <a:r>
              <a:rPr lang="de-DE" dirty="0" err="1">
                <a:cs typeface="Calibri"/>
              </a:rPr>
              <a:t>behavior</a:t>
            </a:r>
            <a:r>
              <a:rPr lang="de-DE" dirty="0">
                <a:cs typeface="Calibri"/>
              </a:rPr>
              <a:t> in </a:t>
            </a:r>
            <a:r>
              <a:rPr lang="de-DE" dirty="0" err="1">
                <a:cs typeface="Calibri"/>
              </a:rPr>
              <a:t>either</a:t>
            </a:r>
            <a:r>
              <a:rPr lang="de-DE" dirty="0">
                <a:cs typeface="Calibri"/>
              </a:rPr>
              <a:t> </a:t>
            </a:r>
            <a:r>
              <a:rPr lang="de-DE" dirty="0" err="1">
                <a:cs typeface="Calibri"/>
              </a:rPr>
              <a:t>direction</a:t>
            </a:r>
          </a:p>
          <a:p>
            <a:r>
              <a:rPr lang="de-DE" dirty="0">
                <a:cs typeface="Calibri"/>
              </a:rPr>
              <a:t>Risk </a:t>
            </a:r>
            <a:r>
              <a:rPr lang="de-DE" dirty="0" err="1">
                <a:cs typeface="Calibri"/>
              </a:rPr>
              <a:t>perception</a:t>
            </a:r>
            <a:r>
              <a:rPr lang="de-DE" dirty="0">
                <a:cs typeface="Calibri"/>
              </a:rPr>
              <a:t>: </a:t>
            </a:r>
            <a:r>
              <a:rPr lang="de-DE" dirty="0" err="1">
                <a:cs typeface="Calibri"/>
              </a:rPr>
              <a:t>especially</a:t>
            </a:r>
            <a:r>
              <a:rPr lang="de-DE" dirty="0">
                <a:cs typeface="Calibri"/>
              </a:rPr>
              <a:t> </a:t>
            </a:r>
            <a:r>
              <a:rPr lang="de-DE" dirty="0" err="1">
                <a:cs typeface="Calibri"/>
              </a:rPr>
              <a:t>influenced</a:t>
            </a:r>
            <a:r>
              <a:rPr lang="de-DE" dirty="0">
                <a:cs typeface="Calibri"/>
              </a:rPr>
              <a:t> </a:t>
            </a:r>
            <a:r>
              <a:rPr lang="de-DE" dirty="0" err="1">
                <a:cs typeface="Calibri"/>
              </a:rPr>
              <a:t>by</a:t>
            </a:r>
            <a:r>
              <a:rPr lang="de-DE" dirty="0">
                <a:cs typeface="Calibri"/>
              </a:rPr>
              <a:t> </a:t>
            </a:r>
            <a:r>
              <a:rPr lang="de-DE" dirty="0" err="1">
                <a:cs typeface="Calibri"/>
              </a:rPr>
              <a:t>who</a:t>
            </a:r>
            <a:r>
              <a:rPr lang="de-DE" dirty="0">
                <a:cs typeface="Calibri"/>
              </a:rPr>
              <a:t> </a:t>
            </a:r>
            <a:r>
              <a:rPr lang="de-DE" dirty="0" err="1">
                <a:cs typeface="Calibri"/>
              </a:rPr>
              <a:t>communicates</a:t>
            </a:r>
            <a:r>
              <a:rPr lang="de-DE" dirty="0">
                <a:cs typeface="Calibri"/>
              </a:rPr>
              <a:t> </a:t>
            </a:r>
            <a:r>
              <a:rPr lang="de-DE" dirty="0" err="1">
                <a:cs typeface="Calibri"/>
              </a:rPr>
              <a:t>the</a:t>
            </a:r>
            <a:r>
              <a:rPr lang="de-DE" dirty="0">
                <a:cs typeface="Calibri"/>
              </a:rPr>
              <a:t> </a:t>
            </a:r>
            <a:r>
              <a:rPr lang="de-DE" dirty="0" err="1">
                <a:cs typeface="Calibri"/>
              </a:rPr>
              <a:t>risk</a:t>
            </a:r>
            <a:r>
              <a:rPr lang="de-DE" dirty="0">
                <a:cs typeface="Calibri"/>
              </a:rPr>
              <a:t> in </a:t>
            </a:r>
            <a:r>
              <a:rPr lang="de-DE" dirty="0" err="1">
                <a:cs typeface="Calibri"/>
              </a:rPr>
              <a:t>what</a:t>
            </a:r>
            <a:r>
              <a:rPr lang="de-DE" dirty="0">
                <a:cs typeface="Calibri"/>
              </a:rPr>
              <a:t> </a:t>
            </a:r>
            <a:r>
              <a:rPr lang="de-DE" dirty="0" err="1">
                <a:cs typeface="Calibri"/>
              </a:rPr>
              <a:t>manner</a:t>
            </a:r>
            <a:endParaRPr lang="de-DE" dirty="0">
              <a:ea typeface="Calibri"/>
              <a:cs typeface="Calibri"/>
            </a:endParaRPr>
          </a:p>
        </p:txBody>
      </p:sp>
      <p:sp>
        <p:nvSpPr>
          <p:cNvPr id="4" name="Foliennummernplatzhalter 3"/>
          <p:cNvSpPr>
            <a:spLocks noGrp="1"/>
          </p:cNvSpPr>
          <p:nvPr>
            <p:ph type="sldNum" sz="quarter" idx="5"/>
          </p:nvPr>
        </p:nvSpPr>
        <p:spPr/>
        <p:txBody>
          <a:bodyPr/>
          <a:lstStyle/>
          <a:p>
            <a:fld id="{02BD7E15-34EE-A24E-AC7B-BA6D4391618D}" type="slidenum">
              <a:rPr lang="en-DE" smtClean="0"/>
              <a:t>8</a:t>
            </a:fld>
            <a:endParaRPr lang="en-DE"/>
          </a:p>
        </p:txBody>
      </p:sp>
    </p:spTree>
    <p:extLst>
      <p:ext uri="{BB962C8B-B14F-4D97-AF65-F5344CB8AC3E}">
        <p14:creationId xmlns:p14="http://schemas.microsoft.com/office/powerpoint/2010/main" val="391130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u="sng" dirty="0"/>
              <a:t>Addition </a:t>
            </a:r>
            <a:r>
              <a:rPr lang="de-DE" u="sng" dirty="0" err="1"/>
              <a:t>to</a:t>
            </a:r>
            <a:r>
              <a:rPr lang="de-DE" u="sng" dirty="0"/>
              <a:t> </a:t>
            </a:r>
            <a:r>
              <a:rPr lang="de-DE" u="sng" dirty="0" err="1"/>
              <a:t>SoSAD</a:t>
            </a:r>
            <a:r>
              <a:rPr lang="de-DE" u="sng" dirty="0"/>
              <a:t>:</a:t>
            </a:r>
            <a:endParaRPr lang="de-DE" dirty="0"/>
          </a:p>
          <a:p>
            <a:pPr marL="285750" indent="-285750">
              <a:buFont typeface="Arial,Sans-Serif"/>
              <a:buChar char="•"/>
            </a:pPr>
            <a:r>
              <a:rPr lang="de-DE" dirty="0" err="1">
                <a:cs typeface="Calibri"/>
              </a:rPr>
              <a:t>Cognitive</a:t>
            </a:r>
            <a:r>
              <a:rPr lang="de-DE" dirty="0">
                <a:cs typeface="Calibri"/>
              </a:rPr>
              <a:t> and social </a:t>
            </a:r>
            <a:r>
              <a:rPr lang="de-DE" dirty="0" err="1">
                <a:cs typeface="Calibri"/>
              </a:rPr>
              <a:t>mechanisms</a:t>
            </a:r>
            <a:r>
              <a:rPr lang="de-DE" dirty="0">
                <a:cs typeface="Calibri"/>
              </a:rPr>
              <a:t> </a:t>
            </a:r>
            <a:r>
              <a:rPr lang="de-DE" dirty="0" err="1">
                <a:cs typeface="Calibri"/>
              </a:rPr>
              <a:t>for</a:t>
            </a:r>
            <a:r>
              <a:rPr lang="de-DE" dirty="0">
                <a:cs typeface="Calibri"/>
              </a:rPr>
              <a:t> </a:t>
            </a:r>
            <a:r>
              <a:rPr lang="de-DE" dirty="0" err="1">
                <a:cs typeface="Calibri"/>
              </a:rPr>
              <a:t>decision</a:t>
            </a:r>
            <a:r>
              <a:rPr lang="de-DE" dirty="0">
                <a:cs typeface="Calibri"/>
              </a:rPr>
              <a:t> </a:t>
            </a:r>
            <a:r>
              <a:rPr lang="de-DE" dirty="0" err="1">
                <a:cs typeface="Calibri"/>
              </a:rPr>
              <a:t>making</a:t>
            </a:r>
          </a:p>
          <a:p>
            <a:pPr marL="285750" indent="-285750">
              <a:buFont typeface="Arial,Sans-Serif"/>
              <a:buChar char="•"/>
            </a:pPr>
            <a:r>
              <a:rPr lang="de-DE" dirty="0">
                <a:cs typeface="Calibri"/>
              </a:rPr>
              <a:t>Situational </a:t>
            </a:r>
            <a:r>
              <a:rPr lang="de-DE" dirty="0" err="1">
                <a:cs typeface="Calibri"/>
              </a:rPr>
              <a:t>awareness</a:t>
            </a:r>
            <a:r>
              <a:rPr lang="de-DE" dirty="0">
                <a:cs typeface="Calibri"/>
              </a:rPr>
              <a:t>: </a:t>
            </a:r>
            <a:r>
              <a:rPr lang="de-DE" dirty="0" err="1">
                <a:cs typeface="Calibri"/>
              </a:rPr>
              <a:t>current</a:t>
            </a:r>
            <a:r>
              <a:rPr lang="de-DE" dirty="0">
                <a:cs typeface="Calibri"/>
              </a:rPr>
              <a:t> </a:t>
            </a:r>
            <a:r>
              <a:rPr lang="de-DE" dirty="0" err="1">
                <a:cs typeface="Calibri"/>
              </a:rPr>
              <a:t>state</a:t>
            </a:r>
            <a:r>
              <a:rPr lang="de-DE" dirty="0">
                <a:cs typeface="Calibri"/>
              </a:rPr>
              <a:t> and </a:t>
            </a:r>
            <a:r>
              <a:rPr lang="de-DE" dirty="0" err="1">
                <a:cs typeface="Calibri"/>
              </a:rPr>
              <a:t>prognosis</a:t>
            </a:r>
            <a:r>
              <a:rPr lang="de-DE" dirty="0">
                <a:cs typeface="Calibri"/>
              </a:rPr>
              <a:t> </a:t>
            </a:r>
            <a:r>
              <a:rPr lang="de-DE" dirty="0" err="1">
                <a:cs typeface="Calibri"/>
              </a:rPr>
              <a:t>is</a:t>
            </a:r>
            <a:r>
              <a:rPr lang="de-DE" dirty="0">
                <a:cs typeface="Calibri"/>
              </a:rPr>
              <a:t> </a:t>
            </a:r>
            <a:r>
              <a:rPr lang="de-DE" dirty="0" err="1">
                <a:cs typeface="Calibri"/>
              </a:rPr>
              <a:t>taken</a:t>
            </a:r>
            <a:r>
              <a:rPr lang="de-DE" dirty="0">
                <a:cs typeface="Calibri"/>
              </a:rPr>
              <a:t> </a:t>
            </a:r>
            <a:r>
              <a:rPr lang="de-DE" dirty="0" err="1">
                <a:cs typeface="Calibri"/>
              </a:rPr>
              <a:t>into</a:t>
            </a:r>
            <a:r>
              <a:rPr lang="de-DE" dirty="0">
                <a:cs typeface="Calibri"/>
              </a:rPr>
              <a:t> </a:t>
            </a:r>
            <a:r>
              <a:rPr lang="de-DE" dirty="0" err="1">
                <a:cs typeface="Calibri"/>
              </a:rPr>
              <a:t>account</a:t>
            </a:r>
            <a:r>
              <a:rPr lang="de-DE" dirty="0">
                <a:cs typeface="Calibri"/>
              </a:rPr>
              <a:t> </a:t>
            </a:r>
            <a:r>
              <a:rPr lang="de-DE" dirty="0" err="1">
                <a:cs typeface="Calibri"/>
              </a:rPr>
              <a:t>when</a:t>
            </a:r>
            <a:r>
              <a:rPr lang="de-DE" dirty="0">
                <a:cs typeface="Calibri"/>
              </a:rPr>
              <a:t> </a:t>
            </a:r>
            <a:r>
              <a:rPr lang="de-DE" dirty="0" err="1">
                <a:cs typeface="Calibri"/>
              </a:rPr>
              <a:t>planning</a:t>
            </a:r>
            <a:r>
              <a:rPr lang="de-DE" dirty="0">
                <a:cs typeface="Calibri"/>
              </a:rPr>
              <a:t> </a:t>
            </a:r>
            <a:r>
              <a:rPr lang="de-DE" dirty="0" err="1">
                <a:cs typeface="Calibri"/>
              </a:rPr>
              <a:t>for</a:t>
            </a:r>
            <a:r>
              <a:rPr lang="de-DE" dirty="0">
                <a:cs typeface="Calibri"/>
              </a:rPr>
              <a:t> </a:t>
            </a:r>
            <a:r>
              <a:rPr lang="de-DE" dirty="0" err="1">
                <a:cs typeface="Calibri"/>
              </a:rPr>
              <a:t>the</a:t>
            </a:r>
            <a:r>
              <a:rPr lang="de-DE" dirty="0">
                <a:cs typeface="Calibri"/>
              </a:rPr>
              <a:t> </a:t>
            </a:r>
            <a:r>
              <a:rPr lang="de-DE" dirty="0" err="1">
                <a:cs typeface="Calibri"/>
              </a:rPr>
              <a:t>day</a:t>
            </a:r>
            <a:endParaRPr lang="de-DE" dirty="0" err="1"/>
          </a:p>
          <a:p>
            <a:pPr marL="285750" indent="-285750">
              <a:buFont typeface="Arial,Sans-Serif"/>
              <a:buChar char="•"/>
            </a:pPr>
            <a:r>
              <a:rPr lang="de-DE" dirty="0" err="1">
                <a:cs typeface="Calibri"/>
              </a:rPr>
              <a:t>Decisions</a:t>
            </a:r>
            <a:r>
              <a:rPr lang="de-DE" dirty="0">
                <a:cs typeface="Calibri"/>
              </a:rPr>
              <a:t> on </a:t>
            </a:r>
            <a:r>
              <a:rPr lang="de-DE" dirty="0" err="1">
                <a:cs typeface="Calibri"/>
              </a:rPr>
              <a:t>voluntary</a:t>
            </a:r>
            <a:r>
              <a:rPr lang="de-DE" dirty="0">
                <a:cs typeface="Calibri"/>
              </a:rPr>
              <a:t> </a:t>
            </a:r>
            <a:r>
              <a:rPr lang="de-DE" dirty="0" err="1">
                <a:cs typeface="Calibri"/>
              </a:rPr>
              <a:t>security</a:t>
            </a:r>
            <a:r>
              <a:rPr lang="de-DE" dirty="0">
                <a:cs typeface="Calibri"/>
              </a:rPr>
              <a:t> </a:t>
            </a:r>
            <a:r>
              <a:rPr lang="de-DE" dirty="0" err="1">
                <a:cs typeface="Calibri"/>
              </a:rPr>
              <a:t>measures</a:t>
            </a:r>
            <a:r>
              <a:rPr lang="de-DE" dirty="0">
                <a:cs typeface="Calibri"/>
              </a:rPr>
              <a:t> and non-</a:t>
            </a:r>
            <a:r>
              <a:rPr lang="de-DE" dirty="0" err="1">
                <a:cs typeface="Calibri"/>
              </a:rPr>
              <a:t>compliance</a:t>
            </a:r>
            <a:r>
              <a:rPr lang="de-DE" dirty="0">
                <a:cs typeface="Calibri"/>
              </a:rPr>
              <a:t> </a:t>
            </a:r>
            <a:r>
              <a:rPr lang="de-DE" dirty="0" err="1">
                <a:cs typeface="Calibri"/>
              </a:rPr>
              <a:t>with</a:t>
            </a:r>
            <a:r>
              <a:rPr lang="de-DE" dirty="0">
                <a:cs typeface="Calibri"/>
              </a:rPr>
              <a:t> </a:t>
            </a:r>
            <a:r>
              <a:rPr lang="de-DE" dirty="0" err="1">
                <a:cs typeface="Calibri"/>
              </a:rPr>
              <a:t>set</a:t>
            </a:r>
            <a:r>
              <a:rPr lang="de-DE" dirty="0">
                <a:cs typeface="Calibri"/>
              </a:rPr>
              <a:t> </a:t>
            </a:r>
            <a:r>
              <a:rPr lang="de-DE" dirty="0" err="1">
                <a:cs typeface="Calibri"/>
              </a:rPr>
              <a:t>measures</a:t>
            </a:r>
            <a:endParaRPr lang="de-DE" dirty="0" err="1"/>
          </a:p>
          <a:p>
            <a:pPr marL="285750" indent="-285750">
              <a:buFont typeface="Arial,Sans-Serif"/>
              <a:buChar char="•"/>
            </a:pPr>
            <a:r>
              <a:rPr lang="de-DE" dirty="0" err="1">
                <a:cs typeface="Calibri"/>
              </a:rPr>
              <a:t>Behavior</a:t>
            </a:r>
            <a:r>
              <a:rPr lang="de-DE" dirty="0">
                <a:cs typeface="Calibri"/>
              </a:rPr>
              <a:t> </a:t>
            </a:r>
            <a:r>
              <a:rPr lang="de-DE" dirty="0" err="1">
                <a:cs typeface="Calibri"/>
              </a:rPr>
              <a:t>of</a:t>
            </a:r>
            <a:r>
              <a:rPr lang="de-DE" dirty="0">
                <a:cs typeface="Calibri"/>
              </a:rPr>
              <a:t> </a:t>
            </a:r>
            <a:r>
              <a:rPr lang="de-DE" dirty="0" err="1">
                <a:cs typeface="Calibri"/>
              </a:rPr>
              <a:t>contacts</a:t>
            </a:r>
            <a:r>
              <a:rPr lang="de-DE" dirty="0">
                <a:cs typeface="Calibri"/>
              </a:rPr>
              <a:t> and </a:t>
            </a:r>
            <a:r>
              <a:rPr lang="de-DE" dirty="0" err="1">
                <a:cs typeface="Calibri"/>
              </a:rPr>
              <a:t>experiences</a:t>
            </a:r>
            <a:r>
              <a:rPr lang="de-DE" dirty="0">
                <a:cs typeface="Calibri"/>
              </a:rPr>
              <a:t> </a:t>
            </a:r>
            <a:r>
              <a:rPr lang="de-DE" dirty="0" err="1">
                <a:cs typeface="Calibri"/>
              </a:rPr>
              <a:t>are</a:t>
            </a:r>
            <a:r>
              <a:rPr lang="de-DE" dirty="0">
                <a:cs typeface="Calibri"/>
              </a:rPr>
              <a:t> </a:t>
            </a:r>
            <a:r>
              <a:rPr lang="de-DE" dirty="0" err="1">
                <a:cs typeface="Calibri"/>
              </a:rPr>
              <a:t>taken</a:t>
            </a:r>
            <a:r>
              <a:rPr lang="de-DE" dirty="0">
                <a:cs typeface="Calibri"/>
              </a:rPr>
              <a:t> </a:t>
            </a:r>
            <a:r>
              <a:rPr lang="de-DE" dirty="0" err="1">
                <a:cs typeface="Calibri"/>
              </a:rPr>
              <a:t>into</a:t>
            </a:r>
            <a:r>
              <a:rPr lang="de-DE" dirty="0">
                <a:cs typeface="Calibri"/>
              </a:rPr>
              <a:t> </a:t>
            </a:r>
            <a:r>
              <a:rPr lang="de-DE" dirty="0" err="1">
                <a:cs typeface="Calibri"/>
              </a:rPr>
              <a:t>account</a:t>
            </a:r>
          </a:p>
          <a:p>
            <a:endParaRPr lang="de-DE" u="sng" dirty="0"/>
          </a:p>
          <a:p>
            <a:r>
              <a:rPr lang="de-DE" u="sng" dirty="0"/>
              <a:t>Central Question: </a:t>
            </a:r>
            <a:endParaRPr lang="en-US" dirty="0"/>
          </a:p>
          <a:p>
            <a:r>
              <a:rPr lang="de-DE" dirty="0" err="1">
                <a:cs typeface="Calibri"/>
              </a:rPr>
              <a:t>What</a:t>
            </a:r>
            <a:r>
              <a:rPr lang="de-DE" dirty="0">
                <a:cs typeface="Calibri"/>
              </a:rPr>
              <a:t> </a:t>
            </a:r>
            <a:r>
              <a:rPr lang="de-DE" dirty="0" err="1">
                <a:cs typeface="Calibri"/>
              </a:rPr>
              <a:t>influence</a:t>
            </a:r>
            <a:r>
              <a:rPr lang="de-DE" dirty="0">
                <a:cs typeface="Calibri"/>
              </a:rPr>
              <a:t> do </a:t>
            </a:r>
            <a:r>
              <a:rPr lang="de-DE" dirty="0" err="1">
                <a:cs typeface="Calibri"/>
              </a:rPr>
              <a:t>simulation-based</a:t>
            </a:r>
            <a:r>
              <a:rPr lang="de-DE" dirty="0">
                <a:cs typeface="Calibri"/>
              </a:rPr>
              <a:t> </a:t>
            </a:r>
            <a:r>
              <a:rPr lang="de-DE" dirty="0" err="1">
                <a:cs typeface="Calibri"/>
              </a:rPr>
              <a:t>predictions</a:t>
            </a:r>
            <a:r>
              <a:rPr lang="de-DE" dirty="0">
                <a:cs typeface="Calibri"/>
              </a:rPr>
              <a:t> </a:t>
            </a:r>
            <a:r>
              <a:rPr lang="de-DE" dirty="0" err="1">
                <a:cs typeface="Calibri"/>
              </a:rPr>
              <a:t>have</a:t>
            </a:r>
            <a:r>
              <a:rPr lang="de-DE" dirty="0">
                <a:cs typeface="Calibri"/>
              </a:rPr>
              <a:t> on </a:t>
            </a:r>
            <a:r>
              <a:rPr lang="de-DE" dirty="0" err="1">
                <a:cs typeface="Calibri"/>
              </a:rPr>
              <a:t>the</a:t>
            </a:r>
            <a:r>
              <a:rPr lang="de-DE" dirty="0">
                <a:cs typeface="Calibri"/>
              </a:rPr>
              <a:t> </a:t>
            </a:r>
            <a:r>
              <a:rPr lang="de-DE" dirty="0" err="1">
                <a:cs typeface="Calibri"/>
              </a:rPr>
              <a:t>decisin</a:t>
            </a:r>
            <a:r>
              <a:rPr lang="de-DE" dirty="0">
                <a:cs typeface="Calibri"/>
              </a:rPr>
              <a:t> </a:t>
            </a:r>
            <a:r>
              <a:rPr lang="de-DE" dirty="0" err="1">
                <a:cs typeface="Calibri"/>
              </a:rPr>
              <a:t>making</a:t>
            </a:r>
            <a:r>
              <a:rPr lang="de-DE" dirty="0">
                <a:cs typeface="Calibri"/>
              </a:rPr>
              <a:t> </a:t>
            </a:r>
            <a:r>
              <a:rPr lang="de-DE" dirty="0" err="1">
                <a:cs typeface="Calibri"/>
              </a:rPr>
              <a:t>process</a:t>
            </a:r>
            <a:r>
              <a:rPr lang="de-DE" dirty="0">
                <a:cs typeface="Calibri"/>
              </a:rPr>
              <a:t> </a:t>
            </a:r>
            <a:r>
              <a:rPr lang="de-DE" dirty="0" err="1">
                <a:cs typeface="Calibri"/>
              </a:rPr>
              <a:t>of</a:t>
            </a:r>
            <a:r>
              <a:rPr lang="de-DE" dirty="0">
                <a:cs typeface="Calibri"/>
              </a:rPr>
              <a:t> situational </a:t>
            </a:r>
            <a:r>
              <a:rPr lang="de-DE" dirty="0" err="1">
                <a:cs typeface="Calibri"/>
              </a:rPr>
              <a:t>aware</a:t>
            </a:r>
            <a:r>
              <a:rPr lang="de-DE" dirty="0">
                <a:cs typeface="Calibri"/>
              </a:rPr>
              <a:t>, </a:t>
            </a:r>
            <a:r>
              <a:rPr lang="de-DE" dirty="0" err="1">
                <a:cs typeface="Calibri"/>
              </a:rPr>
              <a:t>learningnd</a:t>
            </a:r>
            <a:r>
              <a:rPr lang="de-DE" dirty="0">
                <a:cs typeface="Calibri"/>
              </a:rPr>
              <a:t> social </a:t>
            </a:r>
            <a:r>
              <a:rPr lang="de-DE" dirty="0" err="1">
                <a:cs typeface="Calibri"/>
              </a:rPr>
              <a:t>agents</a:t>
            </a:r>
            <a:r>
              <a:rPr lang="de-DE" dirty="0">
                <a:cs typeface="Calibri"/>
              </a:rPr>
              <a:t>?</a:t>
            </a:r>
          </a:p>
          <a:p>
            <a:endParaRPr lang="de-DE" dirty="0">
              <a:cs typeface="Calibri"/>
            </a:endParaRPr>
          </a:p>
          <a:p>
            <a:endParaRPr lang="de-DE" dirty="0"/>
          </a:p>
          <a:p>
            <a:pPr marL="285750" indent="-285750">
              <a:buFont typeface="Arial,Sans-Serif"/>
              <a:buChar char="•"/>
            </a:pPr>
            <a:r>
              <a:rPr lang="de-DE" dirty="0">
                <a:cs typeface="Calibri"/>
              </a:rPr>
              <a:t>Trust in </a:t>
            </a:r>
            <a:r>
              <a:rPr lang="de-DE" dirty="0" err="1">
                <a:cs typeface="Calibri"/>
              </a:rPr>
              <a:t>institutions</a:t>
            </a:r>
            <a:r>
              <a:rPr lang="de-DE" dirty="0">
                <a:cs typeface="Calibri"/>
              </a:rPr>
              <a:t> and </a:t>
            </a:r>
            <a:r>
              <a:rPr lang="de-DE" dirty="0" err="1">
                <a:cs typeface="Calibri"/>
              </a:rPr>
              <a:t>predictions</a:t>
            </a:r>
            <a:r>
              <a:rPr lang="de-DE" dirty="0">
                <a:cs typeface="Calibri"/>
              </a:rPr>
              <a:t>:</a:t>
            </a:r>
            <a:endParaRPr lang="de-DE" dirty="0"/>
          </a:p>
          <a:p>
            <a:pPr marL="285750" indent="-285750">
              <a:buFont typeface="Arial,Sans-Serif"/>
              <a:buChar char="•"/>
            </a:pPr>
            <a:r>
              <a:rPr lang="de-DE" dirty="0" err="1">
                <a:cs typeface="Calibri"/>
              </a:rPr>
              <a:t>Combination</a:t>
            </a:r>
            <a:r>
              <a:rPr lang="de-DE" dirty="0">
                <a:cs typeface="Calibri"/>
              </a:rPr>
              <a:t> </a:t>
            </a:r>
            <a:r>
              <a:rPr lang="de-DE" dirty="0" err="1">
                <a:cs typeface="Calibri"/>
              </a:rPr>
              <a:t>of</a:t>
            </a:r>
            <a:r>
              <a:rPr lang="de-DE" dirty="0">
                <a:cs typeface="Calibri"/>
              </a:rPr>
              <a:t> </a:t>
            </a:r>
            <a:r>
              <a:rPr lang="de-DE" dirty="0" err="1">
                <a:cs typeface="Calibri"/>
              </a:rPr>
              <a:t>predictions</a:t>
            </a:r>
            <a:r>
              <a:rPr lang="de-DE" dirty="0">
                <a:cs typeface="Calibri"/>
              </a:rPr>
              <a:t>, </a:t>
            </a:r>
            <a:r>
              <a:rPr lang="de-DE" dirty="0" err="1">
                <a:cs typeface="Calibri"/>
              </a:rPr>
              <a:t>epidemic</a:t>
            </a:r>
            <a:r>
              <a:rPr lang="de-DE" dirty="0">
                <a:cs typeface="Calibri"/>
              </a:rPr>
              <a:t> </a:t>
            </a:r>
            <a:r>
              <a:rPr lang="de-DE" dirty="0" err="1">
                <a:cs typeface="Calibri"/>
              </a:rPr>
              <a:t>situation</a:t>
            </a:r>
            <a:r>
              <a:rPr lang="de-DE" dirty="0">
                <a:cs typeface="Calibri"/>
              </a:rPr>
              <a:t>, </a:t>
            </a:r>
            <a:r>
              <a:rPr lang="de-DE" dirty="0" err="1">
                <a:cs typeface="Calibri"/>
              </a:rPr>
              <a:t>trust</a:t>
            </a:r>
            <a:r>
              <a:rPr lang="de-DE" dirty="0">
                <a:cs typeface="Calibri"/>
              </a:rPr>
              <a:t> in </a:t>
            </a:r>
            <a:r>
              <a:rPr lang="de-DE" dirty="0" err="1">
                <a:cs typeface="Calibri"/>
              </a:rPr>
              <a:t>institutions</a:t>
            </a:r>
            <a:r>
              <a:rPr lang="de-DE" dirty="0">
                <a:cs typeface="Calibri"/>
              </a:rPr>
              <a:t> and </a:t>
            </a:r>
            <a:r>
              <a:rPr lang="de-DE" dirty="0" err="1">
                <a:cs typeface="Calibri"/>
              </a:rPr>
              <a:t>risk</a:t>
            </a:r>
            <a:r>
              <a:rPr lang="de-DE" dirty="0">
                <a:cs typeface="Calibri"/>
              </a:rPr>
              <a:t> </a:t>
            </a:r>
            <a:r>
              <a:rPr lang="de-DE" dirty="0" err="1">
                <a:cs typeface="Calibri"/>
              </a:rPr>
              <a:t>perception</a:t>
            </a:r>
            <a:endParaRPr lang="de-DE" dirty="0" err="1"/>
          </a:p>
          <a:p>
            <a:pPr marL="285750" indent="-285750">
              <a:buFont typeface="Arial,Sans-Serif"/>
              <a:buChar char="•"/>
            </a:pPr>
            <a:r>
              <a:rPr lang="de-DE" dirty="0">
                <a:cs typeface="Calibri"/>
              </a:rPr>
              <a:t>Focus on "</a:t>
            </a:r>
            <a:r>
              <a:rPr lang="de-DE" dirty="0" err="1">
                <a:cs typeface="Calibri"/>
              </a:rPr>
              <a:t>official</a:t>
            </a:r>
            <a:r>
              <a:rPr lang="de-DE" dirty="0">
                <a:cs typeface="Calibri"/>
              </a:rPr>
              <a:t>" </a:t>
            </a:r>
            <a:r>
              <a:rPr lang="de-DE" dirty="0" err="1">
                <a:cs typeface="Calibri"/>
              </a:rPr>
              <a:t>communication</a:t>
            </a:r>
            <a:r>
              <a:rPr lang="de-DE" dirty="0">
                <a:cs typeface="Calibri"/>
              </a:rPr>
              <a:t> and </a:t>
            </a:r>
            <a:r>
              <a:rPr lang="de-DE" dirty="0" err="1">
                <a:cs typeface="Calibri"/>
              </a:rPr>
              <a:t>communication</a:t>
            </a:r>
            <a:r>
              <a:rPr lang="de-DE" dirty="0">
                <a:cs typeface="Calibri"/>
              </a:rPr>
              <a:t> </a:t>
            </a:r>
            <a:r>
              <a:rPr lang="de-DE" dirty="0" err="1">
                <a:cs typeface="Calibri"/>
              </a:rPr>
              <a:t>strategies</a:t>
            </a:r>
            <a:endParaRPr lang="de-DE" dirty="0" err="1"/>
          </a:p>
          <a:p>
            <a:endParaRPr lang="en-US" dirty="0">
              <a:cs typeface="Calibri"/>
            </a:endParaRPr>
          </a:p>
          <a:p>
            <a:endParaRPr lang="en-US" dirty="0">
              <a:cs typeface="Calibri"/>
            </a:endParaRPr>
          </a:p>
          <a:p>
            <a:r>
              <a:rPr lang="en-US" dirty="0">
                <a:cs typeface="Calibri"/>
              </a:rPr>
              <a:t>Social Mirror: reduction to infection relevant contacts</a:t>
            </a:r>
          </a:p>
        </p:txBody>
      </p:sp>
      <p:sp>
        <p:nvSpPr>
          <p:cNvPr id="4" name="Foliennummernplatzhalter 3"/>
          <p:cNvSpPr>
            <a:spLocks noGrp="1"/>
          </p:cNvSpPr>
          <p:nvPr>
            <p:ph type="sldNum" sz="quarter" idx="5"/>
          </p:nvPr>
        </p:nvSpPr>
        <p:spPr/>
        <p:txBody>
          <a:bodyPr/>
          <a:lstStyle/>
          <a:p>
            <a:fld id="{02BD7E15-34EE-A24E-AC7B-BA6D4391618D}" type="slidenum">
              <a:rPr lang="en-DE" smtClean="0"/>
              <a:t>9</a:t>
            </a:fld>
            <a:endParaRPr lang="en-DE"/>
          </a:p>
        </p:txBody>
      </p:sp>
    </p:spTree>
    <p:extLst>
      <p:ext uri="{BB962C8B-B14F-4D97-AF65-F5344CB8AC3E}">
        <p14:creationId xmlns:p14="http://schemas.microsoft.com/office/powerpoint/2010/main" val="3430690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6/29/2023</a:t>
            </a:fld>
            <a:endParaRPr lang="en-US"/>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‹Nr.›</a:t>
            </a:fld>
            <a:endParaRPr lang="en-US"/>
          </a:p>
        </p:txBody>
      </p:sp>
    </p:spTree>
    <p:extLst>
      <p:ext uri="{BB962C8B-B14F-4D97-AF65-F5344CB8AC3E}">
        <p14:creationId xmlns:p14="http://schemas.microsoft.com/office/powerpoint/2010/main" val="756183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6/29/2023</a:t>
            </a:fld>
            <a:endParaRPr lang="en-US"/>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‹Nr.›</a:t>
            </a:fld>
            <a:endParaRPr lang="en-US"/>
          </a:p>
        </p:txBody>
      </p:sp>
    </p:spTree>
    <p:extLst>
      <p:ext uri="{BB962C8B-B14F-4D97-AF65-F5344CB8AC3E}">
        <p14:creationId xmlns:p14="http://schemas.microsoft.com/office/powerpoint/2010/main" val="147292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6/29/2023</a:t>
            </a:fld>
            <a:endParaRPr lang="en-US"/>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‹Nr.›</a:t>
            </a:fld>
            <a:endParaRPr lang="en-US"/>
          </a:p>
        </p:txBody>
      </p:sp>
    </p:spTree>
    <p:extLst>
      <p:ext uri="{BB962C8B-B14F-4D97-AF65-F5344CB8AC3E}">
        <p14:creationId xmlns:p14="http://schemas.microsoft.com/office/powerpoint/2010/main" val="158813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6/29/2023</a:t>
            </a:fld>
            <a:endParaRPr lang="en-US"/>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‹Nr.›</a:t>
            </a:fld>
            <a:endParaRPr lang="en-US"/>
          </a:p>
        </p:txBody>
      </p:sp>
    </p:spTree>
    <p:extLst>
      <p:ext uri="{BB962C8B-B14F-4D97-AF65-F5344CB8AC3E}">
        <p14:creationId xmlns:p14="http://schemas.microsoft.com/office/powerpoint/2010/main" val="275591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6/29/2023</a:t>
            </a:fld>
            <a:endParaRPr lang="en-US"/>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‹Nr.›</a:t>
            </a:fld>
            <a:endParaRPr lang="en-US"/>
          </a:p>
        </p:txBody>
      </p:sp>
    </p:spTree>
    <p:extLst>
      <p:ext uri="{BB962C8B-B14F-4D97-AF65-F5344CB8AC3E}">
        <p14:creationId xmlns:p14="http://schemas.microsoft.com/office/powerpoint/2010/main" val="2398953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6/29/2023</a:t>
            </a:fld>
            <a:endParaRPr lang="en-US"/>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‹Nr.›</a:t>
            </a:fld>
            <a:endParaRPr lang="en-US"/>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5718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6/29/2023</a:t>
            </a:fld>
            <a:endParaRPr lang="en-US"/>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‹Nr.›</a:t>
            </a:fld>
            <a:endParaRPr lang="en-US"/>
          </a:p>
        </p:txBody>
      </p:sp>
    </p:spTree>
    <p:extLst>
      <p:ext uri="{BB962C8B-B14F-4D97-AF65-F5344CB8AC3E}">
        <p14:creationId xmlns:p14="http://schemas.microsoft.com/office/powerpoint/2010/main" val="296518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6/29/2023</a:t>
            </a:fld>
            <a:endParaRPr lang="en-US"/>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‹Nr.›</a:t>
            </a:fld>
            <a:endParaRPr lang="en-US"/>
          </a:p>
        </p:txBody>
      </p:sp>
    </p:spTree>
    <p:extLst>
      <p:ext uri="{BB962C8B-B14F-4D97-AF65-F5344CB8AC3E}">
        <p14:creationId xmlns:p14="http://schemas.microsoft.com/office/powerpoint/2010/main" val="299903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6/29/2023</a:t>
            </a:fld>
            <a:endParaRPr lang="en-US"/>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‹Nr.›</a:t>
            </a:fld>
            <a:endParaRPr lang="en-US"/>
          </a:p>
        </p:txBody>
      </p:sp>
    </p:spTree>
    <p:extLst>
      <p:ext uri="{BB962C8B-B14F-4D97-AF65-F5344CB8AC3E}">
        <p14:creationId xmlns:p14="http://schemas.microsoft.com/office/powerpoint/2010/main" val="91234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6/29/2023</a:t>
            </a:fld>
            <a:endParaRPr lang="en-US"/>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‹Nr.›</a:t>
            </a:fld>
            <a:endParaRPr lang="en-US"/>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p>
        </p:txBody>
      </p:sp>
    </p:spTree>
    <p:extLst>
      <p:ext uri="{BB962C8B-B14F-4D97-AF65-F5344CB8AC3E}">
        <p14:creationId xmlns:p14="http://schemas.microsoft.com/office/powerpoint/2010/main" val="46689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6/29/2023</a:t>
            </a:fld>
            <a:endParaRPr lang="en-US"/>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‹Nr.›</a:t>
            </a:fld>
            <a:endParaRPr lang="en-US"/>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p>
        </p:txBody>
      </p:sp>
    </p:spTree>
    <p:extLst>
      <p:ext uri="{BB962C8B-B14F-4D97-AF65-F5344CB8AC3E}">
        <p14:creationId xmlns:p14="http://schemas.microsoft.com/office/powerpoint/2010/main" val="148758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6/29/2023</a:t>
            </a:fld>
            <a:endParaRPr lang="en-US"/>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‹Nr.›</a:t>
            </a:fld>
            <a:endParaRPr lang="en-US"/>
          </a:p>
        </p:txBody>
      </p:sp>
    </p:spTree>
    <p:extLst>
      <p:ext uri="{BB962C8B-B14F-4D97-AF65-F5344CB8AC3E}">
        <p14:creationId xmlns:p14="http://schemas.microsoft.com/office/powerpoint/2010/main" val="379364822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5.png"/><Relationship Id="rId3" Type="http://schemas.openxmlformats.org/officeDocument/2006/relationships/hyperlink" Target="mailto:ingo.timm@dfki.de" TargetMode="External"/><Relationship Id="rId7" Type="http://schemas.openxmlformats.org/officeDocument/2006/relationships/image" Target="../media/image20.jpeg"/><Relationship Id="rId12"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24.jpeg"/><Relationship Id="rId5" Type="http://schemas.openxmlformats.org/officeDocument/2006/relationships/image" Target="../media/image11.png"/><Relationship Id="rId10" Type="http://schemas.openxmlformats.org/officeDocument/2006/relationships/image" Target="../media/image23.jpeg"/><Relationship Id="rId4" Type="http://schemas.openxmlformats.org/officeDocument/2006/relationships/hyperlink" Target="mailto:jan_ole.berndt@dfki.de" TargetMode="External"/><Relationship Id="rId9" Type="http://schemas.openxmlformats.org/officeDocument/2006/relationships/image" Target="../media/image22.jpeg"/><Relationship Id="rId1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0C_64F8D0BB.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0D_59A9237B.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mailto:ingo.timm@dfki.de"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mailto:katja.schulze@fu-berlin.de" TargetMode="External"/><Relationship Id="rId5" Type="http://schemas.openxmlformats.org/officeDocument/2006/relationships/hyperlink" Target="mailto:jan.mohring@itwm.fraunhofer.de" TargetMode="External"/><Relationship Id="rId4" Type="http://schemas.openxmlformats.org/officeDocument/2006/relationships/hyperlink" Target="mailto:jan_ole.berndt@dfki.d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hyperlink" Target="https://www.youtube.com/@PrimerBlobs"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220536" y="893935"/>
            <a:ext cx="6724962" cy="3339390"/>
          </a:xfrm>
        </p:spPr>
        <p:txBody>
          <a:bodyPr anchor="ctr">
            <a:normAutofit/>
          </a:bodyPr>
          <a:lstStyle/>
          <a:p>
            <a:pPr algn="ctr"/>
            <a:r>
              <a:rPr lang="de-DE" sz="4200" b="1">
                <a:cs typeface="Calibri Light"/>
              </a:rPr>
              <a:t>SEMSAI:</a:t>
            </a:r>
            <a:br>
              <a:rPr lang="de-DE" sz="4200">
                <a:ea typeface="+mj-lt"/>
                <a:cs typeface="+mj-lt"/>
              </a:rPr>
            </a:br>
            <a:r>
              <a:rPr lang="en-GB" sz="4200" i="1">
                <a:ea typeface="+mj-lt"/>
                <a:cs typeface="+mj-lt"/>
              </a:rPr>
              <a:t>Self-Referential Multi-Scale Modelling and Simulation of Severe Infectious Diseases</a:t>
            </a:r>
            <a:endParaRPr lang="de-DE" sz="4200">
              <a:ea typeface="+mj-lt"/>
              <a:cs typeface="+mj-lt"/>
            </a:endParaRPr>
          </a:p>
        </p:txBody>
      </p:sp>
      <p:sp>
        <p:nvSpPr>
          <p:cNvPr id="3" name="Untertitel 2"/>
          <p:cNvSpPr>
            <a:spLocks noGrp="1"/>
          </p:cNvSpPr>
          <p:nvPr>
            <p:ph type="subTitle" idx="1"/>
          </p:nvPr>
        </p:nvSpPr>
        <p:spPr>
          <a:xfrm>
            <a:off x="419796" y="4773500"/>
            <a:ext cx="7052910" cy="1835822"/>
          </a:xfrm>
        </p:spPr>
        <p:txBody>
          <a:bodyPr vert="horz" lIns="91440" tIns="45720" rIns="91440" bIns="45720" rtlCol="0" anchor="t">
            <a:noAutofit/>
          </a:bodyPr>
          <a:lstStyle/>
          <a:p>
            <a:r>
              <a:rPr lang="de-DE" sz="1600" b="1" dirty="0"/>
              <a:t>Lead Manager &amp; Partial Project 1: </a:t>
            </a:r>
            <a:br>
              <a:rPr lang="de-DE" sz="1600" dirty="0"/>
            </a:br>
            <a:r>
              <a:rPr lang="de-DE" sz="1600" dirty="0"/>
              <a:t>Deutsches Forschungszentrum für Künstliche Intelligenz (</a:t>
            </a:r>
            <a:r>
              <a:rPr lang="de-DE" sz="1600" b="1" dirty="0"/>
              <a:t>DFKI</a:t>
            </a:r>
            <a:r>
              <a:rPr lang="de-DE" sz="1600" dirty="0"/>
              <a:t>)</a:t>
            </a:r>
          </a:p>
          <a:p>
            <a:r>
              <a:rPr lang="de-DE" sz="1600" b="1" dirty="0">
                <a:ea typeface="+mn-lt"/>
                <a:cs typeface="+mn-lt"/>
              </a:rPr>
              <a:t>Partial Project 2: </a:t>
            </a:r>
            <a:br>
              <a:rPr lang="de-DE" sz="1600" dirty="0">
                <a:ea typeface="+mn-lt"/>
                <a:cs typeface="+mn-lt"/>
              </a:rPr>
            </a:br>
            <a:r>
              <a:rPr lang="en-GB" sz="1600" dirty="0">
                <a:ea typeface="+mn-lt"/>
                <a:cs typeface="+mn-lt"/>
              </a:rPr>
              <a:t>Fraunhofer-</a:t>
            </a:r>
            <a:r>
              <a:rPr lang="en-GB" sz="1600" dirty="0" err="1">
                <a:ea typeface="+mn-lt"/>
                <a:cs typeface="+mn-lt"/>
              </a:rPr>
              <a:t>Institut</a:t>
            </a:r>
            <a:r>
              <a:rPr lang="en-GB" sz="1600" dirty="0">
                <a:ea typeface="+mn-lt"/>
                <a:cs typeface="+mn-lt"/>
              </a:rPr>
              <a:t> für Techno- und </a:t>
            </a:r>
            <a:r>
              <a:rPr lang="en-GB" sz="1600" dirty="0" err="1">
                <a:ea typeface="+mn-lt"/>
                <a:cs typeface="+mn-lt"/>
              </a:rPr>
              <a:t>Wirtschaftsmathematik</a:t>
            </a:r>
            <a:r>
              <a:rPr lang="en-GB" sz="1600" dirty="0">
                <a:ea typeface="+mn-lt"/>
                <a:cs typeface="+mn-lt"/>
              </a:rPr>
              <a:t> (</a:t>
            </a:r>
            <a:r>
              <a:rPr lang="en-GB" sz="1600" b="1" dirty="0">
                <a:ea typeface="+mn-lt"/>
                <a:cs typeface="+mn-lt"/>
              </a:rPr>
              <a:t>ITWM</a:t>
            </a:r>
            <a:r>
              <a:rPr lang="en-GB" sz="1600" dirty="0">
                <a:ea typeface="+mn-lt"/>
                <a:cs typeface="+mn-lt"/>
              </a:rPr>
              <a:t>)</a:t>
            </a:r>
            <a:endParaRPr lang="de-DE" sz="1600" dirty="0"/>
          </a:p>
          <a:p>
            <a:r>
              <a:rPr lang="en-GB" sz="1600" b="1" dirty="0"/>
              <a:t>Partial Project 3: </a:t>
            </a:r>
            <a:br>
              <a:rPr lang="en-GB" sz="1600" dirty="0"/>
            </a:br>
            <a:r>
              <a:rPr lang="en-GB" sz="1600" dirty="0"/>
              <a:t>Freie Universität Berlin, Disaster Research Unit (</a:t>
            </a:r>
            <a:r>
              <a:rPr lang="en-GB" sz="1600" b="1" dirty="0"/>
              <a:t>DRU</a:t>
            </a:r>
            <a:r>
              <a:rPr lang="en-GB" sz="1600" dirty="0"/>
              <a:t>)</a:t>
            </a:r>
          </a:p>
          <a:p>
            <a:endParaRPr lang="de-DE" dirty="0"/>
          </a:p>
        </p:txBody>
      </p:sp>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Technological background">
            <a:extLst>
              <a:ext uri="{FF2B5EF4-FFF2-40B4-BE49-F238E27FC236}">
                <a16:creationId xmlns:a16="http://schemas.microsoft.com/office/drawing/2014/main" id="{AB70399F-07B3-45B9-BD85-E6783CF71FE9}"/>
              </a:ext>
            </a:extLst>
          </p:cNvPr>
          <p:cNvPicPr>
            <a:picLocks noChangeAspect="1"/>
          </p:cNvPicPr>
          <p:nvPr/>
        </p:nvPicPr>
        <p:blipFill rotWithShape="1">
          <a:blip r:embed="rId3"/>
          <a:srcRect l="17809" r="31506" b="-3"/>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77499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6" descr="Chart, waterfall chart&#10;&#10;Description automatically generated">
            <a:extLst>
              <a:ext uri="{FF2B5EF4-FFF2-40B4-BE49-F238E27FC236}">
                <a16:creationId xmlns:a16="http://schemas.microsoft.com/office/drawing/2014/main" id="{C703795A-ED40-7DA5-DE2A-225EB9D232FC}"/>
              </a:ext>
            </a:extLst>
          </p:cNvPr>
          <p:cNvPicPr>
            <a:picLocks noChangeAspect="1"/>
          </p:cNvPicPr>
          <p:nvPr/>
        </p:nvPicPr>
        <p:blipFill>
          <a:blip r:embed="rId3"/>
          <a:stretch>
            <a:fillRect/>
          </a:stretch>
        </p:blipFill>
        <p:spPr>
          <a:xfrm>
            <a:off x="7078640" y="2554664"/>
            <a:ext cx="4506035" cy="4057421"/>
          </a:xfrm>
          <a:prstGeom prst="rect">
            <a:avLst/>
          </a:prstGeom>
        </p:spPr>
      </p:pic>
      <p:sp>
        <p:nvSpPr>
          <p:cNvPr id="2" name="Textfeld 1">
            <a:extLst>
              <a:ext uri="{FF2B5EF4-FFF2-40B4-BE49-F238E27FC236}">
                <a16:creationId xmlns:a16="http://schemas.microsoft.com/office/drawing/2014/main" id="{0D0066CF-FB59-4C7D-8E91-55CD63206F0A}"/>
              </a:ext>
            </a:extLst>
          </p:cNvPr>
          <p:cNvSpPr txBox="1"/>
          <p:nvPr/>
        </p:nvSpPr>
        <p:spPr>
          <a:xfrm>
            <a:off x="2674278" y="-14471"/>
            <a:ext cx="828944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a:t>Konzepte, Methoden und Ansätze der Teilprojekte:</a:t>
            </a:r>
            <a:endParaRPr lang="de-DE"/>
          </a:p>
          <a:p>
            <a:pPr algn="ctr"/>
            <a:r>
              <a:rPr lang="de-DE" b="1"/>
              <a:t>Teilprojekt 2:   Optimale Interventionen im Feedback-Loop</a:t>
            </a:r>
            <a:r>
              <a:rPr lang="en-GB" b="1"/>
              <a:t> </a:t>
            </a:r>
          </a:p>
        </p:txBody>
      </p:sp>
      <p:pic>
        <p:nvPicPr>
          <p:cNvPr id="3" name="Grafik 10">
            <a:extLst>
              <a:ext uri="{FF2B5EF4-FFF2-40B4-BE49-F238E27FC236}">
                <a16:creationId xmlns:a16="http://schemas.microsoft.com/office/drawing/2014/main" id="{2FF1066B-2A85-077F-AAC2-526939FAB6BF}"/>
              </a:ext>
            </a:extLst>
          </p:cNvPr>
          <p:cNvPicPr>
            <a:picLocks noChangeAspect="1"/>
          </p:cNvPicPr>
          <p:nvPr/>
        </p:nvPicPr>
        <p:blipFill>
          <a:blip r:embed="rId4"/>
          <a:stretch>
            <a:fillRect/>
          </a:stretch>
        </p:blipFill>
        <p:spPr>
          <a:xfrm>
            <a:off x="-1351" y="-165293"/>
            <a:ext cx="2095500" cy="981075"/>
          </a:xfrm>
          <a:prstGeom prst="rect">
            <a:avLst/>
          </a:prstGeom>
        </p:spPr>
      </p:pic>
      <p:sp>
        <p:nvSpPr>
          <p:cNvPr id="5" name="Textfeld 21">
            <a:extLst>
              <a:ext uri="{FF2B5EF4-FFF2-40B4-BE49-F238E27FC236}">
                <a16:creationId xmlns:a16="http://schemas.microsoft.com/office/drawing/2014/main" id="{6DEEAF3F-760C-8189-F14D-A7BE352450F8}"/>
              </a:ext>
            </a:extLst>
          </p:cNvPr>
          <p:cNvSpPr txBox="1"/>
          <p:nvPr/>
        </p:nvSpPr>
        <p:spPr>
          <a:xfrm>
            <a:off x="335297" y="1187689"/>
            <a:ext cx="968251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u="sng"/>
              <a:t>Bestehendes </a:t>
            </a:r>
            <a:r>
              <a:rPr lang="de-DE" u="sng" err="1"/>
              <a:t>EpideMSE</a:t>
            </a:r>
            <a:r>
              <a:rPr lang="de-DE" u="sng"/>
              <a:t>-Modell:</a:t>
            </a:r>
            <a:endParaRPr lang="de-DE"/>
          </a:p>
          <a:p>
            <a:pPr marL="285750" indent="-285750">
              <a:buFont typeface="Arial"/>
              <a:buChar char="•"/>
            </a:pPr>
            <a:r>
              <a:rPr lang="de-DE"/>
              <a:t>Altersaufgelöstes, </a:t>
            </a:r>
            <a:r>
              <a:rPr lang="de-DE" err="1"/>
              <a:t>kohortenbasiertes</a:t>
            </a:r>
            <a:r>
              <a:rPr lang="de-DE"/>
              <a:t> Integralgleichungsmodell</a:t>
            </a:r>
          </a:p>
          <a:p>
            <a:pPr marL="285750" indent="-285750">
              <a:buFont typeface="Arial"/>
              <a:buChar char="•"/>
            </a:pPr>
            <a:r>
              <a:rPr lang="de-DE"/>
              <a:t>Prognostiziert Inzidenz, Sterbeinzidenz, Hospitalisierung, Intensivbettenbelegung, Dunkelziffer</a:t>
            </a:r>
          </a:p>
          <a:p>
            <a:pPr marL="285750" indent="-285750">
              <a:buFont typeface="Arial"/>
              <a:buChar char="•"/>
            </a:pPr>
            <a:r>
              <a:rPr lang="de-DE"/>
              <a:t>Berücksichtigt Kontakte, Impfen, Testen, schwindende Immunität</a:t>
            </a:r>
          </a:p>
          <a:p>
            <a:pPr marL="285750" indent="-285750">
              <a:buFont typeface="Arial"/>
              <a:buChar char="•"/>
            </a:pPr>
            <a:r>
              <a:rPr lang="de-DE"/>
              <a:t>Parameter werden anhand historischer Fall- und Sterbezahlen kalibriert </a:t>
            </a:r>
          </a:p>
        </p:txBody>
      </p:sp>
      <p:sp>
        <p:nvSpPr>
          <p:cNvPr id="7" name="TextBox 6">
            <a:extLst>
              <a:ext uri="{FF2B5EF4-FFF2-40B4-BE49-F238E27FC236}">
                <a16:creationId xmlns:a16="http://schemas.microsoft.com/office/drawing/2014/main" id="{171F1961-6E6A-63AE-6DBB-392EDCE1678A}"/>
              </a:ext>
            </a:extLst>
          </p:cNvPr>
          <p:cNvSpPr txBox="1"/>
          <p:nvPr/>
        </p:nvSpPr>
        <p:spPr>
          <a:xfrm>
            <a:off x="8215952" y="3666697"/>
            <a:ext cx="878006" cy="307777"/>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err="1">
                <a:solidFill>
                  <a:srgbClr val="FFAA00"/>
                </a:solidFill>
              </a:rPr>
              <a:t>Infektiös</a:t>
            </a:r>
            <a:endParaRPr lang="en-US" sz="1400">
              <a:solidFill>
                <a:srgbClr val="FFAA00"/>
              </a:solidFill>
            </a:endParaRPr>
          </a:p>
        </p:txBody>
      </p:sp>
      <p:sp>
        <p:nvSpPr>
          <p:cNvPr id="8" name="TextBox 7">
            <a:extLst>
              <a:ext uri="{FF2B5EF4-FFF2-40B4-BE49-F238E27FC236}">
                <a16:creationId xmlns:a16="http://schemas.microsoft.com/office/drawing/2014/main" id="{33DA947A-8372-40C6-E2F6-A840EF04DA10}"/>
              </a:ext>
            </a:extLst>
          </p:cNvPr>
          <p:cNvSpPr txBox="1"/>
          <p:nvPr/>
        </p:nvSpPr>
        <p:spPr>
          <a:xfrm>
            <a:off x="9910548" y="2969884"/>
            <a:ext cx="129645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err="1">
                <a:solidFill>
                  <a:schemeClr val="accent3">
                    <a:lumMod val="75000"/>
                  </a:schemeClr>
                </a:solidFill>
              </a:rPr>
              <a:t>ungeschützt</a:t>
            </a:r>
          </a:p>
        </p:txBody>
      </p:sp>
      <p:sp>
        <p:nvSpPr>
          <p:cNvPr id="9" name="TextBox 8">
            <a:extLst>
              <a:ext uri="{FF2B5EF4-FFF2-40B4-BE49-F238E27FC236}">
                <a16:creationId xmlns:a16="http://schemas.microsoft.com/office/drawing/2014/main" id="{37D732E8-3BC5-1157-2F7A-0BAA7123C709}"/>
              </a:ext>
            </a:extLst>
          </p:cNvPr>
          <p:cNvSpPr txBox="1"/>
          <p:nvPr/>
        </p:nvSpPr>
        <p:spPr>
          <a:xfrm>
            <a:off x="10354101" y="3609831"/>
            <a:ext cx="164222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solidFill>
                  <a:schemeClr val="accent5">
                    <a:lumMod val="75000"/>
                  </a:schemeClr>
                </a:solidFill>
              </a:rPr>
              <a:t>Neuinfektionen</a:t>
            </a:r>
          </a:p>
        </p:txBody>
      </p:sp>
      <p:sp>
        <p:nvSpPr>
          <p:cNvPr id="10" name="TextBox 9">
            <a:extLst>
              <a:ext uri="{FF2B5EF4-FFF2-40B4-BE49-F238E27FC236}">
                <a16:creationId xmlns:a16="http://schemas.microsoft.com/office/drawing/2014/main" id="{B81D9341-E5A7-F5F9-E1FD-560518E91484}"/>
              </a:ext>
            </a:extLst>
          </p:cNvPr>
          <p:cNvSpPr txBox="1"/>
          <p:nvPr/>
        </p:nvSpPr>
        <p:spPr>
          <a:xfrm>
            <a:off x="7761026" y="5349920"/>
            <a:ext cx="13101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err="1"/>
              <a:t>unentdeckt</a:t>
            </a:r>
          </a:p>
        </p:txBody>
      </p:sp>
      <p:sp>
        <p:nvSpPr>
          <p:cNvPr id="11" name="TextBox 10">
            <a:extLst>
              <a:ext uri="{FF2B5EF4-FFF2-40B4-BE49-F238E27FC236}">
                <a16:creationId xmlns:a16="http://schemas.microsoft.com/office/drawing/2014/main" id="{DADCF90C-00A0-28F7-BE68-9F7ADF2439FB}"/>
              </a:ext>
            </a:extLst>
          </p:cNvPr>
          <p:cNvSpPr txBox="1"/>
          <p:nvPr/>
        </p:nvSpPr>
        <p:spPr>
          <a:xfrm>
            <a:off x="7749653" y="5566010"/>
            <a:ext cx="108272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err="1"/>
              <a:t>entdeckt</a:t>
            </a:r>
          </a:p>
        </p:txBody>
      </p:sp>
      <p:sp>
        <p:nvSpPr>
          <p:cNvPr id="12" name="TextBox 11">
            <a:extLst>
              <a:ext uri="{FF2B5EF4-FFF2-40B4-BE49-F238E27FC236}">
                <a16:creationId xmlns:a16="http://schemas.microsoft.com/office/drawing/2014/main" id="{E9F7512B-2639-540F-2339-6C2E95A66A3D}"/>
              </a:ext>
            </a:extLst>
          </p:cNvPr>
          <p:cNvSpPr txBox="1"/>
          <p:nvPr/>
        </p:nvSpPr>
        <p:spPr>
          <a:xfrm>
            <a:off x="6100547" y="5372666"/>
            <a:ext cx="146940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err="1">
                <a:solidFill>
                  <a:schemeClr val="bg1">
                    <a:lumMod val="50000"/>
                  </a:schemeClr>
                </a:solidFill>
              </a:rPr>
              <a:t>Neuinfektionen</a:t>
            </a:r>
            <a:endParaRPr lang="en-US">
              <a:solidFill>
                <a:schemeClr val="bg1">
                  <a:lumMod val="50000"/>
                </a:schemeClr>
              </a:solidFill>
            </a:endParaRPr>
          </a:p>
        </p:txBody>
      </p:sp>
      <p:pic>
        <p:nvPicPr>
          <p:cNvPr id="14" name="Picture 14" descr="Chart, line chart&#10;&#10;Description automatically generated">
            <a:extLst>
              <a:ext uri="{FF2B5EF4-FFF2-40B4-BE49-F238E27FC236}">
                <a16:creationId xmlns:a16="http://schemas.microsoft.com/office/drawing/2014/main" id="{F8CC3F79-C24C-965A-2109-E169380981C1}"/>
              </a:ext>
            </a:extLst>
          </p:cNvPr>
          <p:cNvPicPr>
            <a:picLocks noChangeAspect="1"/>
          </p:cNvPicPr>
          <p:nvPr/>
        </p:nvPicPr>
        <p:blipFill>
          <a:blip r:embed="rId5"/>
          <a:stretch>
            <a:fillRect/>
          </a:stretch>
        </p:blipFill>
        <p:spPr>
          <a:xfrm>
            <a:off x="709684" y="3276031"/>
            <a:ext cx="4460543" cy="3331191"/>
          </a:xfrm>
          <a:prstGeom prst="rect">
            <a:avLst/>
          </a:prstGeom>
        </p:spPr>
      </p:pic>
    </p:spTree>
    <p:extLst>
      <p:ext uri="{BB962C8B-B14F-4D97-AF65-F5344CB8AC3E}">
        <p14:creationId xmlns:p14="http://schemas.microsoft.com/office/powerpoint/2010/main" val="22371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D0066CF-FB59-4C7D-8E91-55CD63206F0A}"/>
              </a:ext>
            </a:extLst>
          </p:cNvPr>
          <p:cNvSpPr txBox="1"/>
          <p:nvPr/>
        </p:nvSpPr>
        <p:spPr>
          <a:xfrm>
            <a:off x="2674278" y="133009"/>
            <a:ext cx="828944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a:t>Konzepte, Methoden und Ansätze der Teilprojekte:</a:t>
            </a:r>
            <a:endParaRPr lang="de-DE"/>
          </a:p>
          <a:p>
            <a:pPr algn="ctr"/>
            <a:r>
              <a:rPr lang="de-DE" b="1"/>
              <a:t>Teilprojekt 2:   Optimale Interventionen im Feedback-Loop</a:t>
            </a:r>
            <a:r>
              <a:rPr lang="en-GB" b="1"/>
              <a:t> </a:t>
            </a:r>
          </a:p>
        </p:txBody>
      </p:sp>
      <p:pic>
        <p:nvPicPr>
          <p:cNvPr id="3" name="Grafik 10">
            <a:extLst>
              <a:ext uri="{FF2B5EF4-FFF2-40B4-BE49-F238E27FC236}">
                <a16:creationId xmlns:a16="http://schemas.microsoft.com/office/drawing/2014/main" id="{2FF1066B-2A85-077F-AAC2-526939FAB6BF}"/>
              </a:ext>
            </a:extLst>
          </p:cNvPr>
          <p:cNvPicPr>
            <a:picLocks noChangeAspect="1"/>
          </p:cNvPicPr>
          <p:nvPr/>
        </p:nvPicPr>
        <p:blipFill>
          <a:blip r:embed="rId3"/>
          <a:stretch>
            <a:fillRect/>
          </a:stretch>
        </p:blipFill>
        <p:spPr>
          <a:xfrm>
            <a:off x="-1351" y="-17813"/>
            <a:ext cx="2095500" cy="981075"/>
          </a:xfrm>
          <a:prstGeom prst="rect">
            <a:avLst/>
          </a:prstGeom>
        </p:spPr>
      </p:pic>
      <p:pic>
        <p:nvPicPr>
          <p:cNvPr id="6" name="Picture 6" descr="Diagram&#10;&#10;Description automatically generated">
            <a:extLst>
              <a:ext uri="{FF2B5EF4-FFF2-40B4-BE49-F238E27FC236}">
                <a16:creationId xmlns:a16="http://schemas.microsoft.com/office/drawing/2014/main" id="{7350ED80-AA9C-E814-5623-ED9E0E233DC7}"/>
              </a:ext>
            </a:extLst>
          </p:cNvPr>
          <p:cNvPicPr>
            <a:picLocks noChangeAspect="1"/>
          </p:cNvPicPr>
          <p:nvPr/>
        </p:nvPicPr>
        <p:blipFill>
          <a:blip r:embed="rId4"/>
          <a:stretch>
            <a:fillRect/>
          </a:stretch>
        </p:blipFill>
        <p:spPr>
          <a:xfrm>
            <a:off x="1950710" y="1276976"/>
            <a:ext cx="8290579" cy="5017292"/>
          </a:xfrm>
          <a:prstGeom prst="rect">
            <a:avLst/>
          </a:prstGeom>
        </p:spPr>
      </p:pic>
    </p:spTree>
    <p:extLst>
      <p:ext uri="{BB962C8B-B14F-4D97-AF65-F5344CB8AC3E}">
        <p14:creationId xmlns:p14="http://schemas.microsoft.com/office/powerpoint/2010/main" val="324289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D0066CF-FB59-4C7D-8E91-55CD63206F0A}"/>
              </a:ext>
            </a:extLst>
          </p:cNvPr>
          <p:cNvSpPr txBox="1"/>
          <p:nvPr/>
        </p:nvSpPr>
        <p:spPr>
          <a:xfrm>
            <a:off x="2674278" y="-14471"/>
            <a:ext cx="828944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a:t>Konzepte, Methoden und Ansätze der Teilprojekte:</a:t>
            </a:r>
            <a:endParaRPr lang="de-DE"/>
          </a:p>
          <a:p>
            <a:pPr algn="ctr"/>
            <a:r>
              <a:rPr lang="de-DE" b="1"/>
              <a:t>Teilprojekt 3:   Öffentliche Reaktion und Feedback-Effekte</a:t>
            </a:r>
            <a:endParaRPr lang="en-GB" b="1"/>
          </a:p>
        </p:txBody>
      </p:sp>
      <p:sp>
        <p:nvSpPr>
          <p:cNvPr id="4" name="TextBox 3">
            <a:extLst>
              <a:ext uri="{FF2B5EF4-FFF2-40B4-BE49-F238E27FC236}">
                <a16:creationId xmlns:a16="http://schemas.microsoft.com/office/drawing/2014/main" id="{9C5A88D5-D883-7AA1-9C47-0EB246881A29}"/>
              </a:ext>
            </a:extLst>
          </p:cNvPr>
          <p:cNvSpPr txBox="1"/>
          <p:nvPr/>
        </p:nvSpPr>
        <p:spPr>
          <a:xfrm>
            <a:off x="497681" y="1271588"/>
            <a:ext cx="1102994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de-DE" b="1" dirty="0"/>
              <a:t>Wie verhalten sich die Menschen während einer Epidemie? </a:t>
            </a:r>
            <a:r>
              <a:rPr lang="de-DE" dirty="0"/>
              <a:t>Zeigen sie gesundheits-schützendes oder gefahrvermeidendes Verhalten? Befolgen sie Empfehlungen und Vorschriften?</a:t>
            </a:r>
            <a:endParaRPr lang="en-US" dirty="0"/>
          </a:p>
          <a:p>
            <a:pPr marL="342900" indent="-342900">
              <a:buAutoNum type="arabicPeriod"/>
            </a:pPr>
            <a:r>
              <a:rPr lang="de-DE" b="1" dirty="0"/>
              <a:t>Was beeinflusst die Reaktion der Bevölkerung? </a:t>
            </a:r>
            <a:r>
              <a:rPr lang="de-DE" dirty="0"/>
              <a:t>Durch welche Faktoren lässt sich das Verhalten der Bevölkerung vorhersagen? Welche Bedeutung haben die Bedrohungswahrnehmung, Einstellungen (z.B. Vertrauen), Habitus sowie persönliche und soziale Merkmale? Welche anderen Faktoren sind wichtig, um die Reaktion der Bevölkerung vorherzusagen? Welche Beziehungen und Interdependenzen bestehen?</a:t>
            </a:r>
          </a:p>
          <a:p>
            <a:pPr marL="342900" indent="-342900">
              <a:buAutoNum type="arabicPeriod"/>
            </a:pPr>
            <a:r>
              <a:rPr lang="de-DE" b="1" dirty="0"/>
              <a:t>Wie kann das Verhalten der Bevölkerung in die Modellierung integriert werden? </a:t>
            </a:r>
            <a:r>
              <a:rPr lang="de-DE" dirty="0"/>
              <a:t>Welche Indikatoren für die öffentliche Reaktion sind relevant und sollten in zukünftige Modelle integriert werden?</a:t>
            </a:r>
          </a:p>
          <a:p>
            <a:pPr marL="342900" indent="-342900">
              <a:buAutoNum type="arabicPeriod"/>
            </a:pPr>
            <a:r>
              <a:rPr lang="de-DE" b="1" dirty="0"/>
              <a:t>Welche Rückkopplungseffekte gibt es, und wie relevant sind sie? </a:t>
            </a:r>
            <a:r>
              <a:rPr lang="de-DE" dirty="0"/>
              <a:t>Welche Rolle spielt die Reflexivität bei der Modellierung? Verändert sich die Wahrnehmung der Situation und das Verhalten der Menschen in Abhängigkeit von den Simulationsmodellen? Wie verändern sie sich?</a:t>
            </a:r>
          </a:p>
          <a:p>
            <a:pPr marL="342900" indent="-342900">
              <a:buAutoNum type="arabicPeriod"/>
            </a:pPr>
            <a:r>
              <a:rPr lang="de-DE" b="1" dirty="0"/>
              <a:t>Wie können (wenn überhaupt) Rückkopplungseffekte in Simulationsmodelle integriert werden? </a:t>
            </a:r>
            <a:r>
              <a:rPr lang="de-DE" dirty="0"/>
              <a:t>Kann das Problem der Reflexivität entschlüsselt werden?</a:t>
            </a:r>
          </a:p>
          <a:p>
            <a:pPr marL="342900" indent="-342900">
              <a:buAutoNum type="arabicPeriod"/>
            </a:pPr>
            <a:r>
              <a:rPr lang="de-DE" b="1" dirty="0"/>
              <a:t>Welche Schlussfolgerungen können gezogen werden? </a:t>
            </a:r>
            <a:r>
              <a:rPr lang="de-DE" dirty="0"/>
              <a:t>Was können wir für zukünftige Epidemien und Simulationsmodelle lernen? Lassen sich die Erkenntnisse auf andere Epidemien oder Szenarien, auf die Modellkommunikation oder die Krisenkommunikation übertragen? </a:t>
            </a:r>
          </a:p>
        </p:txBody>
      </p:sp>
      <p:pic>
        <p:nvPicPr>
          <p:cNvPr id="3" name="Grafik 5" descr="Ein Bild, das Text enthält.&#10;&#10;Beschreibung automatisch generiert.">
            <a:extLst>
              <a:ext uri="{FF2B5EF4-FFF2-40B4-BE49-F238E27FC236}">
                <a16:creationId xmlns:a16="http://schemas.microsoft.com/office/drawing/2014/main" id="{B781847C-A44A-396D-87F1-634CCCEF4D65}"/>
              </a:ext>
            </a:extLst>
          </p:cNvPr>
          <p:cNvPicPr>
            <a:picLocks noChangeAspect="1"/>
          </p:cNvPicPr>
          <p:nvPr/>
        </p:nvPicPr>
        <p:blipFill>
          <a:blip r:embed="rId2"/>
          <a:stretch>
            <a:fillRect/>
          </a:stretch>
        </p:blipFill>
        <p:spPr>
          <a:xfrm>
            <a:off x="39832" y="28055"/>
            <a:ext cx="2743200" cy="792480"/>
          </a:xfrm>
          <a:prstGeom prst="rect">
            <a:avLst/>
          </a:prstGeom>
        </p:spPr>
      </p:pic>
    </p:spTree>
    <p:extLst>
      <p:ext uri="{BB962C8B-B14F-4D97-AF65-F5344CB8AC3E}">
        <p14:creationId xmlns:p14="http://schemas.microsoft.com/office/powerpoint/2010/main" val="3588088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 name="Rechteck 55">
            <a:extLst>
              <a:ext uri="{FF2B5EF4-FFF2-40B4-BE49-F238E27FC236}">
                <a16:creationId xmlns:a16="http://schemas.microsoft.com/office/drawing/2014/main" id="{C6266929-F5CB-F28E-841A-AD1A2DC41CEC}"/>
              </a:ext>
            </a:extLst>
          </p:cNvPr>
          <p:cNvSpPr/>
          <p:nvPr/>
        </p:nvSpPr>
        <p:spPr>
          <a:xfrm>
            <a:off x="4133064" y="3459382"/>
            <a:ext cx="3190875" cy="2777029"/>
          </a:xfrm>
          <a:prstGeom prst="rect">
            <a:avLst/>
          </a:prstGeom>
          <a:solidFill>
            <a:srgbClr val="D5FAC2"/>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extfeld 1">
            <a:extLst>
              <a:ext uri="{FF2B5EF4-FFF2-40B4-BE49-F238E27FC236}">
                <a16:creationId xmlns:a16="http://schemas.microsoft.com/office/drawing/2014/main" id="{0D0066CF-FB59-4C7D-8E91-55CD63206F0A}"/>
              </a:ext>
            </a:extLst>
          </p:cNvPr>
          <p:cNvSpPr txBox="1"/>
          <p:nvPr/>
        </p:nvSpPr>
        <p:spPr>
          <a:xfrm>
            <a:off x="2674278" y="123177"/>
            <a:ext cx="828944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a:t>Konzepte, Methoden und Ansätze der Teilprojekte:</a:t>
            </a:r>
            <a:endParaRPr lang="de-DE"/>
          </a:p>
          <a:p>
            <a:pPr algn="ctr"/>
            <a:r>
              <a:rPr lang="de-DE" b="1"/>
              <a:t>Teilprojekt 3:   Öffentliche Reaktion und Feedback-Effekte</a:t>
            </a:r>
            <a:endParaRPr lang="en-GB" b="1"/>
          </a:p>
        </p:txBody>
      </p:sp>
      <p:pic>
        <p:nvPicPr>
          <p:cNvPr id="3" name="Grafik 5" descr="Ein Bild, das Text enthält.&#10;&#10;Beschreibung automatisch generiert.">
            <a:extLst>
              <a:ext uri="{FF2B5EF4-FFF2-40B4-BE49-F238E27FC236}">
                <a16:creationId xmlns:a16="http://schemas.microsoft.com/office/drawing/2014/main" id="{B781847C-A44A-396D-87F1-634CCCEF4D65}"/>
              </a:ext>
            </a:extLst>
          </p:cNvPr>
          <p:cNvPicPr>
            <a:picLocks noChangeAspect="1"/>
          </p:cNvPicPr>
          <p:nvPr/>
        </p:nvPicPr>
        <p:blipFill>
          <a:blip r:embed="rId3"/>
          <a:stretch>
            <a:fillRect/>
          </a:stretch>
        </p:blipFill>
        <p:spPr>
          <a:xfrm>
            <a:off x="39832" y="165703"/>
            <a:ext cx="2743200" cy="792480"/>
          </a:xfrm>
          <a:prstGeom prst="rect">
            <a:avLst/>
          </a:prstGeom>
        </p:spPr>
      </p:pic>
      <p:grpSp>
        <p:nvGrpSpPr>
          <p:cNvPr id="9" name="Gruppieren 8">
            <a:extLst>
              <a:ext uri="{FF2B5EF4-FFF2-40B4-BE49-F238E27FC236}">
                <a16:creationId xmlns:a16="http://schemas.microsoft.com/office/drawing/2014/main" id="{4523581E-F855-D8D7-84AE-0E4AADD16662}"/>
              </a:ext>
            </a:extLst>
          </p:cNvPr>
          <p:cNvGrpSpPr/>
          <p:nvPr/>
        </p:nvGrpSpPr>
        <p:grpSpPr>
          <a:xfrm>
            <a:off x="361954" y="1229476"/>
            <a:ext cx="3403599" cy="1807959"/>
            <a:chOff x="368300" y="1422400"/>
            <a:chExt cx="3403599" cy="1807959"/>
          </a:xfrm>
        </p:grpSpPr>
        <p:sp>
          <p:nvSpPr>
            <p:cNvPr id="5" name="Rechteck 4">
              <a:extLst>
                <a:ext uri="{FF2B5EF4-FFF2-40B4-BE49-F238E27FC236}">
                  <a16:creationId xmlns:a16="http://schemas.microsoft.com/office/drawing/2014/main" id="{EA4456EC-B83B-F118-E8F3-77764D8E4D7A}"/>
                </a:ext>
              </a:extLst>
            </p:cNvPr>
            <p:cNvSpPr/>
            <p:nvPr/>
          </p:nvSpPr>
          <p:spPr>
            <a:xfrm>
              <a:off x="368300" y="1422400"/>
              <a:ext cx="2921000" cy="1807959"/>
            </a:xfrm>
            <a:prstGeom prst="rect">
              <a:avLst/>
            </a:prstGeom>
            <a:solidFill>
              <a:srgbClr val="D5FAC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65DC0000-69FE-22BC-3030-F331664478A7}"/>
                </a:ext>
              </a:extLst>
            </p:cNvPr>
            <p:cNvSpPr txBox="1"/>
            <p:nvPr/>
          </p:nvSpPr>
          <p:spPr>
            <a:xfrm>
              <a:off x="581024" y="1422400"/>
              <a:ext cx="3190875" cy="338554"/>
            </a:xfrm>
            <a:prstGeom prst="rect">
              <a:avLst/>
            </a:prstGeom>
            <a:noFill/>
          </p:spPr>
          <p:txBody>
            <a:bodyPr wrap="square" rtlCol="0">
              <a:spAutoFit/>
            </a:bodyPr>
            <a:lstStyle/>
            <a:p>
              <a:r>
                <a:rPr lang="de-DE" sz="1600"/>
                <a:t>Reaktion der Bevölkerung</a:t>
              </a:r>
            </a:p>
          </p:txBody>
        </p:sp>
        <p:sp>
          <p:nvSpPr>
            <p:cNvPr id="8" name="Rechteck: abgerundete Ecken 7">
              <a:extLst>
                <a:ext uri="{FF2B5EF4-FFF2-40B4-BE49-F238E27FC236}">
                  <a16:creationId xmlns:a16="http://schemas.microsoft.com/office/drawing/2014/main" id="{31B6E022-6D96-C4A8-0B63-7BB249DA8558}"/>
                </a:ext>
              </a:extLst>
            </p:cNvPr>
            <p:cNvSpPr/>
            <p:nvPr/>
          </p:nvSpPr>
          <p:spPr>
            <a:xfrm>
              <a:off x="649288" y="1788944"/>
              <a:ext cx="2381250" cy="877887"/>
            </a:xfrm>
            <a:prstGeom prst="round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a:solidFill>
                    <a:schemeClr val="tx1"/>
                  </a:solidFill>
                </a:rPr>
                <a:t>Schutzverhalten</a:t>
              </a:r>
            </a:p>
            <a:p>
              <a:pPr marL="285750" indent="-285750">
                <a:buFont typeface="Arial" panose="020B0604020202020204" pitchFamily="34" charset="0"/>
                <a:buChar char="•"/>
              </a:pPr>
              <a:r>
                <a:rPr lang="de-DE" sz="1600">
                  <a:solidFill>
                    <a:schemeClr val="tx1"/>
                  </a:solidFill>
                </a:rPr>
                <a:t>Befolgen von Vorschriften</a:t>
              </a:r>
            </a:p>
          </p:txBody>
        </p:sp>
      </p:grpSp>
      <p:sp>
        <p:nvSpPr>
          <p:cNvPr id="10" name="Pfeil: nach rechts 9">
            <a:extLst>
              <a:ext uri="{FF2B5EF4-FFF2-40B4-BE49-F238E27FC236}">
                <a16:creationId xmlns:a16="http://schemas.microsoft.com/office/drawing/2014/main" id="{BB1DA06B-E622-3DAF-A5D0-1A7A9B8AABAE}"/>
              </a:ext>
            </a:extLst>
          </p:cNvPr>
          <p:cNvSpPr/>
          <p:nvPr/>
        </p:nvSpPr>
        <p:spPr>
          <a:xfrm>
            <a:off x="3380589" y="1831341"/>
            <a:ext cx="752475" cy="338554"/>
          </a:xfrm>
          <a:prstGeom prst="rightArrow">
            <a:avLst/>
          </a:prstGeom>
          <a:solidFill>
            <a:srgbClr val="B3CC33"/>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grpSp>
        <p:nvGrpSpPr>
          <p:cNvPr id="12" name="Gruppieren 11">
            <a:extLst>
              <a:ext uri="{FF2B5EF4-FFF2-40B4-BE49-F238E27FC236}">
                <a16:creationId xmlns:a16="http://schemas.microsoft.com/office/drawing/2014/main" id="{8A186D87-0DF1-0606-5587-0B29278E4490}"/>
              </a:ext>
            </a:extLst>
          </p:cNvPr>
          <p:cNvGrpSpPr/>
          <p:nvPr/>
        </p:nvGrpSpPr>
        <p:grpSpPr>
          <a:xfrm>
            <a:off x="4217996" y="1229475"/>
            <a:ext cx="3460750" cy="1692275"/>
            <a:chOff x="368300" y="1422400"/>
            <a:chExt cx="3460750" cy="1692275"/>
          </a:xfrm>
        </p:grpSpPr>
        <p:sp>
          <p:nvSpPr>
            <p:cNvPr id="13" name="Rechteck 12">
              <a:extLst>
                <a:ext uri="{FF2B5EF4-FFF2-40B4-BE49-F238E27FC236}">
                  <a16:creationId xmlns:a16="http://schemas.microsoft.com/office/drawing/2014/main" id="{434ED249-6AE7-87B2-0516-A45123D7C4FA}"/>
                </a:ext>
              </a:extLst>
            </p:cNvPr>
            <p:cNvSpPr/>
            <p:nvPr/>
          </p:nvSpPr>
          <p:spPr>
            <a:xfrm>
              <a:off x="368300" y="1422400"/>
              <a:ext cx="2921000" cy="1692275"/>
            </a:xfrm>
            <a:prstGeom prst="rect">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839EE82C-8BC5-AB90-5DA9-F3E1AADB6785}"/>
                </a:ext>
              </a:extLst>
            </p:cNvPr>
            <p:cNvSpPr txBox="1"/>
            <p:nvPr/>
          </p:nvSpPr>
          <p:spPr>
            <a:xfrm>
              <a:off x="638175" y="1422400"/>
              <a:ext cx="3190875" cy="338554"/>
            </a:xfrm>
            <a:prstGeom prst="rect">
              <a:avLst/>
            </a:prstGeom>
            <a:noFill/>
          </p:spPr>
          <p:txBody>
            <a:bodyPr wrap="square" rtlCol="0">
              <a:spAutoFit/>
            </a:bodyPr>
            <a:lstStyle/>
            <a:p>
              <a:r>
                <a:rPr lang="de-DE" sz="1600"/>
                <a:t>Beobachtbares Verhalten</a:t>
              </a:r>
            </a:p>
          </p:txBody>
        </p:sp>
        <p:sp>
          <p:nvSpPr>
            <p:cNvPr id="15" name="Rechteck: abgerundete Ecken 14">
              <a:extLst>
                <a:ext uri="{FF2B5EF4-FFF2-40B4-BE49-F238E27FC236}">
                  <a16:creationId xmlns:a16="http://schemas.microsoft.com/office/drawing/2014/main" id="{1D91B76E-6AD4-5E45-ED6B-94775762C161}"/>
                </a:ext>
              </a:extLst>
            </p:cNvPr>
            <p:cNvSpPr/>
            <p:nvPr/>
          </p:nvSpPr>
          <p:spPr>
            <a:xfrm>
              <a:off x="583405" y="1726784"/>
              <a:ext cx="2590800" cy="906462"/>
            </a:xfrm>
            <a:prstGeom prst="roundRect">
              <a:avLst/>
            </a:prstGeom>
            <a:solidFill>
              <a:schemeClr val="bg1">
                <a:lumMod val="9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de-DE" sz="1600">
                  <a:solidFill>
                    <a:schemeClr val="tx1"/>
                  </a:solidFill>
                </a:rPr>
                <a:t>Infektionsgeschehen</a:t>
              </a:r>
            </a:p>
            <a:p>
              <a:pPr marL="285750" indent="-285750">
                <a:buFont typeface="Arial" panose="020B0604020202020204" pitchFamily="34" charset="0"/>
                <a:buChar char="•"/>
              </a:pPr>
              <a:r>
                <a:rPr lang="de-DE" sz="1600">
                  <a:solidFill>
                    <a:schemeClr val="tx1"/>
                  </a:solidFill>
                </a:rPr>
                <a:t>Konsumverhalten</a:t>
              </a:r>
            </a:p>
            <a:p>
              <a:pPr marL="285750" indent="-285750">
                <a:buFont typeface="Arial" panose="020B0604020202020204" pitchFamily="34" charset="0"/>
                <a:buChar char="•"/>
              </a:pPr>
              <a:r>
                <a:rPr lang="de-DE" sz="1600">
                  <a:solidFill>
                    <a:schemeClr val="tx1"/>
                  </a:solidFill>
                </a:rPr>
                <a:t>Kontaktverhalten</a:t>
              </a:r>
            </a:p>
            <a:p>
              <a:endParaRPr lang="de-DE" sz="1600">
                <a:solidFill>
                  <a:schemeClr val="tx1"/>
                </a:solidFill>
              </a:endParaRPr>
            </a:p>
            <a:p>
              <a:pPr marL="285750" indent="-285750">
                <a:buFont typeface="Arial" panose="020B0604020202020204" pitchFamily="34" charset="0"/>
                <a:buChar char="•"/>
              </a:pPr>
              <a:endParaRPr lang="de-DE" sz="1600">
                <a:solidFill>
                  <a:schemeClr val="tx1"/>
                </a:solidFill>
              </a:endParaRPr>
            </a:p>
            <a:p>
              <a:pPr marL="285750" indent="-285750" algn="ctr">
                <a:buFont typeface="Arial" panose="020B0604020202020204" pitchFamily="34" charset="0"/>
                <a:buChar char="•"/>
              </a:pPr>
              <a:endParaRPr lang="de-DE">
                <a:solidFill>
                  <a:schemeClr val="tx1"/>
                </a:solidFill>
              </a:endParaRPr>
            </a:p>
            <a:p>
              <a:pPr marL="285750" indent="-285750" algn="ctr">
                <a:buFont typeface="Arial" panose="020B0604020202020204" pitchFamily="34" charset="0"/>
                <a:buChar char="•"/>
              </a:pPr>
              <a:endParaRPr lang="de-DE">
                <a:solidFill>
                  <a:schemeClr val="tx1"/>
                </a:solidFill>
              </a:endParaRPr>
            </a:p>
          </p:txBody>
        </p:sp>
      </p:grpSp>
      <p:grpSp>
        <p:nvGrpSpPr>
          <p:cNvPr id="16" name="Gruppieren 15">
            <a:extLst>
              <a:ext uri="{FF2B5EF4-FFF2-40B4-BE49-F238E27FC236}">
                <a16:creationId xmlns:a16="http://schemas.microsoft.com/office/drawing/2014/main" id="{9A18B9D6-77F6-E955-01B9-85755E9B3695}"/>
              </a:ext>
            </a:extLst>
          </p:cNvPr>
          <p:cNvGrpSpPr/>
          <p:nvPr/>
        </p:nvGrpSpPr>
        <p:grpSpPr>
          <a:xfrm>
            <a:off x="8074038" y="1187812"/>
            <a:ext cx="2921000" cy="1728674"/>
            <a:chOff x="368300" y="1375474"/>
            <a:chExt cx="2921000" cy="1728674"/>
          </a:xfrm>
          <a:solidFill>
            <a:srgbClr val="7AD8C2"/>
          </a:solidFill>
        </p:grpSpPr>
        <p:sp>
          <p:nvSpPr>
            <p:cNvPr id="17" name="Rechteck 16">
              <a:extLst>
                <a:ext uri="{FF2B5EF4-FFF2-40B4-BE49-F238E27FC236}">
                  <a16:creationId xmlns:a16="http://schemas.microsoft.com/office/drawing/2014/main" id="{AF6873F0-B5DD-3CD5-9377-ACD4C1B4791A}"/>
                </a:ext>
              </a:extLst>
            </p:cNvPr>
            <p:cNvSpPr/>
            <p:nvPr/>
          </p:nvSpPr>
          <p:spPr>
            <a:xfrm>
              <a:off x="368300" y="1422400"/>
              <a:ext cx="2921000" cy="1681748"/>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DFDA2F6B-D8E6-BCC5-C71A-26F99F12173C}"/>
                </a:ext>
              </a:extLst>
            </p:cNvPr>
            <p:cNvSpPr txBox="1"/>
            <p:nvPr/>
          </p:nvSpPr>
          <p:spPr>
            <a:xfrm>
              <a:off x="1203310" y="1375474"/>
              <a:ext cx="2019289" cy="338554"/>
            </a:xfrm>
            <a:prstGeom prst="rect">
              <a:avLst/>
            </a:prstGeom>
            <a:noFill/>
            <a:ln>
              <a:noFill/>
            </a:ln>
          </p:spPr>
          <p:txBody>
            <a:bodyPr wrap="square" rtlCol="0">
              <a:spAutoFit/>
            </a:bodyPr>
            <a:lstStyle/>
            <a:p>
              <a:r>
                <a:rPr lang="de-DE" sz="1600"/>
                <a:t>Prognosen</a:t>
              </a:r>
            </a:p>
          </p:txBody>
        </p:sp>
        <p:sp>
          <p:nvSpPr>
            <p:cNvPr id="19" name="Rechteck: abgerundete Ecken 18">
              <a:extLst>
                <a:ext uri="{FF2B5EF4-FFF2-40B4-BE49-F238E27FC236}">
                  <a16:creationId xmlns:a16="http://schemas.microsoft.com/office/drawing/2014/main" id="{E5A5D20E-DDCC-3F70-DB1C-BB45F07707A8}"/>
                </a:ext>
              </a:extLst>
            </p:cNvPr>
            <p:cNvSpPr/>
            <p:nvPr/>
          </p:nvSpPr>
          <p:spPr>
            <a:xfrm>
              <a:off x="666743" y="1690513"/>
              <a:ext cx="2381250" cy="906462"/>
            </a:xfrm>
            <a:prstGeom prst="roundRect">
              <a:avLst/>
            </a:prstGeom>
            <a:solidFill>
              <a:schemeClr val="bg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a:solidFill>
                    <a:schemeClr val="tx1"/>
                  </a:solidFill>
                </a:rPr>
                <a:t>Erwartete Inzidenz</a:t>
              </a:r>
            </a:p>
            <a:p>
              <a:pPr marL="285750" indent="-285750">
                <a:buFont typeface="Arial" panose="020B0604020202020204" pitchFamily="34" charset="0"/>
                <a:buChar char="•"/>
              </a:pPr>
              <a:r>
                <a:rPr lang="de-DE" sz="1600">
                  <a:solidFill>
                    <a:schemeClr val="tx1"/>
                  </a:solidFill>
                </a:rPr>
                <a:t>Handlungs-empfehlungen</a:t>
              </a:r>
            </a:p>
          </p:txBody>
        </p:sp>
      </p:grpSp>
      <p:sp>
        <p:nvSpPr>
          <p:cNvPr id="20" name="Pfeil: nach rechts 19">
            <a:extLst>
              <a:ext uri="{FF2B5EF4-FFF2-40B4-BE49-F238E27FC236}">
                <a16:creationId xmlns:a16="http://schemas.microsoft.com/office/drawing/2014/main" id="{C73E0C11-A8DD-0557-85A4-AE1E1E732863}"/>
              </a:ext>
            </a:extLst>
          </p:cNvPr>
          <p:cNvSpPr/>
          <p:nvPr/>
        </p:nvSpPr>
        <p:spPr>
          <a:xfrm>
            <a:off x="7202499" y="1817813"/>
            <a:ext cx="752475" cy="338554"/>
          </a:xfrm>
          <a:prstGeom prst="rightArrow">
            <a:avLst/>
          </a:prstGeom>
          <a:solidFill>
            <a:srgbClr val="B3CC33"/>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21" name="Rechteck: abgerundete Ecken 20">
            <a:extLst>
              <a:ext uri="{FF2B5EF4-FFF2-40B4-BE49-F238E27FC236}">
                <a16:creationId xmlns:a16="http://schemas.microsoft.com/office/drawing/2014/main" id="{2A8C582D-DA62-E8B0-CF5C-836A4F4DC90D}"/>
              </a:ext>
            </a:extLst>
          </p:cNvPr>
          <p:cNvSpPr/>
          <p:nvPr/>
        </p:nvSpPr>
        <p:spPr>
          <a:xfrm>
            <a:off x="642942" y="2571994"/>
            <a:ext cx="2381250" cy="362119"/>
          </a:xfrm>
          <a:prstGeom prst="roundRect">
            <a:avLst/>
          </a:prstGeom>
          <a:solidFill>
            <a:srgbClr val="FCFFFB"/>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a:solidFill>
                  <a:schemeClr val="tx1"/>
                </a:solidFill>
              </a:rPr>
              <a:t>Sekundärliteraturanalyse</a:t>
            </a:r>
          </a:p>
        </p:txBody>
      </p:sp>
      <p:sp>
        <p:nvSpPr>
          <p:cNvPr id="37" name="Pfeil: nach rechts 36">
            <a:extLst>
              <a:ext uri="{FF2B5EF4-FFF2-40B4-BE49-F238E27FC236}">
                <a16:creationId xmlns:a16="http://schemas.microsoft.com/office/drawing/2014/main" id="{F5A37492-EE34-E076-ACAC-7DEE78A31B24}"/>
              </a:ext>
            </a:extLst>
          </p:cNvPr>
          <p:cNvSpPr/>
          <p:nvPr/>
        </p:nvSpPr>
        <p:spPr>
          <a:xfrm rot="5400000">
            <a:off x="9222744" y="3058587"/>
            <a:ext cx="463035" cy="338554"/>
          </a:xfrm>
          <a:prstGeom prst="rightArrow">
            <a:avLst/>
          </a:prstGeom>
          <a:solidFill>
            <a:srgbClr val="B3CC33"/>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38" name="Pfeil: nach rechts 37">
            <a:extLst>
              <a:ext uri="{FF2B5EF4-FFF2-40B4-BE49-F238E27FC236}">
                <a16:creationId xmlns:a16="http://schemas.microsoft.com/office/drawing/2014/main" id="{49E7A0CA-FADA-D6D9-2254-5B92EA713B46}"/>
              </a:ext>
            </a:extLst>
          </p:cNvPr>
          <p:cNvSpPr/>
          <p:nvPr/>
        </p:nvSpPr>
        <p:spPr>
          <a:xfrm rot="16200000">
            <a:off x="1590936" y="3211012"/>
            <a:ext cx="463036" cy="338554"/>
          </a:xfrm>
          <a:prstGeom prst="rightArrow">
            <a:avLst/>
          </a:prstGeom>
          <a:solidFill>
            <a:srgbClr val="B3CC33"/>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grpSp>
        <p:nvGrpSpPr>
          <p:cNvPr id="48" name="Gruppieren 47">
            <a:extLst>
              <a:ext uri="{FF2B5EF4-FFF2-40B4-BE49-F238E27FC236}">
                <a16:creationId xmlns:a16="http://schemas.microsoft.com/office/drawing/2014/main" id="{ACD0E2B0-A5E2-2514-A5BB-FA0768A203D5}"/>
              </a:ext>
            </a:extLst>
          </p:cNvPr>
          <p:cNvGrpSpPr/>
          <p:nvPr/>
        </p:nvGrpSpPr>
        <p:grpSpPr>
          <a:xfrm>
            <a:off x="4491388" y="3450565"/>
            <a:ext cx="2451365" cy="1161675"/>
            <a:chOff x="4341815" y="3416209"/>
            <a:chExt cx="2451365" cy="1161675"/>
          </a:xfrm>
        </p:grpSpPr>
        <p:sp>
          <p:nvSpPr>
            <p:cNvPr id="44" name="Pfeil: nach links gekrümmt 43">
              <a:extLst>
                <a:ext uri="{FF2B5EF4-FFF2-40B4-BE49-F238E27FC236}">
                  <a16:creationId xmlns:a16="http://schemas.microsoft.com/office/drawing/2014/main" id="{6C2E50B1-30A1-94E4-F575-884F5B167604}"/>
                </a:ext>
              </a:extLst>
            </p:cNvPr>
            <p:cNvSpPr/>
            <p:nvPr/>
          </p:nvSpPr>
          <p:spPr>
            <a:xfrm>
              <a:off x="6212155" y="3493152"/>
              <a:ext cx="581025" cy="1084732"/>
            </a:xfrm>
            <a:prstGeom prst="curvedLeftArrow">
              <a:avLst/>
            </a:prstGeom>
            <a:solidFill>
              <a:schemeClr val="accent6">
                <a:lumMod val="75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45" name="Pfeil: nach links gekrümmt 44">
              <a:extLst>
                <a:ext uri="{FF2B5EF4-FFF2-40B4-BE49-F238E27FC236}">
                  <a16:creationId xmlns:a16="http://schemas.microsoft.com/office/drawing/2014/main" id="{2F312D6D-8EDE-FE85-9581-5B267C777847}"/>
                </a:ext>
              </a:extLst>
            </p:cNvPr>
            <p:cNvSpPr/>
            <p:nvPr/>
          </p:nvSpPr>
          <p:spPr>
            <a:xfrm rot="10800000">
              <a:off x="4341815" y="3416209"/>
              <a:ext cx="581025" cy="1084732"/>
            </a:xfrm>
            <a:prstGeom prst="curvedLeftArrow">
              <a:avLst/>
            </a:prstGeom>
            <a:solidFill>
              <a:schemeClr val="accent6">
                <a:lumMod val="75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46" name="Pfeil: nach rechts 45">
            <a:extLst>
              <a:ext uri="{FF2B5EF4-FFF2-40B4-BE49-F238E27FC236}">
                <a16:creationId xmlns:a16="http://schemas.microsoft.com/office/drawing/2014/main" id="{254B1C62-4344-B038-9A98-DD654E531675}"/>
              </a:ext>
            </a:extLst>
          </p:cNvPr>
          <p:cNvSpPr/>
          <p:nvPr/>
        </p:nvSpPr>
        <p:spPr>
          <a:xfrm rot="10800000">
            <a:off x="7447228" y="4433360"/>
            <a:ext cx="463035" cy="338554"/>
          </a:xfrm>
          <a:prstGeom prst="rightArrow">
            <a:avLst/>
          </a:prstGeom>
          <a:solidFill>
            <a:srgbClr val="B3CC33"/>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47" name="Pfeil: nach rechts 46">
            <a:extLst>
              <a:ext uri="{FF2B5EF4-FFF2-40B4-BE49-F238E27FC236}">
                <a16:creationId xmlns:a16="http://schemas.microsoft.com/office/drawing/2014/main" id="{A1585315-C55D-D795-E67D-DBC7C76B7341}"/>
              </a:ext>
            </a:extLst>
          </p:cNvPr>
          <p:cNvSpPr/>
          <p:nvPr/>
        </p:nvSpPr>
        <p:spPr>
          <a:xfrm rot="10800000">
            <a:off x="3369452" y="4460039"/>
            <a:ext cx="463035" cy="338554"/>
          </a:xfrm>
          <a:prstGeom prst="rightArrow">
            <a:avLst/>
          </a:prstGeom>
          <a:solidFill>
            <a:srgbClr val="B3CC33"/>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50" name="Rechteck: abgerundete Ecken 49">
            <a:extLst>
              <a:ext uri="{FF2B5EF4-FFF2-40B4-BE49-F238E27FC236}">
                <a16:creationId xmlns:a16="http://schemas.microsoft.com/office/drawing/2014/main" id="{CF71DFBC-EDE9-E0D6-5F4B-D4F3A3CCB4A3}"/>
              </a:ext>
            </a:extLst>
          </p:cNvPr>
          <p:cNvSpPr/>
          <p:nvPr/>
        </p:nvSpPr>
        <p:spPr>
          <a:xfrm>
            <a:off x="4494742" y="5657252"/>
            <a:ext cx="2381250" cy="362119"/>
          </a:xfrm>
          <a:prstGeom prst="roundRect">
            <a:avLst/>
          </a:prstGeom>
          <a:solidFill>
            <a:srgbClr val="FCFFFB"/>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a:solidFill>
                  <a:schemeClr val="tx1"/>
                </a:solidFill>
              </a:rPr>
              <a:t>Erhebungen</a:t>
            </a:r>
          </a:p>
        </p:txBody>
      </p:sp>
      <p:grpSp>
        <p:nvGrpSpPr>
          <p:cNvPr id="61" name="Gruppieren 60">
            <a:extLst>
              <a:ext uri="{FF2B5EF4-FFF2-40B4-BE49-F238E27FC236}">
                <a16:creationId xmlns:a16="http://schemas.microsoft.com/office/drawing/2014/main" id="{D042458D-63CD-7A7B-B885-74884BC9ACD6}"/>
              </a:ext>
            </a:extLst>
          </p:cNvPr>
          <p:cNvGrpSpPr/>
          <p:nvPr/>
        </p:nvGrpSpPr>
        <p:grpSpPr>
          <a:xfrm>
            <a:off x="8055789" y="3625358"/>
            <a:ext cx="2921000" cy="2167309"/>
            <a:chOff x="8033551" y="3263810"/>
            <a:chExt cx="2921000" cy="2167309"/>
          </a:xfrm>
        </p:grpSpPr>
        <p:grpSp>
          <p:nvGrpSpPr>
            <p:cNvPr id="31" name="Gruppieren 30">
              <a:extLst>
                <a:ext uri="{FF2B5EF4-FFF2-40B4-BE49-F238E27FC236}">
                  <a16:creationId xmlns:a16="http://schemas.microsoft.com/office/drawing/2014/main" id="{01203C5A-529D-C95A-556D-17E7A0771107}"/>
                </a:ext>
              </a:extLst>
            </p:cNvPr>
            <p:cNvGrpSpPr/>
            <p:nvPr/>
          </p:nvGrpSpPr>
          <p:grpSpPr>
            <a:xfrm>
              <a:off x="8033551" y="3263810"/>
              <a:ext cx="2921000" cy="2167309"/>
              <a:chOff x="368300" y="1422401"/>
              <a:chExt cx="2921000" cy="1479705"/>
            </a:xfrm>
            <a:solidFill>
              <a:srgbClr val="D5FAC2"/>
            </a:solidFill>
          </p:grpSpPr>
          <p:sp>
            <p:nvSpPr>
              <p:cNvPr id="32" name="Rechteck 31">
                <a:extLst>
                  <a:ext uri="{FF2B5EF4-FFF2-40B4-BE49-F238E27FC236}">
                    <a16:creationId xmlns:a16="http://schemas.microsoft.com/office/drawing/2014/main" id="{26841A88-978E-85F8-2532-1B64415947C4}"/>
                  </a:ext>
                </a:extLst>
              </p:cNvPr>
              <p:cNvSpPr/>
              <p:nvPr/>
            </p:nvSpPr>
            <p:spPr>
              <a:xfrm>
                <a:off x="368300" y="1422401"/>
                <a:ext cx="2921000" cy="1479705"/>
              </a:xfrm>
              <a:prstGeom prst="rect">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feld 32">
                <a:extLst>
                  <a:ext uri="{FF2B5EF4-FFF2-40B4-BE49-F238E27FC236}">
                    <a16:creationId xmlns:a16="http://schemas.microsoft.com/office/drawing/2014/main" id="{FEEF2757-2D68-0A06-9BFA-9209ED96C658}"/>
                  </a:ext>
                </a:extLst>
              </p:cNvPr>
              <p:cNvSpPr txBox="1"/>
              <p:nvPr/>
            </p:nvSpPr>
            <p:spPr>
              <a:xfrm>
                <a:off x="908050" y="1450390"/>
                <a:ext cx="2094711" cy="231144"/>
              </a:xfrm>
              <a:prstGeom prst="rect">
                <a:avLst/>
              </a:prstGeom>
              <a:grpFill/>
            </p:spPr>
            <p:txBody>
              <a:bodyPr wrap="square" rtlCol="0">
                <a:spAutoFit/>
              </a:bodyPr>
              <a:lstStyle/>
              <a:p>
                <a:r>
                  <a:rPr lang="de-DE" sz="1600"/>
                  <a:t>Kommunikation</a:t>
                </a:r>
              </a:p>
            </p:txBody>
          </p:sp>
          <p:sp>
            <p:nvSpPr>
              <p:cNvPr id="34" name="Rechteck: abgerundete Ecken 33">
                <a:extLst>
                  <a:ext uri="{FF2B5EF4-FFF2-40B4-BE49-F238E27FC236}">
                    <a16:creationId xmlns:a16="http://schemas.microsoft.com/office/drawing/2014/main" id="{DFEE5631-22FE-8AB8-A49C-833DC35E591F}"/>
                  </a:ext>
                </a:extLst>
              </p:cNvPr>
              <p:cNvSpPr/>
              <p:nvPr/>
            </p:nvSpPr>
            <p:spPr>
              <a:xfrm>
                <a:off x="678662" y="1743620"/>
                <a:ext cx="2381250" cy="692015"/>
              </a:xfrm>
              <a:prstGeom prst="round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a:solidFill>
                      <a:schemeClr val="tx1"/>
                    </a:solidFill>
                  </a:rPr>
                  <a:t>Quelle</a:t>
                </a:r>
              </a:p>
              <a:p>
                <a:pPr marL="285750" indent="-285750">
                  <a:buFont typeface="Arial" panose="020B0604020202020204" pitchFamily="34" charset="0"/>
                  <a:buChar char="•"/>
                </a:pPr>
                <a:r>
                  <a:rPr lang="de-DE" sz="1600">
                    <a:solidFill>
                      <a:schemeClr val="tx1"/>
                    </a:solidFill>
                  </a:rPr>
                  <a:t>Kanal</a:t>
                </a:r>
              </a:p>
              <a:p>
                <a:pPr marL="285750" indent="-285750">
                  <a:buFont typeface="Arial" panose="020B0604020202020204" pitchFamily="34" charset="0"/>
                  <a:buChar char="•"/>
                </a:pPr>
                <a:r>
                  <a:rPr lang="de-DE" sz="1600">
                    <a:solidFill>
                      <a:schemeClr val="tx1"/>
                    </a:solidFill>
                  </a:rPr>
                  <a:t>Information</a:t>
                </a:r>
              </a:p>
            </p:txBody>
          </p:sp>
        </p:grpSp>
        <p:sp>
          <p:nvSpPr>
            <p:cNvPr id="51" name="Rechteck: abgerundete Ecken 50">
              <a:extLst>
                <a:ext uri="{FF2B5EF4-FFF2-40B4-BE49-F238E27FC236}">
                  <a16:creationId xmlns:a16="http://schemas.microsoft.com/office/drawing/2014/main" id="{EA90DA61-6040-5F10-FCF4-091DC9BC14C3}"/>
                </a:ext>
              </a:extLst>
            </p:cNvPr>
            <p:cNvSpPr/>
            <p:nvPr/>
          </p:nvSpPr>
          <p:spPr>
            <a:xfrm>
              <a:off x="8429632" y="4838820"/>
              <a:ext cx="2209812" cy="352133"/>
            </a:xfrm>
            <a:prstGeom prst="roundRect">
              <a:avLst/>
            </a:prstGeom>
            <a:solidFill>
              <a:srgbClr val="FCFFFB"/>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a:solidFill>
                    <a:schemeClr val="tx1"/>
                  </a:solidFill>
                </a:rPr>
                <a:t>Literaturanalyse</a:t>
              </a:r>
            </a:p>
          </p:txBody>
        </p:sp>
      </p:grpSp>
      <p:grpSp>
        <p:nvGrpSpPr>
          <p:cNvPr id="54" name="Gruppieren 53">
            <a:extLst>
              <a:ext uri="{FF2B5EF4-FFF2-40B4-BE49-F238E27FC236}">
                <a16:creationId xmlns:a16="http://schemas.microsoft.com/office/drawing/2014/main" id="{0F8F0230-3372-1385-C5ED-FAD5DAE495E7}"/>
              </a:ext>
            </a:extLst>
          </p:cNvPr>
          <p:cNvGrpSpPr/>
          <p:nvPr/>
        </p:nvGrpSpPr>
        <p:grpSpPr>
          <a:xfrm>
            <a:off x="325163" y="3721323"/>
            <a:ext cx="2921000" cy="2298048"/>
            <a:chOff x="361954" y="3340754"/>
            <a:chExt cx="2921000" cy="2298048"/>
          </a:xfrm>
          <a:solidFill>
            <a:srgbClr val="D5FAC2"/>
          </a:solidFill>
        </p:grpSpPr>
        <p:grpSp>
          <p:nvGrpSpPr>
            <p:cNvPr id="39" name="Gruppieren 38">
              <a:extLst>
                <a:ext uri="{FF2B5EF4-FFF2-40B4-BE49-F238E27FC236}">
                  <a16:creationId xmlns:a16="http://schemas.microsoft.com/office/drawing/2014/main" id="{D25D1BC7-B1DC-190E-D915-00ED421F1B92}"/>
                </a:ext>
              </a:extLst>
            </p:cNvPr>
            <p:cNvGrpSpPr/>
            <p:nvPr/>
          </p:nvGrpSpPr>
          <p:grpSpPr>
            <a:xfrm>
              <a:off x="361954" y="3340754"/>
              <a:ext cx="2921000" cy="2298048"/>
              <a:chOff x="368300" y="1422401"/>
              <a:chExt cx="2921000" cy="1447342"/>
            </a:xfrm>
            <a:grpFill/>
          </p:grpSpPr>
          <p:sp>
            <p:nvSpPr>
              <p:cNvPr id="40" name="Rechteck 39">
                <a:extLst>
                  <a:ext uri="{FF2B5EF4-FFF2-40B4-BE49-F238E27FC236}">
                    <a16:creationId xmlns:a16="http://schemas.microsoft.com/office/drawing/2014/main" id="{5EE037BF-47D8-2C57-B12E-E323C4E25528}"/>
                  </a:ext>
                </a:extLst>
              </p:cNvPr>
              <p:cNvSpPr/>
              <p:nvPr/>
            </p:nvSpPr>
            <p:spPr>
              <a:xfrm>
                <a:off x="368300" y="1422401"/>
                <a:ext cx="2921000" cy="1447342"/>
              </a:xfrm>
              <a:prstGeom prst="rect">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DAC3C873-B40C-7521-45FD-766BD89B9C9D}"/>
                  </a:ext>
                </a:extLst>
              </p:cNvPr>
              <p:cNvSpPr txBox="1"/>
              <p:nvPr/>
            </p:nvSpPr>
            <p:spPr>
              <a:xfrm>
                <a:off x="908051" y="1450390"/>
                <a:ext cx="2300368" cy="213226"/>
              </a:xfrm>
              <a:prstGeom prst="rect">
                <a:avLst/>
              </a:prstGeom>
              <a:grpFill/>
            </p:spPr>
            <p:txBody>
              <a:bodyPr wrap="square" rtlCol="0">
                <a:spAutoFit/>
              </a:bodyPr>
              <a:lstStyle/>
              <a:p>
                <a:r>
                  <a:rPr lang="de-DE" sz="1600"/>
                  <a:t>Wahrnehmung</a:t>
                </a:r>
              </a:p>
            </p:txBody>
          </p:sp>
          <p:sp>
            <p:nvSpPr>
              <p:cNvPr id="42" name="Rechteck: abgerundete Ecken 41">
                <a:extLst>
                  <a:ext uri="{FF2B5EF4-FFF2-40B4-BE49-F238E27FC236}">
                    <a16:creationId xmlns:a16="http://schemas.microsoft.com/office/drawing/2014/main" id="{ECF04649-1F6A-139F-AA2B-2098CC5A290E}"/>
                  </a:ext>
                </a:extLst>
              </p:cNvPr>
              <p:cNvSpPr/>
              <p:nvPr/>
            </p:nvSpPr>
            <p:spPr>
              <a:xfrm>
                <a:off x="562234" y="1690905"/>
                <a:ext cx="2381250" cy="511164"/>
              </a:xfrm>
              <a:prstGeom prst="round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a:solidFill>
                      <a:schemeClr val="tx1"/>
                    </a:solidFill>
                  </a:rPr>
                  <a:t>Bewertung</a:t>
                </a:r>
              </a:p>
              <a:p>
                <a:pPr marL="285750" indent="-285750">
                  <a:buFont typeface="Arial" panose="020B0604020202020204" pitchFamily="34" charset="0"/>
                  <a:buChar char="•"/>
                </a:pPr>
                <a:r>
                  <a:rPr lang="de-DE" sz="1600">
                    <a:solidFill>
                      <a:schemeClr val="tx1"/>
                    </a:solidFill>
                  </a:rPr>
                  <a:t>Einschätzung</a:t>
                </a:r>
              </a:p>
            </p:txBody>
          </p:sp>
        </p:grpSp>
        <p:sp>
          <p:nvSpPr>
            <p:cNvPr id="52" name="Rechteck: abgerundete Ecken 51">
              <a:extLst>
                <a:ext uri="{FF2B5EF4-FFF2-40B4-BE49-F238E27FC236}">
                  <a16:creationId xmlns:a16="http://schemas.microsoft.com/office/drawing/2014/main" id="{A544269B-688F-67A3-0DE5-FF5E0F5DE95D}"/>
                </a:ext>
              </a:extLst>
            </p:cNvPr>
            <p:cNvSpPr/>
            <p:nvPr/>
          </p:nvSpPr>
          <p:spPr>
            <a:xfrm>
              <a:off x="552817" y="5102707"/>
              <a:ext cx="2381250" cy="362119"/>
            </a:xfrm>
            <a:prstGeom prst="roundRect">
              <a:avLst/>
            </a:prstGeom>
            <a:solidFill>
              <a:srgbClr val="FCFFFB"/>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a:solidFill>
                    <a:schemeClr val="tx1"/>
                  </a:solidFill>
                </a:rPr>
                <a:t>Erhebungen</a:t>
              </a:r>
            </a:p>
          </p:txBody>
        </p:sp>
        <p:sp>
          <p:nvSpPr>
            <p:cNvPr id="53" name="Rechteck: abgerundete Ecken 52">
              <a:extLst>
                <a:ext uri="{FF2B5EF4-FFF2-40B4-BE49-F238E27FC236}">
                  <a16:creationId xmlns:a16="http://schemas.microsoft.com/office/drawing/2014/main" id="{64AF83A0-4F89-07A9-9D95-C905EBAF2D3F}"/>
                </a:ext>
              </a:extLst>
            </p:cNvPr>
            <p:cNvSpPr/>
            <p:nvPr/>
          </p:nvSpPr>
          <p:spPr>
            <a:xfrm>
              <a:off x="555888" y="4659637"/>
              <a:ext cx="2381250" cy="362119"/>
            </a:xfrm>
            <a:prstGeom prst="roundRect">
              <a:avLst/>
            </a:prstGeom>
            <a:solidFill>
              <a:srgbClr val="FCFFFB"/>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a:solidFill>
                    <a:schemeClr val="tx1"/>
                  </a:solidFill>
                </a:rPr>
                <a:t>Sekundärliteraturanalyse</a:t>
              </a:r>
            </a:p>
          </p:txBody>
        </p:sp>
      </p:grpSp>
      <p:sp>
        <p:nvSpPr>
          <p:cNvPr id="57" name="Textfeld 56">
            <a:extLst>
              <a:ext uri="{FF2B5EF4-FFF2-40B4-BE49-F238E27FC236}">
                <a16:creationId xmlns:a16="http://schemas.microsoft.com/office/drawing/2014/main" id="{58096FAC-C8AB-1B81-356A-C26ABD337D52}"/>
              </a:ext>
            </a:extLst>
          </p:cNvPr>
          <p:cNvSpPr txBox="1"/>
          <p:nvPr/>
        </p:nvSpPr>
        <p:spPr>
          <a:xfrm>
            <a:off x="4770785" y="3533767"/>
            <a:ext cx="1829165" cy="923330"/>
          </a:xfrm>
          <a:prstGeom prst="rect">
            <a:avLst/>
          </a:prstGeom>
          <a:noFill/>
        </p:spPr>
        <p:txBody>
          <a:bodyPr wrap="square" rtlCol="0">
            <a:spAutoFit/>
          </a:bodyPr>
          <a:lstStyle/>
          <a:p>
            <a:pPr algn="ctr"/>
            <a:r>
              <a:rPr lang="de-DE"/>
              <a:t>Wie wird Kommunikation bewertet?</a:t>
            </a:r>
          </a:p>
        </p:txBody>
      </p:sp>
      <p:sp>
        <p:nvSpPr>
          <p:cNvPr id="58" name="Rechteck: abgerundete Ecken 57">
            <a:extLst>
              <a:ext uri="{FF2B5EF4-FFF2-40B4-BE49-F238E27FC236}">
                <a16:creationId xmlns:a16="http://schemas.microsoft.com/office/drawing/2014/main" id="{68405B84-81A0-6FC3-A810-A4D9D00AEED5}"/>
              </a:ext>
            </a:extLst>
          </p:cNvPr>
          <p:cNvSpPr/>
          <p:nvPr/>
        </p:nvSpPr>
        <p:spPr>
          <a:xfrm>
            <a:off x="4494742" y="4681065"/>
            <a:ext cx="2381250" cy="877887"/>
          </a:xfrm>
          <a:prstGeom prst="round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a:solidFill>
                  <a:schemeClr val="tx1"/>
                </a:solidFill>
              </a:rPr>
              <a:t>Vertrauen</a:t>
            </a:r>
          </a:p>
          <a:p>
            <a:pPr marL="285750" indent="-285750">
              <a:buFont typeface="Arial" panose="020B0604020202020204" pitchFamily="34" charset="0"/>
              <a:buChar char="•"/>
            </a:pPr>
            <a:r>
              <a:rPr lang="de-DE" sz="1600">
                <a:solidFill>
                  <a:schemeClr val="tx1"/>
                </a:solidFill>
              </a:rPr>
              <a:t>Erfahrung</a:t>
            </a:r>
          </a:p>
          <a:p>
            <a:pPr marL="285750" indent="-285750">
              <a:buFont typeface="Arial" panose="020B0604020202020204" pitchFamily="34" charset="0"/>
              <a:buChar char="•"/>
            </a:pPr>
            <a:r>
              <a:rPr lang="de-DE" sz="1600">
                <a:solidFill>
                  <a:schemeClr val="tx1"/>
                </a:solidFill>
              </a:rPr>
              <a:t>Einstellung</a:t>
            </a:r>
          </a:p>
        </p:txBody>
      </p:sp>
      <p:pic>
        <p:nvPicPr>
          <p:cNvPr id="59" name="Grafik 10">
            <a:extLst>
              <a:ext uri="{FF2B5EF4-FFF2-40B4-BE49-F238E27FC236}">
                <a16:creationId xmlns:a16="http://schemas.microsoft.com/office/drawing/2014/main" id="{CFB83051-555A-5914-8075-1E8051F6E9B4}"/>
              </a:ext>
            </a:extLst>
          </p:cNvPr>
          <p:cNvPicPr>
            <a:picLocks noChangeAspect="1"/>
          </p:cNvPicPr>
          <p:nvPr/>
        </p:nvPicPr>
        <p:blipFill>
          <a:blip r:embed="rId4"/>
          <a:stretch>
            <a:fillRect/>
          </a:stretch>
        </p:blipFill>
        <p:spPr>
          <a:xfrm>
            <a:off x="8136626" y="2446000"/>
            <a:ext cx="1199156" cy="561423"/>
          </a:xfrm>
          <a:prstGeom prst="rect">
            <a:avLst/>
          </a:prstGeom>
        </p:spPr>
      </p:pic>
      <p:pic>
        <p:nvPicPr>
          <p:cNvPr id="60" name="Grafik 9" descr="Ein Bild, das Text enthält.&#10;&#10;Beschreibung automatisch generiert.">
            <a:extLst>
              <a:ext uri="{FF2B5EF4-FFF2-40B4-BE49-F238E27FC236}">
                <a16:creationId xmlns:a16="http://schemas.microsoft.com/office/drawing/2014/main" id="{17839CDF-63F8-5AA8-57E7-B33749617C0C}"/>
              </a:ext>
            </a:extLst>
          </p:cNvPr>
          <p:cNvPicPr>
            <a:picLocks noChangeAspect="1"/>
          </p:cNvPicPr>
          <p:nvPr/>
        </p:nvPicPr>
        <p:blipFill>
          <a:blip r:embed="rId5"/>
          <a:stretch>
            <a:fillRect/>
          </a:stretch>
        </p:blipFill>
        <p:spPr>
          <a:xfrm>
            <a:off x="4268009" y="2493747"/>
            <a:ext cx="1815299" cy="363769"/>
          </a:xfrm>
          <a:prstGeom prst="rect">
            <a:avLst/>
          </a:prstGeom>
        </p:spPr>
      </p:pic>
    </p:spTree>
    <p:extLst>
      <p:ext uri="{BB962C8B-B14F-4D97-AF65-F5344CB8AC3E}">
        <p14:creationId xmlns:p14="http://schemas.microsoft.com/office/powerpoint/2010/main" val="101768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50BFA1AF-F154-7E5A-18E1-0074EBD75D61}"/>
              </a:ext>
            </a:extLst>
          </p:cNvPr>
          <p:cNvSpPr txBox="1"/>
          <p:nvPr/>
        </p:nvSpPr>
        <p:spPr>
          <a:xfrm>
            <a:off x="1884400" y="4114"/>
            <a:ext cx="82894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dirty="0"/>
              <a:t>Data Basis and </a:t>
            </a:r>
            <a:r>
              <a:rPr lang="de-DE" sz="2400" b="1" dirty="0" err="1"/>
              <a:t>Requirements</a:t>
            </a:r>
            <a:endParaRPr lang="de-DE" dirty="0" err="1"/>
          </a:p>
        </p:txBody>
      </p:sp>
      <p:graphicFrame>
        <p:nvGraphicFramePr>
          <p:cNvPr id="7" name="Tabelle 7">
            <a:extLst>
              <a:ext uri="{FF2B5EF4-FFF2-40B4-BE49-F238E27FC236}">
                <a16:creationId xmlns:a16="http://schemas.microsoft.com/office/drawing/2014/main" id="{7D1B4AB3-95C5-2540-0DF0-60C1D86D1507}"/>
              </a:ext>
            </a:extLst>
          </p:cNvPr>
          <p:cNvGraphicFramePr>
            <a:graphicFrameLocks noGrp="1"/>
          </p:cNvGraphicFramePr>
          <p:nvPr>
            <p:extLst>
              <p:ext uri="{D42A27DB-BD31-4B8C-83A1-F6EECF244321}">
                <p14:modId xmlns:p14="http://schemas.microsoft.com/office/powerpoint/2010/main" val="560437537"/>
              </p:ext>
            </p:extLst>
          </p:nvPr>
        </p:nvGraphicFramePr>
        <p:xfrm>
          <a:off x="173181" y="1635878"/>
          <a:ext cx="11923567" cy="3486848"/>
        </p:xfrm>
        <a:graphic>
          <a:graphicData uri="http://schemas.openxmlformats.org/drawingml/2006/table">
            <a:tbl>
              <a:tblPr firstRow="1" bandRow="1">
                <a:tableStyleId>{F5AB1C69-6EDB-4FF4-983F-18BD219EF322}</a:tableStyleId>
              </a:tblPr>
              <a:tblGrid>
                <a:gridCol w="6537613">
                  <a:extLst>
                    <a:ext uri="{9D8B030D-6E8A-4147-A177-3AD203B41FA5}">
                      <a16:colId xmlns:a16="http://schemas.microsoft.com/office/drawing/2014/main" val="4146143584"/>
                    </a:ext>
                  </a:extLst>
                </a:gridCol>
                <a:gridCol w="1549977">
                  <a:extLst>
                    <a:ext uri="{9D8B030D-6E8A-4147-A177-3AD203B41FA5}">
                      <a16:colId xmlns:a16="http://schemas.microsoft.com/office/drawing/2014/main" val="2291250390"/>
                    </a:ext>
                  </a:extLst>
                </a:gridCol>
                <a:gridCol w="3835977">
                  <a:extLst>
                    <a:ext uri="{9D8B030D-6E8A-4147-A177-3AD203B41FA5}">
                      <a16:colId xmlns:a16="http://schemas.microsoft.com/office/drawing/2014/main" val="2950221778"/>
                    </a:ext>
                  </a:extLst>
                </a:gridCol>
              </a:tblGrid>
              <a:tr h="432954">
                <a:tc>
                  <a:txBody>
                    <a:bodyPr/>
                    <a:lstStyle/>
                    <a:p>
                      <a:pPr lvl="0">
                        <a:buNone/>
                      </a:pPr>
                      <a:r>
                        <a:rPr lang="de-DE" dirty="0"/>
                        <a:t>Data Basis</a:t>
                      </a:r>
                    </a:p>
                  </a:txBody>
                  <a:tcPr/>
                </a:tc>
                <a:tc>
                  <a:txBody>
                    <a:bodyPr/>
                    <a:lstStyle/>
                    <a:p>
                      <a:pPr lvl="0" algn="ctr">
                        <a:buNone/>
                      </a:pPr>
                      <a:r>
                        <a:rPr lang="de-DE" dirty="0" err="1"/>
                        <a:t>Available</a:t>
                      </a:r>
                      <a:r>
                        <a:rPr lang="de-DE" dirty="0"/>
                        <a:t>?</a:t>
                      </a:r>
                    </a:p>
                  </a:txBody>
                  <a:tcPr/>
                </a:tc>
                <a:tc>
                  <a:txBody>
                    <a:bodyPr/>
                    <a:lstStyle/>
                    <a:p>
                      <a:r>
                        <a:rPr lang="de-DE" dirty="0" err="1"/>
                        <a:t>Continued</a:t>
                      </a:r>
                      <a:r>
                        <a:rPr lang="de-DE" dirty="0"/>
                        <a:t> Use?</a:t>
                      </a:r>
                    </a:p>
                  </a:txBody>
                  <a:tcPr/>
                </a:tc>
                <a:extLst>
                  <a:ext uri="{0D108BD9-81ED-4DB2-BD59-A6C34878D82A}">
                    <a16:rowId xmlns:a16="http://schemas.microsoft.com/office/drawing/2014/main" val="3019217135"/>
                  </a:ext>
                </a:extLst>
              </a:tr>
              <a:tr h="682308">
                <a:tc>
                  <a:txBody>
                    <a:bodyPr/>
                    <a:lstStyle/>
                    <a:p>
                      <a:r>
                        <a:rPr lang="de-DE" dirty="0"/>
                        <a:t>RKI </a:t>
                      </a:r>
                      <a:r>
                        <a:rPr lang="de-DE" dirty="0" err="1"/>
                        <a:t>Infection</a:t>
                      </a:r>
                      <a:r>
                        <a:rPr lang="de-DE" dirty="0"/>
                        <a:t> Numbers: New </a:t>
                      </a:r>
                      <a:r>
                        <a:rPr lang="de-DE" dirty="0" err="1"/>
                        <a:t>Infections</a:t>
                      </a:r>
                      <a:r>
                        <a:rPr lang="de-DE" dirty="0"/>
                        <a:t>, Numbers </a:t>
                      </a:r>
                      <a:r>
                        <a:rPr lang="de-DE" dirty="0" err="1"/>
                        <a:t>of</a:t>
                      </a:r>
                      <a:r>
                        <a:rPr lang="de-DE" dirty="0"/>
                        <a:t> </a:t>
                      </a:r>
                      <a:r>
                        <a:rPr lang="de-DE" dirty="0" err="1"/>
                        <a:t>Deaths</a:t>
                      </a:r>
                      <a:br>
                        <a:rPr lang="de-DE" dirty="0"/>
                      </a:br>
                      <a:r>
                        <a:rPr lang="de-DE" dirty="0" err="1"/>
                        <a:t>Hospitalizations</a:t>
                      </a:r>
                      <a:r>
                        <a:rPr lang="de-DE" dirty="0"/>
                        <a:t> </a:t>
                      </a:r>
                      <a:r>
                        <a:rPr lang="de-DE" dirty="0" err="1"/>
                        <a:t>by</a:t>
                      </a:r>
                      <a:r>
                        <a:rPr lang="de-DE" dirty="0"/>
                        <a:t> Age and Region</a:t>
                      </a:r>
                    </a:p>
                  </a:txBody>
                  <a:tcPr/>
                </a:tc>
                <a:tc>
                  <a:txBody>
                    <a:bodyPr/>
                    <a:lstStyle/>
                    <a:p>
                      <a:pPr algn="ctr"/>
                      <a:r>
                        <a:rPr lang="de-DE" dirty="0"/>
                        <a:t>Public</a:t>
                      </a:r>
                    </a:p>
                  </a:txBody>
                  <a:tcPr/>
                </a:tc>
                <a:tc>
                  <a:txBody>
                    <a:bodyPr/>
                    <a:lstStyle/>
                    <a:p>
                      <a:r>
                        <a:rPr lang="de-DE" dirty="0"/>
                        <a:t>Evaluation Scripts</a:t>
                      </a:r>
                    </a:p>
                  </a:txBody>
                  <a:tcPr/>
                </a:tc>
                <a:extLst>
                  <a:ext uri="{0D108BD9-81ED-4DB2-BD59-A6C34878D82A}">
                    <a16:rowId xmlns:a16="http://schemas.microsoft.com/office/drawing/2014/main" val="3475267008"/>
                  </a:ext>
                </a:extLst>
              </a:tr>
              <a:tr h="415636">
                <a:tc>
                  <a:txBody>
                    <a:bodyPr/>
                    <a:lstStyle/>
                    <a:p>
                      <a:r>
                        <a:rPr lang="de-DE" dirty="0"/>
                        <a:t>DIVI-Register: </a:t>
                      </a:r>
                      <a:r>
                        <a:rPr lang="de-DE" dirty="0" err="1"/>
                        <a:t>Usage</a:t>
                      </a:r>
                      <a:r>
                        <a:rPr lang="de-DE" dirty="0"/>
                        <a:t> </a:t>
                      </a:r>
                      <a:r>
                        <a:rPr lang="de-DE" dirty="0" err="1"/>
                        <a:t>of</a:t>
                      </a:r>
                      <a:r>
                        <a:rPr lang="de-DE" dirty="0"/>
                        <a:t> </a:t>
                      </a:r>
                      <a:r>
                        <a:rPr lang="de-DE" dirty="0" err="1"/>
                        <a:t>Beds</a:t>
                      </a:r>
                      <a:r>
                        <a:rPr lang="de-DE" dirty="0"/>
                        <a:t> in Intensive Care</a:t>
                      </a:r>
                    </a:p>
                  </a:txBody>
                  <a:tcPr/>
                </a:tc>
                <a:tc>
                  <a:txBody>
                    <a:bodyPr/>
                    <a:lstStyle/>
                    <a:p>
                      <a:pPr algn="ctr"/>
                      <a:r>
                        <a:rPr lang="de-DE" dirty="0"/>
                        <a:t>Public</a:t>
                      </a:r>
                    </a:p>
                  </a:txBody>
                  <a:tcPr/>
                </a:tc>
                <a:tc>
                  <a:txBody>
                    <a:bodyPr/>
                    <a:lstStyle/>
                    <a:p>
                      <a:pPr lvl="0">
                        <a:buNone/>
                      </a:pPr>
                      <a:r>
                        <a:rPr lang="de-DE" dirty="0"/>
                        <a:t>Evaluation Scripts</a:t>
                      </a:r>
                    </a:p>
                  </a:txBody>
                  <a:tcPr/>
                </a:tc>
                <a:extLst>
                  <a:ext uri="{0D108BD9-81ED-4DB2-BD59-A6C34878D82A}">
                    <a16:rowId xmlns:a16="http://schemas.microsoft.com/office/drawing/2014/main" val="2741040460"/>
                  </a:ext>
                </a:extLst>
              </a:tr>
              <a:tr h="391190">
                <a:tc>
                  <a:txBody>
                    <a:bodyPr/>
                    <a:lstStyle/>
                    <a:p>
                      <a:r>
                        <a:rPr lang="de-DE" dirty="0"/>
                        <a:t>Historical </a:t>
                      </a:r>
                      <a:r>
                        <a:rPr lang="de-DE" dirty="0" err="1"/>
                        <a:t>Overview</a:t>
                      </a:r>
                      <a:r>
                        <a:rPr lang="de-DE" dirty="0"/>
                        <a:t> </a:t>
                      </a:r>
                      <a:r>
                        <a:rPr lang="de-DE" dirty="0" err="1"/>
                        <a:t>of</a:t>
                      </a:r>
                      <a:r>
                        <a:rPr lang="de-DE" dirty="0"/>
                        <a:t> Actions </a:t>
                      </a:r>
                      <a:r>
                        <a:rPr lang="de-DE" dirty="0" err="1"/>
                        <a:t>taken</a:t>
                      </a:r>
                    </a:p>
                  </a:txBody>
                  <a:tcPr/>
                </a:tc>
                <a:tc>
                  <a:txBody>
                    <a:bodyPr/>
                    <a:lstStyle/>
                    <a:p>
                      <a:pPr algn="ctr"/>
                      <a:r>
                        <a:rPr lang="de-DE" dirty="0"/>
                        <a:t>Public</a:t>
                      </a:r>
                    </a:p>
                  </a:txBody>
                  <a:tcPr/>
                </a:tc>
                <a:tc>
                  <a:txBody>
                    <a:bodyPr/>
                    <a:lstStyle/>
                    <a:p>
                      <a:pPr lvl="0">
                        <a:buNone/>
                      </a:pPr>
                      <a:endParaRPr lang="de-DE"/>
                    </a:p>
                  </a:txBody>
                  <a:tcPr/>
                </a:tc>
                <a:extLst>
                  <a:ext uri="{0D108BD9-81ED-4DB2-BD59-A6C34878D82A}">
                    <a16:rowId xmlns:a16="http://schemas.microsoft.com/office/drawing/2014/main" val="1162062103"/>
                  </a:ext>
                </a:extLst>
              </a:tr>
              <a:tr h="391190">
                <a:tc>
                  <a:txBody>
                    <a:bodyPr/>
                    <a:lstStyle/>
                    <a:p>
                      <a:r>
                        <a:rPr lang="de-DE" dirty="0" err="1"/>
                        <a:t>Indicators</a:t>
                      </a:r>
                      <a:r>
                        <a:rPr lang="de-DE" dirty="0"/>
                        <a:t> </a:t>
                      </a:r>
                      <a:r>
                        <a:rPr lang="de-DE" dirty="0" err="1"/>
                        <a:t>of</a:t>
                      </a:r>
                      <a:r>
                        <a:rPr lang="de-DE" dirty="0"/>
                        <a:t> </a:t>
                      </a:r>
                      <a:r>
                        <a:rPr lang="de-DE" dirty="0" err="1"/>
                        <a:t>psychological</a:t>
                      </a:r>
                      <a:r>
                        <a:rPr lang="de-DE" dirty="0"/>
                        <a:t> Status (i.e. </a:t>
                      </a:r>
                      <a:r>
                        <a:rPr lang="de-DE" dirty="0" err="1"/>
                        <a:t>trading</a:t>
                      </a:r>
                      <a:r>
                        <a:rPr lang="de-DE" dirty="0"/>
                        <a:t> </a:t>
                      </a:r>
                      <a:r>
                        <a:rPr lang="de-DE" dirty="0" err="1"/>
                        <a:t>data</a:t>
                      </a:r>
                      <a:r>
                        <a:rPr lang="de-DE" dirty="0"/>
                        <a:t>)</a:t>
                      </a:r>
                    </a:p>
                  </a:txBody>
                  <a:tcPr/>
                </a:tc>
                <a:tc>
                  <a:txBody>
                    <a:bodyPr/>
                    <a:lstStyle/>
                    <a:p>
                      <a:pPr algn="ctr"/>
                      <a:r>
                        <a:rPr lang="de-DE" dirty="0" err="1"/>
                        <a:t>Required</a:t>
                      </a:r>
                    </a:p>
                  </a:txBody>
                  <a:tcPr/>
                </a:tc>
                <a:tc>
                  <a:txBody>
                    <a:bodyPr/>
                    <a:lstStyle/>
                    <a:p>
                      <a:pPr lvl="0">
                        <a:buNone/>
                      </a:pPr>
                      <a:endParaRPr lang="de-DE"/>
                    </a:p>
                  </a:txBody>
                  <a:tcPr/>
                </a:tc>
                <a:extLst>
                  <a:ext uri="{0D108BD9-81ED-4DB2-BD59-A6C34878D82A}">
                    <a16:rowId xmlns:a16="http://schemas.microsoft.com/office/drawing/2014/main" val="4230133534"/>
                  </a:ext>
                </a:extLst>
              </a:tr>
              <a:tr h="391190">
                <a:tc>
                  <a:txBody>
                    <a:bodyPr/>
                    <a:lstStyle/>
                    <a:p>
                      <a:pPr lvl="0">
                        <a:buNone/>
                      </a:pPr>
                      <a:r>
                        <a:rPr lang="de-DE" dirty="0" err="1"/>
                        <a:t>Weather</a:t>
                      </a:r>
                      <a:r>
                        <a:rPr lang="de-DE" dirty="0"/>
                        <a:t> </a:t>
                      </a:r>
                      <a:r>
                        <a:rPr lang="de-DE" dirty="0" err="1"/>
                        <a:t>data</a:t>
                      </a:r>
                    </a:p>
                  </a:txBody>
                  <a:tcPr/>
                </a:tc>
                <a:tc>
                  <a:txBody>
                    <a:bodyPr/>
                    <a:lstStyle/>
                    <a:p>
                      <a:pPr lvl="0" algn="ctr">
                        <a:buNone/>
                      </a:pPr>
                      <a:r>
                        <a:rPr lang="de-DE" dirty="0" err="1"/>
                        <a:t>Required</a:t>
                      </a:r>
                    </a:p>
                  </a:txBody>
                  <a:tcPr/>
                </a:tc>
                <a:tc>
                  <a:txBody>
                    <a:bodyPr/>
                    <a:lstStyle/>
                    <a:p>
                      <a:pPr lvl="0">
                        <a:buNone/>
                      </a:pPr>
                      <a:endParaRPr lang="de-DE"/>
                    </a:p>
                  </a:txBody>
                  <a:tcPr/>
                </a:tc>
                <a:extLst>
                  <a:ext uri="{0D108BD9-81ED-4DB2-BD59-A6C34878D82A}">
                    <a16:rowId xmlns:a16="http://schemas.microsoft.com/office/drawing/2014/main" val="3768285449"/>
                  </a:ext>
                </a:extLst>
              </a:tr>
              <a:tr h="391190">
                <a:tc>
                  <a:txBody>
                    <a:bodyPr/>
                    <a:lstStyle/>
                    <a:p>
                      <a:pPr lvl="0" algn="l">
                        <a:lnSpc>
                          <a:spcPct val="100000"/>
                        </a:lnSpc>
                        <a:spcBef>
                          <a:spcPts val="0"/>
                        </a:spcBef>
                        <a:spcAft>
                          <a:spcPts val="0"/>
                        </a:spcAft>
                        <a:buNone/>
                      </a:pPr>
                      <a:r>
                        <a:rPr lang="de-DE" sz="1800" kern="1200" dirty="0">
                          <a:solidFill>
                            <a:schemeClr val="dk1"/>
                          </a:solidFill>
                        </a:rPr>
                        <a:t>COVID-19 Snapshot Monitoring</a:t>
                      </a:r>
                      <a:endParaRPr lang="de-DE" sz="1800" kern="1200" dirty="0">
                        <a:solidFill>
                          <a:schemeClr val="dk1"/>
                        </a:solidFill>
                        <a:latin typeface="+mn-lt"/>
                        <a:ea typeface="+mn-ea"/>
                        <a:cs typeface="+mn-cs"/>
                      </a:endParaRPr>
                    </a:p>
                  </a:txBody>
                  <a:tcPr/>
                </a:tc>
                <a:tc>
                  <a:txBody>
                    <a:bodyPr/>
                    <a:lstStyle/>
                    <a:p>
                      <a:pPr lvl="0" algn="ctr">
                        <a:buNone/>
                      </a:pPr>
                      <a:endParaRPr lang="de-DE"/>
                    </a:p>
                  </a:txBody>
                  <a:tcPr/>
                </a:tc>
                <a:tc>
                  <a:txBody>
                    <a:bodyPr/>
                    <a:lstStyle/>
                    <a:p>
                      <a:pPr lvl="0">
                        <a:buNone/>
                      </a:pPr>
                      <a:endParaRPr lang="de-DE"/>
                    </a:p>
                  </a:txBody>
                  <a:tcPr/>
                </a:tc>
                <a:extLst>
                  <a:ext uri="{0D108BD9-81ED-4DB2-BD59-A6C34878D82A}">
                    <a16:rowId xmlns:a16="http://schemas.microsoft.com/office/drawing/2014/main" val="3538989930"/>
                  </a:ext>
                </a:extLst>
              </a:tr>
              <a:tr h="391190">
                <a:tc>
                  <a:txBody>
                    <a:bodyPr/>
                    <a:lstStyle/>
                    <a:p>
                      <a:pPr lvl="0" algn="l">
                        <a:lnSpc>
                          <a:spcPct val="100000"/>
                        </a:lnSpc>
                        <a:spcBef>
                          <a:spcPts val="0"/>
                        </a:spcBef>
                        <a:spcAft>
                          <a:spcPts val="0"/>
                        </a:spcAft>
                        <a:buNone/>
                      </a:pPr>
                      <a:r>
                        <a:rPr lang="de-DE" sz="1800" kern="1200" dirty="0">
                          <a:solidFill>
                            <a:schemeClr val="dk1"/>
                          </a:solidFill>
                        </a:rPr>
                        <a:t>Model Source Code</a:t>
                      </a:r>
                      <a:endParaRPr lang="de-DE" dirty="0"/>
                    </a:p>
                  </a:txBody>
                  <a:tcPr/>
                </a:tc>
                <a:tc>
                  <a:txBody>
                    <a:bodyPr/>
                    <a:lstStyle/>
                    <a:p>
                      <a:pPr lvl="0" algn="ctr">
                        <a:buNone/>
                      </a:pPr>
                      <a:r>
                        <a:rPr lang="de-DE" dirty="0"/>
                        <a:t>In </a:t>
                      </a:r>
                      <a:r>
                        <a:rPr lang="de-DE" dirty="0" err="1"/>
                        <a:t>Process</a:t>
                      </a:r>
                    </a:p>
                  </a:txBody>
                  <a:tcPr/>
                </a:tc>
                <a:tc>
                  <a:txBody>
                    <a:bodyPr/>
                    <a:lstStyle/>
                    <a:p>
                      <a:pPr lvl="0">
                        <a:buNone/>
                      </a:pPr>
                      <a:r>
                        <a:rPr lang="de-DE" dirty="0"/>
                        <a:t>Interface and (Partial) Models‚</a:t>
                      </a:r>
                    </a:p>
                  </a:txBody>
                  <a:tcPr/>
                </a:tc>
                <a:extLst>
                  <a:ext uri="{0D108BD9-81ED-4DB2-BD59-A6C34878D82A}">
                    <a16:rowId xmlns:a16="http://schemas.microsoft.com/office/drawing/2014/main" val="1409267077"/>
                  </a:ext>
                </a:extLst>
              </a:tr>
            </a:tbl>
          </a:graphicData>
        </a:graphic>
      </p:graphicFrame>
    </p:spTree>
    <p:extLst>
      <p:ext uri="{BB962C8B-B14F-4D97-AF65-F5344CB8AC3E}">
        <p14:creationId xmlns:p14="http://schemas.microsoft.com/office/powerpoint/2010/main" val="1461655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D03CDBD7-4465-29B4-EAC6-28506EA6C2F8}"/>
              </a:ext>
            </a:extLst>
          </p:cNvPr>
          <p:cNvSpPr txBox="1"/>
          <p:nvPr/>
        </p:nvSpPr>
        <p:spPr>
          <a:xfrm>
            <a:off x="534913" y="151390"/>
            <a:ext cx="113643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400" b="1" dirty="0" err="1"/>
              <a:t>How</a:t>
            </a:r>
            <a:r>
              <a:rPr lang="de-DE" sz="2400" b="1" dirty="0"/>
              <a:t> </a:t>
            </a:r>
            <a:r>
              <a:rPr lang="de-DE" sz="2400" b="1" dirty="0" err="1"/>
              <a:t>is</a:t>
            </a:r>
            <a:r>
              <a:rPr lang="de-DE" sz="2400" b="1" dirty="0"/>
              <a:t> </a:t>
            </a:r>
            <a:r>
              <a:rPr lang="de-DE" sz="2400" b="1" dirty="0" err="1"/>
              <a:t>this</a:t>
            </a:r>
            <a:r>
              <a:rPr lang="de-DE" sz="2400" b="1" dirty="0"/>
              <a:t> relevant </a:t>
            </a:r>
            <a:r>
              <a:rPr lang="de-DE" sz="2400" b="1" dirty="0" err="1"/>
              <a:t>for</a:t>
            </a:r>
            <a:r>
              <a:rPr lang="de-DE" sz="2400" b="1" dirty="0"/>
              <a:t> </a:t>
            </a:r>
            <a:r>
              <a:rPr lang="de-DE" sz="2400" b="1" dirty="0" err="1"/>
              <a:t>us</a:t>
            </a:r>
            <a:r>
              <a:rPr lang="de-DE" sz="2400" b="1" dirty="0"/>
              <a:t> </a:t>
            </a:r>
            <a:r>
              <a:rPr lang="de-DE" sz="2400" b="1" dirty="0" err="1"/>
              <a:t>computational</a:t>
            </a:r>
            <a:r>
              <a:rPr lang="de-DE" sz="2400" b="1" dirty="0"/>
              <a:t> </a:t>
            </a:r>
            <a:r>
              <a:rPr lang="de-DE" sz="2400" b="1" dirty="0" err="1"/>
              <a:t>linguists</a:t>
            </a:r>
            <a:r>
              <a:rPr lang="de-DE" sz="2400" b="1" dirty="0"/>
              <a:t>?</a:t>
            </a:r>
            <a:endParaRPr lang="de-DE" dirty="0"/>
          </a:p>
        </p:txBody>
      </p:sp>
      <p:sp>
        <p:nvSpPr>
          <p:cNvPr id="3" name="Textfeld 2">
            <a:extLst>
              <a:ext uri="{FF2B5EF4-FFF2-40B4-BE49-F238E27FC236}">
                <a16:creationId xmlns:a16="http://schemas.microsoft.com/office/drawing/2014/main" id="{D051CBD9-E89E-6BD2-F119-08ABC1B786E1}"/>
              </a:ext>
            </a:extLst>
          </p:cNvPr>
          <p:cNvSpPr txBox="1"/>
          <p:nvPr/>
        </p:nvSpPr>
        <p:spPr>
          <a:xfrm>
            <a:off x="585377" y="928529"/>
            <a:ext cx="831639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endParaRPr lang="de-DE" dirty="0"/>
          </a:p>
          <a:p>
            <a:pPr marL="285750" indent="-285750">
              <a:buFont typeface="Calibri"/>
              <a:buChar char="-"/>
            </a:pPr>
            <a:r>
              <a:rPr lang="de-DE" dirty="0" err="1"/>
              <a:t>Observing</a:t>
            </a:r>
            <a:r>
              <a:rPr lang="de-DE" dirty="0"/>
              <a:t> </a:t>
            </a:r>
            <a:r>
              <a:rPr lang="de-DE" dirty="0" err="1"/>
              <a:t>effects</a:t>
            </a:r>
            <a:r>
              <a:rPr lang="de-DE" dirty="0"/>
              <a:t> </a:t>
            </a:r>
            <a:r>
              <a:rPr lang="de-DE" dirty="0" err="1"/>
              <a:t>of</a:t>
            </a:r>
            <a:r>
              <a:rPr lang="de-DE" dirty="0"/>
              <a:t> </a:t>
            </a:r>
            <a:r>
              <a:rPr lang="de-DE" dirty="0" err="1"/>
              <a:t>simulation-based</a:t>
            </a:r>
            <a:r>
              <a:rPr lang="de-DE" dirty="0"/>
              <a:t> </a:t>
            </a:r>
            <a:r>
              <a:rPr lang="de-DE" dirty="0" err="1"/>
              <a:t>predictions</a:t>
            </a:r>
            <a:r>
              <a:rPr lang="de-DE" dirty="0"/>
              <a:t>?</a:t>
            </a:r>
            <a:endParaRPr lang="de-DE"/>
          </a:p>
          <a:p>
            <a:r>
              <a:rPr lang="de-DE" b="1" dirty="0"/>
              <a:t>=&gt; </a:t>
            </a:r>
            <a:r>
              <a:rPr lang="de-DE" b="1" err="1"/>
              <a:t>simulation</a:t>
            </a:r>
            <a:r>
              <a:rPr lang="de-DE" b="1" dirty="0"/>
              <a:t> </a:t>
            </a:r>
            <a:r>
              <a:rPr lang="de-DE" b="1" err="1"/>
              <a:t>observes</a:t>
            </a:r>
            <a:r>
              <a:rPr lang="de-DE" b="1" dirty="0"/>
              <a:t> </a:t>
            </a:r>
            <a:r>
              <a:rPr lang="de-DE" b="1" err="1"/>
              <a:t>influences</a:t>
            </a:r>
            <a:r>
              <a:rPr lang="de-DE" b="1" dirty="0"/>
              <a:t> </a:t>
            </a:r>
            <a:r>
              <a:rPr lang="de-DE" b="1" err="1"/>
              <a:t>of</a:t>
            </a:r>
            <a:r>
              <a:rPr lang="de-DE" b="1" dirty="0"/>
              <a:t> </a:t>
            </a:r>
            <a:r>
              <a:rPr lang="de-DE" b="1" err="1"/>
              <a:t>scientific</a:t>
            </a:r>
            <a:r>
              <a:rPr lang="de-DE" b="1" dirty="0"/>
              <a:t> </a:t>
            </a:r>
            <a:r>
              <a:rPr lang="de-DE" b="1" err="1"/>
              <a:t>communication</a:t>
            </a:r>
            <a:r>
              <a:rPr lang="de-DE" b="1" dirty="0"/>
              <a:t>!</a:t>
            </a:r>
          </a:p>
          <a:p>
            <a:endParaRPr lang="de-DE" dirty="0"/>
          </a:p>
          <a:p>
            <a:pPr marL="285750" indent="-285750">
              <a:buFont typeface="Calibri"/>
              <a:buChar char="-"/>
            </a:pPr>
            <a:r>
              <a:rPr lang="de-DE" u="sng" dirty="0"/>
              <a:t>Who </a:t>
            </a:r>
            <a:r>
              <a:rPr lang="de-DE" u="sng" err="1"/>
              <a:t>communicates</a:t>
            </a:r>
            <a:r>
              <a:rPr lang="de-DE" u="sng" dirty="0"/>
              <a:t> </a:t>
            </a:r>
            <a:r>
              <a:rPr lang="de-DE" u="sng" err="1"/>
              <a:t>the</a:t>
            </a:r>
            <a:r>
              <a:rPr lang="de-DE" u="sng" dirty="0"/>
              <a:t> </a:t>
            </a:r>
            <a:r>
              <a:rPr lang="de-DE" u="sng" err="1"/>
              <a:t>predictions</a:t>
            </a:r>
            <a:r>
              <a:rPr lang="de-DE" u="sng" dirty="0"/>
              <a:t>?</a:t>
            </a:r>
          </a:p>
          <a:p>
            <a:pPr marL="742950" lvl="1" indent="-285750">
              <a:buFont typeface="Calibri"/>
              <a:buChar char="-"/>
            </a:pPr>
            <a:r>
              <a:rPr lang="de-DE" dirty="0" err="1"/>
              <a:t>Is</a:t>
            </a:r>
            <a:r>
              <a:rPr lang="de-DE" dirty="0"/>
              <a:t> </a:t>
            </a:r>
            <a:r>
              <a:rPr lang="de-DE" dirty="0" err="1"/>
              <a:t>this</a:t>
            </a:r>
            <a:r>
              <a:rPr lang="de-DE" dirty="0"/>
              <a:t> a </a:t>
            </a:r>
            <a:r>
              <a:rPr lang="de-DE" dirty="0" err="1"/>
              <a:t>trustworthy</a:t>
            </a:r>
            <a:r>
              <a:rPr lang="de-DE" dirty="0"/>
              <a:t> source?</a:t>
            </a:r>
          </a:p>
          <a:p>
            <a:pPr marL="742950" lvl="1" indent="-285750">
              <a:buFont typeface="Calibri"/>
              <a:buChar char="-"/>
            </a:pPr>
            <a:r>
              <a:rPr lang="de-DE" err="1"/>
              <a:t>How</a:t>
            </a:r>
            <a:r>
              <a:rPr lang="de-DE" dirty="0"/>
              <a:t> </a:t>
            </a:r>
            <a:r>
              <a:rPr lang="de-DE" err="1"/>
              <a:t>does</a:t>
            </a:r>
            <a:r>
              <a:rPr lang="de-DE" dirty="0"/>
              <a:t> </a:t>
            </a:r>
            <a:r>
              <a:rPr lang="de-DE" err="1"/>
              <a:t>the</a:t>
            </a:r>
            <a:r>
              <a:rPr lang="de-DE" dirty="0"/>
              <a:t> individual </a:t>
            </a:r>
            <a:r>
              <a:rPr lang="de-DE" err="1"/>
              <a:t>actor</a:t>
            </a:r>
            <a:r>
              <a:rPr lang="de-DE" dirty="0"/>
              <a:t> </a:t>
            </a:r>
            <a:r>
              <a:rPr lang="de-DE" err="1"/>
              <a:t>feel</a:t>
            </a:r>
            <a:r>
              <a:rPr lang="de-DE" dirty="0"/>
              <a:t> </a:t>
            </a:r>
            <a:r>
              <a:rPr lang="de-DE" err="1"/>
              <a:t>about</a:t>
            </a:r>
            <a:r>
              <a:rPr lang="de-DE" dirty="0"/>
              <a:t> </a:t>
            </a:r>
            <a:r>
              <a:rPr lang="de-DE" err="1"/>
              <a:t>the</a:t>
            </a:r>
            <a:r>
              <a:rPr lang="de-DE" dirty="0"/>
              <a:t> source?</a:t>
            </a:r>
          </a:p>
          <a:p>
            <a:pPr marL="742950" lvl="1" indent="-285750">
              <a:buFont typeface="Calibri"/>
              <a:buChar char="-"/>
            </a:pPr>
            <a:r>
              <a:rPr lang="de-DE" dirty="0" err="1"/>
              <a:t>What</a:t>
            </a:r>
            <a:r>
              <a:rPr lang="de-DE" dirty="0"/>
              <a:t> power </a:t>
            </a:r>
            <a:r>
              <a:rPr lang="de-DE" dirty="0" err="1"/>
              <a:t>does</a:t>
            </a:r>
            <a:r>
              <a:rPr lang="de-DE" dirty="0"/>
              <a:t> </a:t>
            </a:r>
            <a:r>
              <a:rPr lang="de-DE" dirty="0" err="1"/>
              <a:t>this</a:t>
            </a:r>
            <a:r>
              <a:rPr lang="de-DE" dirty="0"/>
              <a:t> source </a:t>
            </a:r>
            <a:r>
              <a:rPr lang="de-DE" dirty="0" err="1"/>
              <a:t>have</a:t>
            </a:r>
            <a:r>
              <a:rPr lang="de-DE" dirty="0"/>
              <a:t> in </a:t>
            </a:r>
            <a:r>
              <a:rPr lang="de-DE" dirty="0" err="1"/>
              <a:t>regards</a:t>
            </a:r>
            <a:r>
              <a:rPr lang="de-DE" dirty="0"/>
              <a:t> </a:t>
            </a:r>
            <a:r>
              <a:rPr lang="de-DE" dirty="0" err="1"/>
              <a:t>to</a:t>
            </a:r>
            <a:r>
              <a:rPr lang="de-DE" dirty="0"/>
              <a:t> </a:t>
            </a:r>
            <a:r>
              <a:rPr lang="de-DE" dirty="0" err="1"/>
              <a:t>the</a:t>
            </a:r>
            <a:r>
              <a:rPr lang="de-DE" dirty="0"/>
              <a:t> individual </a:t>
            </a:r>
            <a:r>
              <a:rPr lang="de-DE" dirty="0" err="1"/>
              <a:t>actors</a:t>
            </a:r>
            <a:r>
              <a:rPr lang="de-DE" dirty="0"/>
              <a:t> beliefs?</a:t>
            </a:r>
          </a:p>
          <a:p>
            <a:pPr marL="742950" lvl="1" indent="-285750">
              <a:buFont typeface="Calibri"/>
              <a:buChar char="-"/>
            </a:pPr>
            <a:endParaRPr lang="de-DE" dirty="0"/>
          </a:p>
          <a:p>
            <a:pPr marL="285750" indent="-285750">
              <a:buFont typeface="Calibri"/>
              <a:buChar char="-"/>
            </a:pPr>
            <a:r>
              <a:rPr lang="de-DE" u="sng" dirty="0" err="1"/>
              <a:t>How</a:t>
            </a:r>
            <a:r>
              <a:rPr lang="de-DE" u="sng" dirty="0"/>
              <a:t> </a:t>
            </a:r>
            <a:r>
              <a:rPr lang="de-DE" u="sng" dirty="0" err="1"/>
              <a:t>are</a:t>
            </a:r>
            <a:r>
              <a:rPr lang="de-DE" u="sng" dirty="0"/>
              <a:t> </a:t>
            </a:r>
            <a:r>
              <a:rPr lang="de-DE" u="sng" dirty="0" err="1"/>
              <a:t>the</a:t>
            </a:r>
            <a:r>
              <a:rPr lang="de-DE" u="sng" dirty="0"/>
              <a:t> </a:t>
            </a:r>
            <a:r>
              <a:rPr lang="de-DE" u="sng" dirty="0" err="1"/>
              <a:t>predictions</a:t>
            </a:r>
            <a:r>
              <a:rPr lang="de-DE" u="sng" dirty="0"/>
              <a:t> </a:t>
            </a:r>
            <a:r>
              <a:rPr lang="de-DE" u="sng" dirty="0" err="1"/>
              <a:t>communicated</a:t>
            </a:r>
            <a:r>
              <a:rPr lang="de-DE" u="sng" dirty="0"/>
              <a:t>?</a:t>
            </a:r>
          </a:p>
          <a:p>
            <a:pPr marL="742950" lvl="1" indent="-285750">
              <a:buFont typeface="Calibri"/>
              <a:buChar char="-"/>
            </a:pPr>
            <a:r>
              <a:rPr lang="de-DE" dirty="0"/>
              <a:t>Are </a:t>
            </a:r>
            <a:r>
              <a:rPr lang="de-DE" dirty="0" err="1"/>
              <a:t>they</a:t>
            </a:r>
            <a:r>
              <a:rPr lang="de-DE" dirty="0"/>
              <a:t> </a:t>
            </a:r>
            <a:r>
              <a:rPr lang="de-DE" dirty="0" err="1"/>
              <a:t>portrayed</a:t>
            </a:r>
            <a:r>
              <a:rPr lang="de-DE" dirty="0"/>
              <a:t> in a </a:t>
            </a:r>
            <a:r>
              <a:rPr lang="de-DE" dirty="0" err="1"/>
              <a:t>more</a:t>
            </a:r>
            <a:r>
              <a:rPr lang="de-DE" dirty="0"/>
              <a:t> positive/negative light?</a:t>
            </a:r>
          </a:p>
          <a:p>
            <a:pPr marL="742950" lvl="1" indent="-285750">
              <a:buFont typeface="Calibri"/>
              <a:buChar char="-"/>
            </a:pPr>
            <a:r>
              <a:rPr lang="de-DE" dirty="0" err="1"/>
              <a:t>Does</a:t>
            </a:r>
            <a:r>
              <a:rPr lang="de-DE" dirty="0"/>
              <a:t> </a:t>
            </a:r>
            <a:r>
              <a:rPr lang="de-DE" dirty="0" err="1"/>
              <a:t>the</a:t>
            </a:r>
            <a:r>
              <a:rPr lang="de-DE" dirty="0"/>
              <a:t> </a:t>
            </a:r>
            <a:r>
              <a:rPr lang="de-DE" dirty="0" err="1"/>
              <a:t>delivery</a:t>
            </a:r>
            <a:r>
              <a:rPr lang="de-DE" dirty="0"/>
              <a:t> </a:t>
            </a:r>
            <a:r>
              <a:rPr lang="de-DE" dirty="0" err="1"/>
              <a:t>method</a:t>
            </a:r>
            <a:r>
              <a:rPr lang="de-DE" dirty="0"/>
              <a:t> </a:t>
            </a:r>
            <a:r>
              <a:rPr lang="de-DE" dirty="0" err="1"/>
              <a:t>appeal</a:t>
            </a:r>
            <a:r>
              <a:rPr lang="de-DE" dirty="0"/>
              <a:t> </a:t>
            </a:r>
            <a:r>
              <a:rPr lang="de-DE" dirty="0" err="1"/>
              <a:t>to</a:t>
            </a:r>
            <a:r>
              <a:rPr lang="de-DE" dirty="0"/>
              <a:t> </a:t>
            </a:r>
            <a:r>
              <a:rPr lang="de-DE" dirty="0" err="1"/>
              <a:t>the</a:t>
            </a:r>
            <a:r>
              <a:rPr lang="de-DE" dirty="0"/>
              <a:t> individual </a:t>
            </a:r>
            <a:r>
              <a:rPr lang="de-DE" dirty="0" err="1"/>
              <a:t>actor</a:t>
            </a:r>
            <a:r>
              <a:rPr lang="de-DE" dirty="0"/>
              <a:t>?</a:t>
            </a:r>
          </a:p>
          <a:p>
            <a:pPr marL="742950" lvl="1" indent="-285750">
              <a:buFont typeface="Calibri"/>
              <a:buChar char="-"/>
            </a:pPr>
            <a:r>
              <a:rPr lang="de-DE" dirty="0" err="1"/>
              <a:t>Does</a:t>
            </a:r>
            <a:r>
              <a:rPr lang="de-DE" dirty="0"/>
              <a:t> </a:t>
            </a:r>
            <a:r>
              <a:rPr lang="de-DE" dirty="0" err="1"/>
              <a:t>the</a:t>
            </a:r>
            <a:r>
              <a:rPr lang="de-DE" dirty="0"/>
              <a:t> </a:t>
            </a:r>
            <a:r>
              <a:rPr lang="de-DE" dirty="0" err="1"/>
              <a:t>delivered</a:t>
            </a:r>
            <a:r>
              <a:rPr lang="de-DE" dirty="0"/>
              <a:t> </a:t>
            </a:r>
            <a:r>
              <a:rPr lang="de-DE" dirty="0" err="1"/>
              <a:t>information</a:t>
            </a:r>
            <a:r>
              <a:rPr lang="de-DE" dirty="0"/>
              <a:t> </a:t>
            </a:r>
            <a:r>
              <a:rPr lang="de-DE" dirty="0" err="1"/>
              <a:t>appear</a:t>
            </a:r>
            <a:r>
              <a:rPr lang="de-DE" dirty="0"/>
              <a:t> </a:t>
            </a:r>
            <a:r>
              <a:rPr lang="de-DE" dirty="0" err="1"/>
              <a:t>reasonable</a:t>
            </a:r>
            <a:r>
              <a:rPr lang="de-DE" dirty="0"/>
              <a:t> </a:t>
            </a:r>
            <a:r>
              <a:rPr lang="de-DE" dirty="0" err="1"/>
              <a:t>to</a:t>
            </a:r>
            <a:r>
              <a:rPr lang="de-DE" dirty="0"/>
              <a:t> </a:t>
            </a:r>
            <a:r>
              <a:rPr lang="de-DE" dirty="0" err="1"/>
              <a:t>the</a:t>
            </a:r>
            <a:r>
              <a:rPr lang="de-DE" dirty="0"/>
              <a:t> individual </a:t>
            </a:r>
            <a:r>
              <a:rPr lang="de-DE" dirty="0" err="1"/>
              <a:t>actor</a:t>
            </a:r>
            <a:r>
              <a:rPr lang="de-DE" dirty="0"/>
              <a:t>?</a:t>
            </a:r>
          </a:p>
          <a:p>
            <a:pPr marL="742950" lvl="1" indent="-285750">
              <a:buFont typeface="Calibri"/>
              <a:buChar char="-"/>
            </a:pPr>
            <a:endParaRPr lang="de-DE" dirty="0"/>
          </a:p>
          <a:p>
            <a:r>
              <a:rPr lang="de-DE" dirty="0"/>
              <a:t>=&gt; </a:t>
            </a:r>
            <a:r>
              <a:rPr lang="de-DE" dirty="0" err="1"/>
              <a:t>Influences</a:t>
            </a:r>
            <a:r>
              <a:rPr lang="de-DE" dirty="0"/>
              <a:t> </a:t>
            </a:r>
            <a:r>
              <a:rPr lang="de-DE" dirty="0" err="1"/>
              <a:t>of</a:t>
            </a:r>
            <a:r>
              <a:rPr lang="de-DE" dirty="0"/>
              <a:t> </a:t>
            </a:r>
            <a:r>
              <a:rPr lang="de-DE" dirty="0" err="1"/>
              <a:t>choices</a:t>
            </a:r>
            <a:r>
              <a:rPr lang="de-DE" dirty="0"/>
              <a:t> in </a:t>
            </a:r>
            <a:r>
              <a:rPr lang="de-DE" dirty="0" err="1"/>
              <a:t>information</a:t>
            </a:r>
            <a:r>
              <a:rPr lang="de-DE" dirty="0"/>
              <a:t> </a:t>
            </a:r>
            <a:r>
              <a:rPr lang="de-DE" dirty="0" err="1"/>
              <a:t>delivery</a:t>
            </a:r>
            <a:r>
              <a:rPr lang="de-DE" dirty="0"/>
              <a:t> on </a:t>
            </a:r>
            <a:r>
              <a:rPr lang="de-DE" dirty="0" err="1"/>
              <a:t>the</a:t>
            </a:r>
            <a:r>
              <a:rPr lang="de-DE" dirty="0"/>
              <a:t> </a:t>
            </a:r>
            <a:r>
              <a:rPr lang="de-DE" dirty="0" err="1"/>
              <a:t>overall</a:t>
            </a:r>
            <a:r>
              <a:rPr lang="de-DE" dirty="0"/>
              <a:t> </a:t>
            </a:r>
            <a:r>
              <a:rPr lang="de-DE" dirty="0" err="1"/>
              <a:t>outcome</a:t>
            </a:r>
            <a:endParaRPr lang="de-DE"/>
          </a:p>
        </p:txBody>
      </p:sp>
      <p:pic>
        <p:nvPicPr>
          <p:cNvPr id="4" name="Grafik 4">
            <a:extLst>
              <a:ext uri="{FF2B5EF4-FFF2-40B4-BE49-F238E27FC236}">
                <a16:creationId xmlns:a16="http://schemas.microsoft.com/office/drawing/2014/main" id="{B4808809-0DFA-7DED-344F-14E98F73BECF}"/>
              </a:ext>
            </a:extLst>
          </p:cNvPr>
          <p:cNvPicPr>
            <a:picLocks noChangeAspect="1"/>
          </p:cNvPicPr>
          <p:nvPr/>
        </p:nvPicPr>
        <p:blipFill>
          <a:blip r:embed="rId2"/>
          <a:stretch>
            <a:fillRect/>
          </a:stretch>
        </p:blipFill>
        <p:spPr>
          <a:xfrm flipH="1">
            <a:off x="8636381" y="235289"/>
            <a:ext cx="2963207" cy="2789406"/>
          </a:xfrm>
          <a:prstGeom prst="rect">
            <a:avLst/>
          </a:prstGeom>
        </p:spPr>
      </p:pic>
    </p:spTree>
    <p:extLst>
      <p:ext uri="{BB962C8B-B14F-4D97-AF65-F5344CB8AC3E}">
        <p14:creationId xmlns:p14="http://schemas.microsoft.com/office/powerpoint/2010/main" val="373609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9852BF14-64BD-65D7-B768-C3BE463CDF94}"/>
              </a:ext>
            </a:extLst>
          </p:cNvPr>
          <p:cNvSpPr txBox="1"/>
          <p:nvPr/>
        </p:nvSpPr>
        <p:spPr>
          <a:xfrm>
            <a:off x="641047" y="266095"/>
            <a:ext cx="105470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000" b="1" err="1"/>
              <a:t>What</a:t>
            </a:r>
            <a:r>
              <a:rPr lang="de-DE" sz="2000" b="1" dirty="0"/>
              <a:t> </a:t>
            </a:r>
            <a:r>
              <a:rPr lang="de-DE" sz="2000" b="1" err="1"/>
              <a:t>can</a:t>
            </a:r>
            <a:r>
              <a:rPr lang="de-DE" sz="2000" b="1" dirty="0"/>
              <a:t> </a:t>
            </a:r>
            <a:r>
              <a:rPr lang="de-DE" sz="2000" b="1" err="1"/>
              <a:t>we</a:t>
            </a:r>
            <a:r>
              <a:rPr lang="de-DE" sz="2000" b="1" dirty="0"/>
              <a:t> </a:t>
            </a:r>
            <a:r>
              <a:rPr lang="de-DE" sz="2000" b="1" err="1"/>
              <a:t>take</a:t>
            </a:r>
            <a:r>
              <a:rPr lang="de-DE" sz="2000" b="1" dirty="0"/>
              <a:t> </a:t>
            </a:r>
            <a:r>
              <a:rPr lang="de-DE" sz="2000" b="1" err="1"/>
              <a:t>from</a:t>
            </a:r>
            <a:r>
              <a:rPr lang="de-DE" sz="2000" b="1" dirty="0"/>
              <a:t> </a:t>
            </a:r>
            <a:r>
              <a:rPr lang="de-DE" sz="2000" b="1" err="1"/>
              <a:t>this</a:t>
            </a:r>
            <a:r>
              <a:rPr lang="de-DE" sz="2000" b="1" dirty="0"/>
              <a:t>?</a:t>
            </a:r>
          </a:p>
        </p:txBody>
      </p:sp>
      <p:sp>
        <p:nvSpPr>
          <p:cNvPr id="3" name="Textfeld 2">
            <a:extLst>
              <a:ext uri="{FF2B5EF4-FFF2-40B4-BE49-F238E27FC236}">
                <a16:creationId xmlns:a16="http://schemas.microsoft.com/office/drawing/2014/main" id="{484DD67A-FBF1-2661-958B-42401FAE9D7B}"/>
              </a:ext>
            </a:extLst>
          </p:cNvPr>
          <p:cNvSpPr txBox="1"/>
          <p:nvPr/>
        </p:nvSpPr>
        <p:spPr>
          <a:xfrm>
            <a:off x="556380" y="1064380"/>
            <a:ext cx="10849427"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Agent-</a:t>
            </a:r>
            <a:r>
              <a:rPr lang="de-DE" dirty="0" err="1"/>
              <a:t>based</a:t>
            </a:r>
            <a:r>
              <a:rPr lang="de-DE" dirty="0"/>
              <a:t> </a:t>
            </a:r>
            <a:r>
              <a:rPr lang="de-DE" dirty="0" err="1"/>
              <a:t>Simulations</a:t>
            </a:r>
            <a:r>
              <a:rPr lang="de-DE" dirty="0"/>
              <a:t> </a:t>
            </a:r>
            <a:r>
              <a:rPr lang="de-DE" dirty="0" err="1"/>
              <a:t>as</a:t>
            </a:r>
            <a:r>
              <a:rPr lang="de-DE" dirty="0"/>
              <a:t> </a:t>
            </a:r>
            <a:r>
              <a:rPr lang="de-DE" dirty="0" err="1"/>
              <a:t>tool</a:t>
            </a:r>
            <a:endParaRPr lang="de-DE" dirty="0"/>
          </a:p>
          <a:p>
            <a:pPr marL="285750" indent="-285750">
              <a:buFont typeface="Calibri"/>
              <a:buChar char="-"/>
            </a:pPr>
            <a:r>
              <a:rPr lang="de-DE" dirty="0" err="1"/>
              <a:t>Already</a:t>
            </a:r>
            <a:r>
              <a:rPr lang="de-DE" dirty="0"/>
              <a:t> </a:t>
            </a:r>
            <a:r>
              <a:rPr lang="de-DE" dirty="0" err="1"/>
              <a:t>used</a:t>
            </a:r>
            <a:r>
              <a:rPr lang="de-DE" dirty="0"/>
              <a:t> in i.e. </a:t>
            </a:r>
            <a:r>
              <a:rPr lang="de-DE" dirty="0" err="1"/>
              <a:t>Sociolinguistics</a:t>
            </a:r>
            <a:r>
              <a:rPr lang="de-DE" dirty="0"/>
              <a:t>, i.e. </a:t>
            </a:r>
            <a:r>
              <a:rPr lang="de-DE" sz="1600" dirty="0" err="1">
                <a:solidFill>
                  <a:schemeClr val="accent6">
                    <a:lumMod val="75000"/>
                  </a:schemeClr>
                </a:solidFill>
                <a:latin typeface="Arial"/>
                <a:cs typeface="Arial"/>
              </a:rPr>
              <a:t>Mühlenbernd</a:t>
            </a:r>
            <a:r>
              <a:rPr lang="de-DE" sz="1600" dirty="0">
                <a:solidFill>
                  <a:schemeClr val="accent6">
                    <a:lumMod val="75000"/>
                  </a:schemeClr>
                </a:solidFill>
                <a:latin typeface="Arial"/>
                <a:cs typeface="Arial"/>
              </a:rPr>
              <a:t>, Roland and </a:t>
            </a:r>
            <a:r>
              <a:rPr lang="de-DE" sz="1600" dirty="0" err="1">
                <a:solidFill>
                  <a:schemeClr val="accent6">
                    <a:lumMod val="75000"/>
                  </a:schemeClr>
                </a:solidFill>
                <a:latin typeface="Arial"/>
                <a:cs typeface="Arial"/>
              </a:rPr>
              <a:t>Quinley</a:t>
            </a:r>
            <a:r>
              <a:rPr lang="de-DE" sz="1600" dirty="0">
                <a:solidFill>
                  <a:schemeClr val="accent6">
                    <a:lumMod val="75000"/>
                  </a:schemeClr>
                </a:solidFill>
                <a:latin typeface="Arial"/>
                <a:cs typeface="Arial"/>
              </a:rPr>
              <a:t>, Jason (2013) "</a:t>
            </a:r>
            <a:r>
              <a:rPr lang="de-DE" sz="1600" dirty="0" err="1">
                <a:solidFill>
                  <a:schemeClr val="accent6">
                    <a:lumMod val="75000"/>
                  </a:schemeClr>
                </a:solidFill>
                <a:latin typeface="Arial"/>
                <a:cs typeface="Arial"/>
              </a:rPr>
              <a:t>Signaling</a:t>
            </a:r>
            <a:r>
              <a:rPr lang="de-DE" sz="1600" dirty="0">
                <a:solidFill>
                  <a:schemeClr val="accent6">
                    <a:lumMod val="75000"/>
                  </a:schemeClr>
                </a:solidFill>
                <a:latin typeface="Arial"/>
                <a:cs typeface="Arial"/>
              </a:rPr>
              <a:t> and </a:t>
            </a:r>
            <a:r>
              <a:rPr lang="de-DE" sz="1600" dirty="0" err="1">
                <a:solidFill>
                  <a:schemeClr val="accent6">
                    <a:lumMod val="75000"/>
                  </a:schemeClr>
                </a:solidFill>
                <a:latin typeface="Arial"/>
                <a:cs typeface="Arial"/>
              </a:rPr>
              <a:t>Simulations</a:t>
            </a:r>
            <a:r>
              <a:rPr lang="de-DE" sz="1600" dirty="0">
                <a:solidFill>
                  <a:schemeClr val="accent6">
                    <a:lumMod val="75000"/>
                  </a:schemeClr>
                </a:solidFill>
                <a:latin typeface="Arial"/>
                <a:cs typeface="Arial"/>
              </a:rPr>
              <a:t> in </a:t>
            </a:r>
            <a:r>
              <a:rPr lang="de-DE" sz="1600" dirty="0" err="1">
                <a:solidFill>
                  <a:schemeClr val="accent6">
                    <a:lumMod val="75000"/>
                  </a:schemeClr>
                </a:solidFill>
                <a:latin typeface="Arial"/>
                <a:cs typeface="Arial"/>
              </a:rPr>
              <a:t>Sociolinguistics</a:t>
            </a:r>
            <a:r>
              <a:rPr lang="de-DE" sz="1600" dirty="0">
                <a:solidFill>
                  <a:schemeClr val="accent6">
                    <a:lumMod val="75000"/>
                  </a:schemeClr>
                </a:solidFill>
                <a:latin typeface="Arial"/>
                <a:cs typeface="Arial"/>
              </a:rPr>
              <a:t>," </a:t>
            </a:r>
            <a:r>
              <a:rPr lang="de-DE" sz="1600" i="1" dirty="0">
                <a:solidFill>
                  <a:schemeClr val="accent6">
                    <a:lumMod val="75000"/>
                  </a:schemeClr>
                </a:solidFill>
                <a:latin typeface="Arial"/>
                <a:cs typeface="Arial"/>
              </a:rPr>
              <a:t>University </a:t>
            </a:r>
            <a:r>
              <a:rPr lang="de-DE" sz="1600" i="1" dirty="0" err="1">
                <a:solidFill>
                  <a:schemeClr val="accent6">
                    <a:lumMod val="75000"/>
                  </a:schemeClr>
                </a:solidFill>
                <a:latin typeface="Arial"/>
                <a:cs typeface="Arial"/>
              </a:rPr>
              <a:t>of</a:t>
            </a:r>
            <a:r>
              <a:rPr lang="de-DE" sz="1600" i="1" dirty="0">
                <a:solidFill>
                  <a:schemeClr val="accent6">
                    <a:lumMod val="75000"/>
                  </a:schemeClr>
                </a:solidFill>
                <a:latin typeface="Arial"/>
                <a:cs typeface="Arial"/>
              </a:rPr>
              <a:t> Pennsylvania Working Papers in </a:t>
            </a:r>
            <a:r>
              <a:rPr lang="de-DE" sz="1600" i="1" dirty="0" err="1">
                <a:solidFill>
                  <a:schemeClr val="accent6">
                    <a:lumMod val="75000"/>
                  </a:schemeClr>
                </a:solidFill>
                <a:latin typeface="Arial"/>
                <a:cs typeface="Arial"/>
              </a:rPr>
              <a:t>Linguistics</a:t>
            </a:r>
            <a:r>
              <a:rPr lang="de-DE" sz="1600" dirty="0">
                <a:solidFill>
                  <a:schemeClr val="accent6">
                    <a:lumMod val="75000"/>
                  </a:schemeClr>
                </a:solidFill>
                <a:latin typeface="Arial"/>
                <a:cs typeface="Arial"/>
              </a:rPr>
              <a:t>: Vol. 19: Iss. 1, </a:t>
            </a:r>
            <a:r>
              <a:rPr lang="de-DE" sz="1600" dirty="0" err="1">
                <a:solidFill>
                  <a:schemeClr val="accent6">
                    <a:lumMod val="75000"/>
                  </a:schemeClr>
                </a:solidFill>
                <a:latin typeface="Arial"/>
                <a:cs typeface="Arial"/>
              </a:rPr>
              <a:t>Article</a:t>
            </a:r>
            <a:r>
              <a:rPr lang="de-DE" sz="1600" dirty="0">
                <a:solidFill>
                  <a:schemeClr val="accent6">
                    <a:lumMod val="75000"/>
                  </a:schemeClr>
                </a:solidFill>
                <a:latin typeface="Arial"/>
                <a:cs typeface="Arial"/>
              </a:rPr>
              <a:t> 16.</a:t>
            </a:r>
          </a:p>
          <a:p>
            <a:pPr marL="285750" indent="-285750">
              <a:buFont typeface="Calibri"/>
              <a:buChar char="-"/>
            </a:pPr>
            <a:r>
              <a:rPr lang="de-DE" err="1">
                <a:latin typeface="Avenir Next LT Pro"/>
                <a:cs typeface="Arial"/>
              </a:rPr>
              <a:t>Portrays</a:t>
            </a:r>
            <a:r>
              <a:rPr lang="de-DE" dirty="0">
                <a:latin typeface="Avenir Next LT Pro"/>
                <a:cs typeface="Arial"/>
              </a:rPr>
              <a:t> </a:t>
            </a:r>
            <a:r>
              <a:rPr lang="de-DE" err="1">
                <a:latin typeface="Avenir Next LT Pro"/>
                <a:cs typeface="Arial"/>
              </a:rPr>
              <a:t>developments</a:t>
            </a:r>
            <a:r>
              <a:rPr lang="de-DE" dirty="0">
                <a:latin typeface="Avenir Next LT Pro"/>
                <a:cs typeface="Arial"/>
              </a:rPr>
              <a:t> </a:t>
            </a:r>
            <a:r>
              <a:rPr lang="de-DE" err="1">
                <a:latin typeface="Avenir Next LT Pro"/>
                <a:cs typeface="Arial"/>
              </a:rPr>
              <a:t>caused</a:t>
            </a:r>
            <a:r>
              <a:rPr lang="de-DE" dirty="0">
                <a:latin typeface="Avenir Next LT Pro"/>
                <a:cs typeface="Arial"/>
              </a:rPr>
              <a:t> </a:t>
            </a:r>
            <a:r>
              <a:rPr lang="de-DE" err="1">
                <a:latin typeface="Avenir Next LT Pro"/>
                <a:cs typeface="Arial"/>
              </a:rPr>
              <a:t>by</a:t>
            </a:r>
            <a:r>
              <a:rPr lang="de-DE" dirty="0">
                <a:latin typeface="Avenir Next LT Pro"/>
                <a:cs typeface="Arial"/>
              </a:rPr>
              <a:t> </a:t>
            </a:r>
            <a:r>
              <a:rPr lang="de-DE" err="1">
                <a:latin typeface="Avenir Next LT Pro"/>
                <a:cs typeface="Arial"/>
              </a:rPr>
              <a:t>agent</a:t>
            </a:r>
            <a:r>
              <a:rPr lang="de-DE" dirty="0">
                <a:latin typeface="Avenir Next LT Pro"/>
                <a:cs typeface="Arial"/>
              </a:rPr>
              <a:t> </a:t>
            </a:r>
            <a:r>
              <a:rPr lang="de-DE" err="1">
                <a:latin typeface="Avenir Next LT Pro"/>
                <a:cs typeface="Arial"/>
              </a:rPr>
              <a:t>interaction</a:t>
            </a:r>
            <a:endParaRPr lang="de-DE">
              <a:latin typeface="Avenir Next LT Pro"/>
              <a:cs typeface="Arial"/>
            </a:endParaRPr>
          </a:p>
          <a:p>
            <a:pPr marL="285750" indent="-285750">
              <a:buFont typeface="Calibri"/>
              <a:buChar char="-"/>
            </a:pPr>
            <a:endParaRPr lang="de-DE" dirty="0">
              <a:solidFill>
                <a:srgbClr val="000000"/>
              </a:solidFill>
              <a:latin typeface="Avenir Next LT Pro"/>
              <a:cs typeface="Arial"/>
            </a:endParaRPr>
          </a:p>
          <a:p>
            <a:r>
              <a:rPr lang="de-DE" err="1">
                <a:solidFill>
                  <a:srgbClr val="000000"/>
                </a:solidFill>
                <a:latin typeface="Avenir Next LT Pro"/>
                <a:cs typeface="Arial"/>
              </a:rPr>
              <a:t>Cognitive</a:t>
            </a:r>
            <a:r>
              <a:rPr lang="de-DE" dirty="0">
                <a:solidFill>
                  <a:srgbClr val="000000"/>
                </a:solidFill>
                <a:latin typeface="Avenir Next LT Pro"/>
                <a:cs typeface="Arial"/>
              </a:rPr>
              <a:t> </a:t>
            </a:r>
            <a:r>
              <a:rPr lang="de-DE" err="1">
                <a:solidFill>
                  <a:srgbClr val="000000"/>
                </a:solidFill>
                <a:latin typeface="Avenir Next LT Pro"/>
                <a:cs typeface="Arial"/>
              </a:rPr>
              <a:t>Social</a:t>
            </a:r>
            <a:r>
              <a:rPr lang="de-DE" dirty="0">
                <a:solidFill>
                  <a:srgbClr val="000000"/>
                </a:solidFill>
                <a:latin typeface="Avenir Next LT Pro"/>
                <a:cs typeface="Arial"/>
              </a:rPr>
              <a:t> </a:t>
            </a:r>
            <a:r>
              <a:rPr lang="de-DE" err="1">
                <a:solidFill>
                  <a:srgbClr val="000000"/>
                </a:solidFill>
                <a:latin typeface="Avenir Next LT Pro"/>
                <a:cs typeface="Arial"/>
              </a:rPr>
              <a:t>Simulations</a:t>
            </a:r>
            <a:r>
              <a:rPr lang="de-DE" dirty="0">
                <a:solidFill>
                  <a:srgbClr val="000000"/>
                </a:solidFill>
                <a:latin typeface="Avenir Next LT Pro"/>
                <a:cs typeface="Arial"/>
              </a:rPr>
              <a:t> </a:t>
            </a:r>
            <a:r>
              <a:rPr lang="de-DE" err="1">
                <a:solidFill>
                  <a:srgbClr val="000000"/>
                </a:solidFill>
                <a:latin typeface="Avenir Next LT Pro"/>
                <a:cs typeface="Arial"/>
              </a:rPr>
              <a:t>as</a:t>
            </a:r>
            <a:r>
              <a:rPr lang="de-DE" dirty="0">
                <a:solidFill>
                  <a:srgbClr val="000000"/>
                </a:solidFill>
                <a:latin typeface="Avenir Next LT Pro"/>
                <a:cs typeface="Arial"/>
              </a:rPr>
              <a:t> </a:t>
            </a:r>
            <a:r>
              <a:rPr lang="de-DE" err="1">
                <a:solidFill>
                  <a:srgbClr val="000000"/>
                </a:solidFill>
                <a:latin typeface="Avenir Next LT Pro"/>
                <a:cs typeface="Arial"/>
              </a:rPr>
              <a:t>tool</a:t>
            </a:r>
            <a:endParaRPr lang="de-DE" dirty="0">
              <a:solidFill>
                <a:srgbClr val="000000"/>
              </a:solidFill>
              <a:latin typeface="Avenir Next LT Pro"/>
              <a:cs typeface="Arial"/>
            </a:endParaRPr>
          </a:p>
          <a:p>
            <a:pPr marL="285750" indent="-285750">
              <a:buFont typeface="Calibri"/>
              <a:buChar char="-"/>
            </a:pPr>
            <a:r>
              <a:rPr lang="de-DE" dirty="0" err="1">
                <a:solidFill>
                  <a:srgbClr val="000000"/>
                </a:solidFill>
                <a:latin typeface="Avenir Next LT Pro"/>
                <a:cs typeface="Arial"/>
              </a:rPr>
              <a:t>Allows</a:t>
            </a:r>
            <a:r>
              <a:rPr lang="de-DE" dirty="0">
                <a:solidFill>
                  <a:srgbClr val="000000"/>
                </a:solidFill>
                <a:latin typeface="Avenir Next LT Pro"/>
                <a:cs typeface="Arial"/>
              </a:rPr>
              <a:t> </a:t>
            </a:r>
            <a:r>
              <a:rPr lang="de-DE" dirty="0" err="1">
                <a:solidFill>
                  <a:srgbClr val="000000"/>
                </a:solidFill>
                <a:latin typeface="Avenir Next LT Pro"/>
                <a:cs typeface="Arial"/>
              </a:rPr>
              <a:t>including</a:t>
            </a:r>
            <a:r>
              <a:rPr lang="de-DE" dirty="0">
                <a:solidFill>
                  <a:srgbClr val="000000"/>
                </a:solidFill>
                <a:latin typeface="Avenir Next LT Pro"/>
                <a:cs typeface="Arial"/>
              </a:rPr>
              <a:t> </a:t>
            </a:r>
            <a:r>
              <a:rPr lang="de-DE" dirty="0" err="1">
                <a:solidFill>
                  <a:srgbClr val="000000"/>
                </a:solidFill>
                <a:latin typeface="Avenir Next LT Pro"/>
                <a:cs typeface="Arial"/>
              </a:rPr>
              <a:t>agent</a:t>
            </a:r>
            <a:r>
              <a:rPr lang="de-DE" dirty="0">
                <a:solidFill>
                  <a:srgbClr val="000000"/>
                </a:solidFill>
                <a:latin typeface="Avenir Next LT Pro"/>
                <a:cs typeface="Arial"/>
              </a:rPr>
              <a:t> </a:t>
            </a:r>
            <a:r>
              <a:rPr lang="de-DE" dirty="0" err="1">
                <a:solidFill>
                  <a:srgbClr val="000000"/>
                </a:solidFill>
                <a:latin typeface="Avenir Next LT Pro"/>
                <a:cs typeface="Arial"/>
              </a:rPr>
              <a:t>characteristcs</a:t>
            </a:r>
          </a:p>
          <a:p>
            <a:pPr marL="285750" indent="-285750">
              <a:buFont typeface="Calibri"/>
              <a:buChar char="-"/>
            </a:pPr>
            <a:r>
              <a:rPr lang="de-DE" dirty="0">
                <a:solidFill>
                  <a:srgbClr val="000000"/>
                </a:solidFill>
                <a:latin typeface="Avenir Next LT Pro"/>
                <a:cs typeface="Arial"/>
              </a:rPr>
              <a:t>Potential </a:t>
            </a:r>
            <a:r>
              <a:rPr lang="de-DE" dirty="0" err="1">
                <a:solidFill>
                  <a:srgbClr val="000000"/>
                </a:solidFill>
                <a:latin typeface="Avenir Next LT Pro"/>
                <a:cs typeface="Arial"/>
              </a:rPr>
              <a:t>usages</a:t>
            </a:r>
            <a:r>
              <a:rPr lang="de-DE" dirty="0">
                <a:solidFill>
                  <a:srgbClr val="000000"/>
                </a:solidFill>
                <a:latin typeface="Avenir Next LT Pro"/>
                <a:cs typeface="Arial"/>
              </a:rPr>
              <a:t> </a:t>
            </a:r>
            <a:r>
              <a:rPr lang="de-DE" dirty="0" err="1">
                <a:solidFill>
                  <a:srgbClr val="000000"/>
                </a:solidFill>
                <a:latin typeface="Avenir Next LT Pro"/>
                <a:cs typeface="Arial"/>
              </a:rPr>
              <a:t>for</a:t>
            </a:r>
            <a:r>
              <a:rPr lang="de-DE" dirty="0">
                <a:solidFill>
                  <a:srgbClr val="000000"/>
                </a:solidFill>
                <a:latin typeface="Avenir Next LT Pro"/>
                <a:cs typeface="Arial"/>
              </a:rPr>
              <a:t> i.e. </a:t>
            </a:r>
            <a:r>
              <a:rPr lang="de-DE" dirty="0" err="1">
                <a:solidFill>
                  <a:srgbClr val="000000"/>
                </a:solidFill>
                <a:latin typeface="Avenir Next LT Pro"/>
                <a:cs typeface="Arial"/>
              </a:rPr>
              <a:t>language</a:t>
            </a:r>
            <a:r>
              <a:rPr lang="de-DE" dirty="0">
                <a:solidFill>
                  <a:srgbClr val="000000"/>
                </a:solidFill>
                <a:latin typeface="Avenir Next LT Pro"/>
                <a:cs typeface="Arial"/>
              </a:rPr>
              <a:t> </a:t>
            </a:r>
            <a:r>
              <a:rPr lang="de-DE" dirty="0" err="1">
                <a:solidFill>
                  <a:srgbClr val="000000"/>
                </a:solidFill>
                <a:latin typeface="Avenir Next LT Pro"/>
                <a:cs typeface="Arial"/>
              </a:rPr>
              <a:t>adaptation</a:t>
            </a:r>
            <a:r>
              <a:rPr lang="de-DE" dirty="0">
                <a:solidFill>
                  <a:srgbClr val="000000"/>
                </a:solidFill>
                <a:latin typeface="Avenir Next LT Pro"/>
                <a:cs typeface="Arial"/>
              </a:rPr>
              <a:t>, individual </a:t>
            </a:r>
            <a:r>
              <a:rPr lang="de-DE" dirty="0" err="1">
                <a:solidFill>
                  <a:srgbClr val="000000"/>
                </a:solidFill>
                <a:latin typeface="Avenir Next LT Pro"/>
                <a:cs typeface="Arial"/>
              </a:rPr>
              <a:t>differences</a:t>
            </a:r>
            <a:r>
              <a:rPr lang="de-DE" dirty="0">
                <a:solidFill>
                  <a:srgbClr val="000000"/>
                </a:solidFill>
                <a:latin typeface="Avenir Next LT Pro"/>
                <a:cs typeface="Arial"/>
              </a:rPr>
              <a:t>?</a:t>
            </a:r>
          </a:p>
          <a:p>
            <a:pPr marL="285750" indent="-285750">
              <a:buFont typeface="Calibri"/>
              <a:buChar char="-"/>
            </a:pPr>
            <a:endParaRPr lang="de-DE" dirty="0">
              <a:solidFill>
                <a:srgbClr val="000000"/>
              </a:solidFill>
              <a:latin typeface="Avenir Next LT Pro"/>
              <a:cs typeface="Arial"/>
            </a:endParaRPr>
          </a:p>
          <a:p>
            <a:r>
              <a:rPr lang="de-DE" dirty="0" err="1">
                <a:solidFill>
                  <a:srgbClr val="000000"/>
                </a:solidFill>
                <a:latin typeface="Avenir Next LT Pro"/>
                <a:cs typeface="Arial"/>
              </a:rPr>
              <a:t>Observations</a:t>
            </a:r>
            <a:r>
              <a:rPr lang="de-DE" dirty="0">
                <a:solidFill>
                  <a:srgbClr val="000000"/>
                </a:solidFill>
                <a:latin typeface="Avenir Next LT Pro"/>
                <a:cs typeface="Arial"/>
              </a:rPr>
              <a:t> on </a:t>
            </a:r>
            <a:r>
              <a:rPr lang="de-DE" dirty="0" err="1">
                <a:solidFill>
                  <a:srgbClr val="000000"/>
                </a:solidFill>
                <a:latin typeface="Avenir Next LT Pro"/>
                <a:cs typeface="Arial"/>
              </a:rPr>
              <a:t>scientific</a:t>
            </a:r>
            <a:r>
              <a:rPr lang="de-DE" dirty="0">
                <a:solidFill>
                  <a:srgbClr val="000000"/>
                </a:solidFill>
                <a:latin typeface="Avenir Next LT Pro"/>
                <a:cs typeface="Arial"/>
              </a:rPr>
              <a:t> </a:t>
            </a:r>
            <a:r>
              <a:rPr lang="de-DE" dirty="0" err="1">
                <a:solidFill>
                  <a:srgbClr val="000000"/>
                </a:solidFill>
                <a:latin typeface="Avenir Next LT Pro"/>
                <a:cs typeface="Arial"/>
              </a:rPr>
              <a:t>communications</a:t>
            </a:r>
            <a:endParaRPr lang="de-DE" dirty="0">
              <a:solidFill>
                <a:srgbClr val="000000"/>
              </a:solidFill>
              <a:latin typeface="Avenir Next LT Pro"/>
              <a:cs typeface="Arial"/>
            </a:endParaRPr>
          </a:p>
          <a:p>
            <a:pPr marL="285750" indent="-285750">
              <a:buFont typeface="Calibri"/>
              <a:buChar char="-"/>
            </a:pPr>
            <a:r>
              <a:rPr lang="de-DE" dirty="0">
                <a:solidFill>
                  <a:srgbClr val="000000"/>
                </a:solidFill>
                <a:latin typeface="Avenir Next LT Pro"/>
                <a:cs typeface="Arial"/>
              </a:rPr>
              <a:t>Feedback on </a:t>
            </a:r>
            <a:r>
              <a:rPr lang="de-DE" dirty="0" err="1">
                <a:solidFill>
                  <a:srgbClr val="000000"/>
                </a:solidFill>
                <a:latin typeface="Avenir Next LT Pro"/>
                <a:cs typeface="Arial"/>
              </a:rPr>
              <a:t>how</a:t>
            </a:r>
            <a:r>
              <a:rPr lang="de-DE" dirty="0">
                <a:solidFill>
                  <a:srgbClr val="000000"/>
                </a:solidFill>
                <a:latin typeface="Avenir Next LT Pro"/>
                <a:cs typeface="Arial"/>
              </a:rPr>
              <a:t> </a:t>
            </a:r>
            <a:r>
              <a:rPr lang="de-DE" dirty="0" err="1">
                <a:solidFill>
                  <a:srgbClr val="000000"/>
                </a:solidFill>
                <a:latin typeface="Avenir Next LT Pro"/>
                <a:cs typeface="Arial"/>
              </a:rPr>
              <a:t>information</a:t>
            </a:r>
            <a:r>
              <a:rPr lang="de-DE" dirty="0">
                <a:solidFill>
                  <a:srgbClr val="000000"/>
                </a:solidFill>
                <a:latin typeface="Avenir Next LT Pro"/>
                <a:cs typeface="Arial"/>
              </a:rPr>
              <a:t> </a:t>
            </a:r>
            <a:r>
              <a:rPr lang="de-DE" dirty="0" err="1">
                <a:solidFill>
                  <a:srgbClr val="000000"/>
                </a:solidFill>
                <a:latin typeface="Avenir Next LT Pro"/>
                <a:cs typeface="Arial"/>
              </a:rPr>
              <a:t>can</a:t>
            </a:r>
            <a:r>
              <a:rPr lang="de-DE" dirty="0">
                <a:solidFill>
                  <a:srgbClr val="000000"/>
                </a:solidFill>
                <a:latin typeface="Avenir Next LT Pro"/>
                <a:cs typeface="Arial"/>
              </a:rPr>
              <a:t> </a:t>
            </a:r>
            <a:r>
              <a:rPr lang="de-DE" dirty="0" err="1">
                <a:solidFill>
                  <a:srgbClr val="000000"/>
                </a:solidFill>
                <a:latin typeface="Avenir Next LT Pro"/>
                <a:cs typeface="Arial"/>
              </a:rPr>
              <a:t>be</a:t>
            </a:r>
            <a:r>
              <a:rPr lang="de-DE" dirty="0">
                <a:solidFill>
                  <a:srgbClr val="000000"/>
                </a:solidFill>
                <a:latin typeface="Avenir Next LT Pro"/>
                <a:cs typeface="Arial"/>
              </a:rPr>
              <a:t> </a:t>
            </a:r>
            <a:r>
              <a:rPr lang="de-DE" dirty="0" err="1">
                <a:solidFill>
                  <a:srgbClr val="000000"/>
                </a:solidFill>
                <a:latin typeface="Avenir Next LT Pro"/>
                <a:cs typeface="Arial"/>
              </a:rPr>
              <a:t>delivered</a:t>
            </a:r>
            <a:r>
              <a:rPr lang="de-DE" dirty="0">
                <a:solidFill>
                  <a:srgbClr val="000000"/>
                </a:solidFill>
                <a:latin typeface="Avenir Next LT Pro"/>
                <a:cs typeface="Arial"/>
              </a:rPr>
              <a:t> and </a:t>
            </a:r>
            <a:r>
              <a:rPr lang="de-DE" dirty="0" err="1">
                <a:solidFill>
                  <a:srgbClr val="000000"/>
                </a:solidFill>
                <a:latin typeface="Avenir Next LT Pro"/>
                <a:cs typeface="Arial"/>
              </a:rPr>
              <a:t>perceived</a:t>
            </a:r>
          </a:p>
          <a:p>
            <a:pPr marL="285750" indent="-285750">
              <a:buFont typeface="Calibri"/>
              <a:buChar char="-"/>
            </a:pPr>
            <a:r>
              <a:rPr lang="de-DE" dirty="0" err="1">
                <a:solidFill>
                  <a:srgbClr val="000000"/>
                </a:solidFill>
                <a:latin typeface="Avenir Next LT Pro"/>
                <a:cs typeface="Arial"/>
              </a:rPr>
              <a:t>Direct</a:t>
            </a:r>
            <a:r>
              <a:rPr lang="de-DE" dirty="0">
                <a:solidFill>
                  <a:srgbClr val="000000"/>
                </a:solidFill>
                <a:latin typeface="Avenir Next LT Pro"/>
                <a:cs typeface="Arial"/>
              </a:rPr>
              <a:t> </a:t>
            </a:r>
            <a:r>
              <a:rPr lang="de-DE" dirty="0" err="1">
                <a:solidFill>
                  <a:srgbClr val="000000"/>
                </a:solidFill>
                <a:latin typeface="Avenir Next LT Pro"/>
                <a:cs typeface="Arial"/>
              </a:rPr>
              <a:t>influence</a:t>
            </a:r>
            <a:r>
              <a:rPr lang="de-DE" dirty="0">
                <a:solidFill>
                  <a:srgbClr val="000000"/>
                </a:solidFill>
                <a:latin typeface="Avenir Next LT Pro"/>
                <a:cs typeface="Arial"/>
              </a:rPr>
              <a:t> on </a:t>
            </a:r>
            <a:r>
              <a:rPr lang="de-DE" dirty="0" err="1">
                <a:solidFill>
                  <a:srgbClr val="000000"/>
                </a:solidFill>
                <a:latin typeface="Avenir Next LT Pro"/>
                <a:cs typeface="Arial"/>
              </a:rPr>
              <a:t>behavior</a:t>
            </a:r>
            <a:r>
              <a:rPr lang="de-DE" dirty="0">
                <a:solidFill>
                  <a:srgbClr val="000000"/>
                </a:solidFill>
                <a:latin typeface="Avenir Next LT Pro"/>
                <a:cs typeface="Arial"/>
              </a:rPr>
              <a:t> </a:t>
            </a:r>
            <a:r>
              <a:rPr lang="de-DE" dirty="0" err="1">
                <a:solidFill>
                  <a:srgbClr val="000000"/>
                </a:solidFill>
                <a:latin typeface="Avenir Next LT Pro"/>
                <a:cs typeface="Arial"/>
              </a:rPr>
              <a:t>based</a:t>
            </a:r>
            <a:r>
              <a:rPr lang="de-DE" dirty="0">
                <a:solidFill>
                  <a:srgbClr val="000000"/>
                </a:solidFill>
                <a:latin typeface="Avenir Next LT Pro"/>
                <a:cs typeface="Arial"/>
              </a:rPr>
              <a:t> on </a:t>
            </a:r>
            <a:r>
              <a:rPr lang="de-DE" dirty="0" err="1">
                <a:solidFill>
                  <a:srgbClr val="000000"/>
                </a:solidFill>
                <a:latin typeface="Avenir Next LT Pro"/>
                <a:cs typeface="Arial"/>
              </a:rPr>
              <a:t>communication</a:t>
            </a:r>
            <a:r>
              <a:rPr lang="de-DE" dirty="0">
                <a:solidFill>
                  <a:srgbClr val="000000"/>
                </a:solidFill>
                <a:latin typeface="Avenir Next LT Pro"/>
                <a:cs typeface="Arial"/>
              </a:rPr>
              <a:t> </a:t>
            </a:r>
            <a:r>
              <a:rPr lang="de-DE" dirty="0" err="1">
                <a:solidFill>
                  <a:srgbClr val="000000"/>
                </a:solidFill>
                <a:latin typeface="Avenir Next LT Pro"/>
                <a:cs typeface="Arial"/>
              </a:rPr>
              <a:t>characteristics</a:t>
            </a:r>
          </a:p>
        </p:txBody>
      </p:sp>
    </p:spTree>
    <p:extLst>
      <p:ext uri="{BB962C8B-B14F-4D97-AF65-F5344CB8AC3E}">
        <p14:creationId xmlns:p14="http://schemas.microsoft.com/office/powerpoint/2010/main" val="387319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5978914" y="893935"/>
            <a:ext cx="5364937" cy="3339390"/>
          </a:xfrm>
        </p:spPr>
        <p:txBody>
          <a:bodyPr anchor="ctr">
            <a:normAutofit/>
          </a:bodyPr>
          <a:lstStyle/>
          <a:p>
            <a:r>
              <a:rPr lang="en-GB" sz="6000">
                <a:ea typeface="+mj-lt"/>
                <a:cs typeface="+mj-lt"/>
              </a:rPr>
              <a:t>Thank you all for your attention!</a:t>
            </a:r>
          </a:p>
        </p:txBody>
      </p:sp>
      <p:sp>
        <p:nvSpPr>
          <p:cNvPr id="3" name="Untertitel 2"/>
          <p:cNvSpPr>
            <a:spLocks noGrp="1"/>
          </p:cNvSpPr>
          <p:nvPr>
            <p:ph type="subTitle" idx="1"/>
          </p:nvPr>
        </p:nvSpPr>
        <p:spPr>
          <a:xfrm>
            <a:off x="5978915" y="4876803"/>
            <a:ext cx="5364936" cy="909848"/>
          </a:xfrm>
        </p:spPr>
        <p:txBody>
          <a:bodyPr vert="horz" lIns="91440" tIns="45720" rIns="91440" bIns="45720" rtlCol="0" anchor="t">
            <a:normAutofit/>
          </a:bodyPr>
          <a:lstStyle/>
          <a:p>
            <a:r>
              <a:rPr lang="de-DE" b="1" dirty="0"/>
              <a:t>Any Questions?</a:t>
            </a:r>
            <a:endParaRPr lang="de-DE" dirty="0"/>
          </a:p>
          <a:p>
            <a:endParaRPr lang="de-DE" dirty="0"/>
          </a:p>
        </p:txBody>
      </p:sp>
      <p:pic>
        <p:nvPicPr>
          <p:cNvPr id="4" name="Picture 3" descr="Technological background">
            <a:extLst>
              <a:ext uri="{FF2B5EF4-FFF2-40B4-BE49-F238E27FC236}">
                <a16:creationId xmlns:a16="http://schemas.microsoft.com/office/drawing/2014/main" id="{AB70399F-07B3-45B9-BD85-E6783CF71FE9}"/>
              </a:ext>
            </a:extLst>
          </p:cNvPr>
          <p:cNvPicPr>
            <a:picLocks noChangeAspect="1"/>
          </p:cNvPicPr>
          <p:nvPr/>
        </p:nvPicPr>
        <p:blipFill rotWithShape="1">
          <a:blip r:embed="rId3"/>
          <a:srcRect l="17315" r="31926"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0" name="Straight Connector 19">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41648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elle 3">
            <a:extLst>
              <a:ext uri="{FF2B5EF4-FFF2-40B4-BE49-F238E27FC236}">
                <a16:creationId xmlns:a16="http://schemas.microsoft.com/office/drawing/2014/main" id="{46F1438C-6699-6B29-788D-787113A4A9D4}"/>
              </a:ext>
            </a:extLst>
          </p:cNvPr>
          <p:cNvGraphicFramePr>
            <a:graphicFrameLocks noGrp="1"/>
          </p:cNvGraphicFramePr>
          <p:nvPr>
            <p:extLst>
              <p:ext uri="{D42A27DB-BD31-4B8C-83A1-F6EECF244321}">
                <p14:modId xmlns:p14="http://schemas.microsoft.com/office/powerpoint/2010/main" val="2344562882"/>
              </p:ext>
            </p:extLst>
          </p:nvPr>
        </p:nvGraphicFramePr>
        <p:xfrm>
          <a:off x="0" y="443742"/>
          <a:ext cx="12192000" cy="6336679"/>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018931952"/>
                    </a:ext>
                  </a:extLst>
                </a:gridCol>
                <a:gridCol w="4064000">
                  <a:extLst>
                    <a:ext uri="{9D8B030D-6E8A-4147-A177-3AD203B41FA5}">
                      <a16:colId xmlns:a16="http://schemas.microsoft.com/office/drawing/2014/main" val="3775178000"/>
                    </a:ext>
                  </a:extLst>
                </a:gridCol>
                <a:gridCol w="4064000">
                  <a:extLst>
                    <a:ext uri="{9D8B030D-6E8A-4147-A177-3AD203B41FA5}">
                      <a16:colId xmlns:a16="http://schemas.microsoft.com/office/drawing/2014/main" val="3409787926"/>
                    </a:ext>
                  </a:extLst>
                </a:gridCol>
              </a:tblGrid>
              <a:tr h="565959">
                <a:tc>
                  <a:txBody>
                    <a:bodyPr/>
                    <a:lstStyle/>
                    <a:p>
                      <a:pPr algn="ctr"/>
                      <a:endParaRPr lang="de-DE"/>
                    </a:p>
                  </a:txBody>
                  <a:tcPr>
                    <a:solidFill>
                      <a:schemeClr val="bg1"/>
                    </a:solidFill>
                  </a:tcPr>
                </a:tc>
                <a:tc>
                  <a:txBody>
                    <a:bodyPr/>
                    <a:lstStyle/>
                    <a:p>
                      <a:pPr algn="ctr"/>
                      <a:endParaRPr lang="de-DE"/>
                    </a:p>
                  </a:txBody>
                  <a:tcPr>
                    <a:solidFill>
                      <a:schemeClr val="bg1"/>
                    </a:solidFill>
                  </a:tcPr>
                </a:tc>
                <a:tc>
                  <a:txBody>
                    <a:bodyPr/>
                    <a:lstStyle/>
                    <a:p>
                      <a:pPr algn="ctr"/>
                      <a:endParaRPr lang="de-DE"/>
                    </a:p>
                  </a:txBody>
                  <a:tcPr>
                    <a:solidFill>
                      <a:schemeClr val="bg1"/>
                    </a:solidFill>
                  </a:tcPr>
                </a:tc>
                <a:extLst>
                  <a:ext uri="{0D108BD9-81ED-4DB2-BD59-A6C34878D82A}">
                    <a16:rowId xmlns:a16="http://schemas.microsoft.com/office/drawing/2014/main" val="1893765929"/>
                  </a:ext>
                </a:extLst>
              </a:tr>
              <a:tr h="351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Teilprojekt 1 / Konsortialführung: </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Teilprojekt 2:</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Teilprojekt 3:</a:t>
                      </a:r>
                    </a:p>
                  </a:txBody>
                  <a:tcPr>
                    <a:solidFill>
                      <a:schemeClr val="bg1"/>
                    </a:solidFill>
                  </a:tcPr>
                </a:tc>
                <a:extLst>
                  <a:ext uri="{0D108BD9-81ED-4DB2-BD59-A6C34878D82A}">
                    <a16:rowId xmlns:a16="http://schemas.microsoft.com/office/drawing/2014/main" val="437414444"/>
                  </a:ext>
                </a:extLst>
              </a:tr>
              <a:tr h="1899575">
                <a:tc>
                  <a:txBody>
                    <a:bodyPr/>
                    <a:lstStyle/>
                    <a:p>
                      <a:pPr algn="ctr"/>
                      <a:endParaRPr lang="de-DE"/>
                    </a:p>
                  </a:txBody>
                  <a:tcPr>
                    <a:solidFill>
                      <a:schemeClr val="bg1"/>
                    </a:solidFill>
                  </a:tcPr>
                </a:tc>
                <a:tc>
                  <a:txBody>
                    <a:bodyPr/>
                    <a:lstStyle/>
                    <a:p>
                      <a:pPr algn="ctr"/>
                      <a:endParaRPr lang="de-DE"/>
                    </a:p>
                  </a:txBody>
                  <a:tcPr>
                    <a:solidFill>
                      <a:schemeClr val="bg1"/>
                    </a:solidFill>
                  </a:tcPr>
                </a:tc>
                <a:tc>
                  <a:txBody>
                    <a:bodyPr/>
                    <a:lstStyle/>
                    <a:p>
                      <a:pPr algn="ctr"/>
                      <a:endParaRPr lang="de-DE"/>
                    </a:p>
                  </a:txBody>
                  <a:tcPr>
                    <a:solidFill>
                      <a:schemeClr val="bg1"/>
                    </a:solidFill>
                  </a:tcPr>
                </a:tc>
                <a:extLst>
                  <a:ext uri="{0D108BD9-81ED-4DB2-BD59-A6C34878D82A}">
                    <a16:rowId xmlns:a16="http://schemas.microsoft.com/office/drawing/2014/main" val="4254175988"/>
                  </a:ext>
                </a:extLst>
              </a:tr>
              <a:tr h="6405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a:t>Prof. Dr. Ingo J. Timm</a:t>
                      </a:r>
                      <a:br>
                        <a:rPr lang="de-DE" sz="1800"/>
                      </a:br>
                      <a:r>
                        <a:rPr lang="de-DE">
                          <a:hlinkClick r:id="rId3"/>
                        </a:rPr>
                        <a:t>ingo.timm@dfki.de</a:t>
                      </a:r>
                      <a:endParaRPr lang="de-DE"/>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a:t>Dr. Jan Mohring</a:t>
                      </a:r>
                      <a:endParaRPr lang="de-DE"/>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a:t>Dr. Katja Schulze</a:t>
                      </a:r>
                      <a:endParaRPr lang="de-DE"/>
                    </a:p>
                  </a:txBody>
                  <a:tcPr>
                    <a:solidFill>
                      <a:schemeClr val="bg1"/>
                    </a:solidFill>
                  </a:tcPr>
                </a:tc>
                <a:extLst>
                  <a:ext uri="{0D108BD9-81ED-4DB2-BD59-A6C34878D82A}">
                    <a16:rowId xmlns:a16="http://schemas.microsoft.com/office/drawing/2014/main" val="2242265464"/>
                  </a:ext>
                </a:extLst>
              </a:tr>
              <a:tr h="1994736">
                <a:tc>
                  <a:txBody>
                    <a:bodyPr/>
                    <a:lstStyle/>
                    <a:p>
                      <a:pPr algn="ctr"/>
                      <a:endParaRPr lang="de-DE"/>
                    </a:p>
                  </a:txBody>
                  <a:tcPr>
                    <a:solidFill>
                      <a:schemeClr val="bg1"/>
                    </a:solidFill>
                  </a:tcPr>
                </a:tc>
                <a:tc>
                  <a:txBody>
                    <a:bodyPr/>
                    <a:lstStyle/>
                    <a:p>
                      <a:pPr algn="ctr"/>
                      <a:endParaRPr lang="de-DE"/>
                    </a:p>
                  </a:txBody>
                  <a:tcPr>
                    <a:solidFill>
                      <a:schemeClr val="bg1"/>
                    </a:solidFill>
                  </a:tcPr>
                </a:tc>
                <a:tc>
                  <a:txBody>
                    <a:bodyPr/>
                    <a:lstStyle/>
                    <a:p>
                      <a:pPr algn="ctr"/>
                      <a:endParaRPr lang="de-DE"/>
                    </a:p>
                  </a:txBody>
                  <a:tcPr>
                    <a:solidFill>
                      <a:schemeClr val="bg1"/>
                    </a:solidFill>
                  </a:tcPr>
                </a:tc>
                <a:extLst>
                  <a:ext uri="{0D108BD9-81ED-4DB2-BD59-A6C34878D82A}">
                    <a16:rowId xmlns:a16="http://schemas.microsoft.com/office/drawing/2014/main" val="4138288426"/>
                  </a:ext>
                </a:extLst>
              </a:tr>
              <a:tr h="8701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Dr. Jan Ole Berndt </a:t>
                      </a:r>
                      <a:br>
                        <a:rPr lang="de-DE"/>
                      </a:br>
                      <a:r>
                        <a:rPr lang="de-DE">
                          <a:hlinkClick r:id="rId4"/>
                        </a:rPr>
                        <a:t>jan_ole.berndt@dfki.de</a:t>
                      </a:r>
                      <a:endParaRPr lang="de-DE"/>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a:t>Dr. Neele Leithäuser</a:t>
                      </a:r>
                      <a:endParaRPr lang="de-DE"/>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a:t>Prof. Dr. Martin Voss</a:t>
                      </a:r>
                      <a:endParaRPr lang="de-DE"/>
                    </a:p>
                  </a:txBody>
                  <a:tcPr>
                    <a:solidFill>
                      <a:schemeClr val="bg1"/>
                    </a:solidFill>
                  </a:tcPr>
                </a:tc>
                <a:extLst>
                  <a:ext uri="{0D108BD9-81ED-4DB2-BD59-A6C34878D82A}">
                    <a16:rowId xmlns:a16="http://schemas.microsoft.com/office/drawing/2014/main" val="3992536392"/>
                  </a:ext>
                </a:extLst>
              </a:tr>
            </a:tbl>
          </a:graphicData>
        </a:graphic>
      </p:graphicFrame>
      <p:sp>
        <p:nvSpPr>
          <p:cNvPr id="2" name="Textfeld 1">
            <a:extLst>
              <a:ext uri="{FF2B5EF4-FFF2-40B4-BE49-F238E27FC236}">
                <a16:creationId xmlns:a16="http://schemas.microsoft.com/office/drawing/2014/main" id="{0D0066CF-FB59-4C7D-8E91-55CD63206F0A}"/>
              </a:ext>
            </a:extLst>
          </p:cNvPr>
          <p:cNvSpPr txBox="1"/>
          <p:nvPr/>
        </p:nvSpPr>
        <p:spPr>
          <a:xfrm>
            <a:off x="2285114" y="74410"/>
            <a:ext cx="73196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b="1"/>
              <a:t>Vielen Dank für Ihre Aufmerksamkeit</a:t>
            </a:r>
          </a:p>
        </p:txBody>
      </p:sp>
      <p:pic>
        <p:nvPicPr>
          <p:cNvPr id="10" name="Grafik 10">
            <a:extLst>
              <a:ext uri="{FF2B5EF4-FFF2-40B4-BE49-F238E27FC236}">
                <a16:creationId xmlns:a16="http://schemas.microsoft.com/office/drawing/2014/main" id="{C3D44C59-4425-4AFD-8F85-A6CDC8B9B578}"/>
              </a:ext>
            </a:extLst>
          </p:cNvPr>
          <p:cNvPicPr>
            <a:picLocks noChangeAspect="1"/>
          </p:cNvPicPr>
          <p:nvPr/>
        </p:nvPicPr>
        <p:blipFill>
          <a:blip r:embed="rId5"/>
          <a:stretch>
            <a:fillRect/>
          </a:stretch>
        </p:blipFill>
        <p:spPr>
          <a:xfrm>
            <a:off x="4818138" y="221318"/>
            <a:ext cx="2583269" cy="1209440"/>
          </a:xfrm>
          <a:prstGeom prst="rect">
            <a:avLst/>
          </a:prstGeom>
        </p:spPr>
      </p:pic>
      <p:pic>
        <p:nvPicPr>
          <p:cNvPr id="13" name="Grafik 5" descr="Ein Bild, das Text enthält.&#10;&#10;Beschreibung automatisch generiert.">
            <a:extLst>
              <a:ext uri="{FF2B5EF4-FFF2-40B4-BE49-F238E27FC236}">
                <a16:creationId xmlns:a16="http://schemas.microsoft.com/office/drawing/2014/main" id="{A5941B2E-73C3-1A14-BAF5-B97D49447E19}"/>
              </a:ext>
            </a:extLst>
          </p:cNvPr>
          <p:cNvPicPr>
            <a:picLocks noChangeAspect="1"/>
          </p:cNvPicPr>
          <p:nvPr/>
        </p:nvPicPr>
        <p:blipFill>
          <a:blip r:embed="rId6"/>
          <a:stretch>
            <a:fillRect/>
          </a:stretch>
        </p:blipFill>
        <p:spPr>
          <a:xfrm>
            <a:off x="8148607" y="496936"/>
            <a:ext cx="3465670" cy="974329"/>
          </a:xfrm>
          <a:prstGeom prst="rect">
            <a:avLst/>
          </a:prstGeom>
        </p:spPr>
      </p:pic>
      <p:pic>
        <p:nvPicPr>
          <p:cNvPr id="1030" name="Picture 6" descr="Profilfoto von Jan Ole Berndt">
            <a:extLst>
              <a:ext uri="{FF2B5EF4-FFF2-40B4-BE49-F238E27FC236}">
                <a16:creationId xmlns:a16="http://schemas.microsoft.com/office/drawing/2014/main" id="{D616AB61-0369-25EE-0B30-FB9CA9868C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638" y="4125843"/>
            <a:ext cx="1820457" cy="1809743"/>
          </a:xfrm>
          <a:prstGeom prst="ellipse">
            <a:avLst/>
          </a:prstGeom>
          <a:ln w="63500" cap="rnd">
            <a:solidFill>
              <a:schemeClr val="bg2"/>
            </a:solidFill>
          </a:ln>
          <a:effectLst>
            <a:outerShdw blurRad="381000" dist="292100" dir="540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2" name="Picture 8" descr="Jan Mohring">
            <a:extLst>
              <a:ext uri="{FF2B5EF4-FFF2-40B4-BE49-F238E27FC236}">
                <a16:creationId xmlns:a16="http://schemas.microsoft.com/office/drawing/2014/main" id="{ED16C918-DFAA-28CD-C51E-B7A72FC174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60576" y="1430758"/>
            <a:ext cx="1815102" cy="1834876"/>
          </a:xfrm>
          <a:prstGeom prst="ellipse">
            <a:avLst/>
          </a:prstGeom>
          <a:ln w="63500" cap="rnd">
            <a:solidFill>
              <a:schemeClr val="bg2"/>
            </a:solidFill>
          </a:ln>
          <a:effectLst>
            <a:outerShdw blurRad="381000" dist="292100" dir="540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4" name="Picture 10" descr="Neele Leithäuser">
            <a:extLst>
              <a:ext uri="{FF2B5EF4-FFF2-40B4-BE49-F238E27FC236}">
                <a16:creationId xmlns:a16="http://schemas.microsoft.com/office/drawing/2014/main" id="{601D23F5-93AD-F3F1-68B8-EED6A47513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2222" y="4051632"/>
            <a:ext cx="1815102" cy="1834876"/>
          </a:xfrm>
          <a:prstGeom prst="ellipse">
            <a:avLst/>
          </a:prstGeom>
          <a:ln w="63500" cap="rnd">
            <a:solidFill>
              <a:schemeClr val="bg2"/>
            </a:solidFill>
          </a:ln>
          <a:effectLst>
            <a:outerShdw blurRad="381000" dist="292100" dir="5400000" sx="-80000" sy="-18000" rotWithShape="0">
              <a:schemeClr val="bg2">
                <a:alpha val="0"/>
              </a:scheme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6" name="Picture 12" descr="Dr. Katja Schulze">
            <a:extLst>
              <a:ext uri="{FF2B5EF4-FFF2-40B4-BE49-F238E27FC236}">
                <a16:creationId xmlns:a16="http://schemas.microsoft.com/office/drawing/2014/main" id="{D6EECEDA-26E4-9C67-AA4E-0319CF1684E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81" t="879" r="81" b="15930"/>
          <a:stretch/>
        </p:blipFill>
        <p:spPr bwMode="auto">
          <a:xfrm>
            <a:off x="9241451" y="1442070"/>
            <a:ext cx="1809742" cy="1868131"/>
          </a:xfrm>
          <a:prstGeom prst="ellipse">
            <a:avLst/>
          </a:prstGeom>
          <a:ln w="63500" cap="rnd">
            <a:solidFill>
              <a:schemeClr val="bg2"/>
            </a:solidFill>
          </a:ln>
          <a:effectLst>
            <a:outerShdw blurRad="381000" dist="292100" dir="540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8" name="Picture 14" descr="Wo wir es wollen, können wir ganz fundamentale Weichen für die Zukunft  stellen“ • campus.leben • Freie Universität Berlin">
            <a:extLst>
              <a:ext uri="{FF2B5EF4-FFF2-40B4-BE49-F238E27FC236}">
                <a16:creationId xmlns:a16="http://schemas.microsoft.com/office/drawing/2014/main" id="{DB8E7122-32CA-23D8-1068-39C615CF525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898" t="2224" r="1898" b="24988"/>
          <a:stretch/>
        </p:blipFill>
        <p:spPr bwMode="auto">
          <a:xfrm>
            <a:off x="9224620" y="4018376"/>
            <a:ext cx="1809742" cy="1868132"/>
          </a:xfrm>
          <a:prstGeom prst="ellipse">
            <a:avLst/>
          </a:prstGeom>
          <a:ln w="63500" cap="rnd">
            <a:solidFill>
              <a:schemeClr val="bg2"/>
            </a:solidFill>
          </a:ln>
          <a:effectLst>
            <a:outerShdw blurRad="381000" dist="292100" dir="540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6" name="Grafik 9" descr="Ein Bild, das Text enthält.&#10;&#10;Beschreibung automatisch generiert.">
            <a:extLst>
              <a:ext uri="{FF2B5EF4-FFF2-40B4-BE49-F238E27FC236}">
                <a16:creationId xmlns:a16="http://schemas.microsoft.com/office/drawing/2014/main" id="{46024309-5A65-0A2F-2E31-D64017A21881}"/>
              </a:ext>
            </a:extLst>
          </p:cNvPr>
          <p:cNvPicPr>
            <a:picLocks noChangeAspect="1"/>
          </p:cNvPicPr>
          <p:nvPr/>
        </p:nvPicPr>
        <p:blipFill>
          <a:blip r:embed="rId12"/>
          <a:stretch>
            <a:fillRect/>
          </a:stretch>
        </p:blipFill>
        <p:spPr>
          <a:xfrm>
            <a:off x="693589" y="443742"/>
            <a:ext cx="2743200" cy="549712"/>
          </a:xfrm>
          <a:prstGeom prst="rect">
            <a:avLst/>
          </a:prstGeom>
        </p:spPr>
      </p:pic>
      <p:pic>
        <p:nvPicPr>
          <p:cNvPr id="27" name="Picture 4" descr="Bild">
            <a:extLst>
              <a:ext uri="{FF2B5EF4-FFF2-40B4-BE49-F238E27FC236}">
                <a16:creationId xmlns:a16="http://schemas.microsoft.com/office/drawing/2014/main" id="{CCB91286-828A-7E71-CBBB-2FA579AE1C0A}"/>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bright="6000" contrast="-9000"/>
                    </a14:imgEffect>
                  </a14:imgLayer>
                </a14:imgProps>
              </a:ext>
              <a:ext uri="{28A0092B-C50C-407E-A947-70E740481C1C}">
                <a14:useLocalDpi xmlns:a14="http://schemas.microsoft.com/office/drawing/2010/main" val="0"/>
              </a:ext>
            </a:extLst>
          </a:blip>
          <a:srcRect/>
          <a:stretch>
            <a:fillRect/>
          </a:stretch>
        </p:blipFill>
        <p:spPr bwMode="auto">
          <a:xfrm>
            <a:off x="1162993" y="1471265"/>
            <a:ext cx="1815102" cy="1809743"/>
          </a:xfrm>
          <a:prstGeom prst="ellipse">
            <a:avLst/>
          </a:prstGeom>
          <a:ln w="63500" cap="rnd">
            <a:solidFill>
              <a:schemeClr val="bg2"/>
            </a:solidFill>
          </a:ln>
          <a:effectLst>
            <a:outerShdw blurRad="381000" dist="292100" dir="540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cxnSp>
        <p:nvCxnSpPr>
          <p:cNvPr id="11" name="Gerader Verbinder 10">
            <a:extLst>
              <a:ext uri="{FF2B5EF4-FFF2-40B4-BE49-F238E27FC236}">
                <a16:creationId xmlns:a16="http://schemas.microsoft.com/office/drawing/2014/main" id="{E936DA21-8D3D-64F0-4CB1-6997FE2CF0FE}"/>
              </a:ext>
            </a:extLst>
          </p:cNvPr>
          <p:cNvCxnSpPr>
            <a:cxnSpLocks/>
          </p:cNvCxnSpPr>
          <p:nvPr/>
        </p:nvCxnSpPr>
        <p:spPr>
          <a:xfrm>
            <a:off x="0" y="443742"/>
            <a:ext cx="121920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4411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D0066CF-FB59-4C7D-8E91-55CD63206F0A}"/>
              </a:ext>
            </a:extLst>
          </p:cNvPr>
          <p:cNvSpPr txBox="1"/>
          <p:nvPr/>
        </p:nvSpPr>
        <p:spPr>
          <a:xfrm>
            <a:off x="2674278" y="-14471"/>
            <a:ext cx="828944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a:t>Konzepte, Methoden und Ansätze der Teilprojekte:</a:t>
            </a:r>
            <a:endParaRPr lang="de-DE"/>
          </a:p>
          <a:p>
            <a:pPr algn="ctr"/>
            <a:r>
              <a:rPr lang="de-DE" b="1"/>
              <a:t>Teilprojekt 1:   </a:t>
            </a:r>
            <a:r>
              <a:rPr lang="en-GB" b="1" err="1"/>
              <a:t>Selbstreferenzielle</a:t>
            </a:r>
            <a:r>
              <a:rPr lang="en-GB" b="1"/>
              <a:t> </a:t>
            </a:r>
            <a:r>
              <a:rPr lang="en-GB" b="1" err="1"/>
              <a:t>agentenbasierte</a:t>
            </a:r>
            <a:r>
              <a:rPr lang="en-GB" b="1"/>
              <a:t> </a:t>
            </a:r>
            <a:r>
              <a:rPr lang="en-GB" b="1" err="1"/>
              <a:t>Sozialsimulation</a:t>
            </a:r>
            <a:r>
              <a:rPr lang="en-GB" b="1"/>
              <a:t> </a:t>
            </a:r>
          </a:p>
        </p:txBody>
      </p:sp>
      <p:pic>
        <p:nvPicPr>
          <p:cNvPr id="19" name="Grafik 9" descr="Ein Bild, das Text enthält.&#10;&#10;Beschreibung automatisch generiert.">
            <a:extLst>
              <a:ext uri="{FF2B5EF4-FFF2-40B4-BE49-F238E27FC236}">
                <a16:creationId xmlns:a16="http://schemas.microsoft.com/office/drawing/2014/main" id="{E4635070-C114-8905-D487-01571405A75F}"/>
              </a:ext>
            </a:extLst>
          </p:cNvPr>
          <p:cNvPicPr>
            <a:picLocks noChangeAspect="1"/>
          </p:cNvPicPr>
          <p:nvPr/>
        </p:nvPicPr>
        <p:blipFill>
          <a:blip r:embed="rId3"/>
          <a:stretch>
            <a:fillRect/>
          </a:stretch>
        </p:blipFill>
        <p:spPr>
          <a:xfrm>
            <a:off x="2420" y="78266"/>
            <a:ext cx="2743200" cy="549712"/>
          </a:xfrm>
          <a:prstGeom prst="rect">
            <a:avLst/>
          </a:prstGeom>
        </p:spPr>
      </p:pic>
      <p:pic>
        <p:nvPicPr>
          <p:cNvPr id="21" name="Grafik 21">
            <a:extLst>
              <a:ext uri="{FF2B5EF4-FFF2-40B4-BE49-F238E27FC236}">
                <a16:creationId xmlns:a16="http://schemas.microsoft.com/office/drawing/2014/main" id="{B90E8F5B-E02F-3498-B569-B7C2AD73F1DF}"/>
              </a:ext>
            </a:extLst>
          </p:cNvPr>
          <p:cNvPicPr>
            <a:picLocks noChangeAspect="1"/>
          </p:cNvPicPr>
          <p:nvPr/>
        </p:nvPicPr>
        <p:blipFill>
          <a:blip r:embed="rId4"/>
          <a:stretch>
            <a:fillRect/>
          </a:stretch>
        </p:blipFill>
        <p:spPr>
          <a:xfrm>
            <a:off x="186712" y="1550336"/>
            <a:ext cx="11484864" cy="4647167"/>
          </a:xfrm>
          <a:prstGeom prst="rect">
            <a:avLst/>
          </a:prstGeom>
        </p:spPr>
      </p:pic>
      <p:sp>
        <p:nvSpPr>
          <p:cNvPr id="22" name="Textfeld 21">
            <a:extLst>
              <a:ext uri="{FF2B5EF4-FFF2-40B4-BE49-F238E27FC236}">
                <a16:creationId xmlns:a16="http://schemas.microsoft.com/office/drawing/2014/main" id="{A6520438-9C3C-14E0-21AC-08CC40815D58}"/>
              </a:ext>
            </a:extLst>
          </p:cNvPr>
          <p:cNvSpPr txBox="1"/>
          <p:nvPr/>
        </p:nvSpPr>
        <p:spPr>
          <a:xfrm>
            <a:off x="335297" y="1187689"/>
            <a:ext cx="96825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de-DE" u="sng"/>
          </a:p>
        </p:txBody>
      </p:sp>
      <p:sp>
        <p:nvSpPr>
          <p:cNvPr id="24" name="Textfeld 23">
            <a:extLst>
              <a:ext uri="{FF2B5EF4-FFF2-40B4-BE49-F238E27FC236}">
                <a16:creationId xmlns:a16="http://schemas.microsoft.com/office/drawing/2014/main" id="{409E433C-3D9D-4DEA-4F96-AA882FD824FD}"/>
              </a:ext>
            </a:extLst>
          </p:cNvPr>
          <p:cNvSpPr txBox="1"/>
          <p:nvPr/>
        </p:nvSpPr>
        <p:spPr>
          <a:xfrm>
            <a:off x="308264" y="5633605"/>
            <a:ext cx="102679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endParaRPr lang="de-DE"/>
          </a:p>
        </p:txBody>
      </p:sp>
    </p:spTree>
    <p:extLst>
      <p:ext uri="{BB962C8B-B14F-4D97-AF65-F5344CB8AC3E}">
        <p14:creationId xmlns:p14="http://schemas.microsoft.com/office/powerpoint/2010/main" val="130415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13">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Grafik 5">
            <a:extLst>
              <a:ext uri="{FF2B5EF4-FFF2-40B4-BE49-F238E27FC236}">
                <a16:creationId xmlns:a16="http://schemas.microsoft.com/office/drawing/2014/main" id="{8153E789-3A7E-41FC-3E7D-94DBD115505B}"/>
              </a:ext>
            </a:extLst>
          </p:cNvPr>
          <p:cNvPicPr>
            <a:picLocks noChangeAspect="1"/>
          </p:cNvPicPr>
          <p:nvPr/>
        </p:nvPicPr>
        <p:blipFill>
          <a:blip r:embed="rId3"/>
          <a:stretch>
            <a:fillRect/>
          </a:stretch>
        </p:blipFill>
        <p:spPr>
          <a:xfrm>
            <a:off x="2959013" y="1466"/>
            <a:ext cx="6833547" cy="6850735"/>
          </a:xfrm>
          <a:prstGeom prst="rect">
            <a:avLst/>
          </a:prstGeom>
        </p:spPr>
      </p:pic>
      <p:sp>
        <p:nvSpPr>
          <p:cNvPr id="3" name="Textfeld 2">
            <a:extLst>
              <a:ext uri="{FF2B5EF4-FFF2-40B4-BE49-F238E27FC236}">
                <a16:creationId xmlns:a16="http://schemas.microsoft.com/office/drawing/2014/main" id="{65E67735-BCC0-86F7-19E3-91CCE05F910A}"/>
              </a:ext>
            </a:extLst>
          </p:cNvPr>
          <p:cNvSpPr txBox="1"/>
          <p:nvPr/>
        </p:nvSpPr>
        <p:spPr>
          <a:xfrm>
            <a:off x="7934501" y="2202302"/>
            <a:ext cx="3770377" cy="357978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182880">
              <a:spcBef>
                <a:spcPts val="400"/>
              </a:spcBef>
              <a:spcAft>
                <a:spcPts val="400"/>
              </a:spcAft>
              <a:buFont typeface="Arial" panose="020B0604020202020204" pitchFamily="34" charset="0"/>
            </a:pPr>
            <a:r>
              <a:rPr lang="en-US" dirty="0">
                <a:solidFill>
                  <a:schemeClr val="bg2"/>
                </a:solidFill>
              </a:rPr>
              <a:t>Agent-Based C</a:t>
            </a:r>
            <a:r>
              <a:rPr lang="en-US" dirty="0">
                <a:solidFill>
                  <a:schemeClr val="tx1">
                    <a:lumMod val="85000"/>
                    <a:lumOff val="15000"/>
                  </a:schemeClr>
                </a:solidFill>
              </a:rPr>
              <a:t>ognitive Social </a:t>
            </a:r>
            <a:r>
              <a:rPr lang="en-US" dirty="0">
                <a:solidFill>
                  <a:schemeClr val="bg2"/>
                </a:solidFill>
              </a:rPr>
              <a:t>Simulation</a:t>
            </a:r>
          </a:p>
          <a:p>
            <a:pPr marL="182880" indent="-285750">
              <a:spcBef>
                <a:spcPts val="400"/>
              </a:spcBef>
              <a:spcAft>
                <a:spcPts val="400"/>
              </a:spcAft>
              <a:buFont typeface="Arial" panose="020B0604020202020204" pitchFamily="34" charset="0"/>
              <a:buChar char="-"/>
            </a:pPr>
            <a:endParaRPr lang="en-US">
              <a:solidFill>
                <a:schemeClr val="tx1">
                  <a:lumMod val="85000"/>
                  <a:lumOff val="15000"/>
                </a:schemeClr>
              </a:solidFill>
            </a:endParaRPr>
          </a:p>
          <a:p>
            <a:pPr marL="182880" indent="-285750">
              <a:spcBef>
                <a:spcPts val="400"/>
              </a:spcBef>
              <a:spcAft>
                <a:spcPts val="400"/>
              </a:spcAft>
              <a:buFont typeface="Arial" panose="020B0604020202020204" pitchFamily="34" charset="0"/>
              <a:buChar char="-"/>
            </a:pPr>
            <a:endParaRPr lang="en-US" dirty="0">
              <a:solidFill>
                <a:schemeClr val="bg2"/>
              </a:solidFill>
            </a:endParaRPr>
          </a:p>
        </p:txBody>
      </p:sp>
      <p:sp>
        <p:nvSpPr>
          <p:cNvPr id="2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Grafik 4" descr="Ein Bild, das Diagramm enthält.&#10;&#10;Beschreibung automatisch generiert.">
            <a:extLst>
              <a:ext uri="{FF2B5EF4-FFF2-40B4-BE49-F238E27FC236}">
                <a16:creationId xmlns:a16="http://schemas.microsoft.com/office/drawing/2014/main" id="{328B6987-03A5-1EBE-7AC1-745A69A38017}"/>
              </a:ext>
            </a:extLst>
          </p:cNvPr>
          <p:cNvPicPr>
            <a:picLocks noChangeAspect="1"/>
          </p:cNvPicPr>
          <p:nvPr/>
        </p:nvPicPr>
        <p:blipFill>
          <a:blip r:embed="rId4"/>
          <a:stretch>
            <a:fillRect/>
          </a:stretch>
        </p:blipFill>
        <p:spPr>
          <a:xfrm>
            <a:off x="728237" y="2386093"/>
            <a:ext cx="3218345" cy="3387731"/>
          </a:xfrm>
          <a:prstGeom prst="rect">
            <a:avLst/>
          </a:prstGeom>
        </p:spPr>
      </p:pic>
      <p:sp>
        <p:nvSpPr>
          <p:cNvPr id="2" name="Textfeld 1">
            <a:extLst>
              <a:ext uri="{FF2B5EF4-FFF2-40B4-BE49-F238E27FC236}">
                <a16:creationId xmlns:a16="http://schemas.microsoft.com/office/drawing/2014/main" id="{E5208899-47DE-727F-C4A9-7C16425DFC7D}"/>
              </a:ext>
            </a:extLst>
          </p:cNvPr>
          <p:cNvSpPr txBox="1"/>
          <p:nvPr/>
        </p:nvSpPr>
        <p:spPr>
          <a:xfrm>
            <a:off x="758952" y="420625"/>
            <a:ext cx="10667998" cy="132681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b="1" i="1" kern="1200" spc="100" baseline="0" dirty="0">
                <a:solidFill>
                  <a:schemeClr val="tx1">
                    <a:lumMod val="85000"/>
                    <a:lumOff val="15000"/>
                  </a:schemeClr>
                </a:solidFill>
                <a:latin typeface="+mj-lt"/>
                <a:ea typeface="+mj-ea"/>
                <a:cs typeface="+mj-cs"/>
              </a:rPr>
              <a:t>Agent-</a:t>
            </a:r>
            <a:r>
              <a:rPr lang="en-US" sz="6000" b="1" i="1" kern="1200" spc="100" baseline="0" dirty="0">
                <a:solidFill>
                  <a:schemeClr val="bg2"/>
                </a:solidFill>
                <a:latin typeface="+mj-lt"/>
                <a:ea typeface="+mj-ea"/>
                <a:cs typeface="+mj-cs"/>
              </a:rPr>
              <a:t>Based </a:t>
            </a:r>
            <a:r>
              <a:rPr lang="en-US" sz="6000" b="1" i="1" kern="1200" spc="100" baseline="0" err="1">
                <a:solidFill>
                  <a:schemeClr val="bg2"/>
                </a:solidFill>
                <a:latin typeface="+mj-lt"/>
                <a:ea typeface="+mj-ea"/>
                <a:cs typeface="+mj-cs"/>
              </a:rPr>
              <a:t>whatnow</a:t>
            </a:r>
            <a:r>
              <a:rPr lang="en-US" sz="6000" b="1" i="1" kern="1200" spc="100" baseline="0" dirty="0">
                <a:solidFill>
                  <a:schemeClr val="bg2"/>
                </a:solidFill>
                <a:latin typeface="+mj-lt"/>
                <a:ea typeface="+mj-ea"/>
                <a:cs typeface="+mj-cs"/>
              </a:rPr>
              <a:t>?</a:t>
            </a:r>
          </a:p>
        </p:txBody>
      </p:sp>
      <p:cxnSp>
        <p:nvCxnSpPr>
          <p:cNvPr id="6" name="Gerade Verbindung mit Pfeil 5">
            <a:extLst>
              <a:ext uri="{FF2B5EF4-FFF2-40B4-BE49-F238E27FC236}">
                <a16:creationId xmlns:a16="http://schemas.microsoft.com/office/drawing/2014/main" id="{C5BBEE28-5C89-5E48-C0C1-24FA0512AB08}"/>
              </a:ext>
            </a:extLst>
          </p:cNvPr>
          <p:cNvCxnSpPr/>
          <p:nvPr/>
        </p:nvCxnSpPr>
        <p:spPr>
          <a:xfrm flipH="1">
            <a:off x="726120" y="2381321"/>
            <a:ext cx="2271103" cy="1489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C512A567-A4F0-5537-00B3-C2BD022EA100}"/>
              </a:ext>
            </a:extLst>
          </p:cNvPr>
          <p:cNvCxnSpPr>
            <a:cxnSpLocks/>
          </p:cNvCxnSpPr>
          <p:nvPr/>
        </p:nvCxnSpPr>
        <p:spPr>
          <a:xfrm flipH="1">
            <a:off x="691744" y="5773080"/>
            <a:ext cx="2271103" cy="1489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7638CE33-2FB4-59A9-8584-A5092FC3933D}"/>
              </a:ext>
            </a:extLst>
          </p:cNvPr>
          <p:cNvCxnSpPr>
            <a:cxnSpLocks/>
          </p:cNvCxnSpPr>
          <p:nvPr/>
        </p:nvCxnSpPr>
        <p:spPr>
          <a:xfrm flipV="1">
            <a:off x="716954" y="2419133"/>
            <a:ext cx="20626" cy="335967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91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D0066CF-FB59-4C7D-8E91-55CD63206F0A}"/>
              </a:ext>
            </a:extLst>
          </p:cNvPr>
          <p:cNvSpPr txBox="1"/>
          <p:nvPr/>
        </p:nvSpPr>
        <p:spPr>
          <a:xfrm>
            <a:off x="2674278" y="-14471"/>
            <a:ext cx="828944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a:t>Konzepte, Methoden und Ansätze der Teilprojekte:</a:t>
            </a:r>
            <a:endParaRPr lang="de-DE"/>
          </a:p>
          <a:p>
            <a:pPr algn="ctr"/>
            <a:r>
              <a:rPr lang="de-DE" b="1"/>
              <a:t>Teilprojekt 1:   </a:t>
            </a:r>
            <a:r>
              <a:rPr lang="en-GB" b="1" err="1"/>
              <a:t>Selbstreferenzielle</a:t>
            </a:r>
            <a:r>
              <a:rPr lang="en-GB" b="1"/>
              <a:t> </a:t>
            </a:r>
            <a:r>
              <a:rPr lang="en-GB" b="1" err="1"/>
              <a:t>agentenbasierte</a:t>
            </a:r>
            <a:r>
              <a:rPr lang="en-GB" b="1"/>
              <a:t> </a:t>
            </a:r>
            <a:r>
              <a:rPr lang="en-GB" b="1" err="1"/>
              <a:t>Sozialsimulation</a:t>
            </a:r>
            <a:r>
              <a:rPr lang="en-GB" b="1"/>
              <a:t> </a:t>
            </a:r>
          </a:p>
        </p:txBody>
      </p:sp>
      <p:pic>
        <p:nvPicPr>
          <p:cNvPr id="19" name="Grafik 9" descr="Ein Bild, das Text enthält.&#10;&#10;Beschreibung automatisch generiert.">
            <a:extLst>
              <a:ext uri="{FF2B5EF4-FFF2-40B4-BE49-F238E27FC236}">
                <a16:creationId xmlns:a16="http://schemas.microsoft.com/office/drawing/2014/main" id="{E4635070-C114-8905-D487-01571405A75F}"/>
              </a:ext>
            </a:extLst>
          </p:cNvPr>
          <p:cNvPicPr>
            <a:picLocks noChangeAspect="1"/>
          </p:cNvPicPr>
          <p:nvPr/>
        </p:nvPicPr>
        <p:blipFill>
          <a:blip r:embed="rId2"/>
          <a:stretch>
            <a:fillRect/>
          </a:stretch>
        </p:blipFill>
        <p:spPr>
          <a:xfrm>
            <a:off x="2420" y="78266"/>
            <a:ext cx="2743200" cy="549712"/>
          </a:xfrm>
          <a:prstGeom prst="rect">
            <a:avLst/>
          </a:prstGeom>
        </p:spPr>
      </p:pic>
      <p:pic>
        <p:nvPicPr>
          <p:cNvPr id="21" name="Grafik 21">
            <a:extLst>
              <a:ext uri="{FF2B5EF4-FFF2-40B4-BE49-F238E27FC236}">
                <a16:creationId xmlns:a16="http://schemas.microsoft.com/office/drawing/2014/main" id="{B90E8F5B-E02F-3498-B569-B7C2AD73F1DF}"/>
              </a:ext>
            </a:extLst>
          </p:cNvPr>
          <p:cNvPicPr>
            <a:picLocks noChangeAspect="1"/>
          </p:cNvPicPr>
          <p:nvPr/>
        </p:nvPicPr>
        <p:blipFill>
          <a:blip r:embed="rId3"/>
          <a:stretch>
            <a:fillRect/>
          </a:stretch>
        </p:blipFill>
        <p:spPr>
          <a:xfrm>
            <a:off x="1034571" y="2441124"/>
            <a:ext cx="7556808" cy="3058773"/>
          </a:xfrm>
          <a:prstGeom prst="rect">
            <a:avLst/>
          </a:prstGeom>
        </p:spPr>
      </p:pic>
      <p:sp>
        <p:nvSpPr>
          <p:cNvPr id="22" name="Textfeld 21">
            <a:extLst>
              <a:ext uri="{FF2B5EF4-FFF2-40B4-BE49-F238E27FC236}">
                <a16:creationId xmlns:a16="http://schemas.microsoft.com/office/drawing/2014/main" id="{A6520438-9C3C-14E0-21AC-08CC40815D58}"/>
              </a:ext>
            </a:extLst>
          </p:cNvPr>
          <p:cNvSpPr txBox="1"/>
          <p:nvPr/>
        </p:nvSpPr>
        <p:spPr>
          <a:xfrm>
            <a:off x="335297" y="1187689"/>
            <a:ext cx="968251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u="sng"/>
              <a:t>Bestehendes </a:t>
            </a:r>
            <a:r>
              <a:rPr lang="de-DE" u="sng" err="1"/>
              <a:t>SoSAD</a:t>
            </a:r>
            <a:r>
              <a:rPr lang="de-DE" u="sng"/>
              <a:t> Modell:</a:t>
            </a:r>
            <a:endParaRPr lang="de-DE"/>
          </a:p>
          <a:p>
            <a:pPr marL="285750" indent="-285750">
              <a:buFont typeface="Arial"/>
              <a:buChar char="•"/>
            </a:pPr>
            <a:r>
              <a:rPr lang="de-DE"/>
              <a:t>Ortsbezogene Sicht auf Tagesabläufe, Kontaktverhalten und Infektionsgeschehen</a:t>
            </a:r>
          </a:p>
          <a:p>
            <a:pPr marL="285750" indent="-285750">
              <a:buFont typeface="Arial"/>
              <a:buChar char="•"/>
            </a:pPr>
            <a:r>
              <a:rPr lang="de-DE"/>
              <a:t>Infektionsgeschehen auf Basis des SEIR-Modells </a:t>
            </a:r>
          </a:p>
          <a:p>
            <a:pPr marL="285750" indent="-285750">
              <a:buFont typeface="Arial"/>
              <a:buChar char="•"/>
            </a:pPr>
            <a:r>
              <a:rPr lang="de-DE"/>
              <a:t>Agenten basierend auf Meldedaten der Stadt Kaiserslautern (ca. 100.000 Agenten) </a:t>
            </a:r>
          </a:p>
        </p:txBody>
      </p:sp>
      <p:sp>
        <p:nvSpPr>
          <p:cNvPr id="24" name="Textfeld 23">
            <a:extLst>
              <a:ext uri="{FF2B5EF4-FFF2-40B4-BE49-F238E27FC236}">
                <a16:creationId xmlns:a16="http://schemas.microsoft.com/office/drawing/2014/main" id="{409E433C-3D9D-4DEA-4F96-AA882FD824FD}"/>
              </a:ext>
            </a:extLst>
          </p:cNvPr>
          <p:cNvSpPr txBox="1"/>
          <p:nvPr/>
        </p:nvSpPr>
        <p:spPr>
          <a:xfrm>
            <a:off x="308264" y="5633605"/>
            <a:ext cx="1026794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de-DE">
                <a:ea typeface="+mn-lt"/>
                <a:cs typeface="+mn-lt"/>
              </a:rPr>
              <a:t>Definierte Tagesabläufe und vorgegebene Kontaktraten werden uniform befolgt</a:t>
            </a:r>
            <a:endParaRPr lang="en-US">
              <a:ea typeface="+mn-lt"/>
              <a:cs typeface="+mn-lt"/>
            </a:endParaRPr>
          </a:p>
          <a:p>
            <a:endParaRPr lang="de-DE"/>
          </a:p>
          <a:p>
            <a:pPr lvl="6"/>
            <a:r>
              <a:rPr lang="de-DE"/>
              <a:t>Ist das realistisch?</a:t>
            </a:r>
          </a:p>
          <a:p>
            <a:endParaRPr lang="de-DE"/>
          </a:p>
        </p:txBody>
      </p:sp>
      <p:sp>
        <p:nvSpPr>
          <p:cNvPr id="30" name="Pfeil: nach rechts 29">
            <a:extLst>
              <a:ext uri="{FF2B5EF4-FFF2-40B4-BE49-F238E27FC236}">
                <a16:creationId xmlns:a16="http://schemas.microsoft.com/office/drawing/2014/main" id="{06166A5E-C1F6-76B8-15D7-228524DA1E06}"/>
              </a:ext>
            </a:extLst>
          </p:cNvPr>
          <p:cNvSpPr/>
          <p:nvPr/>
        </p:nvSpPr>
        <p:spPr>
          <a:xfrm>
            <a:off x="2783931" y="6277978"/>
            <a:ext cx="294409" cy="207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0552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D0066CF-FB59-4C7D-8E91-55CD63206F0A}"/>
              </a:ext>
            </a:extLst>
          </p:cNvPr>
          <p:cNvSpPr txBox="1"/>
          <p:nvPr/>
        </p:nvSpPr>
        <p:spPr>
          <a:xfrm>
            <a:off x="2674278" y="-14471"/>
            <a:ext cx="828944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a:t>Konzepte, Methoden und Ansätze der Teilprojekte:</a:t>
            </a:r>
            <a:endParaRPr lang="de-DE"/>
          </a:p>
          <a:p>
            <a:pPr algn="ctr"/>
            <a:r>
              <a:rPr lang="de-DE" b="1"/>
              <a:t>Teilprojekt 1:   </a:t>
            </a:r>
            <a:r>
              <a:rPr lang="en-GB" b="1" err="1"/>
              <a:t>Selbstreferenzielle</a:t>
            </a:r>
            <a:r>
              <a:rPr lang="en-GB" b="1"/>
              <a:t> </a:t>
            </a:r>
            <a:r>
              <a:rPr lang="en-GB" b="1" err="1"/>
              <a:t>agentenbasierte</a:t>
            </a:r>
            <a:r>
              <a:rPr lang="en-GB" b="1"/>
              <a:t> </a:t>
            </a:r>
            <a:r>
              <a:rPr lang="en-GB" b="1" err="1"/>
              <a:t>Sozialsimulation</a:t>
            </a:r>
            <a:r>
              <a:rPr lang="en-GB" b="1"/>
              <a:t> </a:t>
            </a:r>
          </a:p>
        </p:txBody>
      </p:sp>
      <p:pic>
        <p:nvPicPr>
          <p:cNvPr id="19" name="Grafik 9" descr="Ein Bild, das Text enthält.&#10;&#10;Beschreibung automatisch generiert.">
            <a:extLst>
              <a:ext uri="{FF2B5EF4-FFF2-40B4-BE49-F238E27FC236}">
                <a16:creationId xmlns:a16="http://schemas.microsoft.com/office/drawing/2014/main" id="{E4635070-C114-8905-D487-01571405A75F}"/>
              </a:ext>
            </a:extLst>
          </p:cNvPr>
          <p:cNvPicPr>
            <a:picLocks noChangeAspect="1"/>
          </p:cNvPicPr>
          <p:nvPr/>
        </p:nvPicPr>
        <p:blipFill>
          <a:blip r:embed="rId2"/>
          <a:stretch>
            <a:fillRect/>
          </a:stretch>
        </p:blipFill>
        <p:spPr>
          <a:xfrm>
            <a:off x="2420" y="78266"/>
            <a:ext cx="2743200" cy="549712"/>
          </a:xfrm>
          <a:prstGeom prst="rect">
            <a:avLst/>
          </a:prstGeom>
        </p:spPr>
      </p:pic>
      <p:pic>
        <p:nvPicPr>
          <p:cNvPr id="4" name="Grafik 3">
            <a:extLst>
              <a:ext uri="{FF2B5EF4-FFF2-40B4-BE49-F238E27FC236}">
                <a16:creationId xmlns:a16="http://schemas.microsoft.com/office/drawing/2014/main" id="{510BD3BF-006C-67DA-A942-FF041E5733F0}"/>
              </a:ext>
            </a:extLst>
          </p:cNvPr>
          <p:cNvPicPr>
            <a:picLocks noChangeAspect="1"/>
          </p:cNvPicPr>
          <p:nvPr/>
        </p:nvPicPr>
        <p:blipFill>
          <a:blip r:embed="rId3"/>
          <a:stretch>
            <a:fillRect/>
          </a:stretch>
        </p:blipFill>
        <p:spPr>
          <a:xfrm>
            <a:off x="673424" y="2954190"/>
            <a:ext cx="9898564" cy="2411530"/>
          </a:xfrm>
          <a:prstGeom prst="rect">
            <a:avLst/>
          </a:prstGeom>
        </p:spPr>
      </p:pic>
      <p:sp>
        <p:nvSpPr>
          <p:cNvPr id="5" name="Textfeld 2">
            <a:extLst>
              <a:ext uri="{FF2B5EF4-FFF2-40B4-BE49-F238E27FC236}">
                <a16:creationId xmlns:a16="http://schemas.microsoft.com/office/drawing/2014/main" id="{227E3676-B600-3E24-0504-18BE646566DD}"/>
              </a:ext>
            </a:extLst>
          </p:cNvPr>
          <p:cNvSpPr txBox="1"/>
          <p:nvPr/>
        </p:nvSpPr>
        <p:spPr>
          <a:xfrm>
            <a:off x="485987" y="1270795"/>
            <a:ext cx="11580541"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u="sng"/>
              <a:t>Erweiterung:</a:t>
            </a:r>
            <a:endParaRPr lang="de-DE"/>
          </a:p>
          <a:p>
            <a:pPr marL="285750" indent="-285750">
              <a:buFont typeface="Arial"/>
              <a:buChar char="•"/>
            </a:pPr>
            <a:r>
              <a:rPr lang="de-DE"/>
              <a:t>Kognitive und soziale Mechanismen zur Entscheidungsfindung </a:t>
            </a:r>
          </a:p>
          <a:p>
            <a:pPr marL="285750" indent="-285750">
              <a:buFont typeface="Arial"/>
              <a:buChar char="•"/>
            </a:pPr>
            <a:r>
              <a:rPr lang="de-DE"/>
              <a:t>Situationsbewusstsein: aktuelle Lage und Prognose wird bei der Tagesplanung berücksichtigt</a:t>
            </a:r>
          </a:p>
          <a:p>
            <a:pPr marL="285750" indent="-285750">
              <a:buFont typeface="Arial"/>
              <a:buChar char="•"/>
            </a:pPr>
            <a:r>
              <a:rPr lang="de-DE"/>
              <a:t>Entscheidung über freiwillige Schutzmaßnahmen und Nichtbeachtung von Auflagen</a:t>
            </a:r>
          </a:p>
          <a:p>
            <a:pPr marL="285750" indent="-285750">
              <a:buFont typeface="Arial"/>
              <a:buChar char="•"/>
            </a:pPr>
            <a:r>
              <a:rPr lang="de-DE"/>
              <a:t>Verhalten von Kontaktpersonen und Erfahrungen werden berücksichtigt </a:t>
            </a:r>
          </a:p>
        </p:txBody>
      </p:sp>
      <p:sp>
        <p:nvSpPr>
          <p:cNvPr id="3" name="Textfeld 2">
            <a:extLst>
              <a:ext uri="{FF2B5EF4-FFF2-40B4-BE49-F238E27FC236}">
                <a16:creationId xmlns:a16="http://schemas.microsoft.com/office/drawing/2014/main" id="{4AF07E1A-D8B2-A81A-6FA4-D5F79EC1D08C}"/>
              </a:ext>
            </a:extLst>
          </p:cNvPr>
          <p:cNvSpPr txBox="1"/>
          <p:nvPr/>
        </p:nvSpPr>
        <p:spPr>
          <a:xfrm>
            <a:off x="1045976" y="5630014"/>
            <a:ext cx="909516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u="sng"/>
              <a:t>Zentrale Fragestellung: </a:t>
            </a:r>
          </a:p>
          <a:p>
            <a:pPr algn="ctr"/>
            <a:r>
              <a:rPr lang="de-DE"/>
              <a:t>Welchen Einfluss haben simulationsbasierte Vorhersagen auf die Entscheidungsfindung von situationsbewussten, lernenden und sozialen Agenten?</a:t>
            </a:r>
          </a:p>
        </p:txBody>
      </p:sp>
    </p:spTree>
    <p:extLst>
      <p:ext uri="{BB962C8B-B14F-4D97-AF65-F5344CB8AC3E}">
        <p14:creationId xmlns:p14="http://schemas.microsoft.com/office/powerpoint/2010/main" val="395474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D0066CF-FB59-4C7D-8E91-55CD63206F0A}"/>
              </a:ext>
            </a:extLst>
          </p:cNvPr>
          <p:cNvSpPr txBox="1"/>
          <p:nvPr/>
        </p:nvSpPr>
        <p:spPr>
          <a:xfrm>
            <a:off x="2674278" y="-14471"/>
            <a:ext cx="828944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a:t>Konzepte, Methoden und Ansätze der Teilprojekte:</a:t>
            </a:r>
            <a:endParaRPr lang="de-DE"/>
          </a:p>
          <a:p>
            <a:pPr algn="ctr"/>
            <a:r>
              <a:rPr lang="de-DE" b="1"/>
              <a:t>Teilprojekt 1:   </a:t>
            </a:r>
            <a:r>
              <a:rPr lang="en-GB" b="1" err="1"/>
              <a:t>Selbstreferenzielle</a:t>
            </a:r>
            <a:r>
              <a:rPr lang="en-GB" b="1"/>
              <a:t> </a:t>
            </a:r>
            <a:r>
              <a:rPr lang="en-GB" b="1" err="1"/>
              <a:t>agentenbasierte</a:t>
            </a:r>
            <a:r>
              <a:rPr lang="en-GB" b="1"/>
              <a:t> </a:t>
            </a:r>
            <a:r>
              <a:rPr lang="en-GB" b="1" err="1"/>
              <a:t>Sozialsimulation</a:t>
            </a:r>
            <a:r>
              <a:rPr lang="en-GB" b="1"/>
              <a:t> </a:t>
            </a:r>
          </a:p>
        </p:txBody>
      </p:sp>
      <p:pic>
        <p:nvPicPr>
          <p:cNvPr id="19" name="Grafik 9" descr="Ein Bild, das Text enthält.&#10;&#10;Beschreibung automatisch generiert.">
            <a:extLst>
              <a:ext uri="{FF2B5EF4-FFF2-40B4-BE49-F238E27FC236}">
                <a16:creationId xmlns:a16="http://schemas.microsoft.com/office/drawing/2014/main" id="{E4635070-C114-8905-D487-01571405A75F}"/>
              </a:ext>
            </a:extLst>
          </p:cNvPr>
          <p:cNvPicPr>
            <a:picLocks noChangeAspect="1"/>
          </p:cNvPicPr>
          <p:nvPr/>
        </p:nvPicPr>
        <p:blipFill>
          <a:blip r:embed="rId3"/>
          <a:stretch>
            <a:fillRect/>
          </a:stretch>
        </p:blipFill>
        <p:spPr>
          <a:xfrm>
            <a:off x="2420" y="78266"/>
            <a:ext cx="2743200" cy="549712"/>
          </a:xfrm>
          <a:prstGeom prst="rect">
            <a:avLst/>
          </a:prstGeom>
        </p:spPr>
      </p:pic>
      <p:sp>
        <p:nvSpPr>
          <p:cNvPr id="6" name="Textfeld 5">
            <a:extLst>
              <a:ext uri="{FF2B5EF4-FFF2-40B4-BE49-F238E27FC236}">
                <a16:creationId xmlns:a16="http://schemas.microsoft.com/office/drawing/2014/main" id="{3B9FD977-7BD5-31C7-4BE5-AF3CE05F6020}"/>
              </a:ext>
            </a:extLst>
          </p:cNvPr>
          <p:cNvSpPr txBox="1"/>
          <p:nvPr/>
        </p:nvSpPr>
        <p:spPr>
          <a:xfrm>
            <a:off x="1010811" y="1531202"/>
            <a:ext cx="109114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de-DE"/>
              <a:t>V</a:t>
            </a:r>
            <a:r>
              <a:rPr lang="de-DE">
                <a:ea typeface="+mn-lt"/>
                <a:cs typeface="+mn-lt"/>
              </a:rPr>
              <a:t>ertrauen in Institutionen und Vorhersagen:</a:t>
            </a:r>
            <a:endParaRPr lang="en-US">
              <a:ea typeface="+mn-lt"/>
              <a:cs typeface="+mn-lt"/>
            </a:endParaRPr>
          </a:p>
          <a:p>
            <a:pPr marL="285750" indent="-285750">
              <a:buFont typeface="Arial,Sans-Serif"/>
              <a:buChar char="•"/>
            </a:pPr>
            <a:r>
              <a:rPr lang="de-DE">
                <a:ea typeface="+mn-lt"/>
                <a:cs typeface="+mn-lt"/>
              </a:rPr>
              <a:t>Zusammenspiel aus Vorhersagen, Epidemielage, Vertrauen in Institutionen und Risikowahrnehmung </a:t>
            </a:r>
            <a:endParaRPr lang="en-US">
              <a:ea typeface="+mn-lt"/>
              <a:cs typeface="+mn-lt"/>
            </a:endParaRPr>
          </a:p>
          <a:p>
            <a:pPr marL="285750" indent="-285750">
              <a:buFont typeface="Arial,Sans-Serif"/>
              <a:buChar char="•"/>
            </a:pPr>
            <a:r>
              <a:rPr lang="de-DE">
                <a:ea typeface="+mn-lt"/>
                <a:cs typeface="+mn-lt"/>
              </a:rPr>
              <a:t>Konzentration auf "offizielle" Kommunikation und Kommunikationsstrategien</a:t>
            </a:r>
            <a:endParaRPr lang="en-US">
              <a:ea typeface="+mn-lt"/>
              <a:cs typeface="+mn-lt"/>
            </a:endParaRPr>
          </a:p>
          <a:p>
            <a:pPr marL="285750" indent="-285750">
              <a:buFont typeface="Arial"/>
              <a:buChar char="•"/>
            </a:pPr>
            <a:endParaRPr lang="de-DE"/>
          </a:p>
        </p:txBody>
      </p:sp>
      <p:grpSp>
        <p:nvGrpSpPr>
          <p:cNvPr id="8" name="Gruppieren 7">
            <a:extLst>
              <a:ext uri="{FF2B5EF4-FFF2-40B4-BE49-F238E27FC236}">
                <a16:creationId xmlns:a16="http://schemas.microsoft.com/office/drawing/2014/main" id="{6B549C2A-FBB6-179D-1497-E9CEF9D273B9}"/>
              </a:ext>
            </a:extLst>
          </p:cNvPr>
          <p:cNvGrpSpPr/>
          <p:nvPr/>
        </p:nvGrpSpPr>
        <p:grpSpPr>
          <a:xfrm>
            <a:off x="757057" y="3363069"/>
            <a:ext cx="9898564" cy="2411530"/>
            <a:chOff x="1258862" y="2712581"/>
            <a:chExt cx="9898564" cy="2411530"/>
          </a:xfrm>
        </p:grpSpPr>
        <p:pic>
          <p:nvPicPr>
            <p:cNvPr id="4" name="Grafik 3">
              <a:extLst>
                <a:ext uri="{FF2B5EF4-FFF2-40B4-BE49-F238E27FC236}">
                  <a16:creationId xmlns:a16="http://schemas.microsoft.com/office/drawing/2014/main" id="{FB75F131-5F6C-79D6-D3A8-FF03AB2F6CD0}"/>
                </a:ext>
              </a:extLst>
            </p:cNvPr>
            <p:cNvPicPr>
              <a:picLocks noChangeAspect="1"/>
            </p:cNvPicPr>
            <p:nvPr/>
          </p:nvPicPr>
          <p:blipFill>
            <a:blip r:embed="rId4"/>
            <a:stretch>
              <a:fillRect/>
            </a:stretch>
          </p:blipFill>
          <p:spPr>
            <a:xfrm>
              <a:off x="1258862" y="2712581"/>
              <a:ext cx="9898564" cy="2411530"/>
            </a:xfrm>
            <a:prstGeom prst="rect">
              <a:avLst/>
            </a:prstGeom>
          </p:spPr>
        </p:pic>
        <p:sp>
          <p:nvSpPr>
            <p:cNvPr id="5" name="Ellipse 4">
              <a:extLst>
                <a:ext uri="{FF2B5EF4-FFF2-40B4-BE49-F238E27FC236}">
                  <a16:creationId xmlns:a16="http://schemas.microsoft.com/office/drawing/2014/main" id="{D697482D-BD9B-1700-AC64-174FF70D548D}"/>
                </a:ext>
              </a:extLst>
            </p:cNvPr>
            <p:cNvSpPr/>
            <p:nvPr/>
          </p:nvSpPr>
          <p:spPr>
            <a:xfrm>
              <a:off x="4049751" y="2934629"/>
              <a:ext cx="1867828" cy="91068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CB17C258-6912-34F6-A080-38AEF6B9F743}"/>
                </a:ext>
              </a:extLst>
            </p:cNvPr>
            <p:cNvSpPr/>
            <p:nvPr/>
          </p:nvSpPr>
          <p:spPr>
            <a:xfrm>
              <a:off x="8024696" y="3424818"/>
              <a:ext cx="1691267" cy="110582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694027963"/>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6" descr="Chart, waterfall chart&#10;&#10;Description automatically generated">
            <a:extLst>
              <a:ext uri="{FF2B5EF4-FFF2-40B4-BE49-F238E27FC236}">
                <a16:creationId xmlns:a16="http://schemas.microsoft.com/office/drawing/2014/main" id="{C703795A-ED40-7DA5-DE2A-225EB9D232FC}"/>
              </a:ext>
            </a:extLst>
          </p:cNvPr>
          <p:cNvPicPr>
            <a:picLocks noChangeAspect="1"/>
          </p:cNvPicPr>
          <p:nvPr/>
        </p:nvPicPr>
        <p:blipFill>
          <a:blip r:embed="rId2"/>
          <a:stretch>
            <a:fillRect/>
          </a:stretch>
        </p:blipFill>
        <p:spPr>
          <a:xfrm>
            <a:off x="7078640" y="2554664"/>
            <a:ext cx="4506035" cy="4057421"/>
          </a:xfrm>
          <a:prstGeom prst="rect">
            <a:avLst/>
          </a:prstGeom>
        </p:spPr>
      </p:pic>
      <p:sp>
        <p:nvSpPr>
          <p:cNvPr id="2" name="Textfeld 1">
            <a:extLst>
              <a:ext uri="{FF2B5EF4-FFF2-40B4-BE49-F238E27FC236}">
                <a16:creationId xmlns:a16="http://schemas.microsoft.com/office/drawing/2014/main" id="{0D0066CF-FB59-4C7D-8E91-55CD63206F0A}"/>
              </a:ext>
            </a:extLst>
          </p:cNvPr>
          <p:cNvSpPr txBox="1"/>
          <p:nvPr/>
        </p:nvSpPr>
        <p:spPr>
          <a:xfrm>
            <a:off x="2674278" y="-14471"/>
            <a:ext cx="828944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a:t>Konzepte, Methoden und Ansätze der Teilprojekte:</a:t>
            </a:r>
            <a:endParaRPr lang="de-DE"/>
          </a:p>
          <a:p>
            <a:pPr algn="ctr"/>
            <a:r>
              <a:rPr lang="de-DE" b="1"/>
              <a:t>Teilprojekt 2:   Optimale Interventionen im Feedback-Loop</a:t>
            </a:r>
            <a:r>
              <a:rPr lang="en-GB" b="1"/>
              <a:t> </a:t>
            </a:r>
          </a:p>
        </p:txBody>
      </p:sp>
      <p:pic>
        <p:nvPicPr>
          <p:cNvPr id="3" name="Grafik 10">
            <a:extLst>
              <a:ext uri="{FF2B5EF4-FFF2-40B4-BE49-F238E27FC236}">
                <a16:creationId xmlns:a16="http://schemas.microsoft.com/office/drawing/2014/main" id="{2FF1066B-2A85-077F-AAC2-526939FAB6BF}"/>
              </a:ext>
            </a:extLst>
          </p:cNvPr>
          <p:cNvPicPr>
            <a:picLocks noChangeAspect="1"/>
          </p:cNvPicPr>
          <p:nvPr/>
        </p:nvPicPr>
        <p:blipFill>
          <a:blip r:embed="rId3"/>
          <a:stretch>
            <a:fillRect/>
          </a:stretch>
        </p:blipFill>
        <p:spPr>
          <a:xfrm>
            <a:off x="-1351" y="-165293"/>
            <a:ext cx="2095500" cy="981075"/>
          </a:xfrm>
          <a:prstGeom prst="rect">
            <a:avLst/>
          </a:prstGeom>
        </p:spPr>
      </p:pic>
      <p:sp>
        <p:nvSpPr>
          <p:cNvPr id="5" name="Textfeld 21">
            <a:extLst>
              <a:ext uri="{FF2B5EF4-FFF2-40B4-BE49-F238E27FC236}">
                <a16:creationId xmlns:a16="http://schemas.microsoft.com/office/drawing/2014/main" id="{6DEEAF3F-760C-8189-F14D-A7BE352450F8}"/>
              </a:ext>
            </a:extLst>
          </p:cNvPr>
          <p:cNvSpPr txBox="1"/>
          <p:nvPr/>
        </p:nvSpPr>
        <p:spPr>
          <a:xfrm>
            <a:off x="335297" y="1187689"/>
            <a:ext cx="968251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u="sng"/>
              <a:t>Bestehendes </a:t>
            </a:r>
            <a:r>
              <a:rPr lang="de-DE" u="sng" err="1"/>
              <a:t>EpideMSE</a:t>
            </a:r>
            <a:r>
              <a:rPr lang="de-DE" u="sng"/>
              <a:t>-Modell:</a:t>
            </a:r>
            <a:endParaRPr lang="de-DE"/>
          </a:p>
          <a:p>
            <a:pPr marL="285750" indent="-285750">
              <a:buFont typeface="Arial"/>
              <a:buChar char="•"/>
            </a:pPr>
            <a:r>
              <a:rPr lang="de-DE"/>
              <a:t>Altersaufgelöstes, </a:t>
            </a:r>
            <a:r>
              <a:rPr lang="de-DE" err="1"/>
              <a:t>kohortenbasiertes</a:t>
            </a:r>
            <a:r>
              <a:rPr lang="de-DE"/>
              <a:t> Integralgleichungsmodell</a:t>
            </a:r>
          </a:p>
          <a:p>
            <a:pPr marL="285750" indent="-285750">
              <a:buFont typeface="Arial"/>
              <a:buChar char="•"/>
            </a:pPr>
            <a:r>
              <a:rPr lang="de-DE"/>
              <a:t>Prognostiziert Inzidenz, Sterbeinzidenz, Hospitalisierung, Intensivbettenbelegung, Dunkelziffer</a:t>
            </a:r>
          </a:p>
          <a:p>
            <a:pPr marL="285750" indent="-285750">
              <a:buFont typeface="Arial"/>
              <a:buChar char="•"/>
            </a:pPr>
            <a:r>
              <a:rPr lang="de-DE"/>
              <a:t>Berücksichtigt Kontakte, Impfen, Testen, schwindende Immunität</a:t>
            </a:r>
          </a:p>
          <a:p>
            <a:pPr marL="285750" indent="-285750">
              <a:buFont typeface="Arial"/>
              <a:buChar char="•"/>
            </a:pPr>
            <a:r>
              <a:rPr lang="de-DE"/>
              <a:t>Parameter werden anhand historischer Fall- und Sterbezahlen kalibriert </a:t>
            </a:r>
          </a:p>
        </p:txBody>
      </p:sp>
      <p:sp>
        <p:nvSpPr>
          <p:cNvPr id="7" name="TextBox 6">
            <a:extLst>
              <a:ext uri="{FF2B5EF4-FFF2-40B4-BE49-F238E27FC236}">
                <a16:creationId xmlns:a16="http://schemas.microsoft.com/office/drawing/2014/main" id="{171F1961-6E6A-63AE-6DBB-392EDCE1678A}"/>
              </a:ext>
            </a:extLst>
          </p:cNvPr>
          <p:cNvSpPr txBox="1"/>
          <p:nvPr/>
        </p:nvSpPr>
        <p:spPr>
          <a:xfrm>
            <a:off x="8215952" y="3666697"/>
            <a:ext cx="878006" cy="307777"/>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err="1">
                <a:solidFill>
                  <a:srgbClr val="FFAA00"/>
                </a:solidFill>
              </a:rPr>
              <a:t>Infektiös</a:t>
            </a:r>
            <a:endParaRPr lang="en-US" sz="1400">
              <a:solidFill>
                <a:srgbClr val="FFAA00"/>
              </a:solidFill>
            </a:endParaRPr>
          </a:p>
        </p:txBody>
      </p:sp>
      <p:sp>
        <p:nvSpPr>
          <p:cNvPr id="8" name="TextBox 7">
            <a:extLst>
              <a:ext uri="{FF2B5EF4-FFF2-40B4-BE49-F238E27FC236}">
                <a16:creationId xmlns:a16="http://schemas.microsoft.com/office/drawing/2014/main" id="{33DA947A-8372-40C6-E2F6-A840EF04DA10}"/>
              </a:ext>
            </a:extLst>
          </p:cNvPr>
          <p:cNvSpPr txBox="1"/>
          <p:nvPr/>
        </p:nvSpPr>
        <p:spPr>
          <a:xfrm>
            <a:off x="9910548" y="2969884"/>
            <a:ext cx="129645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err="1">
                <a:solidFill>
                  <a:schemeClr val="accent3">
                    <a:lumMod val="75000"/>
                  </a:schemeClr>
                </a:solidFill>
              </a:rPr>
              <a:t>ungeschützt</a:t>
            </a:r>
          </a:p>
        </p:txBody>
      </p:sp>
      <p:sp>
        <p:nvSpPr>
          <p:cNvPr id="9" name="TextBox 8">
            <a:extLst>
              <a:ext uri="{FF2B5EF4-FFF2-40B4-BE49-F238E27FC236}">
                <a16:creationId xmlns:a16="http://schemas.microsoft.com/office/drawing/2014/main" id="{37D732E8-3BC5-1157-2F7A-0BAA7123C709}"/>
              </a:ext>
            </a:extLst>
          </p:cNvPr>
          <p:cNvSpPr txBox="1"/>
          <p:nvPr/>
        </p:nvSpPr>
        <p:spPr>
          <a:xfrm>
            <a:off x="10354101" y="3609831"/>
            <a:ext cx="164222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solidFill>
                  <a:schemeClr val="accent5">
                    <a:lumMod val="75000"/>
                  </a:schemeClr>
                </a:solidFill>
              </a:rPr>
              <a:t>Neuinfektionen</a:t>
            </a:r>
          </a:p>
        </p:txBody>
      </p:sp>
      <p:sp>
        <p:nvSpPr>
          <p:cNvPr id="10" name="TextBox 9">
            <a:extLst>
              <a:ext uri="{FF2B5EF4-FFF2-40B4-BE49-F238E27FC236}">
                <a16:creationId xmlns:a16="http://schemas.microsoft.com/office/drawing/2014/main" id="{B81D9341-E5A7-F5F9-E1FD-560518E91484}"/>
              </a:ext>
            </a:extLst>
          </p:cNvPr>
          <p:cNvSpPr txBox="1"/>
          <p:nvPr/>
        </p:nvSpPr>
        <p:spPr>
          <a:xfrm>
            <a:off x="7761026" y="5349920"/>
            <a:ext cx="13101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err="1"/>
              <a:t>unentdeckt</a:t>
            </a:r>
          </a:p>
        </p:txBody>
      </p:sp>
      <p:sp>
        <p:nvSpPr>
          <p:cNvPr id="11" name="TextBox 10">
            <a:extLst>
              <a:ext uri="{FF2B5EF4-FFF2-40B4-BE49-F238E27FC236}">
                <a16:creationId xmlns:a16="http://schemas.microsoft.com/office/drawing/2014/main" id="{DADCF90C-00A0-28F7-BE68-9F7ADF2439FB}"/>
              </a:ext>
            </a:extLst>
          </p:cNvPr>
          <p:cNvSpPr txBox="1"/>
          <p:nvPr/>
        </p:nvSpPr>
        <p:spPr>
          <a:xfrm>
            <a:off x="7749653" y="5566010"/>
            <a:ext cx="108272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err="1"/>
              <a:t>entdeckt</a:t>
            </a:r>
          </a:p>
        </p:txBody>
      </p:sp>
      <p:sp>
        <p:nvSpPr>
          <p:cNvPr id="12" name="TextBox 11">
            <a:extLst>
              <a:ext uri="{FF2B5EF4-FFF2-40B4-BE49-F238E27FC236}">
                <a16:creationId xmlns:a16="http://schemas.microsoft.com/office/drawing/2014/main" id="{E9F7512B-2639-540F-2339-6C2E95A66A3D}"/>
              </a:ext>
            </a:extLst>
          </p:cNvPr>
          <p:cNvSpPr txBox="1"/>
          <p:nvPr/>
        </p:nvSpPr>
        <p:spPr>
          <a:xfrm>
            <a:off x="6100547" y="5372666"/>
            <a:ext cx="146940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err="1">
                <a:solidFill>
                  <a:schemeClr val="bg1">
                    <a:lumMod val="50000"/>
                  </a:schemeClr>
                </a:solidFill>
              </a:rPr>
              <a:t>Neuinfektionen</a:t>
            </a:r>
            <a:endParaRPr lang="en-US">
              <a:solidFill>
                <a:schemeClr val="bg1">
                  <a:lumMod val="50000"/>
                </a:schemeClr>
              </a:solidFill>
            </a:endParaRPr>
          </a:p>
        </p:txBody>
      </p:sp>
      <p:pic>
        <p:nvPicPr>
          <p:cNvPr id="14" name="Picture 14" descr="Chart, line chart&#10;&#10;Description automatically generated">
            <a:extLst>
              <a:ext uri="{FF2B5EF4-FFF2-40B4-BE49-F238E27FC236}">
                <a16:creationId xmlns:a16="http://schemas.microsoft.com/office/drawing/2014/main" id="{F8CC3F79-C24C-965A-2109-E169380981C1}"/>
              </a:ext>
            </a:extLst>
          </p:cNvPr>
          <p:cNvPicPr>
            <a:picLocks noChangeAspect="1"/>
          </p:cNvPicPr>
          <p:nvPr/>
        </p:nvPicPr>
        <p:blipFill>
          <a:blip r:embed="rId4"/>
          <a:stretch>
            <a:fillRect/>
          </a:stretch>
        </p:blipFill>
        <p:spPr>
          <a:xfrm>
            <a:off x="709684" y="3276031"/>
            <a:ext cx="4460543" cy="3331191"/>
          </a:xfrm>
          <a:prstGeom prst="rect">
            <a:avLst/>
          </a:prstGeom>
        </p:spPr>
      </p:pic>
    </p:spTree>
    <p:extLst>
      <p:ext uri="{BB962C8B-B14F-4D97-AF65-F5344CB8AC3E}">
        <p14:creationId xmlns:p14="http://schemas.microsoft.com/office/powerpoint/2010/main" val="52613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D0066CF-FB59-4C7D-8E91-55CD63206F0A}"/>
              </a:ext>
            </a:extLst>
          </p:cNvPr>
          <p:cNvSpPr txBox="1"/>
          <p:nvPr/>
        </p:nvSpPr>
        <p:spPr>
          <a:xfrm>
            <a:off x="2674278" y="-14471"/>
            <a:ext cx="828944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a:t>Konzepte, Methoden und Ansätze der Teilprojekte:</a:t>
            </a:r>
            <a:endParaRPr lang="de-DE"/>
          </a:p>
          <a:p>
            <a:pPr algn="ctr"/>
            <a:r>
              <a:rPr lang="de-DE" b="1"/>
              <a:t>Teilprojekt 2:   Optimale Interventionen im Feedback-Loop</a:t>
            </a:r>
            <a:r>
              <a:rPr lang="en-GB" b="1"/>
              <a:t> </a:t>
            </a:r>
          </a:p>
        </p:txBody>
      </p:sp>
      <p:pic>
        <p:nvPicPr>
          <p:cNvPr id="3" name="Grafik 10">
            <a:extLst>
              <a:ext uri="{FF2B5EF4-FFF2-40B4-BE49-F238E27FC236}">
                <a16:creationId xmlns:a16="http://schemas.microsoft.com/office/drawing/2014/main" id="{2FF1066B-2A85-077F-AAC2-526939FAB6BF}"/>
              </a:ext>
            </a:extLst>
          </p:cNvPr>
          <p:cNvPicPr>
            <a:picLocks noChangeAspect="1"/>
          </p:cNvPicPr>
          <p:nvPr/>
        </p:nvPicPr>
        <p:blipFill>
          <a:blip r:embed="rId3"/>
          <a:stretch>
            <a:fillRect/>
          </a:stretch>
        </p:blipFill>
        <p:spPr>
          <a:xfrm>
            <a:off x="-1351" y="-165293"/>
            <a:ext cx="2095500" cy="981075"/>
          </a:xfrm>
          <a:prstGeom prst="rect">
            <a:avLst/>
          </a:prstGeom>
        </p:spPr>
      </p:pic>
      <p:sp>
        <p:nvSpPr>
          <p:cNvPr id="5" name="Textfeld 21">
            <a:extLst>
              <a:ext uri="{FF2B5EF4-FFF2-40B4-BE49-F238E27FC236}">
                <a16:creationId xmlns:a16="http://schemas.microsoft.com/office/drawing/2014/main" id="{5CD4E45C-4340-E5B6-A71B-8EEB5D530C46}"/>
              </a:ext>
            </a:extLst>
          </p:cNvPr>
          <p:cNvSpPr txBox="1"/>
          <p:nvPr/>
        </p:nvSpPr>
        <p:spPr>
          <a:xfrm>
            <a:off x="335297" y="1187689"/>
            <a:ext cx="968251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u="sng"/>
              <a:t>Forschungsziele:</a:t>
            </a:r>
            <a:endParaRPr lang="de-DE"/>
          </a:p>
          <a:p>
            <a:pPr marL="285750" indent="-285750">
              <a:buFont typeface="Arial"/>
              <a:buChar char="•"/>
            </a:pPr>
            <a:r>
              <a:rPr lang="de-DE"/>
              <a:t>Berücksichtigung der Rückkopplung psychologischer Zustandsgrößen (Angst, Vertrauen) auf Kontaktraten</a:t>
            </a:r>
          </a:p>
          <a:p>
            <a:pPr marL="285750" indent="-285750">
              <a:buFont typeface="Arial"/>
              <a:buChar char="•"/>
            </a:pPr>
            <a:r>
              <a:rPr lang="de-DE"/>
              <a:t>Rekonstruktion der Wirkung historischer Maßnahmen</a:t>
            </a:r>
          </a:p>
          <a:p>
            <a:pPr marL="285750" indent="-285750">
              <a:buFont typeface="Arial"/>
              <a:buChar char="•"/>
            </a:pPr>
            <a:r>
              <a:rPr lang="de-DE"/>
              <a:t>Design optimaler Maßnahmenkombinationen für die Zukunft </a:t>
            </a:r>
          </a:p>
          <a:p>
            <a:pPr marL="285750" indent="-285750">
              <a:buFont typeface="Arial"/>
              <a:buChar char="•"/>
            </a:pPr>
            <a:endParaRPr lang="de-DE" u="sng"/>
          </a:p>
          <a:p>
            <a:endParaRPr lang="de-DE" u="sng"/>
          </a:p>
        </p:txBody>
      </p:sp>
      <p:pic>
        <p:nvPicPr>
          <p:cNvPr id="6" name="Picture 6" descr="Diagram&#10;&#10;Description automatically generated">
            <a:extLst>
              <a:ext uri="{FF2B5EF4-FFF2-40B4-BE49-F238E27FC236}">
                <a16:creationId xmlns:a16="http://schemas.microsoft.com/office/drawing/2014/main" id="{7350ED80-AA9C-E814-5623-ED9E0E233DC7}"/>
              </a:ext>
            </a:extLst>
          </p:cNvPr>
          <p:cNvPicPr>
            <a:picLocks noChangeAspect="1"/>
          </p:cNvPicPr>
          <p:nvPr/>
        </p:nvPicPr>
        <p:blipFill>
          <a:blip r:embed="rId4"/>
          <a:stretch>
            <a:fillRect/>
          </a:stretch>
        </p:blipFill>
        <p:spPr>
          <a:xfrm>
            <a:off x="5553138" y="2963733"/>
            <a:ext cx="5950422" cy="3601076"/>
          </a:xfrm>
          <a:prstGeom prst="rect">
            <a:avLst/>
          </a:prstGeom>
        </p:spPr>
      </p:pic>
    </p:spTree>
    <p:extLst>
      <p:ext uri="{BB962C8B-B14F-4D97-AF65-F5344CB8AC3E}">
        <p14:creationId xmlns:p14="http://schemas.microsoft.com/office/powerpoint/2010/main" val="1504256891"/>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D0066CF-FB59-4C7D-8E91-55CD63206F0A}"/>
              </a:ext>
            </a:extLst>
          </p:cNvPr>
          <p:cNvSpPr txBox="1"/>
          <p:nvPr/>
        </p:nvSpPr>
        <p:spPr>
          <a:xfrm>
            <a:off x="2674278" y="-14471"/>
            <a:ext cx="828944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a:t>Konzepte, Methoden und Ansätze der Teilprojekte:</a:t>
            </a:r>
            <a:endParaRPr lang="de-DE"/>
          </a:p>
          <a:p>
            <a:pPr algn="ctr"/>
            <a:r>
              <a:rPr lang="de-DE" b="1"/>
              <a:t>Teilprojekt 2:   Optimale Interventionen im Feedback-Loop</a:t>
            </a:r>
            <a:r>
              <a:rPr lang="en-GB" b="1"/>
              <a:t> </a:t>
            </a:r>
          </a:p>
        </p:txBody>
      </p:sp>
      <p:pic>
        <p:nvPicPr>
          <p:cNvPr id="3" name="Grafik 10">
            <a:extLst>
              <a:ext uri="{FF2B5EF4-FFF2-40B4-BE49-F238E27FC236}">
                <a16:creationId xmlns:a16="http://schemas.microsoft.com/office/drawing/2014/main" id="{2FF1066B-2A85-077F-AAC2-526939FAB6BF}"/>
              </a:ext>
            </a:extLst>
          </p:cNvPr>
          <p:cNvPicPr>
            <a:picLocks noChangeAspect="1"/>
          </p:cNvPicPr>
          <p:nvPr/>
        </p:nvPicPr>
        <p:blipFill>
          <a:blip r:embed="rId2"/>
          <a:stretch>
            <a:fillRect/>
          </a:stretch>
        </p:blipFill>
        <p:spPr>
          <a:xfrm>
            <a:off x="-1351" y="-165293"/>
            <a:ext cx="2095500" cy="981075"/>
          </a:xfrm>
          <a:prstGeom prst="rect">
            <a:avLst/>
          </a:prstGeom>
        </p:spPr>
      </p:pic>
      <p:sp>
        <p:nvSpPr>
          <p:cNvPr id="5" name="Textfeld 21">
            <a:extLst>
              <a:ext uri="{FF2B5EF4-FFF2-40B4-BE49-F238E27FC236}">
                <a16:creationId xmlns:a16="http://schemas.microsoft.com/office/drawing/2014/main" id="{5CD4E45C-4340-E5B6-A71B-8EEB5D530C46}"/>
              </a:ext>
            </a:extLst>
          </p:cNvPr>
          <p:cNvSpPr txBox="1"/>
          <p:nvPr/>
        </p:nvSpPr>
        <p:spPr>
          <a:xfrm>
            <a:off x="335297" y="1187689"/>
            <a:ext cx="968251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u="sng"/>
              <a:t>Forschungsziele:</a:t>
            </a:r>
            <a:endParaRPr lang="de-DE"/>
          </a:p>
          <a:p>
            <a:pPr marL="285750" indent="-285750">
              <a:buFont typeface="Arial"/>
              <a:buChar char="•"/>
            </a:pPr>
            <a:r>
              <a:rPr lang="de-DE"/>
              <a:t>Berücksichtigung der Rückkopplung psychologischer Zustandsgrößen (Angst, Vertrauen) auf Kontaktraten</a:t>
            </a:r>
          </a:p>
          <a:p>
            <a:pPr marL="285750" indent="-285750">
              <a:buFont typeface="Arial"/>
              <a:buChar char="•"/>
            </a:pPr>
            <a:r>
              <a:rPr lang="de-DE"/>
              <a:t>Rekonstruktion der Wirkung historischer Maßnahmen</a:t>
            </a:r>
          </a:p>
          <a:p>
            <a:pPr marL="285750" indent="-285750">
              <a:buFont typeface="Arial"/>
              <a:buChar char="•"/>
            </a:pPr>
            <a:r>
              <a:rPr lang="de-DE"/>
              <a:t>Design optimaler Maßnahmenkombinationen für die Zukunft </a:t>
            </a:r>
          </a:p>
          <a:p>
            <a:pPr marL="285750" indent="-285750">
              <a:buFont typeface="Arial"/>
              <a:buChar char="•"/>
            </a:pPr>
            <a:endParaRPr lang="de-DE" u="sng"/>
          </a:p>
          <a:p>
            <a:r>
              <a:rPr lang="de-DE" u="sng"/>
              <a:t>Benötigte Datensätze:</a:t>
            </a:r>
          </a:p>
          <a:p>
            <a:pPr marL="285750" indent="-285750">
              <a:buFont typeface="Arial"/>
              <a:buChar char="•"/>
            </a:pPr>
            <a:r>
              <a:rPr lang="de-DE"/>
              <a:t>Klassische RKI/DIVI-Zahlen (Neuinfektionen,</a:t>
            </a:r>
            <a:br>
              <a:rPr lang="de-DE"/>
            </a:br>
            <a:r>
              <a:rPr lang="de-DE"/>
              <a:t>Sterbezahlen, Hospitalisierungen,</a:t>
            </a:r>
            <a:br>
              <a:rPr lang="de-DE"/>
            </a:br>
            <a:r>
              <a:rPr lang="de-DE"/>
              <a:t>Intensivbettenbelegung)</a:t>
            </a:r>
          </a:p>
          <a:p>
            <a:pPr marL="285750" indent="-285750">
              <a:buFont typeface="Arial"/>
              <a:buChar char="•"/>
            </a:pPr>
            <a:r>
              <a:rPr lang="de-DE"/>
              <a:t>nach Alter und Region pro Tag</a:t>
            </a:r>
          </a:p>
          <a:p>
            <a:pPr marL="285750" indent="-285750">
              <a:buFont typeface="Arial"/>
              <a:buChar char="•"/>
            </a:pPr>
            <a:r>
              <a:rPr lang="de-DE"/>
              <a:t>Liste historischer Maßnahmen</a:t>
            </a:r>
          </a:p>
          <a:p>
            <a:pPr marL="285750" indent="-285750">
              <a:buFont typeface="Arial"/>
              <a:buChar char="•"/>
            </a:pPr>
            <a:r>
              <a:rPr lang="de-DE"/>
              <a:t>Indikatoren für psychologische Zustände</a:t>
            </a:r>
            <a:br>
              <a:rPr lang="de-DE"/>
            </a:br>
            <a:r>
              <a:rPr lang="de-DE"/>
              <a:t>(z.B. Verkaufszahlen von Toilettenpapier)</a:t>
            </a:r>
          </a:p>
          <a:p>
            <a:pPr marL="285750" indent="-285750">
              <a:buFont typeface="Arial"/>
              <a:buChar char="•"/>
            </a:pPr>
            <a:r>
              <a:rPr lang="de-DE"/>
              <a:t>Wetterdaten (z.B. Sonnenscheindauer)</a:t>
            </a:r>
          </a:p>
        </p:txBody>
      </p:sp>
      <p:pic>
        <p:nvPicPr>
          <p:cNvPr id="6" name="Picture 6" descr="Diagram&#10;&#10;Description automatically generated">
            <a:extLst>
              <a:ext uri="{FF2B5EF4-FFF2-40B4-BE49-F238E27FC236}">
                <a16:creationId xmlns:a16="http://schemas.microsoft.com/office/drawing/2014/main" id="{7350ED80-AA9C-E814-5623-ED9E0E233DC7}"/>
              </a:ext>
            </a:extLst>
          </p:cNvPr>
          <p:cNvPicPr>
            <a:picLocks noChangeAspect="1"/>
          </p:cNvPicPr>
          <p:nvPr/>
        </p:nvPicPr>
        <p:blipFill>
          <a:blip r:embed="rId3"/>
          <a:stretch>
            <a:fillRect/>
          </a:stretch>
        </p:blipFill>
        <p:spPr>
          <a:xfrm>
            <a:off x="5553138" y="2963733"/>
            <a:ext cx="5950422" cy="3601076"/>
          </a:xfrm>
          <a:prstGeom prst="rect">
            <a:avLst/>
          </a:prstGeom>
        </p:spPr>
      </p:pic>
    </p:spTree>
    <p:extLst>
      <p:ext uri="{BB962C8B-B14F-4D97-AF65-F5344CB8AC3E}">
        <p14:creationId xmlns:p14="http://schemas.microsoft.com/office/powerpoint/2010/main" val="1594321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D0066CF-FB59-4C7D-8E91-55CD63206F0A}"/>
              </a:ext>
            </a:extLst>
          </p:cNvPr>
          <p:cNvSpPr txBox="1"/>
          <p:nvPr/>
        </p:nvSpPr>
        <p:spPr>
          <a:xfrm>
            <a:off x="2674278" y="-14471"/>
            <a:ext cx="828944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a:t>Konzepte, Methoden und Ansätze der Teilprojekte:</a:t>
            </a:r>
            <a:endParaRPr lang="de-DE"/>
          </a:p>
          <a:p>
            <a:pPr algn="ctr"/>
            <a:r>
              <a:rPr lang="de-DE" b="1"/>
              <a:t>Teilprojekt 3:   Öffentliche Reaktion und Feedback-Effekte</a:t>
            </a:r>
            <a:endParaRPr lang="en-GB" b="1"/>
          </a:p>
        </p:txBody>
      </p:sp>
      <p:sp>
        <p:nvSpPr>
          <p:cNvPr id="4" name="TextBox 3">
            <a:extLst>
              <a:ext uri="{FF2B5EF4-FFF2-40B4-BE49-F238E27FC236}">
                <a16:creationId xmlns:a16="http://schemas.microsoft.com/office/drawing/2014/main" id="{9C5A88D5-D883-7AA1-9C47-0EB246881A29}"/>
              </a:ext>
            </a:extLst>
          </p:cNvPr>
          <p:cNvSpPr txBox="1"/>
          <p:nvPr/>
        </p:nvSpPr>
        <p:spPr>
          <a:xfrm>
            <a:off x="497681" y="1271588"/>
            <a:ext cx="1102994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de-DE" b="1" dirty="0"/>
              <a:t>Wie verhalten sich die Menschen während einer Epidemie? </a:t>
            </a:r>
            <a:r>
              <a:rPr lang="de-DE" dirty="0"/>
              <a:t>Zeigen sie gesundheits-schützendes oder gefahrvermeidendes Verhalten? Befolgen sie Empfehlungen und Vorschriften?</a:t>
            </a:r>
            <a:endParaRPr lang="en-US" dirty="0"/>
          </a:p>
          <a:p>
            <a:pPr marL="342900" indent="-342900">
              <a:buAutoNum type="arabicPeriod"/>
            </a:pPr>
            <a:r>
              <a:rPr lang="de-DE" b="1" dirty="0"/>
              <a:t>Was beeinflusst die Reaktion der Bevölkerung? </a:t>
            </a:r>
            <a:r>
              <a:rPr lang="de-DE" dirty="0"/>
              <a:t>Durch welche Faktoren lässt sich das Verhalten der Bevölkerung vorhersagen? Welche Bedeutung haben die Bedrohungswahrnehmung, Einstellungen (z.B. Vertrauen), Habitus sowie persönliche und soziale Merkmale? Welche anderen Faktoren sind wichtig, um die Reaktion der Bevölkerung vorherzusagen? Welche Beziehungen und Interdependenzen bestehen?</a:t>
            </a:r>
          </a:p>
          <a:p>
            <a:pPr marL="342900" indent="-342900">
              <a:buAutoNum type="arabicPeriod"/>
            </a:pPr>
            <a:r>
              <a:rPr lang="de-DE" b="1" dirty="0"/>
              <a:t>Wie kann das Verhalten der Bevölkerung in die Modellierung integriert werden? </a:t>
            </a:r>
            <a:r>
              <a:rPr lang="de-DE" dirty="0"/>
              <a:t>Welche Indikatoren für die öffentliche Reaktion sind relevant und sollten in zukünftige Modelle integriert werden?</a:t>
            </a:r>
          </a:p>
          <a:p>
            <a:pPr marL="342900" indent="-342900">
              <a:buAutoNum type="arabicPeriod"/>
            </a:pPr>
            <a:r>
              <a:rPr lang="de-DE" b="1" dirty="0"/>
              <a:t>Welche Rückkopplungseffekte gibt es, und wie relevant sind sie? </a:t>
            </a:r>
            <a:r>
              <a:rPr lang="de-DE" dirty="0"/>
              <a:t>Welche Rolle spielt die Reflexivität bei der Modellierung? Verändert sich die Wahrnehmung der Situation und das Verhalten der Menschen in Abhängigkeit von den Simulationsmodellen? Wie verändern sie sich?</a:t>
            </a:r>
          </a:p>
          <a:p>
            <a:pPr marL="342900" indent="-342900">
              <a:buAutoNum type="arabicPeriod"/>
            </a:pPr>
            <a:r>
              <a:rPr lang="de-DE" b="1" dirty="0"/>
              <a:t>Wie können (wenn überhaupt) Rückkopplungseffekte in Simulationsmodelle integriert werden? </a:t>
            </a:r>
            <a:r>
              <a:rPr lang="de-DE" dirty="0"/>
              <a:t>Kann das Problem der Reflexivität entschlüsselt werden?</a:t>
            </a:r>
          </a:p>
          <a:p>
            <a:pPr marL="342900" indent="-342900">
              <a:buAutoNum type="arabicPeriod"/>
            </a:pPr>
            <a:r>
              <a:rPr lang="de-DE" b="1" dirty="0"/>
              <a:t>Welche Schlussfolgerungen können gezogen werden? </a:t>
            </a:r>
            <a:r>
              <a:rPr lang="de-DE" dirty="0"/>
              <a:t>Was können wir für zukünftige Epidemien und Simulationsmodelle lernen? Lassen sich die Erkenntnisse auf andere Epidemien oder Szenarien, auf die Modellkommunikation oder die Krisenkommunikation übertragen? </a:t>
            </a:r>
          </a:p>
        </p:txBody>
      </p:sp>
      <p:pic>
        <p:nvPicPr>
          <p:cNvPr id="3" name="Grafik 5" descr="Ein Bild, das Text enthält.&#10;&#10;Beschreibung automatisch generiert.">
            <a:extLst>
              <a:ext uri="{FF2B5EF4-FFF2-40B4-BE49-F238E27FC236}">
                <a16:creationId xmlns:a16="http://schemas.microsoft.com/office/drawing/2014/main" id="{B781847C-A44A-396D-87F1-634CCCEF4D65}"/>
              </a:ext>
            </a:extLst>
          </p:cNvPr>
          <p:cNvPicPr>
            <a:picLocks noChangeAspect="1"/>
          </p:cNvPicPr>
          <p:nvPr/>
        </p:nvPicPr>
        <p:blipFill>
          <a:blip r:embed="rId2"/>
          <a:stretch>
            <a:fillRect/>
          </a:stretch>
        </p:blipFill>
        <p:spPr>
          <a:xfrm>
            <a:off x="39832" y="28055"/>
            <a:ext cx="2743200" cy="792480"/>
          </a:xfrm>
          <a:prstGeom prst="rect">
            <a:avLst/>
          </a:prstGeom>
        </p:spPr>
      </p:pic>
    </p:spTree>
    <p:extLst>
      <p:ext uri="{BB962C8B-B14F-4D97-AF65-F5344CB8AC3E}">
        <p14:creationId xmlns:p14="http://schemas.microsoft.com/office/powerpoint/2010/main" val="2204885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D0066CF-FB59-4C7D-8E91-55CD63206F0A}"/>
              </a:ext>
            </a:extLst>
          </p:cNvPr>
          <p:cNvSpPr txBox="1"/>
          <p:nvPr/>
        </p:nvSpPr>
        <p:spPr>
          <a:xfrm>
            <a:off x="2674278" y="-14471"/>
            <a:ext cx="828944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a:t>Konzepte, Methoden und Ansätze der Teilprojekte:</a:t>
            </a:r>
            <a:endParaRPr lang="de-DE"/>
          </a:p>
          <a:p>
            <a:pPr algn="ctr"/>
            <a:r>
              <a:rPr lang="de-DE" b="1"/>
              <a:t>Teilprojekt 3:   Öffentliche Reaktion und Feedback-Effekte</a:t>
            </a:r>
            <a:endParaRPr lang="en-GB" b="1"/>
          </a:p>
        </p:txBody>
      </p:sp>
      <p:pic>
        <p:nvPicPr>
          <p:cNvPr id="3" name="Picture 5">
            <a:extLst>
              <a:ext uri="{FF2B5EF4-FFF2-40B4-BE49-F238E27FC236}">
                <a16:creationId xmlns:a16="http://schemas.microsoft.com/office/drawing/2014/main" id="{1E9F54D6-7042-4482-66A2-39EB08F98324}"/>
              </a:ext>
            </a:extLst>
          </p:cNvPr>
          <p:cNvPicPr>
            <a:picLocks noChangeAspect="1"/>
          </p:cNvPicPr>
          <p:nvPr/>
        </p:nvPicPr>
        <p:blipFill>
          <a:blip r:embed="rId2"/>
          <a:stretch>
            <a:fillRect/>
          </a:stretch>
        </p:blipFill>
        <p:spPr>
          <a:xfrm>
            <a:off x="1069181" y="963468"/>
            <a:ext cx="10613231" cy="5728782"/>
          </a:xfrm>
          <a:prstGeom prst="rect">
            <a:avLst/>
          </a:prstGeom>
        </p:spPr>
      </p:pic>
      <p:pic>
        <p:nvPicPr>
          <p:cNvPr id="6" name="Grafik 5" descr="Ein Bild, das Text enthält.&#10;&#10;Beschreibung automatisch generiert.">
            <a:extLst>
              <a:ext uri="{FF2B5EF4-FFF2-40B4-BE49-F238E27FC236}">
                <a16:creationId xmlns:a16="http://schemas.microsoft.com/office/drawing/2014/main" id="{A5531DC3-DAC8-AA7E-A061-64FB1AB72796}"/>
              </a:ext>
            </a:extLst>
          </p:cNvPr>
          <p:cNvPicPr>
            <a:picLocks noChangeAspect="1"/>
          </p:cNvPicPr>
          <p:nvPr/>
        </p:nvPicPr>
        <p:blipFill>
          <a:blip r:embed="rId3"/>
          <a:stretch>
            <a:fillRect/>
          </a:stretch>
        </p:blipFill>
        <p:spPr>
          <a:xfrm>
            <a:off x="39832" y="28055"/>
            <a:ext cx="2743200" cy="792480"/>
          </a:xfrm>
          <a:prstGeom prst="rect">
            <a:avLst/>
          </a:prstGeom>
        </p:spPr>
      </p:pic>
    </p:spTree>
    <p:extLst>
      <p:ext uri="{BB962C8B-B14F-4D97-AF65-F5344CB8AC3E}">
        <p14:creationId xmlns:p14="http://schemas.microsoft.com/office/powerpoint/2010/main" val="1792500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9C836334-8A09-4F4C-8496-483E2412024E}"/>
              </a:ext>
            </a:extLst>
          </p:cNvPr>
          <p:cNvSpPr txBox="1"/>
          <p:nvPr/>
        </p:nvSpPr>
        <p:spPr>
          <a:xfrm>
            <a:off x="604283" y="170121"/>
            <a:ext cx="93944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800" b="1"/>
              <a:t>Ansprechpartner*innen und Kontakte</a:t>
            </a:r>
          </a:p>
        </p:txBody>
      </p:sp>
      <p:cxnSp>
        <p:nvCxnSpPr>
          <p:cNvPr id="3" name="Gerade Verbindung mit Pfeil 2">
            <a:extLst>
              <a:ext uri="{FF2B5EF4-FFF2-40B4-BE49-F238E27FC236}">
                <a16:creationId xmlns:a16="http://schemas.microsoft.com/office/drawing/2014/main" id="{7ABEBFD7-CE1C-449B-97AA-7FF5DD39F4A9}"/>
              </a:ext>
            </a:extLst>
          </p:cNvPr>
          <p:cNvCxnSpPr/>
          <p:nvPr/>
        </p:nvCxnSpPr>
        <p:spPr>
          <a:xfrm flipV="1">
            <a:off x="226162" y="855255"/>
            <a:ext cx="11066720" cy="53163"/>
          </a:xfrm>
          <a:prstGeom prst="straightConnector1">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FF5ECC25-A257-4DAA-B0C6-8687ED4488BC}"/>
              </a:ext>
            </a:extLst>
          </p:cNvPr>
          <p:cNvSpPr txBox="1"/>
          <p:nvPr/>
        </p:nvSpPr>
        <p:spPr>
          <a:xfrm>
            <a:off x="606499" y="1217870"/>
            <a:ext cx="437352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a:t>Konsortium &amp; Teilprojekt 1:</a:t>
            </a:r>
            <a:endParaRPr lang="de-DE"/>
          </a:p>
          <a:p>
            <a:r>
              <a:rPr lang="de-DE"/>
              <a:t>Prof. Dr. Ingo J. Timm</a:t>
            </a:r>
          </a:p>
          <a:p>
            <a:r>
              <a:rPr lang="de-DE">
                <a:hlinkClick r:id="rId3"/>
              </a:rPr>
              <a:t>ingo.timm@dfki.de</a:t>
            </a:r>
          </a:p>
          <a:p>
            <a:endParaRPr lang="de-DE"/>
          </a:p>
          <a:p>
            <a:br>
              <a:rPr lang="de-DE"/>
            </a:br>
            <a:r>
              <a:rPr lang="de-DE"/>
              <a:t>Dr. Jan Ole Berndt </a:t>
            </a:r>
            <a:br>
              <a:rPr lang="de-DE"/>
            </a:br>
            <a:r>
              <a:rPr lang="de-DE">
                <a:hlinkClick r:id="rId4"/>
              </a:rPr>
              <a:t>jan_ole.berndt@dfki.de</a:t>
            </a:r>
            <a:endParaRPr lang="de-DE"/>
          </a:p>
          <a:p>
            <a:endParaRPr lang="de-DE"/>
          </a:p>
          <a:p>
            <a:endParaRPr lang="de-DE"/>
          </a:p>
        </p:txBody>
      </p:sp>
      <p:sp>
        <p:nvSpPr>
          <p:cNvPr id="5" name="Textfeld 4">
            <a:extLst>
              <a:ext uri="{FF2B5EF4-FFF2-40B4-BE49-F238E27FC236}">
                <a16:creationId xmlns:a16="http://schemas.microsoft.com/office/drawing/2014/main" id="{37E02843-4227-4506-A099-8D02BF389CD6}"/>
              </a:ext>
            </a:extLst>
          </p:cNvPr>
          <p:cNvSpPr txBox="1"/>
          <p:nvPr/>
        </p:nvSpPr>
        <p:spPr>
          <a:xfrm>
            <a:off x="5507444" y="1218979"/>
            <a:ext cx="570259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a:t>Teilprojekt 2:</a:t>
            </a:r>
          </a:p>
          <a:p>
            <a:r>
              <a:rPr lang="de-DE"/>
              <a:t>Dr. Jan </a:t>
            </a:r>
            <a:r>
              <a:rPr lang="de-DE" err="1"/>
              <a:t>Mohring</a:t>
            </a:r>
            <a:endParaRPr lang="de-DE"/>
          </a:p>
          <a:p>
            <a:r>
              <a:rPr lang="de-DE">
                <a:ea typeface="+mn-lt"/>
                <a:cs typeface="+mn-lt"/>
                <a:hlinkClick r:id="rId5"/>
              </a:rPr>
              <a:t>jan.mohring@itwm.fraunhofer.de</a:t>
            </a:r>
            <a:endParaRPr lang="de-DE">
              <a:ea typeface="+mn-lt"/>
              <a:cs typeface="+mn-lt"/>
            </a:endParaRPr>
          </a:p>
          <a:p>
            <a:endParaRPr lang="de-DE"/>
          </a:p>
          <a:p>
            <a:r>
              <a:rPr lang="de-DE" b="1"/>
              <a:t>Teilprojekt 3:</a:t>
            </a:r>
          </a:p>
          <a:p>
            <a:r>
              <a:rPr lang="de-DE"/>
              <a:t>Dr. Katja Schulze</a:t>
            </a:r>
          </a:p>
          <a:p>
            <a:r>
              <a:rPr lang="de-DE">
                <a:ea typeface="+mn-lt"/>
                <a:cs typeface="+mn-lt"/>
                <a:hlinkClick r:id="rId6"/>
              </a:rPr>
              <a:t>katja.schulze@fu-berlin.de</a:t>
            </a:r>
            <a:endParaRPr lang="de-DE"/>
          </a:p>
          <a:p>
            <a:endParaRPr lang="de-DE"/>
          </a:p>
        </p:txBody>
      </p:sp>
    </p:spTree>
    <p:extLst>
      <p:ext uri="{BB962C8B-B14F-4D97-AF65-F5344CB8AC3E}">
        <p14:creationId xmlns:p14="http://schemas.microsoft.com/office/powerpoint/2010/main" val="159383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13">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Grafik 5">
            <a:extLst>
              <a:ext uri="{FF2B5EF4-FFF2-40B4-BE49-F238E27FC236}">
                <a16:creationId xmlns:a16="http://schemas.microsoft.com/office/drawing/2014/main" id="{8153E789-3A7E-41FC-3E7D-94DBD115505B}"/>
              </a:ext>
            </a:extLst>
          </p:cNvPr>
          <p:cNvPicPr>
            <a:picLocks noChangeAspect="1"/>
          </p:cNvPicPr>
          <p:nvPr/>
        </p:nvPicPr>
        <p:blipFill>
          <a:blip r:embed="rId3"/>
          <a:stretch>
            <a:fillRect/>
          </a:stretch>
        </p:blipFill>
        <p:spPr>
          <a:xfrm>
            <a:off x="2959013" y="1466"/>
            <a:ext cx="6833547" cy="6850735"/>
          </a:xfrm>
          <a:prstGeom prst="rect">
            <a:avLst/>
          </a:prstGeom>
        </p:spPr>
      </p:pic>
      <p:sp>
        <p:nvSpPr>
          <p:cNvPr id="3" name="Textfeld 2">
            <a:extLst>
              <a:ext uri="{FF2B5EF4-FFF2-40B4-BE49-F238E27FC236}">
                <a16:creationId xmlns:a16="http://schemas.microsoft.com/office/drawing/2014/main" id="{65E67735-BCC0-86F7-19E3-91CCE05F910A}"/>
              </a:ext>
            </a:extLst>
          </p:cNvPr>
          <p:cNvSpPr txBox="1"/>
          <p:nvPr/>
        </p:nvSpPr>
        <p:spPr>
          <a:xfrm>
            <a:off x="7934501" y="2202302"/>
            <a:ext cx="3770377" cy="357978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182880">
              <a:spcBef>
                <a:spcPts val="400"/>
              </a:spcBef>
              <a:spcAft>
                <a:spcPts val="400"/>
              </a:spcAft>
              <a:buFont typeface="Arial" panose="020B0604020202020204" pitchFamily="34" charset="0"/>
            </a:pPr>
            <a:r>
              <a:rPr lang="en-US" dirty="0">
                <a:solidFill>
                  <a:schemeClr val="bg2"/>
                </a:solidFill>
              </a:rPr>
              <a:t>Agent-Based C</a:t>
            </a:r>
            <a:r>
              <a:rPr lang="en-US" dirty="0">
                <a:solidFill>
                  <a:schemeClr val="tx1">
                    <a:lumMod val="85000"/>
                    <a:lumOff val="15000"/>
                  </a:schemeClr>
                </a:solidFill>
              </a:rPr>
              <a:t>ognitive Social </a:t>
            </a:r>
            <a:r>
              <a:rPr lang="en-US" dirty="0">
                <a:solidFill>
                  <a:schemeClr val="bg2"/>
                </a:solidFill>
              </a:rPr>
              <a:t>Simulation</a:t>
            </a:r>
          </a:p>
          <a:p>
            <a:pPr marL="182880" indent="-285750">
              <a:spcBef>
                <a:spcPts val="400"/>
              </a:spcBef>
              <a:spcAft>
                <a:spcPts val="400"/>
              </a:spcAft>
              <a:buFont typeface="Arial" panose="020B0604020202020204" pitchFamily="34" charset="0"/>
              <a:buChar char="-"/>
            </a:pPr>
            <a:endParaRPr lang="en-US">
              <a:solidFill>
                <a:schemeClr val="tx1">
                  <a:lumMod val="85000"/>
                  <a:lumOff val="15000"/>
                </a:schemeClr>
              </a:solidFill>
            </a:endParaRPr>
          </a:p>
        </p:txBody>
      </p:sp>
      <p:sp>
        <p:nvSpPr>
          <p:cNvPr id="2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extfeld 1">
            <a:extLst>
              <a:ext uri="{FF2B5EF4-FFF2-40B4-BE49-F238E27FC236}">
                <a16:creationId xmlns:a16="http://schemas.microsoft.com/office/drawing/2014/main" id="{E5208899-47DE-727F-C4A9-7C16425DFC7D}"/>
              </a:ext>
            </a:extLst>
          </p:cNvPr>
          <p:cNvSpPr txBox="1"/>
          <p:nvPr/>
        </p:nvSpPr>
        <p:spPr>
          <a:xfrm>
            <a:off x="758952" y="420625"/>
            <a:ext cx="10667998" cy="132681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b="1" i="1" kern="1200" spc="100" baseline="0" dirty="0">
                <a:solidFill>
                  <a:schemeClr val="tx1">
                    <a:lumMod val="85000"/>
                    <a:lumOff val="15000"/>
                  </a:schemeClr>
                </a:solidFill>
                <a:latin typeface="+mj-lt"/>
                <a:ea typeface="+mj-ea"/>
                <a:cs typeface="+mj-cs"/>
              </a:rPr>
              <a:t>Agent-</a:t>
            </a:r>
            <a:r>
              <a:rPr lang="en-US" sz="6000" b="1" i="1" kern="1200" spc="100" baseline="0" dirty="0">
                <a:solidFill>
                  <a:schemeClr val="bg2"/>
                </a:solidFill>
                <a:latin typeface="+mj-lt"/>
                <a:ea typeface="+mj-ea"/>
                <a:cs typeface="+mj-cs"/>
              </a:rPr>
              <a:t>Based </a:t>
            </a:r>
            <a:r>
              <a:rPr lang="en-US" sz="6000" b="1" i="1" kern="1200" spc="100" baseline="0" err="1">
                <a:solidFill>
                  <a:schemeClr val="bg2"/>
                </a:solidFill>
                <a:latin typeface="+mj-lt"/>
                <a:ea typeface="+mj-ea"/>
                <a:cs typeface="+mj-cs"/>
              </a:rPr>
              <a:t>whatnow</a:t>
            </a:r>
            <a:r>
              <a:rPr lang="en-US" sz="6000" b="1" i="1" kern="1200" spc="100" baseline="0" dirty="0">
                <a:solidFill>
                  <a:schemeClr val="bg2"/>
                </a:solidFill>
                <a:latin typeface="+mj-lt"/>
                <a:ea typeface="+mj-ea"/>
                <a:cs typeface="+mj-cs"/>
              </a:rPr>
              <a:t>?</a:t>
            </a:r>
          </a:p>
        </p:txBody>
      </p:sp>
      <p:cxnSp>
        <p:nvCxnSpPr>
          <p:cNvPr id="6" name="Gerade Verbindung mit Pfeil 5">
            <a:extLst>
              <a:ext uri="{FF2B5EF4-FFF2-40B4-BE49-F238E27FC236}">
                <a16:creationId xmlns:a16="http://schemas.microsoft.com/office/drawing/2014/main" id="{C5BBEE28-5C89-5E48-C0C1-24FA0512AB08}"/>
              </a:ext>
            </a:extLst>
          </p:cNvPr>
          <p:cNvCxnSpPr/>
          <p:nvPr/>
        </p:nvCxnSpPr>
        <p:spPr>
          <a:xfrm flipH="1">
            <a:off x="726120" y="2381321"/>
            <a:ext cx="2271103" cy="1489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C512A567-A4F0-5537-00B3-C2BD022EA100}"/>
              </a:ext>
            </a:extLst>
          </p:cNvPr>
          <p:cNvCxnSpPr>
            <a:cxnSpLocks/>
          </p:cNvCxnSpPr>
          <p:nvPr/>
        </p:nvCxnSpPr>
        <p:spPr>
          <a:xfrm flipH="1">
            <a:off x="691744" y="5773080"/>
            <a:ext cx="2271103" cy="1489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7638CE33-2FB4-59A9-8584-A5092FC3933D}"/>
              </a:ext>
            </a:extLst>
          </p:cNvPr>
          <p:cNvCxnSpPr>
            <a:cxnSpLocks/>
          </p:cNvCxnSpPr>
          <p:nvPr/>
        </p:nvCxnSpPr>
        <p:spPr>
          <a:xfrm flipV="1">
            <a:off x="716954" y="2419133"/>
            <a:ext cx="20626" cy="335967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fik 4" descr="Ein Bild, das Diagramm enthält.&#10;&#10;Beschreibung automatisch generiert.">
            <a:extLst>
              <a:ext uri="{FF2B5EF4-FFF2-40B4-BE49-F238E27FC236}">
                <a16:creationId xmlns:a16="http://schemas.microsoft.com/office/drawing/2014/main" id="{328B6987-03A5-1EBE-7AC1-745A69A38017}"/>
              </a:ext>
            </a:extLst>
          </p:cNvPr>
          <p:cNvPicPr>
            <a:picLocks noChangeAspect="1"/>
          </p:cNvPicPr>
          <p:nvPr/>
        </p:nvPicPr>
        <p:blipFill>
          <a:blip r:embed="rId4"/>
          <a:stretch>
            <a:fillRect/>
          </a:stretch>
        </p:blipFill>
        <p:spPr>
          <a:xfrm>
            <a:off x="728237" y="9260"/>
            <a:ext cx="6478291" cy="6849531"/>
          </a:xfrm>
          <a:prstGeom prst="rect">
            <a:avLst/>
          </a:prstGeom>
        </p:spPr>
      </p:pic>
    </p:spTree>
    <p:extLst>
      <p:ext uri="{BB962C8B-B14F-4D97-AF65-F5344CB8AC3E}">
        <p14:creationId xmlns:p14="http://schemas.microsoft.com/office/powerpoint/2010/main" val="3271558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13">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Grafik 5">
            <a:extLst>
              <a:ext uri="{FF2B5EF4-FFF2-40B4-BE49-F238E27FC236}">
                <a16:creationId xmlns:a16="http://schemas.microsoft.com/office/drawing/2014/main" id="{8153E789-3A7E-41FC-3E7D-94DBD115505B}"/>
              </a:ext>
            </a:extLst>
          </p:cNvPr>
          <p:cNvPicPr>
            <a:picLocks noChangeAspect="1"/>
          </p:cNvPicPr>
          <p:nvPr/>
        </p:nvPicPr>
        <p:blipFill>
          <a:blip r:embed="rId3"/>
          <a:stretch>
            <a:fillRect/>
          </a:stretch>
        </p:blipFill>
        <p:spPr>
          <a:xfrm>
            <a:off x="2959013" y="1466"/>
            <a:ext cx="6833547" cy="6850735"/>
          </a:xfrm>
          <a:prstGeom prst="rect">
            <a:avLst/>
          </a:prstGeom>
        </p:spPr>
      </p:pic>
      <p:sp>
        <p:nvSpPr>
          <p:cNvPr id="3" name="Textfeld 2">
            <a:extLst>
              <a:ext uri="{FF2B5EF4-FFF2-40B4-BE49-F238E27FC236}">
                <a16:creationId xmlns:a16="http://schemas.microsoft.com/office/drawing/2014/main" id="{65E67735-BCC0-86F7-19E3-91CCE05F910A}"/>
              </a:ext>
            </a:extLst>
          </p:cNvPr>
          <p:cNvSpPr txBox="1"/>
          <p:nvPr/>
        </p:nvSpPr>
        <p:spPr>
          <a:xfrm>
            <a:off x="7934501" y="2202302"/>
            <a:ext cx="3770377" cy="357978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182880">
              <a:spcBef>
                <a:spcPts val="400"/>
              </a:spcBef>
              <a:spcAft>
                <a:spcPts val="400"/>
              </a:spcAft>
              <a:buFont typeface="Arial" panose="020B0604020202020204" pitchFamily="34" charset="0"/>
            </a:pPr>
            <a:r>
              <a:rPr lang="en-US" dirty="0">
                <a:solidFill>
                  <a:schemeClr val="bg2"/>
                </a:solidFill>
              </a:rPr>
              <a:t>Agent-Based C</a:t>
            </a:r>
            <a:r>
              <a:rPr lang="en-US" dirty="0">
                <a:solidFill>
                  <a:schemeClr val="tx1">
                    <a:lumMod val="85000"/>
                    <a:lumOff val="15000"/>
                  </a:schemeClr>
                </a:solidFill>
              </a:rPr>
              <a:t>ognitive Social </a:t>
            </a:r>
            <a:r>
              <a:rPr lang="en-US" dirty="0">
                <a:solidFill>
                  <a:schemeClr val="bg2"/>
                </a:solidFill>
              </a:rPr>
              <a:t>Simulation</a:t>
            </a:r>
          </a:p>
          <a:p>
            <a:pPr marL="182880" indent="-285750">
              <a:spcBef>
                <a:spcPts val="400"/>
              </a:spcBef>
              <a:spcAft>
                <a:spcPts val="400"/>
              </a:spcAft>
              <a:buFont typeface="Arial" panose="020B0604020202020204" pitchFamily="34" charset="0"/>
              <a:buChar char="-"/>
            </a:pPr>
            <a:endParaRPr lang="en-US">
              <a:solidFill>
                <a:schemeClr val="tx1">
                  <a:lumMod val="85000"/>
                  <a:lumOff val="15000"/>
                </a:schemeClr>
              </a:solidFill>
            </a:endParaRPr>
          </a:p>
          <a:p>
            <a:pPr marL="182880" indent="-285750">
              <a:spcBef>
                <a:spcPts val="400"/>
              </a:spcBef>
              <a:spcAft>
                <a:spcPts val="400"/>
              </a:spcAft>
              <a:buFont typeface="Arial" panose="020B0604020202020204" pitchFamily="34" charset="0"/>
              <a:buChar char="-"/>
            </a:pPr>
            <a:r>
              <a:rPr lang="en-US" dirty="0">
                <a:solidFill>
                  <a:schemeClr val="bg2"/>
                </a:solidFill>
              </a:rPr>
              <a:t>For examples,</a:t>
            </a:r>
            <a:r>
              <a:rPr lang="en-US" dirty="0">
                <a:solidFill>
                  <a:schemeClr val="tx1">
                    <a:lumMod val="85000"/>
                    <a:lumOff val="15000"/>
                  </a:schemeClr>
                </a:solidFill>
              </a:rPr>
              <a:t> see </a:t>
            </a:r>
            <a:r>
              <a:rPr lang="en-US" b="1" dirty="0">
                <a:solidFill>
                  <a:schemeClr val="tx1">
                    <a:lumMod val="85000"/>
                    <a:lumOff val="15000"/>
                  </a:schemeClr>
                </a:solidFill>
              </a:rPr>
              <a:t>Primer </a:t>
            </a:r>
            <a:r>
              <a:rPr lang="en-US" dirty="0">
                <a:solidFill>
                  <a:schemeClr val="tx1">
                    <a:lumMod val="85000"/>
                    <a:lumOff val="15000"/>
                  </a:schemeClr>
                </a:solidFill>
              </a:rPr>
              <a:t>on </a:t>
            </a:r>
            <a:r>
              <a:rPr lang="en-US" dirty="0" err="1">
                <a:solidFill>
                  <a:schemeClr val="bg2"/>
                </a:solidFill>
              </a:rPr>
              <a:t>Youtube</a:t>
            </a:r>
            <a:r>
              <a:rPr lang="en-US" dirty="0">
                <a:solidFill>
                  <a:schemeClr val="tx1">
                    <a:lumMod val="85000"/>
                    <a:lumOff val="15000"/>
                  </a:schemeClr>
                </a:solidFill>
              </a:rPr>
              <a:t>  </a:t>
            </a:r>
            <a:br>
              <a:rPr lang="en-US" dirty="0">
                <a:solidFill>
                  <a:schemeClr val="tx1">
                    <a:lumMod val="85000"/>
                    <a:lumOff val="15000"/>
                  </a:schemeClr>
                </a:solidFill>
              </a:rPr>
            </a:br>
            <a:r>
              <a:rPr lang="en-US" dirty="0">
                <a:solidFill>
                  <a:schemeClr val="bg2"/>
                </a:solidFill>
              </a:rPr>
              <a:t> (</a:t>
            </a:r>
            <a:r>
              <a:rPr lang="en-US" dirty="0">
                <a:solidFill>
                  <a:schemeClr val="bg2"/>
                </a:solidFill>
                <a:hlinkClick r:id="rId4">
                  <a:extLst>
                    <a:ext uri="{A12FA001-AC4F-418D-AE19-62706E023703}">
                      <ahyp:hlinkClr xmlns:ahyp="http://schemas.microsoft.com/office/drawing/2018/hyperlinkcolor" val="tx"/>
                    </a:ext>
                  </a:extLst>
                </a:hlinkClick>
              </a:rPr>
              <a:t>https://www.y</a:t>
            </a:r>
            <a:r>
              <a:rPr lang="en-US" dirty="0">
                <a:solidFill>
                  <a:schemeClr val="tx1">
                    <a:lumMod val="85000"/>
                    <a:lumOff val="15000"/>
                  </a:schemeClr>
                </a:solidFill>
                <a:hlinkClick r:id="rId4">
                  <a:extLst>
                    <a:ext uri="{A12FA001-AC4F-418D-AE19-62706E023703}">
                      <ahyp:hlinkClr xmlns:ahyp="http://schemas.microsoft.com/office/drawing/2018/hyperlinkcolor" val="tx"/>
                    </a:ext>
                  </a:extLst>
                </a:hlinkClick>
              </a:rPr>
              <a:t>outube.com/@Pri</a:t>
            </a:r>
            <a:r>
              <a:rPr lang="en-US" dirty="0">
                <a:solidFill>
                  <a:schemeClr val="bg2"/>
                </a:solidFill>
                <a:hlinkClick r:id="rId4">
                  <a:extLst>
                    <a:ext uri="{A12FA001-AC4F-418D-AE19-62706E023703}">
                      <ahyp:hlinkClr xmlns:ahyp="http://schemas.microsoft.com/office/drawing/2018/hyperlinkcolor" val="tx"/>
                    </a:ext>
                  </a:extLst>
                </a:hlinkClick>
              </a:rPr>
              <a:t>merBlobs</a:t>
            </a:r>
            <a:r>
              <a:rPr lang="en-US" dirty="0">
                <a:solidFill>
                  <a:schemeClr val="bg2"/>
                </a:solidFill>
              </a:rPr>
              <a:t>)</a:t>
            </a:r>
          </a:p>
        </p:txBody>
      </p:sp>
      <p:sp>
        <p:nvSpPr>
          <p:cNvPr id="2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Grafik 4" descr="Ein Bild, das Diagramm enthält.&#10;&#10;Beschreibung automatisch generiert.">
            <a:extLst>
              <a:ext uri="{FF2B5EF4-FFF2-40B4-BE49-F238E27FC236}">
                <a16:creationId xmlns:a16="http://schemas.microsoft.com/office/drawing/2014/main" id="{328B6987-03A5-1EBE-7AC1-745A69A38017}"/>
              </a:ext>
            </a:extLst>
          </p:cNvPr>
          <p:cNvPicPr>
            <a:picLocks noChangeAspect="1"/>
          </p:cNvPicPr>
          <p:nvPr/>
        </p:nvPicPr>
        <p:blipFill>
          <a:blip r:embed="rId5"/>
          <a:stretch>
            <a:fillRect/>
          </a:stretch>
        </p:blipFill>
        <p:spPr>
          <a:xfrm>
            <a:off x="728237" y="2386093"/>
            <a:ext cx="3218345" cy="3387731"/>
          </a:xfrm>
          <a:prstGeom prst="rect">
            <a:avLst/>
          </a:prstGeom>
        </p:spPr>
      </p:pic>
      <p:sp>
        <p:nvSpPr>
          <p:cNvPr id="2" name="Textfeld 1">
            <a:extLst>
              <a:ext uri="{FF2B5EF4-FFF2-40B4-BE49-F238E27FC236}">
                <a16:creationId xmlns:a16="http://schemas.microsoft.com/office/drawing/2014/main" id="{E5208899-47DE-727F-C4A9-7C16425DFC7D}"/>
              </a:ext>
            </a:extLst>
          </p:cNvPr>
          <p:cNvSpPr txBox="1"/>
          <p:nvPr/>
        </p:nvSpPr>
        <p:spPr>
          <a:xfrm>
            <a:off x="758952" y="420625"/>
            <a:ext cx="10667998" cy="132681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b="1" i="1" kern="1200" spc="100" baseline="0" dirty="0">
                <a:solidFill>
                  <a:schemeClr val="tx1">
                    <a:lumMod val="85000"/>
                    <a:lumOff val="15000"/>
                  </a:schemeClr>
                </a:solidFill>
                <a:latin typeface="+mj-lt"/>
                <a:ea typeface="+mj-ea"/>
                <a:cs typeface="+mj-cs"/>
              </a:rPr>
              <a:t>Agent-</a:t>
            </a:r>
            <a:r>
              <a:rPr lang="en-US" sz="6000" b="1" i="1" kern="1200" spc="100" baseline="0" dirty="0">
                <a:solidFill>
                  <a:schemeClr val="bg2"/>
                </a:solidFill>
                <a:latin typeface="+mj-lt"/>
                <a:ea typeface="+mj-ea"/>
                <a:cs typeface="+mj-cs"/>
              </a:rPr>
              <a:t>Based </a:t>
            </a:r>
            <a:r>
              <a:rPr lang="en-US" sz="6000" b="1" i="1" kern="1200" spc="100" baseline="0" err="1">
                <a:solidFill>
                  <a:schemeClr val="bg2"/>
                </a:solidFill>
                <a:latin typeface="+mj-lt"/>
                <a:ea typeface="+mj-ea"/>
                <a:cs typeface="+mj-cs"/>
              </a:rPr>
              <a:t>whatnow</a:t>
            </a:r>
            <a:r>
              <a:rPr lang="en-US" sz="6000" b="1" i="1" kern="1200" spc="100" baseline="0" dirty="0">
                <a:solidFill>
                  <a:schemeClr val="bg2"/>
                </a:solidFill>
                <a:latin typeface="+mj-lt"/>
                <a:ea typeface="+mj-ea"/>
                <a:cs typeface="+mj-cs"/>
              </a:rPr>
              <a:t>?</a:t>
            </a:r>
          </a:p>
        </p:txBody>
      </p:sp>
      <p:cxnSp>
        <p:nvCxnSpPr>
          <p:cNvPr id="6" name="Gerade Verbindung mit Pfeil 5">
            <a:extLst>
              <a:ext uri="{FF2B5EF4-FFF2-40B4-BE49-F238E27FC236}">
                <a16:creationId xmlns:a16="http://schemas.microsoft.com/office/drawing/2014/main" id="{C5BBEE28-5C89-5E48-C0C1-24FA0512AB08}"/>
              </a:ext>
            </a:extLst>
          </p:cNvPr>
          <p:cNvCxnSpPr/>
          <p:nvPr/>
        </p:nvCxnSpPr>
        <p:spPr>
          <a:xfrm flipH="1">
            <a:off x="726120" y="2381321"/>
            <a:ext cx="2271103" cy="1489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C512A567-A4F0-5537-00B3-C2BD022EA100}"/>
              </a:ext>
            </a:extLst>
          </p:cNvPr>
          <p:cNvCxnSpPr>
            <a:cxnSpLocks/>
          </p:cNvCxnSpPr>
          <p:nvPr/>
        </p:nvCxnSpPr>
        <p:spPr>
          <a:xfrm flipH="1">
            <a:off x="691744" y="5773080"/>
            <a:ext cx="2271103" cy="1489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7638CE33-2FB4-59A9-8584-A5092FC3933D}"/>
              </a:ext>
            </a:extLst>
          </p:cNvPr>
          <p:cNvCxnSpPr>
            <a:cxnSpLocks/>
          </p:cNvCxnSpPr>
          <p:nvPr/>
        </p:nvCxnSpPr>
        <p:spPr>
          <a:xfrm flipV="1">
            <a:off x="716954" y="2419133"/>
            <a:ext cx="20626" cy="335967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594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feld 20">
            <a:extLst>
              <a:ext uri="{FF2B5EF4-FFF2-40B4-BE49-F238E27FC236}">
                <a16:creationId xmlns:a16="http://schemas.microsoft.com/office/drawing/2014/main" id="{EF564FE9-6C37-1C41-A6F4-71BB24217110}"/>
              </a:ext>
            </a:extLst>
          </p:cNvPr>
          <p:cNvSpPr txBox="1"/>
          <p:nvPr/>
        </p:nvSpPr>
        <p:spPr>
          <a:xfrm>
            <a:off x="1006717" y="1684247"/>
            <a:ext cx="36115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434C75"/>
                </a:solidFill>
              </a:rPr>
              <a:t>Demographics</a:t>
            </a:r>
            <a:r>
              <a:rPr lang="de-DE" dirty="0">
                <a:solidFill>
                  <a:srgbClr val="434C75"/>
                </a:solidFill>
              </a:rPr>
              <a:t>,</a:t>
            </a:r>
            <a:br>
              <a:rPr lang="de-DE" dirty="0"/>
            </a:br>
            <a:r>
              <a:rPr lang="de-DE" dirty="0">
                <a:solidFill>
                  <a:srgbClr val="434C75"/>
                </a:solidFill>
              </a:rPr>
              <a:t>Contact </a:t>
            </a:r>
            <a:r>
              <a:rPr lang="de-DE" dirty="0" err="1">
                <a:solidFill>
                  <a:srgbClr val="434C75"/>
                </a:solidFill>
              </a:rPr>
              <a:t>rates</a:t>
            </a:r>
            <a:r>
              <a:rPr lang="de-DE" dirty="0">
                <a:solidFill>
                  <a:srgbClr val="434C75"/>
                </a:solidFill>
              </a:rPr>
              <a:t>/ </a:t>
            </a:r>
            <a:br>
              <a:rPr lang="de-DE" dirty="0"/>
            </a:br>
            <a:r>
              <a:rPr lang="de-DE" dirty="0" err="1">
                <a:solidFill>
                  <a:srgbClr val="434C75"/>
                </a:solidFill>
              </a:rPr>
              <a:t>general</a:t>
            </a:r>
            <a:r>
              <a:rPr lang="de-DE" dirty="0">
                <a:solidFill>
                  <a:srgbClr val="434C75"/>
                </a:solidFill>
              </a:rPr>
              <a:t> </a:t>
            </a:r>
            <a:r>
              <a:rPr lang="de-DE" dirty="0" err="1">
                <a:solidFill>
                  <a:srgbClr val="434C75"/>
                </a:solidFill>
              </a:rPr>
              <a:t>behavior</a:t>
            </a:r>
            <a:r>
              <a:rPr lang="de-DE" dirty="0">
                <a:solidFill>
                  <a:srgbClr val="434C75"/>
                </a:solidFill>
              </a:rPr>
              <a:t>,</a:t>
            </a:r>
          </a:p>
          <a:p>
            <a:r>
              <a:rPr lang="de-DE" dirty="0">
                <a:solidFill>
                  <a:srgbClr val="434C75"/>
                </a:solidFill>
              </a:rPr>
              <a:t>…</a:t>
            </a:r>
          </a:p>
        </p:txBody>
      </p:sp>
      <p:sp>
        <p:nvSpPr>
          <p:cNvPr id="2" name="Flussdiagramm: Mehrere Dokumente 1">
            <a:extLst>
              <a:ext uri="{FF2B5EF4-FFF2-40B4-BE49-F238E27FC236}">
                <a16:creationId xmlns:a16="http://schemas.microsoft.com/office/drawing/2014/main" id="{D5B648E8-0CD4-47A0-8200-2CD7D5F8A667}"/>
              </a:ext>
            </a:extLst>
          </p:cNvPr>
          <p:cNvSpPr/>
          <p:nvPr/>
        </p:nvSpPr>
        <p:spPr>
          <a:xfrm>
            <a:off x="8037717" y="1728307"/>
            <a:ext cx="1205023" cy="1116418"/>
          </a:xfrm>
          <a:prstGeom prst="flowChartMultidocument">
            <a:avLst/>
          </a:prstGeom>
          <a:solidFill>
            <a:schemeClr val="tx2">
              <a:lumMod val="50000"/>
              <a:lumOff val="5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a:t>Modelle / Simulationen</a:t>
            </a:r>
          </a:p>
        </p:txBody>
      </p:sp>
      <p:pic>
        <p:nvPicPr>
          <p:cNvPr id="6" name="Grafik 6" descr="Zeitung mit einfarbiger Füllung">
            <a:extLst>
              <a:ext uri="{FF2B5EF4-FFF2-40B4-BE49-F238E27FC236}">
                <a16:creationId xmlns:a16="http://schemas.microsoft.com/office/drawing/2014/main" id="{F29AD96D-5F80-4E04-9CA3-136424B38B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8335" y="3608747"/>
            <a:ext cx="914400" cy="1224516"/>
          </a:xfrm>
          <a:prstGeom prst="rect">
            <a:avLst/>
          </a:prstGeom>
        </p:spPr>
      </p:pic>
      <p:sp>
        <p:nvSpPr>
          <p:cNvPr id="7" name="Textfeld 6">
            <a:extLst>
              <a:ext uri="{FF2B5EF4-FFF2-40B4-BE49-F238E27FC236}">
                <a16:creationId xmlns:a16="http://schemas.microsoft.com/office/drawing/2014/main" id="{2AF491D4-826C-4218-80B5-29CB2A9C4E4E}"/>
              </a:ext>
            </a:extLst>
          </p:cNvPr>
          <p:cNvSpPr txBox="1"/>
          <p:nvPr/>
        </p:nvSpPr>
        <p:spPr>
          <a:xfrm>
            <a:off x="8209886" y="46558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t>Media and </a:t>
            </a:r>
            <a:r>
              <a:rPr lang="de-DE" b="1" dirty="0" err="1"/>
              <a:t>Authorities</a:t>
            </a:r>
            <a:endParaRPr lang="de-DE" dirty="0" err="1"/>
          </a:p>
        </p:txBody>
      </p:sp>
      <p:pic>
        <p:nvPicPr>
          <p:cNvPr id="8" name="Grafik 8" descr="Gruppe von Personen mit einfarbiger Füllung">
            <a:extLst>
              <a:ext uri="{FF2B5EF4-FFF2-40B4-BE49-F238E27FC236}">
                <a16:creationId xmlns:a16="http://schemas.microsoft.com/office/drawing/2014/main" id="{E7629FA4-B7F7-48FB-BF2B-91B484392B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08568" y="3608747"/>
            <a:ext cx="1490330" cy="1490330"/>
          </a:xfrm>
          <a:prstGeom prst="rect">
            <a:avLst/>
          </a:prstGeom>
        </p:spPr>
      </p:pic>
      <p:sp>
        <p:nvSpPr>
          <p:cNvPr id="9" name="Textfeld 8">
            <a:extLst>
              <a:ext uri="{FF2B5EF4-FFF2-40B4-BE49-F238E27FC236}">
                <a16:creationId xmlns:a16="http://schemas.microsoft.com/office/drawing/2014/main" id="{8793F89E-9164-4D2D-9C38-75F881ADE370}"/>
              </a:ext>
            </a:extLst>
          </p:cNvPr>
          <p:cNvSpPr txBox="1"/>
          <p:nvPr/>
        </p:nvSpPr>
        <p:spPr>
          <a:xfrm>
            <a:off x="1211226" y="49847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b="1" dirty="0"/>
              <a:t>Population</a:t>
            </a:r>
            <a:endParaRPr lang="de-DE" dirty="0"/>
          </a:p>
        </p:txBody>
      </p:sp>
      <p:sp>
        <p:nvSpPr>
          <p:cNvPr id="10" name="Textfeld 9">
            <a:extLst>
              <a:ext uri="{FF2B5EF4-FFF2-40B4-BE49-F238E27FC236}">
                <a16:creationId xmlns:a16="http://schemas.microsoft.com/office/drawing/2014/main" id="{A325D7F9-B9AB-434F-AEA6-DB7ECE1D7AF4}"/>
              </a:ext>
            </a:extLst>
          </p:cNvPr>
          <p:cNvSpPr txBox="1"/>
          <p:nvPr/>
        </p:nvSpPr>
        <p:spPr>
          <a:xfrm>
            <a:off x="8726008" y="3054304"/>
            <a:ext cx="3265967"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solidFill>
                  <a:srgbClr val="434C75"/>
                </a:solidFill>
              </a:rPr>
              <a:t>Report / </a:t>
            </a:r>
            <a:r>
              <a:rPr lang="de-DE" dirty="0" err="1">
                <a:solidFill>
                  <a:srgbClr val="434C75"/>
                </a:solidFill>
              </a:rPr>
              <a:t>Consult</a:t>
            </a:r>
          </a:p>
        </p:txBody>
      </p:sp>
      <p:sp>
        <p:nvSpPr>
          <p:cNvPr id="11" name="Pfeil: nach links 10">
            <a:extLst>
              <a:ext uri="{FF2B5EF4-FFF2-40B4-BE49-F238E27FC236}">
                <a16:creationId xmlns:a16="http://schemas.microsoft.com/office/drawing/2014/main" id="{17213934-B57A-455A-ADFE-E7B0E530815C}"/>
              </a:ext>
            </a:extLst>
          </p:cNvPr>
          <p:cNvSpPr/>
          <p:nvPr/>
        </p:nvSpPr>
        <p:spPr>
          <a:xfrm>
            <a:off x="3407184" y="4831508"/>
            <a:ext cx="4447953" cy="310116"/>
          </a:xfrm>
          <a:prstGeom prst="leftArrow">
            <a:avLst/>
          </a:prstGeom>
          <a:solidFill>
            <a:srgbClr val="7680B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4B310180-AE8A-4000-B0F2-80F7F5E964C3}"/>
              </a:ext>
            </a:extLst>
          </p:cNvPr>
          <p:cNvSpPr txBox="1"/>
          <p:nvPr/>
        </p:nvSpPr>
        <p:spPr>
          <a:xfrm>
            <a:off x="4418392" y="5112009"/>
            <a:ext cx="26317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solidFill>
                  <a:srgbClr val="434C75"/>
                </a:solidFill>
              </a:rPr>
              <a:t>Crisis Communication</a:t>
            </a:r>
            <a:br>
              <a:rPr lang="de-DE" dirty="0"/>
            </a:br>
            <a:endParaRPr lang="de-DE">
              <a:solidFill>
                <a:srgbClr val="434C75"/>
              </a:solidFill>
            </a:endParaRPr>
          </a:p>
        </p:txBody>
      </p:sp>
      <p:sp>
        <p:nvSpPr>
          <p:cNvPr id="13" name="Pfeil: nach rechts 12">
            <a:extLst>
              <a:ext uri="{FF2B5EF4-FFF2-40B4-BE49-F238E27FC236}">
                <a16:creationId xmlns:a16="http://schemas.microsoft.com/office/drawing/2014/main" id="{006E1379-0A33-4094-A3F2-F2EA536B8494}"/>
              </a:ext>
            </a:extLst>
          </p:cNvPr>
          <p:cNvSpPr/>
          <p:nvPr/>
        </p:nvSpPr>
        <p:spPr>
          <a:xfrm>
            <a:off x="3435981" y="4355259"/>
            <a:ext cx="4421371" cy="389859"/>
          </a:xfrm>
          <a:prstGeom prst="rightArrow">
            <a:avLst/>
          </a:prstGeom>
          <a:solidFill>
            <a:srgbClr val="7680B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E1E0D9D6-5954-4CAF-8CC9-2AC8C3010B74}"/>
              </a:ext>
            </a:extLst>
          </p:cNvPr>
          <p:cNvSpPr txBox="1"/>
          <p:nvPr/>
        </p:nvSpPr>
        <p:spPr>
          <a:xfrm>
            <a:off x="3739620" y="4092812"/>
            <a:ext cx="38140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solidFill>
                  <a:srgbClr val="434C75"/>
                </a:solidFill>
              </a:rPr>
              <a:t>Trust</a:t>
            </a:r>
          </a:p>
        </p:txBody>
      </p:sp>
      <p:sp>
        <p:nvSpPr>
          <p:cNvPr id="17" name="Pfeil: nach rechts 16">
            <a:extLst>
              <a:ext uri="{FF2B5EF4-FFF2-40B4-BE49-F238E27FC236}">
                <a16:creationId xmlns:a16="http://schemas.microsoft.com/office/drawing/2014/main" id="{A50EEE9C-E651-450C-8465-D2BF968F74BB}"/>
              </a:ext>
            </a:extLst>
          </p:cNvPr>
          <p:cNvSpPr/>
          <p:nvPr/>
        </p:nvSpPr>
        <p:spPr>
          <a:xfrm>
            <a:off x="4087226" y="2100270"/>
            <a:ext cx="3304953" cy="372139"/>
          </a:xfrm>
          <a:prstGeom prst="rightArrow">
            <a:avLst/>
          </a:prstGeom>
          <a:solidFill>
            <a:srgbClr val="7680B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de-DE"/>
          </a:p>
        </p:txBody>
      </p:sp>
      <p:sp>
        <p:nvSpPr>
          <p:cNvPr id="19" name="Verbotsymbol 18">
            <a:extLst>
              <a:ext uri="{FF2B5EF4-FFF2-40B4-BE49-F238E27FC236}">
                <a16:creationId xmlns:a16="http://schemas.microsoft.com/office/drawing/2014/main" id="{BFF48200-B6C0-4189-B475-6C525B962FEA}"/>
              </a:ext>
            </a:extLst>
          </p:cNvPr>
          <p:cNvSpPr/>
          <p:nvPr/>
        </p:nvSpPr>
        <p:spPr>
          <a:xfrm>
            <a:off x="5277960" y="1839928"/>
            <a:ext cx="912627" cy="912627"/>
          </a:xfrm>
          <a:prstGeom prst="noSmoking">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feld 20">
            <a:extLst>
              <a:ext uri="{FF2B5EF4-FFF2-40B4-BE49-F238E27FC236}">
                <a16:creationId xmlns:a16="http://schemas.microsoft.com/office/drawing/2014/main" id="{9AED5B2B-7D25-4C91-B9EE-607C4EAAA202}"/>
              </a:ext>
            </a:extLst>
          </p:cNvPr>
          <p:cNvSpPr txBox="1"/>
          <p:nvPr/>
        </p:nvSpPr>
        <p:spPr>
          <a:xfrm>
            <a:off x="3997881" y="1174584"/>
            <a:ext cx="38449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solidFill>
                  <a:srgbClr val="434C75"/>
                </a:solidFill>
              </a:rPr>
              <a:t>Change in </a:t>
            </a:r>
            <a:r>
              <a:rPr lang="de-DE" dirty="0" err="1">
                <a:solidFill>
                  <a:srgbClr val="434C75"/>
                </a:solidFill>
              </a:rPr>
              <a:t>behavior</a:t>
            </a:r>
            <a:r>
              <a:rPr lang="de-DE" dirty="0">
                <a:solidFill>
                  <a:srgbClr val="434C75"/>
                </a:solidFill>
              </a:rPr>
              <a:t>:</a:t>
            </a:r>
            <a:br>
              <a:rPr lang="de-DE" dirty="0"/>
            </a:br>
            <a:r>
              <a:rPr lang="de-DE" dirty="0">
                <a:solidFill>
                  <a:srgbClr val="434C75"/>
                </a:solidFill>
              </a:rPr>
              <a:t>Prognosis </a:t>
            </a:r>
            <a:r>
              <a:rPr lang="de-DE" dirty="0" err="1">
                <a:solidFill>
                  <a:srgbClr val="434C75"/>
                </a:solidFill>
              </a:rPr>
              <a:t>does</a:t>
            </a:r>
            <a:r>
              <a:rPr lang="de-DE" dirty="0">
                <a:solidFill>
                  <a:srgbClr val="434C75"/>
                </a:solidFill>
              </a:rPr>
              <a:t> not </a:t>
            </a:r>
            <a:r>
              <a:rPr lang="de-DE" dirty="0" err="1">
                <a:solidFill>
                  <a:srgbClr val="434C75"/>
                </a:solidFill>
              </a:rPr>
              <a:t>become</a:t>
            </a:r>
            <a:r>
              <a:rPr lang="de-DE" dirty="0">
                <a:solidFill>
                  <a:srgbClr val="434C75"/>
                </a:solidFill>
              </a:rPr>
              <a:t> </a:t>
            </a:r>
            <a:r>
              <a:rPr lang="de-DE" dirty="0" err="1">
                <a:solidFill>
                  <a:srgbClr val="434C75"/>
                </a:solidFill>
              </a:rPr>
              <a:t>reality</a:t>
            </a:r>
          </a:p>
        </p:txBody>
      </p:sp>
      <p:sp>
        <p:nvSpPr>
          <p:cNvPr id="22" name="Textfeld 21">
            <a:extLst>
              <a:ext uri="{FF2B5EF4-FFF2-40B4-BE49-F238E27FC236}">
                <a16:creationId xmlns:a16="http://schemas.microsoft.com/office/drawing/2014/main" id="{3F07696C-C5FE-4D94-9162-7D4C52BF887B}"/>
              </a:ext>
            </a:extLst>
          </p:cNvPr>
          <p:cNvSpPr txBox="1"/>
          <p:nvPr/>
        </p:nvSpPr>
        <p:spPr>
          <a:xfrm>
            <a:off x="1101577" y="126926"/>
            <a:ext cx="122150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800" b="1" dirty="0" err="1"/>
              <a:t>Reflexivity</a:t>
            </a:r>
            <a:r>
              <a:rPr lang="de-DE" sz="2800" b="1" dirty="0"/>
              <a:t> in Crisis Communication and </a:t>
            </a:r>
            <a:r>
              <a:rPr lang="de-DE" sz="2800" b="1" dirty="0" err="1"/>
              <a:t>Behavior</a:t>
            </a:r>
            <a:endParaRPr lang="de-DE" sz="2800" b="1" dirty="0"/>
          </a:p>
        </p:txBody>
      </p:sp>
      <p:grpSp>
        <p:nvGrpSpPr>
          <p:cNvPr id="25" name="Group 24">
            <a:extLst>
              <a:ext uri="{FF2B5EF4-FFF2-40B4-BE49-F238E27FC236}">
                <a16:creationId xmlns:a16="http://schemas.microsoft.com/office/drawing/2014/main" id="{5A18C96A-9D4F-094D-AE01-4B7502C8826D}"/>
              </a:ext>
            </a:extLst>
          </p:cNvPr>
          <p:cNvGrpSpPr/>
          <p:nvPr/>
        </p:nvGrpSpPr>
        <p:grpSpPr>
          <a:xfrm>
            <a:off x="4565614" y="3264566"/>
            <a:ext cx="3215425" cy="649372"/>
            <a:chOff x="4565614" y="2920014"/>
            <a:chExt cx="3215425" cy="649372"/>
          </a:xfrm>
        </p:grpSpPr>
        <p:sp>
          <p:nvSpPr>
            <p:cNvPr id="23" name="Gewitterblitz 22">
              <a:extLst>
                <a:ext uri="{FF2B5EF4-FFF2-40B4-BE49-F238E27FC236}">
                  <a16:creationId xmlns:a16="http://schemas.microsoft.com/office/drawing/2014/main" id="{914C25E5-12DC-40E8-9E1D-87A0167EDC71}"/>
                </a:ext>
              </a:extLst>
            </p:cNvPr>
            <p:cNvSpPr/>
            <p:nvPr/>
          </p:nvSpPr>
          <p:spPr>
            <a:xfrm rot="1560000">
              <a:off x="4565614" y="2920014"/>
              <a:ext cx="649372" cy="649372"/>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BD2B3DF3-0EA3-40DF-9812-F1C20B501DD6}"/>
                </a:ext>
              </a:extLst>
            </p:cNvPr>
            <p:cNvSpPr txBox="1"/>
            <p:nvPr/>
          </p:nvSpPr>
          <p:spPr>
            <a:xfrm>
              <a:off x="5037839" y="306195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solidFill>
                    <a:srgbClr val="434C75"/>
                  </a:solidFill>
                </a:rPr>
                <a:t>Loss </a:t>
              </a:r>
              <a:r>
                <a:rPr lang="de-DE" b="1" dirty="0" err="1">
                  <a:solidFill>
                    <a:srgbClr val="434C75"/>
                  </a:solidFill>
                </a:rPr>
                <a:t>of</a:t>
              </a:r>
              <a:r>
                <a:rPr lang="de-DE" b="1" dirty="0">
                  <a:solidFill>
                    <a:srgbClr val="434C75"/>
                  </a:solidFill>
                </a:rPr>
                <a:t> Trust</a:t>
              </a:r>
              <a:endParaRPr lang="de-DE" dirty="0"/>
            </a:p>
          </p:txBody>
        </p:sp>
      </p:grpSp>
      <p:sp>
        <p:nvSpPr>
          <p:cNvPr id="20" name="Denkblase: wolkenförmig 14">
            <a:extLst>
              <a:ext uri="{FF2B5EF4-FFF2-40B4-BE49-F238E27FC236}">
                <a16:creationId xmlns:a16="http://schemas.microsoft.com/office/drawing/2014/main" id="{AD6287CB-D2D1-0F42-A6D9-E28BA17E9816}"/>
              </a:ext>
            </a:extLst>
          </p:cNvPr>
          <p:cNvSpPr/>
          <p:nvPr/>
        </p:nvSpPr>
        <p:spPr>
          <a:xfrm>
            <a:off x="144461" y="978159"/>
            <a:ext cx="3611525" cy="2101643"/>
          </a:xfrm>
          <a:prstGeom prst="cloudCallout">
            <a:avLst>
              <a:gd name="adj1" fmla="val -651"/>
              <a:gd name="adj2" fmla="val 68530"/>
            </a:avLst>
          </a:prstGeom>
          <a:solidFill>
            <a:srgbClr val="7680B0"/>
          </a:solidFill>
          <a:ln/>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de-DE" dirty="0"/>
              <a:t>Risk </a:t>
            </a:r>
            <a:r>
              <a:rPr lang="de-DE" dirty="0" err="1"/>
              <a:t>Perception</a:t>
            </a:r>
            <a:r>
              <a:rPr lang="de-DE" dirty="0"/>
              <a:t>, Habitus,  social </a:t>
            </a:r>
            <a:r>
              <a:rPr lang="de-DE" dirty="0" err="1"/>
              <a:t>influence</a:t>
            </a:r>
            <a:r>
              <a:rPr lang="de-DE" dirty="0"/>
              <a:t> </a:t>
            </a:r>
            <a:br>
              <a:rPr lang="de-DE" dirty="0"/>
            </a:br>
            <a:r>
              <a:rPr lang="de-DE" dirty="0"/>
              <a:t>-&gt; individual </a:t>
            </a:r>
            <a:r>
              <a:rPr lang="de-DE" dirty="0" err="1"/>
              <a:t>behavior</a:t>
            </a:r>
          </a:p>
        </p:txBody>
      </p:sp>
      <p:grpSp>
        <p:nvGrpSpPr>
          <p:cNvPr id="18" name="Group 17">
            <a:extLst>
              <a:ext uri="{FF2B5EF4-FFF2-40B4-BE49-F238E27FC236}">
                <a16:creationId xmlns:a16="http://schemas.microsoft.com/office/drawing/2014/main" id="{C2D3B636-A383-5F43-A18C-DDB8A5A926B6}"/>
              </a:ext>
            </a:extLst>
          </p:cNvPr>
          <p:cNvGrpSpPr/>
          <p:nvPr/>
        </p:nvGrpSpPr>
        <p:grpSpPr>
          <a:xfrm>
            <a:off x="3358812" y="5433439"/>
            <a:ext cx="3752807" cy="646331"/>
            <a:chOff x="3817072" y="5128920"/>
            <a:chExt cx="3752807" cy="646331"/>
          </a:xfrm>
        </p:grpSpPr>
        <p:sp>
          <p:nvSpPr>
            <p:cNvPr id="5" name="TextBox 4">
              <a:extLst>
                <a:ext uri="{FF2B5EF4-FFF2-40B4-BE49-F238E27FC236}">
                  <a16:creationId xmlns:a16="http://schemas.microsoft.com/office/drawing/2014/main" id="{B4E93E24-F8EC-F947-AA53-8B4DFF50C81E}"/>
                </a:ext>
              </a:extLst>
            </p:cNvPr>
            <p:cNvSpPr txBox="1"/>
            <p:nvPr/>
          </p:nvSpPr>
          <p:spPr>
            <a:xfrm>
              <a:off x="4456141" y="5252733"/>
              <a:ext cx="3113738" cy="369332"/>
            </a:xfrm>
            <a:prstGeom prst="rect">
              <a:avLst/>
            </a:prstGeom>
            <a:noFill/>
          </p:spPr>
          <p:txBody>
            <a:bodyPr wrap="none" lIns="91440" tIns="45720" rIns="91440" bIns="45720" rtlCol="0" anchor="t">
              <a:spAutoFit/>
            </a:bodyPr>
            <a:lstStyle/>
            <a:p>
              <a:r>
                <a:rPr lang="de-DE" b="1" dirty="0">
                  <a:solidFill>
                    <a:srgbClr val="434C75"/>
                  </a:solidFill>
                </a:rPr>
                <a:t>Change in Risk </a:t>
              </a:r>
              <a:r>
                <a:rPr lang="de-DE" b="1" dirty="0" err="1">
                  <a:solidFill>
                    <a:srgbClr val="434C75"/>
                  </a:solidFill>
                </a:rPr>
                <a:t>Perception</a:t>
              </a:r>
              <a:endParaRPr lang="de-DE" dirty="0" err="1"/>
            </a:p>
          </p:txBody>
        </p:sp>
        <p:pic>
          <p:nvPicPr>
            <p:cNvPr id="16" name="Picture 15">
              <a:extLst>
                <a:ext uri="{FF2B5EF4-FFF2-40B4-BE49-F238E27FC236}">
                  <a16:creationId xmlns:a16="http://schemas.microsoft.com/office/drawing/2014/main" id="{6C83345A-CEBF-B14F-ABC8-3E159D4349F9}"/>
                </a:ext>
              </a:extLst>
            </p:cNvPr>
            <p:cNvPicPr>
              <a:picLocks noChangeAspect="1"/>
            </p:cNvPicPr>
            <p:nvPr/>
          </p:nvPicPr>
          <p:blipFill>
            <a:blip r:embed="rId7"/>
            <a:stretch>
              <a:fillRect/>
            </a:stretch>
          </p:blipFill>
          <p:spPr>
            <a:xfrm>
              <a:off x="3817072" y="5128920"/>
              <a:ext cx="639069" cy="646331"/>
            </a:xfrm>
            <a:prstGeom prst="rect">
              <a:avLst/>
            </a:prstGeom>
          </p:spPr>
        </p:pic>
      </p:grpSp>
      <p:sp>
        <p:nvSpPr>
          <p:cNvPr id="28" name="Textfeld 20">
            <a:extLst>
              <a:ext uri="{FF2B5EF4-FFF2-40B4-BE49-F238E27FC236}">
                <a16:creationId xmlns:a16="http://schemas.microsoft.com/office/drawing/2014/main" id="{D0EE4FAB-E7A8-CB4D-A7FC-D93225D9AE6F}"/>
              </a:ext>
            </a:extLst>
          </p:cNvPr>
          <p:cNvSpPr txBox="1"/>
          <p:nvPr/>
        </p:nvSpPr>
        <p:spPr>
          <a:xfrm>
            <a:off x="8778915" y="882728"/>
            <a:ext cx="29360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solidFill>
                  <a:srgbClr val="434C75"/>
                </a:solidFill>
              </a:rPr>
              <a:t>Parameter </a:t>
            </a:r>
            <a:r>
              <a:rPr lang="de-DE" dirty="0" err="1">
                <a:solidFill>
                  <a:srgbClr val="434C75"/>
                </a:solidFill>
              </a:rPr>
              <a:t>of</a:t>
            </a:r>
            <a:r>
              <a:rPr lang="de-DE" dirty="0">
                <a:solidFill>
                  <a:srgbClr val="434C75"/>
                </a:solidFill>
              </a:rPr>
              <a:t> </a:t>
            </a:r>
            <a:r>
              <a:rPr lang="de-DE" dirty="0" err="1">
                <a:solidFill>
                  <a:srgbClr val="434C75"/>
                </a:solidFill>
              </a:rPr>
              <a:t>Infectious</a:t>
            </a:r>
            <a:r>
              <a:rPr lang="de-DE" dirty="0">
                <a:solidFill>
                  <a:srgbClr val="434C75"/>
                </a:solidFill>
              </a:rPr>
              <a:t> Disease (i.e. Covid-19)</a:t>
            </a:r>
          </a:p>
        </p:txBody>
      </p:sp>
      <p:sp>
        <p:nvSpPr>
          <p:cNvPr id="29" name="Pfeil: nach rechts 16">
            <a:extLst>
              <a:ext uri="{FF2B5EF4-FFF2-40B4-BE49-F238E27FC236}">
                <a16:creationId xmlns:a16="http://schemas.microsoft.com/office/drawing/2014/main" id="{B7C255DA-E105-CC4F-AD75-FDB96FD09E8A}"/>
              </a:ext>
            </a:extLst>
          </p:cNvPr>
          <p:cNvSpPr/>
          <p:nvPr/>
        </p:nvSpPr>
        <p:spPr>
          <a:xfrm rot="5400000">
            <a:off x="8261647" y="3071984"/>
            <a:ext cx="618358" cy="416178"/>
          </a:xfrm>
          <a:prstGeom prst="rightArrow">
            <a:avLst/>
          </a:prstGeom>
          <a:solidFill>
            <a:srgbClr val="7680B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de-DE"/>
          </a:p>
        </p:txBody>
      </p:sp>
      <p:sp>
        <p:nvSpPr>
          <p:cNvPr id="30" name="Pfeil: nach rechts 16">
            <a:extLst>
              <a:ext uri="{FF2B5EF4-FFF2-40B4-BE49-F238E27FC236}">
                <a16:creationId xmlns:a16="http://schemas.microsoft.com/office/drawing/2014/main" id="{34F7FA70-D3A5-7647-B8F0-55223DC9EED6}"/>
              </a:ext>
            </a:extLst>
          </p:cNvPr>
          <p:cNvSpPr/>
          <p:nvPr/>
        </p:nvSpPr>
        <p:spPr>
          <a:xfrm rot="5400000">
            <a:off x="8261647" y="1080090"/>
            <a:ext cx="618358" cy="416178"/>
          </a:xfrm>
          <a:prstGeom prst="rightArrow">
            <a:avLst/>
          </a:prstGeom>
          <a:solidFill>
            <a:srgbClr val="7680B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de-DE"/>
          </a:p>
        </p:txBody>
      </p:sp>
      <p:pic>
        <p:nvPicPr>
          <p:cNvPr id="31" name="Picture 30">
            <a:extLst>
              <a:ext uri="{FF2B5EF4-FFF2-40B4-BE49-F238E27FC236}">
                <a16:creationId xmlns:a16="http://schemas.microsoft.com/office/drawing/2014/main" id="{60B80F33-E3AE-4F45-9A26-EBF6FCD9E128}"/>
              </a:ext>
            </a:extLst>
          </p:cNvPr>
          <p:cNvPicPr>
            <a:picLocks noChangeAspect="1"/>
          </p:cNvPicPr>
          <p:nvPr/>
        </p:nvPicPr>
        <p:blipFill>
          <a:blip r:embed="rId8"/>
          <a:stretch>
            <a:fillRect/>
          </a:stretch>
        </p:blipFill>
        <p:spPr>
          <a:xfrm>
            <a:off x="9029505" y="1733823"/>
            <a:ext cx="1904920" cy="919616"/>
          </a:xfrm>
          <a:prstGeom prst="rect">
            <a:avLst/>
          </a:prstGeom>
          <a:ln w="19050">
            <a:solidFill>
              <a:srgbClr val="7680B0"/>
            </a:solidFill>
          </a:ln>
        </p:spPr>
      </p:pic>
    </p:spTree>
    <p:extLst>
      <p:ext uri="{BB962C8B-B14F-4D97-AF65-F5344CB8AC3E}">
        <p14:creationId xmlns:p14="http://schemas.microsoft.com/office/powerpoint/2010/main" val="95589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left)">
                                      <p:cBhvr>
                                        <p:cTn id="3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9" grpId="0" animBg="1"/>
      <p:bldP spid="21"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D0066CF-FB59-4C7D-8E91-55CD63206F0A}"/>
              </a:ext>
            </a:extLst>
          </p:cNvPr>
          <p:cNvSpPr txBox="1"/>
          <p:nvPr/>
        </p:nvSpPr>
        <p:spPr>
          <a:xfrm>
            <a:off x="0" y="365051"/>
            <a:ext cx="121920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dirty="0"/>
              <a:t>Goal: </a:t>
            </a:r>
            <a:endParaRPr lang="de-DE" dirty="0"/>
          </a:p>
          <a:p>
            <a:pPr algn="ctr"/>
            <a:r>
              <a:rPr lang="de-DE" sz="2400" dirty="0"/>
              <a:t>Use </a:t>
            </a:r>
            <a:r>
              <a:rPr lang="de-DE" sz="2400" err="1"/>
              <a:t>effects</a:t>
            </a:r>
            <a:r>
              <a:rPr lang="de-DE" sz="2400" dirty="0"/>
              <a:t> </a:t>
            </a:r>
            <a:r>
              <a:rPr lang="de-DE" sz="2400" err="1"/>
              <a:t>of</a:t>
            </a:r>
            <a:r>
              <a:rPr lang="de-DE" sz="2400" dirty="0"/>
              <a:t> </a:t>
            </a:r>
            <a:r>
              <a:rPr lang="de-DE" sz="2400" err="1"/>
              <a:t>communicated</a:t>
            </a:r>
            <a:r>
              <a:rPr lang="de-DE" sz="2400" dirty="0"/>
              <a:t> </a:t>
            </a:r>
            <a:r>
              <a:rPr lang="de-DE" sz="2400" err="1"/>
              <a:t>prognosis</a:t>
            </a:r>
            <a:r>
              <a:rPr lang="de-DE" sz="2400" dirty="0"/>
              <a:t> on </a:t>
            </a:r>
            <a:r>
              <a:rPr lang="de-DE" sz="2400" err="1"/>
              <a:t>behavior</a:t>
            </a:r>
            <a:r>
              <a:rPr lang="de-DE" sz="2400" dirty="0"/>
              <a:t> in </a:t>
            </a:r>
            <a:r>
              <a:rPr lang="de-DE" sz="2400" err="1"/>
              <a:t>models</a:t>
            </a:r>
            <a:r>
              <a:rPr lang="de-DE" sz="2400" dirty="0"/>
              <a:t> </a:t>
            </a:r>
            <a:r>
              <a:rPr lang="de-DE" sz="2400" err="1"/>
              <a:t>to</a:t>
            </a:r>
            <a:r>
              <a:rPr lang="de-DE" sz="2400" dirty="0"/>
              <a:t> </a:t>
            </a:r>
            <a:r>
              <a:rPr lang="de-DE" sz="2400" err="1"/>
              <a:t>increase</a:t>
            </a:r>
            <a:r>
              <a:rPr lang="de-DE" sz="2400" dirty="0"/>
              <a:t> </a:t>
            </a:r>
            <a:r>
              <a:rPr lang="de-DE" sz="2400" err="1"/>
              <a:t>realism</a:t>
            </a:r>
            <a:r>
              <a:rPr lang="de-DE" sz="2400" dirty="0"/>
              <a:t>, </a:t>
            </a:r>
            <a:r>
              <a:rPr lang="de-DE" sz="2400" err="1"/>
              <a:t>precision</a:t>
            </a:r>
            <a:r>
              <a:rPr lang="de-DE" sz="2400" dirty="0"/>
              <a:t>, and </a:t>
            </a:r>
            <a:r>
              <a:rPr lang="de-DE" sz="2400" err="1"/>
              <a:t>explainability</a:t>
            </a:r>
            <a:endParaRPr lang="de-DE" sz="2400"/>
          </a:p>
        </p:txBody>
      </p:sp>
      <p:grpSp>
        <p:nvGrpSpPr>
          <p:cNvPr id="11" name="Gruppieren 10">
            <a:extLst>
              <a:ext uri="{FF2B5EF4-FFF2-40B4-BE49-F238E27FC236}">
                <a16:creationId xmlns:a16="http://schemas.microsoft.com/office/drawing/2014/main" id="{6F9661B6-B80D-DAFB-BC81-95270FD74A03}"/>
              </a:ext>
            </a:extLst>
          </p:cNvPr>
          <p:cNvGrpSpPr/>
          <p:nvPr/>
        </p:nvGrpSpPr>
        <p:grpSpPr>
          <a:xfrm>
            <a:off x="595165" y="1765908"/>
            <a:ext cx="2786394" cy="4515684"/>
            <a:chOff x="516787" y="1739782"/>
            <a:chExt cx="2786394" cy="4515684"/>
          </a:xfrm>
        </p:grpSpPr>
        <p:sp>
          <p:nvSpPr>
            <p:cNvPr id="3" name="Rechteck 2">
              <a:extLst>
                <a:ext uri="{FF2B5EF4-FFF2-40B4-BE49-F238E27FC236}">
                  <a16:creationId xmlns:a16="http://schemas.microsoft.com/office/drawing/2014/main" id="{83D3318D-5B94-43F3-A001-E0F62A2C3450}"/>
                </a:ext>
              </a:extLst>
            </p:cNvPr>
            <p:cNvSpPr/>
            <p:nvPr/>
          </p:nvSpPr>
          <p:spPr>
            <a:xfrm>
              <a:off x="561753" y="2094409"/>
              <a:ext cx="2702440" cy="3570767"/>
            </a:xfrm>
            <a:prstGeom prst="rect">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0F233615-7A38-4034-89FE-E14367C67096}"/>
                </a:ext>
              </a:extLst>
            </p:cNvPr>
            <p:cNvSpPr txBox="1"/>
            <p:nvPr/>
          </p:nvSpPr>
          <p:spPr>
            <a:xfrm>
              <a:off x="559981" y="1739782"/>
              <a:ext cx="27000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t>Partial Project 1 </a:t>
              </a:r>
            </a:p>
          </p:txBody>
        </p:sp>
        <p:pic>
          <p:nvPicPr>
            <p:cNvPr id="9" name="Grafik 9" descr="Ein Bild, das Text enthält.&#10;&#10;Beschreibung automatisch generiert.">
              <a:extLst>
                <a:ext uri="{FF2B5EF4-FFF2-40B4-BE49-F238E27FC236}">
                  <a16:creationId xmlns:a16="http://schemas.microsoft.com/office/drawing/2014/main" id="{99788FFE-518C-4163-9EC2-137A3C5C9283}"/>
                </a:ext>
              </a:extLst>
            </p:cNvPr>
            <p:cNvPicPr>
              <a:picLocks noChangeAspect="1"/>
            </p:cNvPicPr>
            <p:nvPr/>
          </p:nvPicPr>
          <p:blipFill>
            <a:blip r:embed="rId3"/>
            <a:stretch>
              <a:fillRect/>
            </a:stretch>
          </p:blipFill>
          <p:spPr>
            <a:xfrm>
              <a:off x="559981" y="5705754"/>
              <a:ext cx="2743200" cy="549712"/>
            </a:xfrm>
            <a:prstGeom prst="rect">
              <a:avLst/>
            </a:prstGeom>
          </p:spPr>
        </p:pic>
        <p:sp>
          <p:nvSpPr>
            <p:cNvPr id="12" name="Textfeld 11">
              <a:extLst>
                <a:ext uri="{FF2B5EF4-FFF2-40B4-BE49-F238E27FC236}">
                  <a16:creationId xmlns:a16="http://schemas.microsoft.com/office/drawing/2014/main" id="{9876B050-0FCF-429F-9B5C-914CF5F0ABD3}"/>
                </a:ext>
              </a:extLst>
            </p:cNvPr>
            <p:cNvSpPr txBox="1"/>
            <p:nvPr/>
          </p:nvSpPr>
          <p:spPr>
            <a:xfrm>
              <a:off x="559982" y="2381846"/>
              <a:ext cx="270598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b="1" dirty="0" err="1"/>
                <a:t>Specialization</a:t>
              </a:r>
              <a:endParaRPr lang="de-DE" dirty="0" err="1"/>
            </a:p>
            <a:p>
              <a:pPr algn="ctr"/>
              <a:r>
                <a:rPr lang="de-DE" sz="1600" dirty="0"/>
                <a:t>Agent-</a:t>
              </a:r>
              <a:r>
                <a:rPr lang="de-DE" sz="1600" dirty="0" err="1"/>
                <a:t>Based</a:t>
              </a:r>
              <a:r>
                <a:rPr lang="de-DE" sz="1600" dirty="0"/>
                <a:t> </a:t>
              </a:r>
              <a:r>
                <a:rPr lang="de-DE" sz="1600" dirty="0" err="1"/>
                <a:t>Cognitive</a:t>
              </a:r>
              <a:r>
                <a:rPr lang="de-DE" sz="1600" dirty="0"/>
                <a:t> </a:t>
              </a:r>
              <a:r>
                <a:rPr lang="de-DE" sz="1600" dirty="0" err="1"/>
                <a:t>Social</a:t>
              </a:r>
              <a:r>
                <a:rPr lang="de-DE" sz="1600" dirty="0"/>
                <a:t> Simulation &amp; Distributed AI</a:t>
              </a:r>
            </a:p>
          </p:txBody>
        </p:sp>
        <p:sp>
          <p:nvSpPr>
            <p:cNvPr id="15" name="Textfeld 14">
              <a:extLst>
                <a:ext uri="{FF2B5EF4-FFF2-40B4-BE49-F238E27FC236}">
                  <a16:creationId xmlns:a16="http://schemas.microsoft.com/office/drawing/2014/main" id="{F6A33DF8-32DC-496A-8C32-E408704D1EEB}"/>
                </a:ext>
              </a:extLst>
            </p:cNvPr>
            <p:cNvSpPr txBox="1"/>
            <p:nvPr/>
          </p:nvSpPr>
          <p:spPr>
            <a:xfrm>
              <a:off x="516787" y="3862750"/>
              <a:ext cx="27432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b="1" dirty="0"/>
                <a:t>Project Goal</a:t>
              </a:r>
              <a:br>
                <a:rPr lang="de-DE" dirty="0"/>
              </a:br>
              <a:r>
                <a:rPr lang="de-DE" sz="1600" dirty="0"/>
                <a:t>Add </a:t>
              </a:r>
              <a:r>
                <a:rPr lang="de-DE" sz="1600" dirty="0" err="1"/>
                <a:t>to</a:t>
              </a:r>
              <a:r>
                <a:rPr lang="de-DE" sz="1600" dirty="0"/>
                <a:t> Covid-19-Model "</a:t>
              </a:r>
              <a:r>
                <a:rPr lang="de-DE" sz="1600" dirty="0" err="1"/>
                <a:t>SoSAD</a:t>
              </a:r>
              <a:r>
                <a:rPr lang="de-DE" sz="1600" dirty="0"/>
                <a:t>": </a:t>
              </a:r>
              <a:r>
                <a:rPr lang="de-DE" sz="1600" dirty="0" err="1"/>
                <a:t>Reflexivity</a:t>
              </a:r>
              <a:r>
                <a:rPr lang="de-DE" sz="1600" dirty="0"/>
                <a:t>, social </a:t>
              </a:r>
              <a:r>
                <a:rPr lang="de-DE" sz="1600" dirty="0" err="1"/>
                <a:t>influence</a:t>
              </a:r>
              <a:r>
                <a:rPr lang="de-DE" sz="1600" dirty="0"/>
                <a:t>, and Trust</a:t>
              </a:r>
            </a:p>
          </p:txBody>
        </p:sp>
      </p:grpSp>
      <p:grpSp>
        <p:nvGrpSpPr>
          <p:cNvPr id="18" name="Gruppieren 17">
            <a:extLst>
              <a:ext uri="{FF2B5EF4-FFF2-40B4-BE49-F238E27FC236}">
                <a16:creationId xmlns:a16="http://schemas.microsoft.com/office/drawing/2014/main" id="{6607E1C1-62D0-90A0-5CF8-4AE7DF0D3D0C}"/>
              </a:ext>
            </a:extLst>
          </p:cNvPr>
          <p:cNvGrpSpPr/>
          <p:nvPr/>
        </p:nvGrpSpPr>
        <p:grpSpPr>
          <a:xfrm>
            <a:off x="4687236" y="1741997"/>
            <a:ext cx="2775095" cy="4755277"/>
            <a:chOff x="4228214" y="1715871"/>
            <a:chExt cx="2775095" cy="4755277"/>
          </a:xfrm>
        </p:grpSpPr>
        <p:sp>
          <p:nvSpPr>
            <p:cNvPr id="4" name="Rechteck 3">
              <a:extLst>
                <a:ext uri="{FF2B5EF4-FFF2-40B4-BE49-F238E27FC236}">
                  <a16:creationId xmlns:a16="http://schemas.microsoft.com/office/drawing/2014/main" id="{4FB1BF01-6587-43E7-90A2-AB4E9237D9A7}"/>
                </a:ext>
              </a:extLst>
            </p:cNvPr>
            <p:cNvSpPr/>
            <p:nvPr/>
          </p:nvSpPr>
          <p:spPr>
            <a:xfrm>
              <a:off x="4300869" y="2094409"/>
              <a:ext cx="2702440" cy="3570767"/>
            </a:xfrm>
            <a:prstGeom prst="rect">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32601D20-BBF8-4A7C-B41E-BDE53C58A149}"/>
                </a:ext>
              </a:extLst>
            </p:cNvPr>
            <p:cNvSpPr txBox="1"/>
            <p:nvPr/>
          </p:nvSpPr>
          <p:spPr>
            <a:xfrm>
              <a:off x="4300869" y="1715871"/>
              <a:ext cx="26705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t>Partial Project 2</a:t>
              </a:r>
            </a:p>
          </p:txBody>
        </p:sp>
        <p:pic>
          <p:nvPicPr>
            <p:cNvPr id="10" name="Grafik 10">
              <a:extLst>
                <a:ext uri="{FF2B5EF4-FFF2-40B4-BE49-F238E27FC236}">
                  <a16:creationId xmlns:a16="http://schemas.microsoft.com/office/drawing/2014/main" id="{C3D44C59-4425-4AFD-8F85-A6CDC8B9B578}"/>
                </a:ext>
              </a:extLst>
            </p:cNvPr>
            <p:cNvPicPr>
              <a:picLocks noChangeAspect="1"/>
            </p:cNvPicPr>
            <p:nvPr/>
          </p:nvPicPr>
          <p:blipFill>
            <a:blip r:embed="rId4"/>
            <a:stretch>
              <a:fillRect/>
            </a:stretch>
          </p:blipFill>
          <p:spPr>
            <a:xfrm>
              <a:off x="4552064" y="5490073"/>
              <a:ext cx="2095500" cy="981075"/>
            </a:xfrm>
            <a:prstGeom prst="rect">
              <a:avLst/>
            </a:prstGeom>
          </p:spPr>
        </p:pic>
        <p:sp>
          <p:nvSpPr>
            <p:cNvPr id="13" name="Textfeld 12">
              <a:extLst>
                <a:ext uri="{FF2B5EF4-FFF2-40B4-BE49-F238E27FC236}">
                  <a16:creationId xmlns:a16="http://schemas.microsoft.com/office/drawing/2014/main" id="{7584C657-F20C-49DF-9E33-945E84A638C8}"/>
                </a:ext>
              </a:extLst>
            </p:cNvPr>
            <p:cNvSpPr txBox="1"/>
            <p:nvPr/>
          </p:nvSpPr>
          <p:spPr>
            <a:xfrm>
              <a:off x="4228214" y="2228381"/>
              <a:ext cx="27432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b="1" dirty="0" err="1"/>
                <a:t>Specialization</a:t>
              </a:r>
              <a:endParaRPr lang="de-DE" sz="1600" dirty="0" err="1"/>
            </a:p>
            <a:p>
              <a:pPr algn="ctr"/>
              <a:r>
                <a:rPr lang="de-DE" sz="1600" dirty="0" err="1"/>
                <a:t>Cohort-Based</a:t>
              </a:r>
              <a:r>
                <a:rPr lang="de-DE" sz="1600" dirty="0"/>
                <a:t> Modeling, Multi-</a:t>
              </a:r>
              <a:r>
                <a:rPr lang="de-DE" sz="1600" dirty="0" err="1"/>
                <a:t>criteria</a:t>
              </a:r>
              <a:r>
                <a:rPr lang="de-DE" sz="1600" dirty="0"/>
                <a:t> </a:t>
              </a:r>
              <a:r>
                <a:rPr lang="de-DE" sz="1600" dirty="0" err="1"/>
                <a:t>Optimization</a:t>
              </a:r>
              <a:r>
                <a:rPr lang="de-DE" sz="1600" dirty="0"/>
                <a:t> and </a:t>
              </a:r>
              <a:r>
                <a:rPr lang="de-DE" sz="1600" dirty="0" err="1"/>
                <a:t>Calibration</a:t>
              </a:r>
            </a:p>
          </p:txBody>
        </p:sp>
        <p:sp>
          <p:nvSpPr>
            <p:cNvPr id="16" name="Textfeld 15">
              <a:extLst>
                <a:ext uri="{FF2B5EF4-FFF2-40B4-BE49-F238E27FC236}">
                  <a16:creationId xmlns:a16="http://schemas.microsoft.com/office/drawing/2014/main" id="{794B1A7C-0A8F-4839-9CCC-F96A1D2E00D8}"/>
                </a:ext>
              </a:extLst>
            </p:cNvPr>
            <p:cNvSpPr txBox="1"/>
            <p:nvPr/>
          </p:nvSpPr>
          <p:spPr>
            <a:xfrm>
              <a:off x="4296662" y="3812964"/>
              <a:ext cx="270244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b="1" dirty="0"/>
                <a:t>Project Goal</a:t>
              </a:r>
              <a:br>
                <a:rPr lang="de-DE" dirty="0"/>
              </a:br>
              <a:r>
                <a:rPr lang="de-DE" sz="1600" dirty="0"/>
                <a:t>Add reflexive </a:t>
              </a:r>
              <a:r>
                <a:rPr lang="de-DE" sz="1600" dirty="0" err="1"/>
                <a:t>mechanisms</a:t>
              </a:r>
              <a:r>
                <a:rPr lang="de-DE" sz="1600" dirty="0"/>
                <a:t> </a:t>
              </a:r>
              <a:r>
                <a:rPr lang="de-DE" sz="1600" dirty="0" err="1"/>
                <a:t>to</a:t>
              </a:r>
              <a:r>
                <a:rPr lang="de-DE" sz="1600" dirty="0"/>
                <a:t> </a:t>
              </a:r>
              <a:r>
                <a:rPr lang="de-DE" sz="1600" dirty="0" err="1"/>
                <a:t>macro</a:t>
              </a:r>
              <a:r>
                <a:rPr lang="de-DE" sz="1600" dirty="0"/>
                <a:t>-models, </a:t>
              </a:r>
              <a:r>
                <a:rPr lang="de-DE" sz="1600" dirty="0" err="1"/>
                <a:t>compare</a:t>
              </a:r>
              <a:r>
                <a:rPr lang="de-DE" sz="1600" dirty="0"/>
                <a:t> </a:t>
              </a:r>
              <a:r>
                <a:rPr lang="de-DE" sz="1600" dirty="0" err="1"/>
                <a:t>course</a:t>
              </a:r>
              <a:r>
                <a:rPr lang="de-DE" sz="1600" dirty="0"/>
                <a:t> </a:t>
              </a:r>
              <a:r>
                <a:rPr lang="de-DE" sz="1600" dirty="0" err="1"/>
                <a:t>of</a:t>
              </a:r>
              <a:r>
                <a:rPr lang="de-DE" sz="1600" dirty="0"/>
                <a:t> </a:t>
              </a:r>
              <a:r>
                <a:rPr lang="de-DE" sz="1600" dirty="0" err="1"/>
                <a:t>pandemic</a:t>
              </a:r>
              <a:r>
                <a:rPr lang="de-DE" sz="1600" dirty="0"/>
                <a:t> </a:t>
              </a:r>
              <a:r>
                <a:rPr lang="de-DE" sz="1600" dirty="0" err="1"/>
                <a:t>with</a:t>
              </a:r>
              <a:r>
                <a:rPr lang="de-DE" sz="1600" dirty="0"/>
                <a:t> </a:t>
              </a:r>
              <a:r>
                <a:rPr lang="de-DE" sz="1600" dirty="0" err="1"/>
                <a:t>historical</a:t>
              </a:r>
              <a:r>
                <a:rPr lang="de-DE" sz="1600" dirty="0"/>
                <a:t> </a:t>
              </a:r>
              <a:r>
                <a:rPr lang="de-DE" sz="1600" dirty="0" err="1"/>
                <a:t>events</a:t>
              </a:r>
            </a:p>
          </p:txBody>
        </p:sp>
      </p:grpSp>
      <p:grpSp>
        <p:nvGrpSpPr>
          <p:cNvPr id="20" name="Gruppieren 19">
            <a:extLst>
              <a:ext uri="{FF2B5EF4-FFF2-40B4-BE49-F238E27FC236}">
                <a16:creationId xmlns:a16="http://schemas.microsoft.com/office/drawing/2014/main" id="{7BE1CF46-1430-F0EF-C5E7-FC832AF13C82}"/>
              </a:ext>
            </a:extLst>
          </p:cNvPr>
          <p:cNvGrpSpPr/>
          <p:nvPr/>
        </p:nvGrpSpPr>
        <p:grpSpPr>
          <a:xfrm>
            <a:off x="8768007" y="1745093"/>
            <a:ext cx="2788167" cy="4645422"/>
            <a:chOff x="8127925" y="1718967"/>
            <a:chExt cx="2788167" cy="4645422"/>
          </a:xfrm>
        </p:grpSpPr>
        <p:sp>
          <p:nvSpPr>
            <p:cNvPr id="5" name="Rechteck 4">
              <a:extLst>
                <a:ext uri="{FF2B5EF4-FFF2-40B4-BE49-F238E27FC236}">
                  <a16:creationId xmlns:a16="http://schemas.microsoft.com/office/drawing/2014/main" id="{88A1BB0F-0ED3-49C7-A9AB-D212EDA4AFCC}"/>
                </a:ext>
              </a:extLst>
            </p:cNvPr>
            <p:cNvSpPr/>
            <p:nvPr/>
          </p:nvSpPr>
          <p:spPr>
            <a:xfrm>
              <a:off x="8172891" y="2094408"/>
              <a:ext cx="2702440" cy="3570767"/>
            </a:xfrm>
            <a:prstGeom prst="rect">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59E9956A-13C9-4D10-8BBB-804F646CAF2B}"/>
                </a:ext>
              </a:extLst>
            </p:cNvPr>
            <p:cNvSpPr txBox="1"/>
            <p:nvPr/>
          </p:nvSpPr>
          <p:spPr>
            <a:xfrm>
              <a:off x="8172892" y="17189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t>Partial Project 3</a:t>
              </a:r>
            </a:p>
          </p:txBody>
        </p:sp>
        <p:sp>
          <p:nvSpPr>
            <p:cNvPr id="14" name="Textfeld 13">
              <a:extLst>
                <a:ext uri="{FF2B5EF4-FFF2-40B4-BE49-F238E27FC236}">
                  <a16:creationId xmlns:a16="http://schemas.microsoft.com/office/drawing/2014/main" id="{96F918D9-0AC4-46F0-B3E2-AC9A682B78F1}"/>
                </a:ext>
              </a:extLst>
            </p:cNvPr>
            <p:cNvSpPr txBox="1"/>
            <p:nvPr/>
          </p:nvSpPr>
          <p:spPr>
            <a:xfrm>
              <a:off x="8153399" y="2314708"/>
              <a:ext cx="27432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b="1" dirty="0" err="1"/>
                <a:t>Specialization</a:t>
              </a:r>
              <a:br>
                <a:rPr lang="de-DE" dirty="0"/>
              </a:br>
              <a:r>
                <a:rPr lang="de-DE" sz="1600" dirty="0" err="1"/>
                <a:t>Interdisciplinary</a:t>
              </a:r>
              <a:r>
                <a:rPr lang="de-DE" sz="1600" dirty="0"/>
                <a:t> </a:t>
              </a:r>
              <a:r>
                <a:rPr lang="de-DE" sz="1600" dirty="0" err="1"/>
                <a:t>crisis</a:t>
              </a:r>
              <a:r>
                <a:rPr lang="de-DE" sz="1600" dirty="0"/>
                <a:t> </a:t>
              </a:r>
              <a:r>
                <a:rPr lang="de-DE" sz="1600" dirty="0" err="1"/>
                <a:t>research</a:t>
              </a:r>
              <a:r>
                <a:rPr lang="de-DE" sz="1600" dirty="0"/>
                <a:t>, </a:t>
              </a:r>
              <a:r>
                <a:rPr lang="de-DE" sz="1600" dirty="0" err="1"/>
                <a:t>focus</a:t>
              </a:r>
              <a:r>
                <a:rPr lang="de-DE" sz="1600" dirty="0"/>
                <a:t> on social </a:t>
              </a:r>
              <a:r>
                <a:rPr lang="de-DE" sz="1600" dirty="0" err="1"/>
                <a:t>sciences</a:t>
              </a:r>
            </a:p>
          </p:txBody>
        </p:sp>
        <p:sp>
          <p:nvSpPr>
            <p:cNvPr id="17" name="Textfeld 16">
              <a:extLst>
                <a:ext uri="{FF2B5EF4-FFF2-40B4-BE49-F238E27FC236}">
                  <a16:creationId xmlns:a16="http://schemas.microsoft.com/office/drawing/2014/main" id="{A0F72727-FB48-4E55-B6EF-D69631C904F2}"/>
                </a:ext>
              </a:extLst>
            </p:cNvPr>
            <p:cNvSpPr txBox="1"/>
            <p:nvPr/>
          </p:nvSpPr>
          <p:spPr>
            <a:xfrm>
              <a:off x="8127925" y="3772779"/>
              <a:ext cx="2743200"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b="1" dirty="0"/>
                <a:t>Project Goal</a:t>
              </a:r>
              <a:endParaRPr lang="de-DE"/>
            </a:p>
            <a:p>
              <a:pPr algn="ctr"/>
              <a:r>
                <a:rPr lang="de-DE" sz="1600" dirty="0" err="1"/>
                <a:t>Observing</a:t>
              </a:r>
              <a:r>
                <a:rPr lang="de-DE" sz="1600" dirty="0"/>
                <a:t> </a:t>
              </a:r>
              <a:r>
                <a:rPr lang="de-DE" sz="1600" dirty="0" err="1"/>
                <a:t>reactions</a:t>
              </a:r>
              <a:r>
                <a:rPr lang="de-DE" sz="1600" dirty="0"/>
                <a:t> </a:t>
              </a:r>
              <a:r>
                <a:rPr lang="de-DE" sz="1600" dirty="0" err="1"/>
                <a:t>to</a:t>
              </a:r>
              <a:r>
                <a:rPr lang="de-DE" sz="1600" dirty="0"/>
                <a:t> model-</a:t>
              </a:r>
              <a:r>
                <a:rPr lang="de-DE" sz="1600" dirty="0" err="1"/>
                <a:t>based</a:t>
              </a:r>
              <a:r>
                <a:rPr lang="de-DE" sz="1600" dirty="0"/>
                <a:t> </a:t>
              </a:r>
              <a:r>
                <a:rPr lang="de-DE" sz="1600" dirty="0" err="1"/>
                <a:t>prognosis</a:t>
              </a:r>
              <a:r>
                <a:rPr lang="de-DE" sz="1600" dirty="0"/>
                <a:t>, </a:t>
              </a:r>
              <a:r>
                <a:rPr lang="de-DE" sz="1600" dirty="0" err="1"/>
                <a:t>identification</a:t>
              </a:r>
              <a:r>
                <a:rPr lang="de-DE" sz="1600" dirty="0"/>
                <a:t> </a:t>
              </a:r>
              <a:r>
                <a:rPr lang="de-DE" sz="1600" dirty="0" err="1"/>
                <a:t>of</a:t>
              </a:r>
              <a:r>
                <a:rPr lang="de-DE" sz="1600" dirty="0"/>
                <a:t> </a:t>
              </a:r>
              <a:r>
                <a:rPr lang="de-DE" sz="1600" dirty="0" err="1"/>
                <a:t>influencing</a:t>
              </a:r>
              <a:r>
                <a:rPr lang="de-DE" sz="1600" dirty="0"/>
                <a:t> variables on </a:t>
              </a:r>
              <a:r>
                <a:rPr lang="de-DE" sz="1600" dirty="0" err="1"/>
                <a:t>behavior</a:t>
              </a:r>
              <a:endParaRPr lang="de-DE" sz="1600" dirty="0"/>
            </a:p>
          </p:txBody>
        </p:sp>
        <p:pic>
          <p:nvPicPr>
            <p:cNvPr id="19" name="Grafik 5" descr="Ein Bild, das Text enthält.&#10;&#10;Beschreibung automatisch generiert.">
              <a:extLst>
                <a:ext uri="{FF2B5EF4-FFF2-40B4-BE49-F238E27FC236}">
                  <a16:creationId xmlns:a16="http://schemas.microsoft.com/office/drawing/2014/main" id="{F999EE33-2BF1-8472-D1A5-62AE28F4FDFD}"/>
                </a:ext>
              </a:extLst>
            </p:cNvPr>
            <p:cNvPicPr>
              <a:picLocks noChangeAspect="1"/>
            </p:cNvPicPr>
            <p:nvPr/>
          </p:nvPicPr>
          <p:blipFill>
            <a:blip r:embed="rId5"/>
            <a:stretch>
              <a:fillRect/>
            </a:stretch>
          </p:blipFill>
          <p:spPr>
            <a:xfrm>
              <a:off x="8384662" y="5720591"/>
              <a:ext cx="2222810" cy="643798"/>
            </a:xfrm>
            <a:prstGeom prst="rect">
              <a:avLst/>
            </a:prstGeom>
          </p:spPr>
        </p:pic>
      </p:grpSp>
    </p:spTree>
    <p:extLst>
      <p:ext uri="{BB962C8B-B14F-4D97-AF65-F5344CB8AC3E}">
        <p14:creationId xmlns:p14="http://schemas.microsoft.com/office/powerpoint/2010/main" val="416148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D0066CF-FB59-4C7D-8E91-55CD63206F0A}"/>
              </a:ext>
            </a:extLst>
          </p:cNvPr>
          <p:cNvSpPr txBox="1"/>
          <p:nvPr/>
        </p:nvSpPr>
        <p:spPr>
          <a:xfrm>
            <a:off x="2674278" y="-14471"/>
            <a:ext cx="828944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dirty="0" err="1"/>
              <a:t>Concepts</a:t>
            </a:r>
            <a:r>
              <a:rPr lang="de-DE" sz="2400" b="1" dirty="0"/>
              <a:t>, Methods and </a:t>
            </a:r>
            <a:r>
              <a:rPr lang="de-DE" sz="2400" b="1" dirty="0" err="1"/>
              <a:t>Approaches</a:t>
            </a:r>
            <a:r>
              <a:rPr lang="de-DE" sz="2400" b="1" dirty="0"/>
              <a:t> </a:t>
            </a:r>
            <a:r>
              <a:rPr lang="de-DE" sz="2400" b="1" dirty="0" err="1"/>
              <a:t>of</a:t>
            </a:r>
            <a:r>
              <a:rPr lang="de-DE" sz="2400" b="1" dirty="0"/>
              <a:t> </a:t>
            </a:r>
            <a:r>
              <a:rPr lang="de-DE" sz="2400" b="1" dirty="0" err="1"/>
              <a:t>the</a:t>
            </a:r>
            <a:r>
              <a:rPr lang="de-DE" sz="2400" b="1" dirty="0"/>
              <a:t> Partial Projects:</a:t>
            </a:r>
            <a:endParaRPr lang="de-DE" dirty="0"/>
          </a:p>
          <a:p>
            <a:pPr algn="ctr"/>
            <a:r>
              <a:rPr lang="de-DE" b="1" dirty="0"/>
              <a:t>Partial Project 1:   Self-</a:t>
            </a:r>
            <a:r>
              <a:rPr lang="de-DE" b="1" dirty="0" err="1"/>
              <a:t>referential</a:t>
            </a:r>
            <a:r>
              <a:rPr lang="de-DE" b="1" dirty="0"/>
              <a:t> </a:t>
            </a:r>
            <a:r>
              <a:rPr lang="en-GB" b="1" dirty="0"/>
              <a:t>agent-based Social Simulation</a:t>
            </a:r>
          </a:p>
        </p:txBody>
      </p:sp>
      <p:pic>
        <p:nvPicPr>
          <p:cNvPr id="19" name="Grafik 9" descr="Ein Bild, das Text enthält.&#10;&#10;Beschreibung automatisch generiert.">
            <a:extLst>
              <a:ext uri="{FF2B5EF4-FFF2-40B4-BE49-F238E27FC236}">
                <a16:creationId xmlns:a16="http://schemas.microsoft.com/office/drawing/2014/main" id="{E4635070-C114-8905-D487-01571405A75F}"/>
              </a:ext>
            </a:extLst>
          </p:cNvPr>
          <p:cNvPicPr>
            <a:picLocks noChangeAspect="1"/>
          </p:cNvPicPr>
          <p:nvPr/>
        </p:nvPicPr>
        <p:blipFill>
          <a:blip r:embed="rId3"/>
          <a:stretch>
            <a:fillRect/>
          </a:stretch>
        </p:blipFill>
        <p:spPr>
          <a:xfrm>
            <a:off x="2420" y="78266"/>
            <a:ext cx="2743200" cy="549712"/>
          </a:xfrm>
          <a:prstGeom prst="rect">
            <a:avLst/>
          </a:prstGeom>
        </p:spPr>
      </p:pic>
      <p:pic>
        <p:nvPicPr>
          <p:cNvPr id="21" name="Grafik 21">
            <a:extLst>
              <a:ext uri="{FF2B5EF4-FFF2-40B4-BE49-F238E27FC236}">
                <a16:creationId xmlns:a16="http://schemas.microsoft.com/office/drawing/2014/main" id="{B90E8F5B-E02F-3498-B569-B7C2AD73F1DF}"/>
              </a:ext>
            </a:extLst>
          </p:cNvPr>
          <p:cNvPicPr>
            <a:picLocks noChangeAspect="1"/>
          </p:cNvPicPr>
          <p:nvPr/>
        </p:nvPicPr>
        <p:blipFill>
          <a:blip r:embed="rId4"/>
          <a:stretch>
            <a:fillRect/>
          </a:stretch>
        </p:blipFill>
        <p:spPr>
          <a:xfrm>
            <a:off x="186712" y="1550336"/>
            <a:ext cx="11484864" cy="4647167"/>
          </a:xfrm>
          <a:prstGeom prst="rect">
            <a:avLst/>
          </a:prstGeom>
        </p:spPr>
      </p:pic>
      <p:sp>
        <p:nvSpPr>
          <p:cNvPr id="22" name="Textfeld 21">
            <a:extLst>
              <a:ext uri="{FF2B5EF4-FFF2-40B4-BE49-F238E27FC236}">
                <a16:creationId xmlns:a16="http://schemas.microsoft.com/office/drawing/2014/main" id="{A6520438-9C3C-14E0-21AC-08CC40815D58}"/>
              </a:ext>
            </a:extLst>
          </p:cNvPr>
          <p:cNvSpPr txBox="1"/>
          <p:nvPr/>
        </p:nvSpPr>
        <p:spPr>
          <a:xfrm>
            <a:off x="335297" y="1187689"/>
            <a:ext cx="96825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de-DE" u="sng"/>
          </a:p>
        </p:txBody>
      </p:sp>
      <p:sp>
        <p:nvSpPr>
          <p:cNvPr id="24" name="Textfeld 23">
            <a:extLst>
              <a:ext uri="{FF2B5EF4-FFF2-40B4-BE49-F238E27FC236}">
                <a16:creationId xmlns:a16="http://schemas.microsoft.com/office/drawing/2014/main" id="{409E433C-3D9D-4DEA-4F96-AA882FD824FD}"/>
              </a:ext>
            </a:extLst>
          </p:cNvPr>
          <p:cNvSpPr txBox="1"/>
          <p:nvPr/>
        </p:nvSpPr>
        <p:spPr>
          <a:xfrm>
            <a:off x="308264" y="5633605"/>
            <a:ext cx="102679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endParaRPr lang="de-DE"/>
          </a:p>
        </p:txBody>
      </p:sp>
    </p:spTree>
    <p:extLst>
      <p:ext uri="{BB962C8B-B14F-4D97-AF65-F5344CB8AC3E}">
        <p14:creationId xmlns:p14="http://schemas.microsoft.com/office/powerpoint/2010/main" val="419884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D0066CF-FB59-4C7D-8E91-55CD63206F0A}"/>
              </a:ext>
            </a:extLst>
          </p:cNvPr>
          <p:cNvSpPr txBox="1"/>
          <p:nvPr/>
        </p:nvSpPr>
        <p:spPr>
          <a:xfrm>
            <a:off x="2674278" y="-14471"/>
            <a:ext cx="828944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dirty="0" err="1"/>
              <a:t>Concepts</a:t>
            </a:r>
            <a:r>
              <a:rPr lang="de-DE" sz="2400" b="1" dirty="0"/>
              <a:t>, Methods and </a:t>
            </a:r>
            <a:r>
              <a:rPr lang="de-DE" sz="2400" b="1" dirty="0" err="1"/>
              <a:t>Approaches</a:t>
            </a:r>
            <a:r>
              <a:rPr lang="de-DE" sz="2400" b="1" dirty="0"/>
              <a:t> </a:t>
            </a:r>
            <a:r>
              <a:rPr lang="de-DE" sz="2400" b="1" dirty="0" err="1"/>
              <a:t>of</a:t>
            </a:r>
            <a:r>
              <a:rPr lang="de-DE" sz="2400" b="1" dirty="0"/>
              <a:t> </a:t>
            </a:r>
            <a:r>
              <a:rPr lang="de-DE" sz="2400" b="1" dirty="0" err="1"/>
              <a:t>the</a:t>
            </a:r>
            <a:r>
              <a:rPr lang="de-DE" sz="2400" b="1" dirty="0"/>
              <a:t> Partial Projects:</a:t>
            </a:r>
            <a:endParaRPr lang="de-DE" dirty="0"/>
          </a:p>
          <a:p>
            <a:pPr algn="ctr"/>
            <a:r>
              <a:rPr lang="de-DE" b="1" dirty="0"/>
              <a:t>Partial Project 1:   Self-</a:t>
            </a:r>
            <a:r>
              <a:rPr lang="de-DE" b="1" dirty="0" err="1"/>
              <a:t>referential</a:t>
            </a:r>
            <a:r>
              <a:rPr lang="de-DE" b="1" dirty="0"/>
              <a:t> </a:t>
            </a:r>
            <a:r>
              <a:rPr lang="en-GB" b="1" dirty="0"/>
              <a:t>agent-based Social Simulation</a:t>
            </a:r>
          </a:p>
        </p:txBody>
      </p:sp>
      <p:pic>
        <p:nvPicPr>
          <p:cNvPr id="19" name="Grafik 9" descr="Ein Bild, das Text enthält.&#10;&#10;Beschreibung automatisch generiert.">
            <a:extLst>
              <a:ext uri="{FF2B5EF4-FFF2-40B4-BE49-F238E27FC236}">
                <a16:creationId xmlns:a16="http://schemas.microsoft.com/office/drawing/2014/main" id="{E4635070-C114-8905-D487-01571405A75F}"/>
              </a:ext>
            </a:extLst>
          </p:cNvPr>
          <p:cNvPicPr>
            <a:picLocks noChangeAspect="1"/>
          </p:cNvPicPr>
          <p:nvPr/>
        </p:nvPicPr>
        <p:blipFill>
          <a:blip r:embed="rId3"/>
          <a:stretch>
            <a:fillRect/>
          </a:stretch>
        </p:blipFill>
        <p:spPr>
          <a:xfrm>
            <a:off x="2420" y="78266"/>
            <a:ext cx="2743200" cy="549712"/>
          </a:xfrm>
          <a:prstGeom prst="rect">
            <a:avLst/>
          </a:prstGeom>
        </p:spPr>
      </p:pic>
      <p:sp>
        <p:nvSpPr>
          <p:cNvPr id="22" name="Textfeld 21">
            <a:extLst>
              <a:ext uri="{FF2B5EF4-FFF2-40B4-BE49-F238E27FC236}">
                <a16:creationId xmlns:a16="http://schemas.microsoft.com/office/drawing/2014/main" id="{A6520438-9C3C-14E0-21AC-08CC40815D58}"/>
              </a:ext>
            </a:extLst>
          </p:cNvPr>
          <p:cNvSpPr txBox="1"/>
          <p:nvPr/>
        </p:nvSpPr>
        <p:spPr>
          <a:xfrm>
            <a:off x="335297" y="1187689"/>
            <a:ext cx="96825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de-DE" u="sng"/>
          </a:p>
        </p:txBody>
      </p:sp>
      <p:sp>
        <p:nvSpPr>
          <p:cNvPr id="24" name="Textfeld 23">
            <a:extLst>
              <a:ext uri="{FF2B5EF4-FFF2-40B4-BE49-F238E27FC236}">
                <a16:creationId xmlns:a16="http://schemas.microsoft.com/office/drawing/2014/main" id="{409E433C-3D9D-4DEA-4F96-AA882FD824FD}"/>
              </a:ext>
            </a:extLst>
          </p:cNvPr>
          <p:cNvSpPr txBox="1"/>
          <p:nvPr/>
        </p:nvSpPr>
        <p:spPr>
          <a:xfrm>
            <a:off x="308264" y="5633605"/>
            <a:ext cx="102679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endParaRPr lang="de-DE"/>
          </a:p>
        </p:txBody>
      </p:sp>
      <p:sp>
        <p:nvSpPr>
          <p:cNvPr id="3" name="Textfeld 2">
            <a:extLst>
              <a:ext uri="{FF2B5EF4-FFF2-40B4-BE49-F238E27FC236}">
                <a16:creationId xmlns:a16="http://schemas.microsoft.com/office/drawing/2014/main" id="{18FE8359-51D6-1DA9-2B2A-24D9CB087D1A}"/>
              </a:ext>
            </a:extLst>
          </p:cNvPr>
          <p:cNvSpPr txBox="1"/>
          <p:nvPr/>
        </p:nvSpPr>
        <p:spPr>
          <a:xfrm>
            <a:off x="474357" y="1624926"/>
            <a:ext cx="1122309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t>What's</a:t>
            </a:r>
            <a:r>
              <a:rPr lang="de-DE" dirty="0"/>
              <a:t> </a:t>
            </a:r>
            <a:r>
              <a:rPr lang="de-DE" dirty="0" err="1"/>
              <a:t>missing</a:t>
            </a:r>
            <a:r>
              <a:rPr lang="de-DE" dirty="0"/>
              <a:t>?</a:t>
            </a:r>
          </a:p>
          <a:p>
            <a:endParaRPr lang="de-DE" dirty="0"/>
          </a:p>
          <a:p>
            <a:pPr marL="285750" indent="-285750">
              <a:buFont typeface="Calibri"/>
              <a:buChar char="-"/>
            </a:pPr>
            <a:r>
              <a:rPr lang="de-DE" dirty="0"/>
              <a:t>Individual </a:t>
            </a:r>
            <a:r>
              <a:rPr lang="de-DE" dirty="0" err="1"/>
              <a:t>needs</a:t>
            </a:r>
            <a:r>
              <a:rPr lang="de-DE" dirty="0"/>
              <a:t> (</a:t>
            </a:r>
            <a:r>
              <a:rPr lang="de-DE" dirty="0" err="1"/>
              <a:t>especially</a:t>
            </a:r>
            <a:r>
              <a:rPr lang="de-DE" dirty="0"/>
              <a:t> social and</a:t>
            </a:r>
            <a:br>
              <a:rPr lang="de-DE" dirty="0"/>
            </a:br>
            <a:r>
              <a:rPr lang="de-DE" dirty="0"/>
              <a:t> </a:t>
            </a:r>
            <a:r>
              <a:rPr lang="de-DE" dirty="0" err="1"/>
              <a:t>security</a:t>
            </a:r>
            <a:r>
              <a:rPr lang="de-DE" dirty="0"/>
              <a:t>)</a:t>
            </a:r>
          </a:p>
          <a:p>
            <a:pPr marL="742950" lvl="1" indent="-285750">
              <a:buFont typeface="Calibri"/>
              <a:buChar char="-"/>
            </a:pPr>
            <a:r>
              <a:rPr lang="de-DE" dirty="0"/>
              <a:t>Goal: Act </a:t>
            </a:r>
            <a:r>
              <a:rPr lang="de-DE" dirty="0" err="1"/>
              <a:t>to</a:t>
            </a:r>
            <a:r>
              <a:rPr lang="de-DE" dirty="0"/>
              <a:t> </a:t>
            </a:r>
            <a:r>
              <a:rPr lang="de-DE" dirty="0" err="1"/>
              <a:t>best</a:t>
            </a:r>
            <a:r>
              <a:rPr lang="de-DE" dirty="0"/>
              <a:t> </a:t>
            </a:r>
            <a:r>
              <a:rPr lang="de-DE" dirty="0" err="1"/>
              <a:t>fulfill</a:t>
            </a:r>
            <a:r>
              <a:rPr lang="de-DE" dirty="0"/>
              <a:t> </a:t>
            </a:r>
            <a:r>
              <a:rPr lang="de-DE" dirty="0" err="1"/>
              <a:t>needs</a:t>
            </a:r>
            <a:endParaRPr lang="de-DE" dirty="0"/>
          </a:p>
          <a:p>
            <a:pPr marL="742950" lvl="1" indent="-285750">
              <a:buFont typeface="Calibri"/>
              <a:buChar char="-"/>
            </a:pPr>
            <a:endParaRPr lang="de-DE" dirty="0"/>
          </a:p>
          <a:p>
            <a:pPr marL="285750" indent="-285750">
              <a:buFont typeface="Calibri"/>
              <a:buChar char="-"/>
            </a:pPr>
            <a:r>
              <a:rPr lang="de-DE" dirty="0" err="1"/>
              <a:t>Social</a:t>
            </a:r>
            <a:r>
              <a:rPr lang="de-DE" dirty="0"/>
              <a:t> </a:t>
            </a:r>
            <a:r>
              <a:rPr lang="de-DE" dirty="0" err="1"/>
              <a:t>actor</a:t>
            </a:r>
            <a:r>
              <a:rPr lang="de-DE" dirty="0"/>
              <a:t> </a:t>
            </a:r>
            <a:r>
              <a:rPr lang="de-DE" dirty="0" err="1"/>
              <a:t>types</a:t>
            </a:r>
            <a:endParaRPr lang="de-DE" dirty="0"/>
          </a:p>
          <a:p>
            <a:pPr marL="285750" indent="-285750">
              <a:buFont typeface="Calibri"/>
              <a:buChar char="-"/>
            </a:pPr>
            <a:endParaRPr lang="de-DE" dirty="0"/>
          </a:p>
          <a:p>
            <a:pPr marL="285750" indent="-285750">
              <a:buFont typeface="Calibri"/>
              <a:buChar char="-"/>
            </a:pPr>
            <a:r>
              <a:rPr lang="de-DE" dirty="0" err="1"/>
              <a:t>Social</a:t>
            </a:r>
            <a:r>
              <a:rPr lang="de-DE" dirty="0"/>
              <a:t> </a:t>
            </a:r>
            <a:r>
              <a:rPr lang="de-DE" dirty="0" err="1"/>
              <a:t>Influences</a:t>
            </a:r>
            <a:endParaRPr lang="de-DE" dirty="0"/>
          </a:p>
          <a:p>
            <a:pPr marL="742950" lvl="1" indent="-285750">
              <a:buFont typeface="Calibri"/>
              <a:buChar char="-"/>
            </a:pPr>
            <a:r>
              <a:rPr lang="de-DE" err="1"/>
              <a:t>Behavior</a:t>
            </a:r>
            <a:r>
              <a:rPr lang="de-DE" dirty="0"/>
              <a:t> and </a:t>
            </a:r>
            <a:r>
              <a:rPr lang="de-DE" err="1"/>
              <a:t>judgement</a:t>
            </a:r>
            <a:r>
              <a:rPr lang="de-DE" dirty="0"/>
              <a:t> </a:t>
            </a:r>
            <a:r>
              <a:rPr lang="de-DE" err="1"/>
              <a:t>of</a:t>
            </a:r>
            <a:r>
              <a:rPr lang="de-DE" dirty="0"/>
              <a:t> </a:t>
            </a:r>
            <a:r>
              <a:rPr lang="de-DE" err="1"/>
              <a:t>others</a:t>
            </a:r>
            <a:endParaRPr lang="de-DE"/>
          </a:p>
          <a:p>
            <a:pPr marL="742950" lvl="1" indent="-285750">
              <a:buFont typeface="Calibri"/>
              <a:buChar char="-"/>
            </a:pPr>
            <a:endParaRPr lang="de-DE" dirty="0"/>
          </a:p>
          <a:p>
            <a:pPr marL="285750" indent="-285750">
              <a:buFont typeface="Calibri"/>
              <a:buChar char="-"/>
            </a:pPr>
            <a:r>
              <a:rPr lang="de-DE" dirty="0"/>
              <a:t>Risk </a:t>
            </a:r>
            <a:r>
              <a:rPr lang="de-DE" err="1"/>
              <a:t>Perception</a:t>
            </a:r>
            <a:endParaRPr lang="de-DE"/>
          </a:p>
          <a:p>
            <a:pPr marL="742950" lvl="1" indent="-285750">
              <a:buFont typeface="Calibri"/>
              <a:buChar char="-"/>
            </a:pPr>
            <a:r>
              <a:rPr lang="de-DE" dirty="0" err="1"/>
              <a:t>Influenced</a:t>
            </a:r>
            <a:r>
              <a:rPr lang="de-DE" dirty="0"/>
              <a:t> </a:t>
            </a:r>
            <a:r>
              <a:rPr lang="de-DE" dirty="0" err="1"/>
              <a:t>by</a:t>
            </a:r>
            <a:r>
              <a:rPr lang="de-DE" dirty="0"/>
              <a:t> Communication</a:t>
            </a:r>
          </a:p>
        </p:txBody>
      </p:sp>
      <p:pic>
        <p:nvPicPr>
          <p:cNvPr id="4" name="Grafik 4">
            <a:extLst>
              <a:ext uri="{FF2B5EF4-FFF2-40B4-BE49-F238E27FC236}">
                <a16:creationId xmlns:a16="http://schemas.microsoft.com/office/drawing/2014/main" id="{123A6F30-D0B0-F0D4-8ACB-C02480CEA6F4}"/>
              </a:ext>
            </a:extLst>
          </p:cNvPr>
          <p:cNvPicPr>
            <a:picLocks noChangeAspect="1"/>
          </p:cNvPicPr>
          <p:nvPr/>
        </p:nvPicPr>
        <p:blipFill>
          <a:blip r:embed="rId4"/>
          <a:stretch>
            <a:fillRect/>
          </a:stretch>
        </p:blipFill>
        <p:spPr>
          <a:xfrm>
            <a:off x="4884821" y="2192294"/>
            <a:ext cx="6988628" cy="3756780"/>
          </a:xfrm>
          <a:prstGeom prst="rect">
            <a:avLst/>
          </a:prstGeom>
        </p:spPr>
      </p:pic>
    </p:spTree>
    <p:extLst>
      <p:ext uri="{BB962C8B-B14F-4D97-AF65-F5344CB8AC3E}">
        <p14:creationId xmlns:p14="http://schemas.microsoft.com/office/powerpoint/2010/main" val="121506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9" descr="Ein Bild, das Text enthält.&#10;&#10;Beschreibung automatisch generiert.">
            <a:extLst>
              <a:ext uri="{FF2B5EF4-FFF2-40B4-BE49-F238E27FC236}">
                <a16:creationId xmlns:a16="http://schemas.microsoft.com/office/drawing/2014/main" id="{E4635070-C114-8905-D487-01571405A75F}"/>
              </a:ext>
            </a:extLst>
          </p:cNvPr>
          <p:cNvPicPr>
            <a:picLocks noChangeAspect="1"/>
          </p:cNvPicPr>
          <p:nvPr/>
        </p:nvPicPr>
        <p:blipFill>
          <a:blip r:embed="rId3"/>
          <a:stretch>
            <a:fillRect/>
          </a:stretch>
        </p:blipFill>
        <p:spPr>
          <a:xfrm>
            <a:off x="2420" y="215914"/>
            <a:ext cx="2743200" cy="549712"/>
          </a:xfrm>
          <a:prstGeom prst="rect">
            <a:avLst/>
          </a:prstGeom>
        </p:spPr>
      </p:pic>
      <p:sp>
        <p:nvSpPr>
          <p:cNvPr id="5" name="Textfeld 2">
            <a:extLst>
              <a:ext uri="{FF2B5EF4-FFF2-40B4-BE49-F238E27FC236}">
                <a16:creationId xmlns:a16="http://schemas.microsoft.com/office/drawing/2014/main" id="{227E3676-B600-3E24-0504-18BE646566DD}"/>
              </a:ext>
            </a:extLst>
          </p:cNvPr>
          <p:cNvSpPr txBox="1"/>
          <p:nvPr/>
        </p:nvSpPr>
        <p:spPr>
          <a:xfrm>
            <a:off x="485987" y="1270795"/>
            <a:ext cx="1158054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u="sng"/>
          </a:p>
        </p:txBody>
      </p:sp>
      <p:sp>
        <p:nvSpPr>
          <p:cNvPr id="3" name="Textfeld 2">
            <a:extLst>
              <a:ext uri="{FF2B5EF4-FFF2-40B4-BE49-F238E27FC236}">
                <a16:creationId xmlns:a16="http://schemas.microsoft.com/office/drawing/2014/main" id="{4AF07E1A-D8B2-A81A-6FA4-D5F79EC1D08C}"/>
              </a:ext>
            </a:extLst>
          </p:cNvPr>
          <p:cNvSpPr txBox="1"/>
          <p:nvPr/>
        </p:nvSpPr>
        <p:spPr>
          <a:xfrm>
            <a:off x="1045976" y="5630014"/>
            <a:ext cx="90951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de-DE" u="sng"/>
          </a:p>
        </p:txBody>
      </p:sp>
      <p:pic>
        <p:nvPicPr>
          <p:cNvPr id="6" name="Grafik 6">
            <a:extLst>
              <a:ext uri="{FF2B5EF4-FFF2-40B4-BE49-F238E27FC236}">
                <a16:creationId xmlns:a16="http://schemas.microsoft.com/office/drawing/2014/main" id="{6AE7AE01-BB76-1E87-0D82-4DCF2979AB18}"/>
              </a:ext>
            </a:extLst>
          </p:cNvPr>
          <p:cNvPicPr>
            <a:picLocks noChangeAspect="1"/>
          </p:cNvPicPr>
          <p:nvPr/>
        </p:nvPicPr>
        <p:blipFill>
          <a:blip r:embed="rId4"/>
          <a:stretch>
            <a:fillRect/>
          </a:stretch>
        </p:blipFill>
        <p:spPr>
          <a:xfrm>
            <a:off x="442175" y="1143655"/>
            <a:ext cx="11296918" cy="4817538"/>
          </a:xfrm>
          <a:prstGeom prst="rect">
            <a:avLst/>
          </a:prstGeom>
        </p:spPr>
      </p:pic>
      <p:sp>
        <p:nvSpPr>
          <p:cNvPr id="7" name="Ellipse 6">
            <a:extLst>
              <a:ext uri="{FF2B5EF4-FFF2-40B4-BE49-F238E27FC236}">
                <a16:creationId xmlns:a16="http://schemas.microsoft.com/office/drawing/2014/main" id="{C10AF3AB-0C41-66B9-55CA-7EB201B1B75C}"/>
              </a:ext>
            </a:extLst>
          </p:cNvPr>
          <p:cNvSpPr/>
          <p:nvPr/>
        </p:nvSpPr>
        <p:spPr>
          <a:xfrm>
            <a:off x="3728433" y="1415602"/>
            <a:ext cx="2157210" cy="182450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7B882191-39A7-A6D6-281D-2336F310A84F}"/>
              </a:ext>
            </a:extLst>
          </p:cNvPr>
          <p:cNvSpPr/>
          <p:nvPr/>
        </p:nvSpPr>
        <p:spPr>
          <a:xfrm>
            <a:off x="8182376" y="2885940"/>
            <a:ext cx="2629435" cy="70833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F02ADF56-B066-33CB-9BB2-473E95AAD49E}"/>
              </a:ext>
            </a:extLst>
          </p:cNvPr>
          <p:cNvSpPr txBox="1"/>
          <p:nvPr/>
        </p:nvSpPr>
        <p:spPr>
          <a:xfrm>
            <a:off x="2674278" y="-14471"/>
            <a:ext cx="828944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b="1" dirty="0" err="1"/>
              <a:t>Concepts</a:t>
            </a:r>
            <a:r>
              <a:rPr lang="de-DE" sz="2400" b="1" dirty="0"/>
              <a:t>, Methods and </a:t>
            </a:r>
            <a:r>
              <a:rPr lang="de-DE" sz="2400" b="1" dirty="0" err="1"/>
              <a:t>Approaches</a:t>
            </a:r>
            <a:r>
              <a:rPr lang="de-DE" sz="2400" b="1" dirty="0"/>
              <a:t> </a:t>
            </a:r>
            <a:r>
              <a:rPr lang="de-DE" sz="2400" b="1" dirty="0" err="1"/>
              <a:t>of</a:t>
            </a:r>
            <a:r>
              <a:rPr lang="de-DE" sz="2400" b="1" dirty="0"/>
              <a:t> </a:t>
            </a:r>
            <a:r>
              <a:rPr lang="de-DE" sz="2400" b="1" dirty="0" err="1"/>
              <a:t>the</a:t>
            </a:r>
            <a:r>
              <a:rPr lang="de-DE" sz="2400" b="1" dirty="0"/>
              <a:t> Partial Projects:</a:t>
            </a:r>
            <a:endParaRPr lang="de-DE" dirty="0"/>
          </a:p>
          <a:p>
            <a:pPr algn="ctr"/>
            <a:r>
              <a:rPr lang="de-DE" b="1" dirty="0"/>
              <a:t>Partial Project 1:   Self-</a:t>
            </a:r>
            <a:r>
              <a:rPr lang="de-DE" b="1" dirty="0" err="1"/>
              <a:t>referential</a:t>
            </a:r>
            <a:r>
              <a:rPr lang="de-DE" b="1" dirty="0"/>
              <a:t> </a:t>
            </a:r>
            <a:r>
              <a:rPr lang="en-GB" b="1" dirty="0"/>
              <a:t>agent-based Social Simulation</a:t>
            </a:r>
          </a:p>
        </p:txBody>
      </p:sp>
    </p:spTree>
    <p:extLst>
      <p:ext uri="{BB962C8B-B14F-4D97-AF65-F5344CB8AC3E}">
        <p14:creationId xmlns:p14="http://schemas.microsoft.com/office/powerpoint/2010/main" val="106389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HeadlinesVTI">
  <a:themeElements>
    <a:clrScheme name="AnalogousFromDarkSeedLeftStep">
      <a:dk1>
        <a:srgbClr val="000000"/>
      </a:dk1>
      <a:lt1>
        <a:srgbClr val="FFFFFF"/>
      </a:lt1>
      <a:dk2>
        <a:srgbClr val="1C2031"/>
      </a:dk2>
      <a:lt2>
        <a:srgbClr val="F2F3F0"/>
      </a:lt2>
      <a:accent1>
        <a:srgbClr val="7829E7"/>
      </a:accent1>
      <a:accent2>
        <a:srgbClr val="3333DA"/>
      </a:accent2>
      <a:accent3>
        <a:srgbClr val="2978E7"/>
      </a:accent3>
      <a:accent4>
        <a:srgbClr val="17B5D5"/>
      </a:accent4>
      <a:accent5>
        <a:srgbClr val="23C29B"/>
      </a:accent5>
      <a:accent6>
        <a:srgbClr val="16C751"/>
      </a:accent6>
      <a:hlink>
        <a:srgbClr val="339B92"/>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9EB3E6F9E0A1AF49B3920D1A622ED377" ma:contentTypeVersion="10" ma:contentTypeDescription="Ein neues Dokument erstellen." ma:contentTypeScope="" ma:versionID="b778f009c500a80223880a5271953a69">
  <xsd:schema xmlns:xsd="http://www.w3.org/2001/XMLSchema" xmlns:xs="http://www.w3.org/2001/XMLSchema" xmlns:p="http://schemas.microsoft.com/office/2006/metadata/properties" xmlns:ns2="7d3c92c0-8af4-4be9-ae74-0ba5d8c93dca" xmlns:ns3="b655ce6f-e009-48f3-98bd-ed41919fb613" targetNamespace="http://schemas.microsoft.com/office/2006/metadata/properties" ma:root="true" ma:fieldsID="b8a51f31b0224ce4dc8c6e6c04794fcb" ns2:_="" ns3:_="">
    <xsd:import namespace="7d3c92c0-8af4-4be9-ae74-0ba5d8c93dca"/>
    <xsd:import namespace="b655ce6f-e009-48f3-98bd-ed41919fb61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3c92c0-8af4-4be9-ae74-0ba5d8c93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da225b3d-652b-4f82-9d24-d244b1ab6c81"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55ce6f-e009-48f3-98bd-ed41919fb613"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4" nillable="true" ma:displayName="Taxonomy Catch All Column" ma:hidden="true" ma:list="{95263f6d-e46c-4142-9fa4-0ff5126c2b82}" ma:internalName="TaxCatchAll" ma:showField="CatchAllData" ma:web="b655ce6f-e009-48f3-98bd-ed41919fb61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d3c92c0-8af4-4be9-ae74-0ba5d8c93dca">
      <Terms xmlns="http://schemas.microsoft.com/office/infopath/2007/PartnerControls"/>
    </lcf76f155ced4ddcb4097134ff3c332f>
    <TaxCatchAll xmlns="b655ce6f-e009-48f3-98bd-ed41919fb613" xsi:nil="true"/>
    <SharedWithUsers xmlns="b655ce6f-e009-48f3-98bd-ed41919fb613">
      <UserInfo>
        <DisplayName>Veronika Kurchyna</DisplayName>
        <AccountId>12</AccountId>
        <AccountType/>
      </UserInfo>
      <UserInfo>
        <DisplayName>Annegret Janzso</DisplayName>
        <AccountId>52</AccountId>
        <AccountType/>
      </UserInfo>
    </SharedWithUsers>
  </documentManagement>
</p:properties>
</file>

<file path=customXml/itemProps1.xml><?xml version="1.0" encoding="utf-8"?>
<ds:datastoreItem xmlns:ds="http://schemas.openxmlformats.org/officeDocument/2006/customXml" ds:itemID="{DF750AF3-F3A0-4952-AEFC-869E61BC4524}">
  <ds:schemaRefs>
    <ds:schemaRef ds:uri="http://schemas.microsoft.com/sharepoint/v3/contenttype/forms"/>
  </ds:schemaRefs>
</ds:datastoreItem>
</file>

<file path=customXml/itemProps2.xml><?xml version="1.0" encoding="utf-8"?>
<ds:datastoreItem xmlns:ds="http://schemas.openxmlformats.org/officeDocument/2006/customXml" ds:itemID="{F70446B7-4D68-45EB-8F06-0ADD8922AF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3c92c0-8af4-4be9-ae74-0ba5d8c93dca"/>
    <ds:schemaRef ds:uri="b655ce6f-e009-48f3-98bd-ed41919fb6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66A097-FE54-404D-A0F8-99D9F6D38BDD}">
  <ds:schemaRefs>
    <ds:schemaRef ds:uri="http://purl.org/dc/dcmitype/"/>
    <ds:schemaRef ds:uri="http://schemas.openxmlformats.org/package/2006/metadata/core-properties"/>
    <ds:schemaRef ds:uri="http://schemas.microsoft.com/office/infopath/2007/PartnerControls"/>
    <ds:schemaRef ds:uri="7d3c92c0-8af4-4be9-ae74-0ba5d8c93dca"/>
    <ds:schemaRef ds:uri="http://purl.org/dc/elements/1.1/"/>
    <ds:schemaRef ds:uri="http://schemas.microsoft.com/office/2006/documentManagement/types"/>
    <ds:schemaRef ds:uri="http://purl.org/dc/terms/"/>
    <ds:schemaRef ds:uri="http://schemas.microsoft.com/office/2006/metadata/properties"/>
    <ds:schemaRef ds:uri="http://www.w3.org/XML/1998/namespace"/>
    <ds:schemaRef ds:uri="b655ce6f-e009-48f3-98bd-ed41919fb613"/>
  </ds:schemaRefs>
</ds:datastoreItem>
</file>

<file path=docProps/app.xml><?xml version="1.0" encoding="utf-8"?>
<Properties xmlns="http://schemas.openxmlformats.org/officeDocument/2006/extended-properties" xmlns:vt="http://schemas.openxmlformats.org/officeDocument/2006/docPropsVTypes">
  <TotalTime>0</TotalTime>
  <Words>2027</Words>
  <Application>Microsoft Office PowerPoint</Application>
  <PresentationFormat>Breitbild</PresentationFormat>
  <Paragraphs>275</Paragraphs>
  <Slides>28</Slides>
  <Notes>17</Notes>
  <HiddenSlides>15</HiddenSlides>
  <MMClips>0</MMClips>
  <ScaleCrop>false</ScaleCrop>
  <HeadingPairs>
    <vt:vector size="4" baseType="variant">
      <vt:variant>
        <vt:lpstr>Design</vt:lpstr>
      </vt:variant>
      <vt:variant>
        <vt:i4>1</vt:i4>
      </vt:variant>
      <vt:variant>
        <vt:lpstr>Folientitel</vt:lpstr>
      </vt:variant>
      <vt:variant>
        <vt:i4>28</vt:i4>
      </vt:variant>
    </vt:vector>
  </HeadingPairs>
  <TitlesOfParts>
    <vt:vector size="29" baseType="lpstr">
      <vt:lpstr>HeadlinesVTI</vt:lpstr>
      <vt:lpstr>SEMSAI: Self-Referential Multi-Scale Modelling and Simulation of Severe Infectious Diseases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Thank you all for your attention!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Ingo Timm</cp:lastModifiedBy>
  <cp:revision>516</cp:revision>
  <dcterms:created xsi:type="dcterms:W3CDTF">2022-01-17T07:46:15Z</dcterms:created>
  <dcterms:modified xsi:type="dcterms:W3CDTF">2023-06-29T08:12:42Z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0x0101009EB3E6F9E0A1AF49B3920D1A622ED377</vt:lpwstr>
  </property>
  <property fmtid="{D5CDD505-2E9C-101B-9397-08002B2CF9AE}" pid="3" name="Order">
    <vt:r8>30800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ies>
</file>