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0" r:id="rId3"/>
    <p:sldId id="257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4" r:id="rId32"/>
    <p:sldId id="293" r:id="rId33"/>
    <p:sldId id="285" r:id="rId34"/>
    <p:sldId id="286" r:id="rId35"/>
    <p:sldId id="287" r:id="rId36"/>
    <p:sldId id="288" r:id="rId37"/>
    <p:sldId id="292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" y="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4-07T00:54:27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18222 7127 0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8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29307"/>
            <a:ext cx="9603275" cy="1049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71303" y="1865069"/>
            <a:ext cx="10363826" cy="3424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81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0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1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1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4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6189-E2A1-42E9-9D11-72015EEB6BD4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42DF7F-9F74-469D-8692-2AE64D66E8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B959-E3DC-4752-BB97-5363FD7ED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 文件操作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7D6F1-1A15-4800-AA5A-18507E01A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62E0A-B6E4-40EA-BA98-08282641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创建目录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720FC-4615-4B83-972F-EABFD588A1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78542"/>
            <a:ext cx="10363826" cy="4290738"/>
          </a:xfrm>
        </p:spPr>
        <p:txBody>
          <a:bodyPr>
            <a:normAutofit/>
          </a:bodyPr>
          <a:lstStyle/>
          <a:p>
            <a:r>
              <a:rPr lang="zh-CN" altLang="en-US" dirty="0"/>
              <a:t>创建目录的函数为</a:t>
            </a:r>
            <a:r>
              <a:rPr lang="en-US" altLang="zh-CN" dirty="0" err="1"/>
              <a:t>mkdir</a:t>
            </a:r>
            <a:r>
              <a:rPr lang="zh-CN" altLang="en-US" dirty="0"/>
              <a:t>，语法如下：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( string $pathname[, int $mode = 0777[, bool $recursive = false[, resource $context]]] ) : bool</a:t>
            </a:r>
          </a:p>
          <a:p>
            <a:r>
              <a:rPr lang="en-US" altLang="zh-CN" dirty="0"/>
              <a:t>pathname:</a:t>
            </a:r>
            <a:r>
              <a:rPr lang="zh-CN" altLang="en-US" dirty="0"/>
              <a:t>为要创建的目录的地址，执行成功返回</a:t>
            </a:r>
            <a:r>
              <a:rPr lang="en-US" altLang="zh-CN" dirty="0"/>
              <a:t>true</a:t>
            </a:r>
            <a:r>
              <a:rPr lang="zh-CN" altLang="en-US" dirty="0"/>
              <a:t>，执行失败返回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mode:</a:t>
            </a:r>
            <a:r>
              <a:rPr lang="zh-CN" altLang="en-US" dirty="0"/>
              <a:t>规定权限，默认值为</a:t>
            </a:r>
            <a:r>
              <a:rPr lang="en-US" altLang="zh-CN" dirty="0"/>
              <a:t>0777</a:t>
            </a:r>
            <a:r>
              <a:rPr lang="zh-CN" altLang="en-US" dirty="0"/>
              <a:t>，意味着最大可能的访问权限。</a:t>
            </a:r>
            <a:endParaRPr lang="en-US" altLang="zh-CN" dirty="0"/>
          </a:p>
          <a:p>
            <a:r>
              <a:rPr lang="en-US" altLang="zh-CN" dirty="0"/>
              <a:t>recursive:</a:t>
            </a:r>
            <a:r>
              <a:rPr lang="zh-CN" altLang="en-US" dirty="0"/>
              <a:t>指定是否设置递归模式。</a:t>
            </a:r>
            <a:endParaRPr lang="en-US" altLang="zh-CN" dirty="0"/>
          </a:p>
          <a:p>
            <a:r>
              <a:rPr lang="en-US" altLang="zh-CN" dirty="0"/>
              <a:t>context:</a:t>
            </a:r>
            <a:r>
              <a:rPr lang="zh-CN" altLang="en-US" dirty="0"/>
              <a:t>指定文件句柄的环境。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51D66D2-91C7-40C9-844A-520368FBFA80}"/>
                  </a:ext>
                </a:extLst>
              </p14:cNvPr>
              <p14:cNvContentPartPr/>
              <p14:nvPr/>
            </p14:nvContentPartPr>
            <p14:xfrm>
              <a:off x="6559920" y="256572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51D66D2-91C7-40C9-844A-520368FBF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0560" y="2556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32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13A3F-AE3E-45E8-A783-FE86A72E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A3311-DE3D-4EE0-AB51-A3EA4E28A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87" y="1574358"/>
            <a:ext cx="5057030" cy="310100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$dir_1="C:/wamp64/www/php";</a:t>
            </a:r>
          </a:p>
          <a:p>
            <a:pPr marL="0" indent="0">
              <a:buNone/>
            </a:pPr>
            <a:r>
              <a:rPr lang="en-US" altLang="zh-CN" dirty="0"/>
              <a:t>if(!</a:t>
            </a:r>
            <a:r>
              <a:rPr lang="en-US" altLang="zh-CN" dirty="0" err="1"/>
              <a:t>is_dir</a:t>
            </a:r>
            <a:r>
              <a:rPr lang="en-US" altLang="zh-CN" dirty="0"/>
              <a:t>($dir_1))</a:t>
            </a:r>
          </a:p>
          <a:p>
            <a:pPr marL="0" indent="0">
              <a:buNone/>
            </a:pPr>
            <a:r>
              <a:rPr lang="en-US" altLang="zh-CN" dirty="0" err="1"/>
              <a:t>mkdir</a:t>
            </a:r>
            <a:r>
              <a:rPr lang="en-US" altLang="zh-CN" dirty="0"/>
              <a:t>($dir_1,0777);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</a:p>
          <a:p>
            <a:pPr marL="0" indent="0">
              <a:buNone/>
            </a:pPr>
            <a:r>
              <a:rPr lang="en-US" altLang="zh-CN" dirty="0"/>
              <a:t>	echo "</a:t>
            </a:r>
            <a:r>
              <a:rPr lang="zh-CN" altLang="en-US" dirty="0"/>
              <a:t>该目录已存在。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6E216-7F14-4021-A1B4-A0CBB3A50E95}"/>
              </a:ext>
            </a:extLst>
          </p:cNvPr>
          <p:cNvSpPr txBox="1"/>
          <p:nvPr/>
        </p:nvSpPr>
        <p:spPr>
          <a:xfrm>
            <a:off x="6300085" y="2852758"/>
            <a:ext cx="480258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在指定目录下创建一个</a:t>
            </a:r>
            <a:r>
              <a:rPr lang="en-US" altLang="zh-CN" sz="2000" dirty="0"/>
              <a:t>php</a:t>
            </a:r>
            <a:r>
              <a:rPr lang="zh-CN" altLang="en-US" sz="2000" dirty="0"/>
              <a:t>文件夹。</a:t>
            </a:r>
          </a:p>
        </p:txBody>
      </p:sp>
    </p:spTree>
    <p:extLst>
      <p:ext uri="{BB962C8B-B14F-4D97-AF65-F5344CB8AC3E}">
        <p14:creationId xmlns:p14="http://schemas.microsoft.com/office/powerpoint/2010/main" val="356073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9C0E3-32CF-41BD-963D-16B9B256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读取目录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956AF-1607-4C0D-9C7C-0B3332F8E1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78542"/>
            <a:ext cx="10363826" cy="2358571"/>
          </a:xfrm>
        </p:spPr>
        <p:txBody>
          <a:bodyPr/>
          <a:lstStyle/>
          <a:p>
            <a:r>
              <a:rPr lang="zh-CN" altLang="en-US" dirty="0"/>
              <a:t>读取目录中的文件的函数名为</a:t>
            </a:r>
            <a:r>
              <a:rPr lang="en-US" altLang="zh-CN" dirty="0" err="1"/>
              <a:t>readdir</a:t>
            </a:r>
            <a:r>
              <a:rPr lang="zh-CN" altLang="en-US" dirty="0"/>
              <a:t>，语法如下：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readdir</a:t>
            </a:r>
            <a:r>
              <a:rPr lang="en-US" altLang="zh-CN" dirty="0"/>
              <a:t>(resource </a:t>
            </a:r>
            <a:r>
              <a:rPr lang="en-US" altLang="zh-CN" dirty="0" err="1"/>
              <a:t>dir_name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dir_name</a:t>
            </a:r>
            <a:r>
              <a:rPr lang="zh-CN" altLang="en-US" dirty="0"/>
              <a:t>指的是使用</a:t>
            </a:r>
            <a:r>
              <a:rPr lang="en-US" altLang="zh-CN" dirty="0" err="1"/>
              <a:t>opendir</a:t>
            </a:r>
            <a:r>
              <a:rPr lang="zh-CN" altLang="en-US" dirty="0"/>
              <a:t>函数返回的资源对象。</a:t>
            </a:r>
            <a:endParaRPr lang="en-US" altLang="zh-CN" dirty="0"/>
          </a:p>
          <a:p>
            <a:r>
              <a:rPr lang="zh-CN" altLang="en-US" dirty="0"/>
              <a:t>该函数按照文件系统的文件排序返回文件名。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DE5C3-A302-4A1B-95D4-6C9FB50CC924}"/>
              </a:ext>
            </a:extLst>
          </p:cNvPr>
          <p:cNvSpPr txBox="1"/>
          <p:nvPr/>
        </p:nvSpPr>
        <p:spPr>
          <a:xfrm>
            <a:off x="3880237" y="4030681"/>
            <a:ext cx="4047213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altLang="zh-CN" sz="2000" dirty="0"/>
              <a:t>$dir_2="C:/wamp64/www/ch08";</a:t>
            </a:r>
          </a:p>
          <a:p>
            <a:r>
              <a:rPr lang="es-ES" altLang="zh-CN" sz="2000" dirty="0"/>
              <a:t>$dir_res=opendir($dir_2);</a:t>
            </a:r>
          </a:p>
          <a:p>
            <a:r>
              <a:rPr lang="es-ES" altLang="zh-CN" sz="2000" dirty="0"/>
              <a:t>while ($filen =readdir($dir_res))</a:t>
            </a:r>
          </a:p>
          <a:p>
            <a:r>
              <a:rPr lang="es-ES" altLang="zh-CN" sz="2000" dirty="0"/>
              <a:t>{ echo $filen."&lt;br&gt;";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closedir($dir_res);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A147E-EBFF-4466-9FAA-0988DD74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33" y="2382057"/>
            <a:ext cx="1552352" cy="35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C288D-43A6-41EF-B110-DE5D88B8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28" y="329307"/>
            <a:ext cx="9603275" cy="1049235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读取目录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4CF22-F1D9-40E0-A103-669BCF46CF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1378542"/>
            <a:ext cx="4613880" cy="342410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$dir_3="C:/wamp64/www/ch08";</a:t>
            </a:r>
          </a:p>
          <a:p>
            <a:pPr marL="0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dir_res</a:t>
            </a:r>
            <a:r>
              <a:rPr lang="en-US" altLang="zh-CN" dirty="0"/>
              <a:t>=</a:t>
            </a:r>
            <a:r>
              <a:rPr lang="en-US" altLang="zh-CN" dirty="0" err="1"/>
              <a:t>opendir</a:t>
            </a:r>
            <a:r>
              <a:rPr lang="en-US" altLang="zh-CN" dirty="0"/>
              <a:t>($dir_3);</a:t>
            </a:r>
          </a:p>
          <a:p>
            <a:pPr marL="0" indent="0">
              <a:buNone/>
            </a:pPr>
            <a:r>
              <a:rPr lang="en-US" altLang="zh-CN" dirty="0"/>
              <a:t>while ($</a:t>
            </a:r>
            <a:r>
              <a:rPr lang="en-US" altLang="zh-CN" dirty="0" err="1"/>
              <a:t>filen</a:t>
            </a:r>
            <a:r>
              <a:rPr lang="en-US" altLang="zh-CN" dirty="0"/>
              <a:t> = </a:t>
            </a:r>
            <a:r>
              <a:rPr lang="en-US" altLang="zh-CN" dirty="0" err="1"/>
              <a:t>readdir</a:t>
            </a:r>
            <a:r>
              <a:rPr lang="en-US" altLang="zh-CN" dirty="0"/>
              <a:t>($</a:t>
            </a:r>
            <a:r>
              <a:rPr lang="en-US" altLang="zh-CN" dirty="0" err="1"/>
              <a:t>dir_res</a:t>
            </a:r>
            <a:r>
              <a:rPr lang="en-US" altLang="zh-CN" dirty="0"/>
              <a:t>)){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if ($</a:t>
            </a:r>
            <a:r>
              <a:rPr lang="en-US" altLang="zh-CN" dirty="0" err="1">
                <a:solidFill>
                  <a:srgbClr val="FF0000"/>
                </a:solidFill>
              </a:rPr>
              <a:t>filen</a:t>
            </a:r>
            <a:r>
              <a:rPr lang="en-US" altLang="zh-CN" dirty="0">
                <a:solidFill>
                  <a:srgbClr val="FF0000"/>
                </a:solidFill>
              </a:rPr>
              <a:t> !="." &amp;&amp; $</a:t>
            </a:r>
            <a:r>
              <a:rPr lang="en-US" altLang="zh-CN" dirty="0" err="1">
                <a:solidFill>
                  <a:srgbClr val="FF0000"/>
                </a:solidFill>
              </a:rPr>
              <a:t>filen</a:t>
            </a:r>
            <a:r>
              <a:rPr lang="en-US" altLang="zh-CN" dirty="0">
                <a:solidFill>
                  <a:srgbClr val="FF0000"/>
                </a:solidFill>
              </a:rPr>
              <a:t>!="..")</a:t>
            </a:r>
          </a:p>
          <a:p>
            <a:pPr marL="0" indent="0">
              <a:buNone/>
            </a:pPr>
            <a:r>
              <a:rPr lang="en-US" altLang="zh-CN" dirty="0"/>
              <a:t>		echo $</a:t>
            </a:r>
            <a:r>
              <a:rPr lang="en-US" altLang="zh-CN" dirty="0" err="1"/>
              <a:t>filen</a:t>
            </a:r>
            <a:r>
              <a:rPr lang="en-US" altLang="zh-CN" dirty="0"/>
              <a:t>."&lt;</a:t>
            </a:r>
            <a:r>
              <a:rPr lang="en-US" altLang="zh-CN" dirty="0" err="1"/>
              <a:t>br</a:t>
            </a:r>
            <a:r>
              <a:rPr lang="en-US" altLang="zh-CN" dirty="0"/>
              <a:t>/&gt;";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closedir</a:t>
            </a:r>
            <a:r>
              <a:rPr lang="en-US" altLang="zh-CN" dirty="0"/>
              <a:t>($</a:t>
            </a:r>
            <a:r>
              <a:rPr lang="en-US" altLang="zh-CN" dirty="0" err="1"/>
              <a:t>dir_res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F42B7-D0A9-497D-A3AB-1E37FF84D0C7}"/>
              </a:ext>
            </a:extLst>
          </p:cNvPr>
          <p:cNvSpPr txBox="1"/>
          <p:nvPr/>
        </p:nvSpPr>
        <p:spPr>
          <a:xfrm>
            <a:off x="6416703" y="2838616"/>
            <a:ext cx="43237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左图代码列出了当前目录的所有文件，并且过滤了“</a:t>
            </a:r>
            <a:r>
              <a:rPr lang="en-US" altLang="zh-CN" dirty="0"/>
              <a:t>.</a:t>
            </a:r>
            <a:r>
              <a:rPr lang="zh-CN" altLang="en-US" dirty="0"/>
              <a:t>”和“</a:t>
            </a:r>
            <a:r>
              <a:rPr lang="en-US" altLang="zh-CN" dirty="0"/>
              <a:t>..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52536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34AD-DCB0-4340-89BC-3D4F222B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读取目录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257E-8611-4A8D-89F5-4580A5ACE6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scandir</a:t>
            </a:r>
            <a:r>
              <a:rPr lang="en-US" altLang="zh-CN" dirty="0"/>
              <a:t>()</a:t>
            </a:r>
            <a:r>
              <a:rPr lang="zh-CN" altLang="en-US" dirty="0"/>
              <a:t>函数，与</a:t>
            </a:r>
            <a:r>
              <a:rPr lang="en-US" altLang="zh-CN" dirty="0" err="1"/>
              <a:t>readdir</a:t>
            </a:r>
            <a:r>
              <a:rPr lang="en-US" altLang="zh-CN" dirty="0"/>
              <a:t>()</a:t>
            </a:r>
            <a:r>
              <a:rPr lang="zh-CN" altLang="en-US" dirty="0"/>
              <a:t>函数相似，基本形式如下。</a:t>
            </a:r>
            <a:endParaRPr lang="en-US" altLang="zh-CN" dirty="0"/>
          </a:p>
          <a:p>
            <a:r>
              <a:rPr lang="en-US" altLang="zh-CN" dirty="0"/>
              <a:t>array </a:t>
            </a:r>
            <a:r>
              <a:rPr lang="en-US" altLang="zh-CN" dirty="0" err="1"/>
              <a:t>scandir</a:t>
            </a:r>
            <a:r>
              <a:rPr lang="en-US" altLang="zh-CN" dirty="0"/>
              <a:t> (string directory[,int sorting order[,resource context]])</a:t>
            </a:r>
          </a:p>
          <a:p>
            <a:r>
              <a:rPr lang="en-US" altLang="zh-CN" dirty="0"/>
              <a:t>directory:</a:t>
            </a:r>
            <a:r>
              <a:rPr lang="zh-CN" altLang="en-US" dirty="0"/>
              <a:t>要被浏览的目录。</a:t>
            </a:r>
            <a:endParaRPr lang="en-US" altLang="zh-CN" dirty="0"/>
          </a:p>
          <a:p>
            <a:r>
              <a:rPr lang="en-US" altLang="zh-CN" dirty="0" err="1"/>
              <a:t>sorting_order</a:t>
            </a:r>
            <a:r>
              <a:rPr lang="zh-CN" altLang="en-US" dirty="0"/>
              <a:t>：这是一个可选参数，默认按字母升序排列。如设置为</a:t>
            </a:r>
            <a:r>
              <a:rPr lang="en-US" altLang="zh-CN" dirty="0"/>
              <a:t>1</a:t>
            </a:r>
            <a:r>
              <a:rPr lang="zh-CN" altLang="en-US" dirty="0"/>
              <a:t>，则按字母降序排列。</a:t>
            </a:r>
            <a:endParaRPr lang="en-US" altLang="zh-CN" dirty="0"/>
          </a:p>
          <a:p>
            <a:r>
              <a:rPr lang="en-US" altLang="zh-CN" dirty="0"/>
              <a:t>context:</a:t>
            </a:r>
            <a:r>
              <a:rPr lang="zh-CN" altLang="en-US" dirty="0"/>
              <a:t>可选参数，用户指定文件句柄的环境 。</a:t>
            </a:r>
          </a:p>
        </p:txBody>
      </p:sp>
    </p:spTree>
    <p:extLst>
      <p:ext uri="{BB962C8B-B14F-4D97-AF65-F5344CB8AC3E}">
        <p14:creationId xmlns:p14="http://schemas.microsoft.com/office/powerpoint/2010/main" val="118340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C0A34-52E2-4F89-B2EF-C6D6C1C1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224F8-C256-4327-8B1B-0033EFFF78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00526"/>
            <a:ext cx="4977830" cy="257175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altLang="zh-CN" dirty="0"/>
              <a:t>$dir_4="C:/wamp64/www/ch08";</a:t>
            </a:r>
          </a:p>
          <a:p>
            <a:pPr marL="0" indent="0">
              <a:buNone/>
            </a:pPr>
            <a:r>
              <a:rPr lang="pt-BR" altLang="zh-CN" dirty="0"/>
              <a:t>$arr=scandir($dir_4);</a:t>
            </a:r>
          </a:p>
          <a:p>
            <a:pPr marL="0" indent="0">
              <a:buNone/>
            </a:pPr>
            <a:r>
              <a:rPr lang="pt-BR" altLang="zh-CN" dirty="0"/>
              <a:t>foreach ($arr as $v)</a:t>
            </a:r>
          </a:p>
          <a:p>
            <a:pPr marL="0" indent="0">
              <a:buNone/>
            </a:pPr>
            <a:r>
              <a:rPr lang="pt-BR" altLang="zh-CN" dirty="0"/>
              <a:t>echo $v."&lt;br/&gt;";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5FBFF-6692-4993-BFF2-FC551B16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143" y="876989"/>
            <a:ext cx="1780760" cy="43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9F194-9426-4823-B167-4A9D9205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删除目录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B2676-4AB5-4ECE-B435-0D9BA98BDB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1666287"/>
            <a:ext cx="10363826" cy="2031070"/>
          </a:xfrm>
        </p:spPr>
        <p:txBody>
          <a:bodyPr/>
          <a:lstStyle/>
          <a:p>
            <a:r>
              <a:rPr lang="zh-CN" altLang="en-US" dirty="0"/>
              <a:t>删除目录的函数为</a:t>
            </a:r>
            <a:r>
              <a:rPr lang="en-US" altLang="zh-CN" dirty="0" err="1"/>
              <a:t>rmdir</a:t>
            </a:r>
            <a:r>
              <a:rPr lang="zh-CN" altLang="en-US" dirty="0"/>
              <a:t>，语法如下：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rmdir</a:t>
            </a:r>
            <a:r>
              <a:rPr lang="en-US" altLang="zh-CN" dirty="0"/>
              <a:t>[string pathname]</a:t>
            </a:r>
          </a:p>
          <a:p>
            <a:r>
              <a:rPr lang="en-US" altLang="zh-CN" dirty="0"/>
              <a:t>pathname</a:t>
            </a:r>
            <a:r>
              <a:rPr lang="zh-CN" altLang="en-US" dirty="0"/>
              <a:t>为要删除的目录地址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80E932-5D0A-4FCB-ACB4-385068F33BA0}"/>
              </a:ext>
            </a:extLst>
          </p:cNvPr>
          <p:cNvSpPr txBox="1"/>
          <p:nvPr/>
        </p:nvSpPr>
        <p:spPr>
          <a:xfrm>
            <a:off x="1240404" y="3808675"/>
            <a:ext cx="4492487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$dir_5="C:/wamp64/www/php";</a:t>
            </a:r>
          </a:p>
          <a:p>
            <a:r>
              <a:rPr lang="en-US" altLang="zh-CN" sz="2000" dirty="0"/>
              <a:t>if(</a:t>
            </a:r>
            <a:r>
              <a:rPr lang="en-US" altLang="zh-CN" sz="2000" dirty="0" err="1"/>
              <a:t>is_dir</a:t>
            </a:r>
            <a:r>
              <a:rPr lang="en-US" altLang="zh-CN" sz="2000" dirty="0"/>
              <a:t>($dir_5))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rmdir</a:t>
            </a:r>
            <a:r>
              <a:rPr lang="en-US" altLang="zh-CN" sz="2000" dirty="0"/>
              <a:t>($dir_5))</a:t>
            </a:r>
          </a:p>
          <a:p>
            <a:r>
              <a:rPr lang="en-US" altLang="zh-CN" sz="2000" dirty="0"/>
              <a:t>		echo"</a:t>
            </a:r>
            <a:r>
              <a:rPr lang="zh-CN" altLang="en-US" sz="2000" dirty="0"/>
              <a:t>删除成功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	else</a:t>
            </a:r>
          </a:p>
          <a:p>
            <a:r>
              <a:rPr lang="en-US" altLang="zh-CN" sz="2000" dirty="0"/>
              <a:t>		echo "</a:t>
            </a:r>
            <a:r>
              <a:rPr lang="zh-CN" altLang="en-US" sz="2000" dirty="0"/>
              <a:t>删除失败</a:t>
            </a:r>
            <a:r>
              <a:rPr lang="en-US" altLang="zh-CN" sz="2000" dirty="0"/>
              <a:t>";</a:t>
            </a:r>
            <a:endParaRPr lang="zh-CN" altLang="en-US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9D70E49-4A67-411E-8449-EDB1F7F526BC}"/>
              </a:ext>
            </a:extLst>
          </p:cNvPr>
          <p:cNvSpPr/>
          <p:nvPr/>
        </p:nvSpPr>
        <p:spPr>
          <a:xfrm>
            <a:off x="6647291" y="4572000"/>
            <a:ext cx="3986144" cy="6758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删除目录时，目录中必须是空的。</a:t>
            </a:r>
          </a:p>
        </p:txBody>
      </p:sp>
    </p:spTree>
    <p:extLst>
      <p:ext uri="{BB962C8B-B14F-4D97-AF65-F5344CB8AC3E}">
        <p14:creationId xmlns:p14="http://schemas.microsoft.com/office/powerpoint/2010/main" val="68522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510B4-27DC-47C2-AA5A-559BCB9B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C448B-6A18-44C3-B91B-8AA78395F4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获取文件名的函数是？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打开、关闭目录分别是什么函数？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创建、删除目录分别是什么函数？</a:t>
            </a:r>
          </a:p>
        </p:txBody>
      </p:sp>
    </p:spTree>
    <p:extLst>
      <p:ext uri="{BB962C8B-B14F-4D97-AF65-F5344CB8AC3E}">
        <p14:creationId xmlns:p14="http://schemas.microsoft.com/office/powerpoint/2010/main" val="330337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D9AC-F2D4-4B81-A88C-ABD685D8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文件类型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0D173-D9F6-4062-95D6-34B2218B14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1056587"/>
            <a:ext cx="10363826" cy="1937152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filetype()</a:t>
            </a:r>
            <a:r>
              <a:rPr lang="zh-CN" altLang="en-US" dirty="0"/>
              <a:t>函数获取文件的类型，基本形式如下。</a:t>
            </a:r>
            <a:endParaRPr lang="en-US" altLang="zh-CN" dirty="0"/>
          </a:p>
          <a:p>
            <a:r>
              <a:rPr lang="en-US" altLang="zh-CN" dirty="0"/>
              <a:t>string filetype(string filename)</a:t>
            </a:r>
          </a:p>
          <a:p>
            <a:r>
              <a:rPr lang="zh-CN" altLang="en-US" dirty="0"/>
              <a:t>其中参数</a:t>
            </a:r>
            <a:r>
              <a:rPr lang="en-US" altLang="zh-CN" dirty="0"/>
              <a:t>filename</a:t>
            </a:r>
            <a:r>
              <a:rPr lang="zh-CN" altLang="en-US" dirty="0"/>
              <a:t>是必须的，返回值可以是以下</a:t>
            </a:r>
            <a:r>
              <a:rPr lang="en-US" altLang="zh-CN" dirty="0"/>
              <a:t>7</a:t>
            </a:r>
            <a:r>
              <a:rPr lang="zh-CN" altLang="en-US" dirty="0"/>
              <a:t>个中的一种。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A8F44CB-9D8F-4243-9A6C-1CE2CF16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06325"/>
              </p:ext>
            </p:extLst>
          </p:nvPr>
        </p:nvGraphicFramePr>
        <p:xfrm>
          <a:off x="2787374" y="2993739"/>
          <a:ext cx="5283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87138056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891777689"/>
                    </a:ext>
                  </a:extLst>
                </a:gridCol>
              </a:tblGrid>
              <a:tr h="330596"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5993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命名管道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80748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目录，即文件夹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50370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42174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90427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/>
                        <a:t>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符号链接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4883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硬链接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7100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r>
                        <a:rPr lang="en-US" altLang="zh-CN" dirty="0"/>
                        <a:t>unknown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未知类型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3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67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0071-F476-4C6D-B798-016291F1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1BA80-6CEC-4FFA-BE93-58F136A8A6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8910" y="118920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$filename=filetype("C:/wamp64/www/ch08/test/t1.php");</a:t>
            </a:r>
          </a:p>
          <a:p>
            <a:pPr marL="0" indent="0">
              <a:buNone/>
            </a:pPr>
            <a:r>
              <a:rPr lang="en-US" altLang="zh-CN" dirty="0"/>
              <a:t>echo "C:/wamp64/www/ch08/test/t1.php</a:t>
            </a:r>
            <a:r>
              <a:rPr lang="zh-CN" altLang="en-US" dirty="0"/>
              <a:t>的类型是：</a:t>
            </a:r>
            <a:r>
              <a:rPr lang="en-US" altLang="zh-CN" dirty="0"/>
              <a:t>".$filename."&lt;</a:t>
            </a:r>
            <a:r>
              <a:rPr lang="en-US" altLang="zh-CN" dirty="0" err="1"/>
              <a:t>br</a:t>
            </a:r>
            <a:r>
              <a:rPr lang="en-US" altLang="zh-CN" dirty="0"/>
              <a:t>/&gt;";</a:t>
            </a:r>
          </a:p>
          <a:p>
            <a:pPr marL="0" indent="0">
              <a:buNone/>
            </a:pPr>
            <a:r>
              <a:rPr lang="en-US" altLang="zh-CN" dirty="0"/>
              <a:t>$filename=filetype("C:/wamp64/www");</a:t>
            </a:r>
          </a:p>
          <a:p>
            <a:pPr marL="0" indent="0">
              <a:buNone/>
            </a:pPr>
            <a:r>
              <a:rPr lang="en-US" altLang="zh-CN" dirty="0"/>
              <a:t>echo "C:/wamp64/www</a:t>
            </a:r>
            <a:r>
              <a:rPr lang="zh-CN" altLang="en-US" dirty="0"/>
              <a:t>的文件类型是：</a:t>
            </a:r>
            <a:r>
              <a:rPr lang="en-US" altLang="zh-CN" dirty="0"/>
              <a:t>".$filename;</a:t>
            </a:r>
          </a:p>
          <a:p>
            <a:pPr marL="0" indent="0">
              <a:buNone/>
            </a:pPr>
            <a:r>
              <a:rPr lang="en-US" altLang="zh-CN" dirty="0"/>
              <a:t>echo "&lt;</a:t>
            </a:r>
            <a:r>
              <a:rPr lang="en-US" altLang="zh-CN" dirty="0" err="1"/>
              <a:t>br</a:t>
            </a:r>
            <a:r>
              <a:rPr lang="en-US" altLang="zh-CN" dirty="0"/>
              <a:t>/&gt;";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F0A6B-AA86-49E3-87AB-6CE49A0F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25" y="4655058"/>
            <a:ext cx="6458376" cy="735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8FBC01-78F1-4FC3-8695-C89999251C4E}"/>
              </a:ext>
            </a:extLst>
          </p:cNvPr>
          <p:cNvSpPr txBox="1"/>
          <p:nvPr/>
        </p:nvSpPr>
        <p:spPr>
          <a:xfrm>
            <a:off x="1451579" y="4838354"/>
            <a:ext cx="17095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3750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2D277-05D9-44C7-A7F0-69A29CE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 ：正则表达式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151ED-06F7-4CE0-BFCD-19AB8DCF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开头</a:t>
            </a:r>
            <a:r>
              <a:rPr lang="en-US" altLang="zh-CN" dirty="0"/>
              <a:t>,80</a:t>
            </a:r>
            <a:r>
              <a:rPr lang="zh-CN" altLang="en-US" dirty="0"/>
              <a:t>结尾的手机号；</a:t>
            </a:r>
            <a:endParaRPr lang="en-US" altLang="zh-CN" dirty="0"/>
          </a:p>
          <a:p>
            <a:r>
              <a:rPr lang="en-US" altLang="zh-CN" dirty="0"/>
              <a:t>/^13\d{7}80$/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44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E94E-7921-4782-8F97-8BC23FF6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文件大小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1E399-5EBF-4517-8EC5-03DAF48609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1865070"/>
            <a:ext cx="10363826" cy="1347258"/>
          </a:xfrm>
        </p:spPr>
        <p:txBody>
          <a:bodyPr/>
          <a:lstStyle/>
          <a:p>
            <a:r>
              <a:rPr lang="en-US" altLang="zh-CN" dirty="0" err="1"/>
              <a:t>filesize</a:t>
            </a:r>
            <a:r>
              <a:rPr lang="en-US" altLang="zh-CN" dirty="0"/>
              <a:t>()</a:t>
            </a:r>
            <a:r>
              <a:rPr lang="zh-CN" altLang="en-US" dirty="0"/>
              <a:t>函数获取指定文件的大小。基本形式如下：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filesize</a:t>
            </a:r>
            <a:r>
              <a:rPr lang="en-US" altLang="zh-CN" dirty="0"/>
              <a:t>(string filename)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9E02A-C902-45CC-BF79-B3417AA7BDC6}"/>
              </a:ext>
            </a:extLst>
          </p:cNvPr>
          <p:cNvSpPr txBox="1"/>
          <p:nvPr/>
        </p:nvSpPr>
        <p:spPr>
          <a:xfrm>
            <a:off x="1240404" y="3215262"/>
            <a:ext cx="9303026" cy="967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filesize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filesize</a:t>
            </a:r>
            <a:r>
              <a:rPr lang="en-US" altLang="zh-CN" sz="2000" dirty="0"/>
              <a:t>("C:/wamp64/www/ch08/test/t1.php");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echo "C:/wamp64/www/ch08/test/t1.php</a:t>
            </a:r>
            <a:r>
              <a:rPr lang="zh-CN" altLang="en-US" sz="2000" dirty="0"/>
              <a:t>的文件大小是：</a:t>
            </a:r>
            <a:r>
              <a:rPr lang="en-US" altLang="zh-CN" sz="2000" dirty="0"/>
              <a:t>".$</a:t>
            </a:r>
            <a:r>
              <a:rPr lang="en-US" altLang="zh-CN" sz="2000" dirty="0" err="1"/>
              <a:t>filesize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AFADB8-1C01-42FC-8A7A-EEF1A75B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98" y="4941824"/>
            <a:ext cx="7407898" cy="66384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95258F-99DC-45AF-9455-9265521836BE}"/>
              </a:ext>
            </a:extLst>
          </p:cNvPr>
          <p:cNvCxnSpPr/>
          <p:nvPr/>
        </p:nvCxnSpPr>
        <p:spPr>
          <a:xfrm>
            <a:off x="4874150" y="4261899"/>
            <a:ext cx="0" cy="54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7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E92E8-5787-4E93-811C-9C3C94E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文件打开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42EF8-7B4D-46E2-A6FC-A532C67235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268721"/>
            <a:ext cx="10363826" cy="3424107"/>
          </a:xfrm>
        </p:spPr>
        <p:txBody>
          <a:bodyPr/>
          <a:lstStyle/>
          <a:p>
            <a:r>
              <a:rPr lang="zh-CN" altLang="en-US" dirty="0"/>
              <a:t>打开文件的函数为</a:t>
            </a:r>
            <a:r>
              <a:rPr lang="en-US" altLang="zh-CN" dirty="0" err="1"/>
              <a:t>fopen</a:t>
            </a:r>
            <a:r>
              <a:rPr lang="zh-CN" altLang="en-US" dirty="0"/>
              <a:t>。该函数返回一个资源对象，以存储当前的文件资源，语法如下：</a:t>
            </a:r>
            <a:endParaRPr lang="en-US" altLang="zh-CN" dirty="0"/>
          </a:p>
          <a:p>
            <a:r>
              <a:rPr lang="en-US" altLang="zh-CN" dirty="0"/>
              <a:t>resource </a:t>
            </a:r>
            <a:r>
              <a:rPr lang="en-US" altLang="zh-CN" dirty="0" err="1"/>
              <a:t>fopen</a:t>
            </a:r>
            <a:r>
              <a:rPr lang="en-US" altLang="zh-CN" dirty="0"/>
              <a:t>(string </a:t>
            </a:r>
            <a:r>
              <a:rPr lang="en-US" altLang="zh-CN" dirty="0" err="1"/>
              <a:t>filename,string</a:t>
            </a:r>
            <a:r>
              <a:rPr lang="en-US" altLang="zh-CN" dirty="0"/>
              <a:t> mode[,bool </a:t>
            </a:r>
            <a:r>
              <a:rPr lang="en-US" altLang="zh-CN" dirty="0" err="1"/>
              <a:t>use_include_path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filename</a:t>
            </a:r>
            <a:r>
              <a:rPr lang="zh-CN" altLang="en-US" dirty="0"/>
              <a:t>参数是必须的，为文件名或者文件所在的路径，</a:t>
            </a:r>
            <a:r>
              <a:rPr lang="en-US" altLang="zh-CN" dirty="0"/>
              <a:t>mode</a:t>
            </a:r>
            <a:r>
              <a:rPr lang="zh-CN" altLang="en-US" dirty="0"/>
              <a:t>为文件的打开模式。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D14B18-2243-4C6B-8834-401F1CA6EB3F}"/>
              </a:ext>
            </a:extLst>
          </p:cNvPr>
          <p:cNvSpPr txBox="1"/>
          <p:nvPr/>
        </p:nvSpPr>
        <p:spPr>
          <a:xfrm>
            <a:off x="2472856" y="3654794"/>
            <a:ext cx="7712766" cy="23521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$file2=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note.txt","r</a:t>
            </a:r>
            <a:r>
              <a:rPr lang="en-US" altLang="zh-CN" sz="2000" dirty="0"/>
              <a:t>+");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fseek</a:t>
            </a:r>
            <a:r>
              <a:rPr lang="en-US" altLang="zh-CN" sz="2000" dirty="0"/>
              <a:t>($file2,0,SEEK_END);    //</a:t>
            </a:r>
            <a:r>
              <a:rPr lang="zh-CN" altLang="en-US" sz="2000" dirty="0"/>
              <a:t>在文件指针中定位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var_dump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($file2,“  I am Amy.”));  //</a:t>
            </a:r>
            <a:r>
              <a:rPr lang="zh-CN" altLang="en-US" sz="2000" dirty="0"/>
              <a:t>写入文件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($file2);     //</a:t>
            </a:r>
            <a:r>
              <a:rPr lang="zh-CN" altLang="en-US" sz="2000" dirty="0"/>
              <a:t>读取一行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var_dump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feof</a:t>
            </a:r>
            <a:r>
              <a:rPr lang="en-US" altLang="zh-CN" sz="2000" dirty="0"/>
              <a:t>($file2)); //</a:t>
            </a:r>
            <a:r>
              <a:rPr lang="zh-CN" altLang="en-US" sz="2000" dirty="0"/>
              <a:t>测试文件指针是否到了文件结束的位置</a:t>
            </a:r>
          </a:p>
        </p:txBody>
      </p:sp>
    </p:spTree>
    <p:extLst>
      <p:ext uri="{BB962C8B-B14F-4D97-AF65-F5344CB8AC3E}">
        <p14:creationId xmlns:p14="http://schemas.microsoft.com/office/powerpoint/2010/main" val="421031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3A8C2-AEB9-4E41-99EE-18F70EE5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文件打开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325C59B-1556-4CD5-847E-BF4E173C05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515849"/>
              </p:ext>
            </p:extLst>
          </p:nvPr>
        </p:nvGraphicFramePr>
        <p:xfrm>
          <a:off x="825073" y="1547260"/>
          <a:ext cx="1036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854">
                  <a:extLst>
                    <a:ext uri="{9D8B030D-6E8A-4147-A177-3AD203B41FA5}">
                      <a16:colId xmlns:a16="http://schemas.microsoft.com/office/drawing/2014/main" val="2093837654"/>
                    </a:ext>
                  </a:extLst>
                </a:gridCol>
                <a:gridCol w="8890346">
                  <a:extLst>
                    <a:ext uri="{9D8B030D-6E8A-4147-A177-3AD203B41FA5}">
                      <a16:colId xmlns:a16="http://schemas.microsoft.com/office/drawing/2014/main" val="2349327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</a:t>
                      </a:r>
                      <a:r>
                        <a:rPr lang="zh-CN" altLang="en-US" dirty="0"/>
                        <a:t>取值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9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只读方式打开，将文件指针指向文件头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52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读写方式打开，将文件指针指向文件头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写入方式打开，将文件指针指向文件头。如果文件存在，则清空，如果不存在，则创建。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读写方式打开，将文件指针指向文件头。如果文件存在，则清空，如果不存在，则创建。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写入方式打开，将文件指针指向文件尾。如果文件存在，则追加，如果不存在，则创建。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读写方式打开，将文件指针指向文件尾。如果文件存在，则追加，如果不存在，则创建。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0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写入方式打开。如果文件存在，则打开失败，如果不存在，则创建。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4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读写方式打开。如果文件存在，则打开失败，如果不存在，则创建。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8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E592-4650-4295-BB67-17999166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关闭文件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A4B70-D8B4-4A36-B0B3-F0D6B043CB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861" y="1292575"/>
            <a:ext cx="10363826" cy="3424107"/>
          </a:xfrm>
        </p:spPr>
        <p:txBody>
          <a:bodyPr/>
          <a:lstStyle/>
          <a:p>
            <a:r>
              <a:rPr lang="zh-CN" altLang="en-US" dirty="0"/>
              <a:t>关闭文件的函数为</a:t>
            </a:r>
            <a:r>
              <a:rPr lang="en-US" altLang="zh-CN" dirty="0" err="1"/>
              <a:t>fclose</a:t>
            </a:r>
            <a:r>
              <a:rPr lang="zh-CN" altLang="en-US" dirty="0"/>
              <a:t>，语法如下：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file_resource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filer_resource</a:t>
            </a:r>
            <a:r>
              <a:rPr lang="zh-CN" altLang="en-US" dirty="0"/>
              <a:t>为使用</a:t>
            </a:r>
            <a:r>
              <a:rPr lang="en-US" altLang="zh-CN" dirty="0" err="1"/>
              <a:t>fopen</a:t>
            </a:r>
            <a:r>
              <a:rPr lang="zh-CN" altLang="en-US" dirty="0"/>
              <a:t>函数后返回的资源对象。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AEBB80-F5BD-4EF7-94A3-F27593E1271A}"/>
              </a:ext>
            </a:extLst>
          </p:cNvPr>
          <p:cNvSpPr txBox="1"/>
          <p:nvPr/>
        </p:nvSpPr>
        <p:spPr>
          <a:xfrm>
            <a:off x="1144988" y="3187508"/>
            <a:ext cx="4142629" cy="2808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$file2=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note.txt","r</a:t>
            </a:r>
            <a:r>
              <a:rPr lang="en-US" altLang="zh-CN" sz="2000" dirty="0"/>
              <a:t>+");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fseek</a:t>
            </a:r>
            <a:r>
              <a:rPr lang="en-US" altLang="zh-CN" sz="2000" dirty="0"/>
              <a:t>($file2,0,SEEK_END);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var_dump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($file2,"I am Amy."));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($file2);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var_dump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feof</a:t>
            </a:r>
            <a:r>
              <a:rPr lang="en-US" altLang="zh-CN" sz="2000" dirty="0"/>
              <a:t>($file2));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fclose</a:t>
            </a:r>
            <a:r>
              <a:rPr lang="en-US" altLang="zh-CN" sz="2000" dirty="0">
                <a:solidFill>
                  <a:srgbClr val="FF0000"/>
                </a:solidFill>
              </a:rPr>
              <a:t>($file2);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7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B51D-FFE7-4701-BCFA-EBCAAD73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读取文件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ACCD2-8245-4918-81BC-303B0B791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244867"/>
            <a:ext cx="10363826" cy="3424107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读取文件的相关函数。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4AE58-6B8F-4D8C-AED7-F9A6B4919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027"/>
              </p:ext>
            </p:extLst>
          </p:nvPr>
        </p:nvGraphicFramePr>
        <p:xfrm>
          <a:off x="1332285" y="203958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045">
                  <a:extLst>
                    <a:ext uri="{9D8B030D-6E8A-4147-A177-3AD203B41FA5}">
                      <a16:colId xmlns:a16="http://schemas.microsoft.com/office/drawing/2014/main" val="2906787557"/>
                    </a:ext>
                  </a:extLst>
                </a:gridCol>
                <a:gridCol w="5921955">
                  <a:extLst>
                    <a:ext uri="{9D8B030D-6E8A-4147-A177-3AD203B41FA5}">
                      <a16:colId xmlns:a16="http://schemas.microsoft.com/office/drawing/2014/main" val="2101135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5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把整个文件读入一个数组中，各元素由换行符分隔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file_get_contents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把整个文件读入一个字符串中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4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fread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可以规定读取几个字符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fgetc()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读取一个字节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fgets()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6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fgetss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读取一行，并自动过滤掉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readfile()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读入一个文件并写入输出缓冲区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4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86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A7BF1-BCDF-43C3-AF01-CE140EB1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63" y="339217"/>
            <a:ext cx="9603275" cy="1049235"/>
          </a:xfrm>
        </p:spPr>
        <p:txBody>
          <a:bodyPr/>
          <a:lstStyle/>
          <a:p>
            <a:r>
              <a:rPr lang="zh-CN" altLang="en-US" dirty="0"/>
              <a:t>范例</a:t>
            </a:r>
            <a:r>
              <a:rPr lang="en-US" altLang="zh-CN" dirty="0"/>
              <a:t>file()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03850-0C40-4C06-931D-376080ACC1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50130" y="324659"/>
            <a:ext cx="4835129" cy="47742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&lt;?php</a:t>
            </a:r>
          </a:p>
          <a:p>
            <a:pPr marL="0" indent="0">
              <a:buNone/>
            </a:pPr>
            <a:r>
              <a:rPr lang="en-US" altLang="zh-CN" sz="3600" dirty="0"/>
              <a:t>$filename="example.txt";</a:t>
            </a:r>
          </a:p>
          <a:p>
            <a:pPr marL="0" indent="0">
              <a:buNone/>
            </a:pPr>
            <a:r>
              <a:rPr lang="en-US" altLang="zh-CN" sz="3600" dirty="0"/>
              <a:t>if (</a:t>
            </a:r>
            <a:r>
              <a:rPr lang="en-US" altLang="zh-CN" sz="3600" dirty="0" err="1"/>
              <a:t>file_exists</a:t>
            </a:r>
            <a:r>
              <a:rPr lang="en-US" altLang="zh-CN" sz="3600" dirty="0"/>
              <a:t>($filename)){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600" dirty="0"/>
              <a:t>	$a=file($filename);</a:t>
            </a:r>
          </a:p>
          <a:p>
            <a:pPr marL="0" indent="0">
              <a:buNone/>
            </a:pPr>
            <a:r>
              <a:rPr lang="en-US" altLang="zh-CN" sz="3600" dirty="0"/>
              <a:t>	foreach($a as $num=&gt; $value)</a:t>
            </a:r>
          </a:p>
          <a:p>
            <a:pPr marL="0" indent="0">
              <a:buNone/>
            </a:pPr>
            <a:r>
              <a:rPr lang="en-US" altLang="zh-CN" sz="3600" dirty="0"/>
              <a:t>	echo $num."=&gt;".$value."&lt;</a:t>
            </a:r>
            <a:r>
              <a:rPr lang="en-US" altLang="zh-CN" sz="3600" dirty="0" err="1"/>
              <a:t>br</a:t>
            </a:r>
            <a:r>
              <a:rPr lang="en-US" altLang="zh-CN" sz="3600" dirty="0"/>
              <a:t>/&gt;";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</a:p>
          <a:p>
            <a:pPr marL="0" indent="0">
              <a:buNone/>
            </a:pPr>
            <a:r>
              <a:rPr lang="en-US" altLang="zh-CN" sz="3600" dirty="0"/>
              <a:t>else{</a:t>
            </a:r>
          </a:p>
          <a:p>
            <a:pPr marL="0" indent="0">
              <a:buNone/>
            </a:pPr>
            <a:r>
              <a:rPr lang="en-US" altLang="zh-CN" sz="3600" dirty="0"/>
              <a:t>	echo "</a:t>
            </a:r>
            <a:r>
              <a:rPr lang="zh-CN" altLang="en-US" sz="3600" dirty="0"/>
              <a:t>该文件不存在</a:t>
            </a:r>
            <a:r>
              <a:rPr lang="en-US" altLang="zh-CN" sz="3600" dirty="0"/>
              <a:t>";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C8C7BE-D9F6-4839-AF31-752D3D7C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01" y="4881009"/>
            <a:ext cx="9932989" cy="8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C724C-19C6-486F-9D11-DC607F01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写入文件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CB416-103C-4AC1-93B8-8F510D7BA4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3838" y="1475455"/>
            <a:ext cx="10363826" cy="3424107"/>
          </a:xfrm>
        </p:spPr>
        <p:txBody>
          <a:bodyPr/>
          <a:lstStyle/>
          <a:p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函数，基本形式如下：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fwrite</a:t>
            </a:r>
            <a:r>
              <a:rPr lang="en-US" altLang="zh-CN" dirty="0"/>
              <a:t>( resource $handle, string $string[, int $length] ) </a:t>
            </a:r>
          </a:p>
          <a:p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把</a:t>
            </a:r>
            <a:r>
              <a:rPr lang="en-US" altLang="zh-CN" dirty="0"/>
              <a:t>string</a:t>
            </a:r>
            <a:r>
              <a:rPr lang="zh-CN" altLang="en-US" dirty="0"/>
              <a:t>内容写入文件指针的</a:t>
            </a:r>
            <a:r>
              <a:rPr lang="en-US" altLang="zh-CN" dirty="0"/>
              <a:t>handle</a:t>
            </a:r>
            <a:r>
              <a:rPr lang="zh-CN" altLang="en-US" dirty="0"/>
              <a:t>处。如果指定了</a:t>
            </a:r>
            <a:r>
              <a:rPr lang="en-US" altLang="zh-CN" dirty="0"/>
              <a:t>length,</a:t>
            </a:r>
            <a:r>
              <a:rPr lang="zh-CN" altLang="en-US" dirty="0"/>
              <a:t>当写入了</a:t>
            </a:r>
            <a:r>
              <a:rPr lang="en-US" altLang="zh-CN" dirty="0"/>
              <a:t>length</a:t>
            </a:r>
            <a:r>
              <a:rPr lang="zh-CN" altLang="en-US" dirty="0"/>
              <a:t>个字节或者写完了</a:t>
            </a:r>
            <a:r>
              <a:rPr lang="en-US" altLang="zh-CN" dirty="0"/>
              <a:t>string</a:t>
            </a:r>
            <a:r>
              <a:rPr lang="zh-CN" altLang="en-US" dirty="0"/>
              <a:t>以后，写入就会停止。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160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F5D6-DF30-422E-8EC7-FC2A2620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写入文件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D3F33-C3F6-4CB1-B90F-2EBE4D3D04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78542"/>
            <a:ext cx="10363826" cy="3424107"/>
          </a:xfrm>
        </p:spPr>
        <p:txBody>
          <a:bodyPr/>
          <a:lstStyle/>
          <a:p>
            <a:r>
              <a:rPr lang="en-US" altLang="zh-CN" dirty="0" err="1"/>
              <a:t>file_put_content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 err="1"/>
              <a:t>file_put_contents</a:t>
            </a:r>
            <a:r>
              <a:rPr lang="en-US" altLang="zh-CN" dirty="0"/>
              <a:t>( string $filename, mixed $data[, int $flags = 0[, resource $context]] ) : int</a:t>
            </a:r>
          </a:p>
          <a:p>
            <a:r>
              <a:rPr lang="zh-CN" altLang="en-US" dirty="0"/>
              <a:t>该函数将一个字符串写文件，和依次调用</a:t>
            </a:r>
            <a:r>
              <a:rPr lang="en-US" altLang="zh-CN" dirty="0" err="1"/>
              <a:t>fopen</a:t>
            </a:r>
            <a:r>
              <a:rPr lang="en-US" altLang="zh-CN" dirty="0"/>
              <a:t>(),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功能一样。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F2D5589-E823-4B83-8772-B6A0B006D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57785"/>
              </p:ext>
            </p:extLst>
          </p:nvPr>
        </p:nvGraphicFramePr>
        <p:xfrm>
          <a:off x="1610580" y="3626844"/>
          <a:ext cx="9982422" cy="214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455">
                  <a:extLst>
                    <a:ext uri="{9D8B030D-6E8A-4147-A177-3AD203B41FA5}">
                      <a16:colId xmlns:a16="http://schemas.microsoft.com/office/drawing/2014/main" val="1567270983"/>
                    </a:ext>
                  </a:extLst>
                </a:gridCol>
                <a:gridCol w="8332967">
                  <a:extLst>
                    <a:ext uri="{9D8B030D-6E8A-4147-A177-3AD203B41FA5}">
                      <a16:colId xmlns:a16="http://schemas.microsoft.com/office/drawing/2014/main" val="4130178419"/>
                    </a:ext>
                  </a:extLst>
                </a:gridCol>
              </a:tblGrid>
              <a:tr h="296674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81997"/>
                  </a:ext>
                </a:extLst>
              </a:tr>
              <a:tr h="296674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要被写入数据的文件名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14505"/>
                  </a:ext>
                </a:extLst>
              </a:tr>
              <a:tr h="296674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要写入的数据。类型可以是</a:t>
                      </a:r>
                      <a:r>
                        <a:rPr lang="en-US" altLang="zh-CN" dirty="0" err="1"/>
                        <a:t>string,array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stream.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495"/>
                  </a:ext>
                </a:extLst>
              </a:tr>
              <a:tr h="454651">
                <a:tc>
                  <a:txBody>
                    <a:bodyPr/>
                    <a:lstStyle/>
                    <a:p>
                      <a:r>
                        <a:rPr lang="en-US" altLang="zh-CN" dirty="0"/>
                        <a:t>flags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可以是</a:t>
                      </a:r>
                      <a:r>
                        <a:rPr lang="en-US" altLang="zh-CN" dirty="0"/>
                        <a:t>FILE_USE_INCLUDE_PATH,FILE_APPEND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01430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</a:t>
                      </a:r>
                      <a:r>
                        <a:rPr lang="en-US" altLang="zh-CN" dirty="0"/>
                        <a:t>context</a:t>
                      </a:r>
                      <a:r>
                        <a:rPr lang="zh-CN" altLang="en-US" dirty="0"/>
                        <a:t>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1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7A116-EE1E-4F2F-A948-7D04BDE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</a:t>
            </a:r>
            <a:r>
              <a:rPr lang="zh-CN" altLang="en-US" dirty="0"/>
              <a:t>复制文件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B6455-390D-4403-8779-3A8ACBAA9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copy( string filename1,string filename2)</a:t>
            </a:r>
          </a:p>
          <a:p>
            <a:r>
              <a:rPr lang="en-US" altLang="zh-CN" dirty="0"/>
              <a:t>filename1</a:t>
            </a:r>
            <a:r>
              <a:rPr lang="zh-CN" altLang="en-US" dirty="0"/>
              <a:t>为源文件和其路径，</a:t>
            </a:r>
            <a:r>
              <a:rPr lang="en-US" altLang="zh-CN" dirty="0"/>
              <a:t> filename2</a:t>
            </a:r>
            <a:r>
              <a:rPr lang="zh-CN" altLang="en-US" dirty="0"/>
              <a:t>为目标文件及其路径。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0E973B-80E7-42D1-AB95-1942379F6249}"/>
              </a:ext>
            </a:extLst>
          </p:cNvPr>
          <p:cNvSpPr txBox="1"/>
          <p:nvPr/>
        </p:nvSpPr>
        <p:spPr>
          <a:xfrm>
            <a:off x="1272208" y="3514477"/>
            <a:ext cx="4230095" cy="16892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$filename1="example.txt";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$filename2="newexample.txt";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copy($filename1,$filename2);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F877C5-DB24-414C-ACC9-1ED02B43B61F}"/>
              </a:ext>
            </a:extLst>
          </p:cNvPr>
          <p:cNvSpPr txBox="1"/>
          <p:nvPr/>
        </p:nvSpPr>
        <p:spPr>
          <a:xfrm>
            <a:off x="6202017" y="4166483"/>
            <a:ext cx="32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效果：在</a:t>
            </a:r>
            <a:r>
              <a:rPr lang="en-US" altLang="zh-CN" dirty="0" err="1"/>
              <a:t>example,txt</a:t>
            </a:r>
            <a:r>
              <a:rPr lang="zh-CN" altLang="en-US" dirty="0"/>
              <a:t>的旁边出现了一个</a:t>
            </a:r>
            <a:r>
              <a:rPr lang="en-US" altLang="zh-CN" dirty="0"/>
              <a:t>newexample.txt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769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F1086-09B1-461D-98F1-3AC0F1E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</a:t>
            </a:r>
            <a:r>
              <a:rPr lang="zh-CN" altLang="en-US" dirty="0"/>
              <a:t>删除文件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5FF3F-DA80-401B-9F39-538BED50E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1865070"/>
            <a:ext cx="10363826" cy="1935654"/>
          </a:xfrm>
        </p:spPr>
        <p:txBody>
          <a:bodyPr/>
          <a:lstStyle/>
          <a:p>
            <a:r>
              <a:rPr lang="zh-CN" altLang="en-US" dirty="0"/>
              <a:t>删除文件的函数为</a:t>
            </a:r>
            <a:r>
              <a:rPr lang="en-US" altLang="zh-CN" dirty="0"/>
              <a:t>unlink</a:t>
            </a:r>
          </a:p>
          <a:p>
            <a:r>
              <a:rPr lang="en-US" altLang="zh-CN" dirty="0"/>
              <a:t>unlink(string filename)</a:t>
            </a:r>
          </a:p>
          <a:p>
            <a:r>
              <a:rPr lang="en-US" altLang="zh-CN" dirty="0"/>
              <a:t>filename</a:t>
            </a:r>
            <a:r>
              <a:rPr lang="zh-CN" altLang="en-US" dirty="0"/>
              <a:t>为文件的名称及其路径。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705831-A60A-428B-BCB7-91C1DD33CD02}"/>
              </a:ext>
            </a:extLst>
          </p:cNvPr>
          <p:cNvSpPr txBox="1"/>
          <p:nvPr/>
        </p:nvSpPr>
        <p:spPr>
          <a:xfrm>
            <a:off x="1272208" y="4055165"/>
            <a:ext cx="354628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$file="newexample.txt";</a:t>
            </a:r>
          </a:p>
          <a:p>
            <a:r>
              <a:rPr lang="en-US" altLang="zh-CN" sz="2400" dirty="0"/>
              <a:t>unlink($file);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345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4A3F4-A1EC-487F-BE70-0862BF88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04235"/>
            <a:ext cx="9603275" cy="10492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目录属性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6FA0C-677A-487C-B8C2-72F8FA73AF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6" y="1553470"/>
            <a:ext cx="10363826" cy="3424107"/>
          </a:xfrm>
        </p:spPr>
        <p:txBody>
          <a:bodyPr/>
          <a:lstStyle/>
          <a:p>
            <a:r>
              <a:rPr lang="en-US" altLang="zh-CN" dirty="0"/>
              <a:t>1.basename( 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该函数返回路径中的文件名部分，基本形式如下：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basename</a:t>
            </a:r>
            <a:r>
              <a:rPr lang="en-US" altLang="zh-CN" dirty="0"/>
              <a:t>(string path,[,string suffix])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path</a:t>
            </a:r>
            <a:r>
              <a:rPr lang="zh-CN" altLang="en-US" dirty="0"/>
              <a:t>是必须的，表示需要检查的路径，</a:t>
            </a:r>
            <a:r>
              <a:rPr lang="en-US" altLang="zh-CN" dirty="0"/>
              <a:t>suffix</a:t>
            </a:r>
            <a:r>
              <a:rPr lang="zh-CN" altLang="en-US" dirty="0"/>
              <a:t>是可选的，表示文件的扩展名；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021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0C9D-86FB-42E9-A249-951BC6F2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2178E-E286-4BE7-83CD-4D82FDAE4B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通过使用</a:t>
            </a:r>
            <a:r>
              <a:rPr lang="en-US" altLang="zh-CN" dirty="0"/>
              <a:t>php</a:t>
            </a:r>
            <a:r>
              <a:rPr lang="zh-CN" altLang="en-US" dirty="0"/>
              <a:t>全局数组</a:t>
            </a:r>
            <a:r>
              <a:rPr lang="en-US" altLang="zh-CN" dirty="0"/>
              <a:t>$_FILES,</a:t>
            </a:r>
            <a:r>
              <a:rPr lang="zh-CN" altLang="en-US" dirty="0"/>
              <a:t>你可以从客户计算机向远程服务器上传文件。</a:t>
            </a:r>
            <a:endParaRPr lang="en-US" altLang="zh-CN" dirty="0"/>
          </a:p>
          <a:p>
            <a:r>
              <a:rPr lang="en-US" altLang="zh-CN" dirty="0"/>
              <a:t>$_ FILES[“file”][“name”]</a:t>
            </a:r>
            <a:r>
              <a:rPr lang="zh-CN" altLang="en-US" dirty="0"/>
              <a:t>：被上传文件的名称。</a:t>
            </a:r>
            <a:endParaRPr lang="en-US" altLang="zh-CN" dirty="0"/>
          </a:p>
          <a:p>
            <a:r>
              <a:rPr lang="en-US" altLang="zh-CN" dirty="0"/>
              <a:t>$_ FILES[“file”][“type”]</a:t>
            </a:r>
            <a:r>
              <a:rPr lang="zh-CN" altLang="en-US" dirty="0"/>
              <a:t>：被上传文件的类型。</a:t>
            </a:r>
            <a:endParaRPr lang="en-US" altLang="zh-CN" dirty="0"/>
          </a:p>
          <a:p>
            <a:r>
              <a:rPr lang="en-US" altLang="zh-CN" dirty="0"/>
              <a:t>$_ FILES[“file”][“size”]</a:t>
            </a:r>
            <a:r>
              <a:rPr lang="zh-CN" altLang="en-US" dirty="0"/>
              <a:t>：被上传文件的大小，以字节计。</a:t>
            </a:r>
            <a:endParaRPr lang="en-US" altLang="zh-CN" dirty="0"/>
          </a:p>
          <a:p>
            <a:r>
              <a:rPr lang="en-US" altLang="zh-CN" dirty="0"/>
              <a:t>$_ FILES[“file”][“</a:t>
            </a:r>
            <a:r>
              <a:rPr lang="en-US" altLang="zh-CN" dirty="0" err="1"/>
              <a:t>tmp_name</a:t>
            </a:r>
            <a:r>
              <a:rPr lang="en-US" altLang="zh-CN" dirty="0"/>
              <a:t>”]</a:t>
            </a:r>
            <a:r>
              <a:rPr lang="zh-CN" altLang="en-US" dirty="0"/>
              <a:t>：存储在服务器的文件的临时副本的名称。</a:t>
            </a:r>
            <a:endParaRPr lang="en-US" altLang="zh-CN" dirty="0"/>
          </a:p>
          <a:p>
            <a:r>
              <a:rPr lang="en-US" altLang="zh-CN" dirty="0"/>
              <a:t>$_ FILES[“file”][“error”]</a:t>
            </a:r>
            <a:r>
              <a:rPr lang="zh-CN" altLang="en-US" dirty="0"/>
              <a:t>：由文件上传导致的错误代码。</a:t>
            </a:r>
          </a:p>
        </p:txBody>
      </p:sp>
    </p:spTree>
    <p:extLst>
      <p:ext uri="{BB962C8B-B14F-4D97-AF65-F5344CB8AC3E}">
        <p14:creationId xmlns:p14="http://schemas.microsoft.com/office/powerpoint/2010/main" val="137967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FFCA-4453-4725-8FAD-7EBA6725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文件上传的两个函数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E480E-7A4A-4BC6-B76E-FB9BF4E6B7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274" y="1669775"/>
            <a:ext cx="10363826" cy="3969259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is_uploaded_file</a:t>
            </a:r>
            <a:r>
              <a:rPr lang="en-US" altLang="zh-CN" dirty="0"/>
              <a:t>:</a:t>
            </a:r>
            <a:r>
              <a:rPr lang="zh-CN" altLang="en-US" dirty="0"/>
              <a:t>判断文件是否是通过 </a:t>
            </a:r>
            <a:r>
              <a:rPr lang="en-US" altLang="zh-CN" dirty="0"/>
              <a:t>HTTP POST </a:t>
            </a:r>
            <a:r>
              <a:rPr lang="zh-CN" altLang="en-US" dirty="0"/>
              <a:t>上传的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is_uploaded_file</a:t>
            </a:r>
            <a:r>
              <a:rPr lang="en-US" altLang="zh-CN" dirty="0"/>
              <a:t>( string $filename) : bool,</a:t>
            </a:r>
            <a:r>
              <a:rPr lang="zh-CN" altLang="en-US" dirty="0"/>
              <a:t>如果 </a:t>
            </a:r>
            <a:r>
              <a:rPr lang="en-US" altLang="zh-CN" dirty="0"/>
              <a:t>filename </a:t>
            </a:r>
            <a:r>
              <a:rPr lang="zh-CN" altLang="en-US" dirty="0"/>
              <a:t>所给出的文件是通过 </a:t>
            </a:r>
            <a:r>
              <a:rPr lang="en-US" altLang="zh-CN" dirty="0"/>
              <a:t>HTTP POST </a:t>
            </a:r>
            <a:r>
              <a:rPr lang="zh-CN" altLang="en-US" dirty="0"/>
              <a:t>上传的则返回 </a:t>
            </a:r>
            <a:r>
              <a:rPr lang="en-US" altLang="zh-CN" dirty="0"/>
              <a:t>TRUE.</a:t>
            </a:r>
          </a:p>
          <a:p>
            <a:r>
              <a:rPr lang="en-US" altLang="zh-CN" b="1" dirty="0" err="1"/>
              <a:t>move_uploaded_file</a:t>
            </a:r>
            <a:r>
              <a:rPr lang="en-US" altLang="zh-CN" dirty="0"/>
              <a:t>:</a:t>
            </a:r>
            <a:r>
              <a:rPr lang="zh-CN" altLang="en-US" dirty="0"/>
              <a:t>将上传的文件移动到新位置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move_uploaded_file</a:t>
            </a:r>
            <a:r>
              <a:rPr lang="en-US" altLang="zh-CN" dirty="0"/>
              <a:t>( string $filename, string $destination) : bool</a:t>
            </a:r>
          </a:p>
          <a:p>
            <a:pPr marL="0" indent="0">
              <a:buNone/>
            </a:pPr>
            <a:r>
              <a:rPr lang="en-US" altLang="zh-CN" dirty="0"/>
              <a:t>filename:</a:t>
            </a:r>
            <a:r>
              <a:rPr lang="zh-CN" altLang="en-US" dirty="0"/>
              <a:t>上传的文件的文件名。 </a:t>
            </a:r>
          </a:p>
          <a:p>
            <a:pPr marL="0" indent="0">
              <a:buNone/>
            </a:pPr>
            <a:r>
              <a:rPr lang="en-US" altLang="zh-CN" dirty="0"/>
              <a:t>destination:</a:t>
            </a:r>
            <a:r>
              <a:rPr lang="zh-CN" altLang="en-US" dirty="0"/>
              <a:t>移动文件到这个位置。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04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11314-6A75-4F1A-8F8A-3788575B91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898497"/>
            <a:ext cx="10363826" cy="439067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&lt;input name=“photo” type=“file” id=“photo” size=“25”&gt;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设置</a:t>
            </a:r>
            <a:r>
              <a:rPr lang="en-US" altLang="zh-CN" dirty="0">
                <a:solidFill>
                  <a:schemeClr val="accent3"/>
                </a:solidFill>
              </a:rPr>
              <a:t>input</a:t>
            </a:r>
            <a:r>
              <a:rPr lang="zh-CN" altLang="en-US" dirty="0">
                <a:solidFill>
                  <a:schemeClr val="accent3"/>
                </a:solidFill>
              </a:rPr>
              <a:t>类型为</a:t>
            </a:r>
            <a:r>
              <a:rPr lang="en-US" altLang="zh-CN" dirty="0">
                <a:solidFill>
                  <a:schemeClr val="accent3"/>
                </a:solidFill>
              </a:rPr>
              <a:t>file</a:t>
            </a:r>
          </a:p>
          <a:p>
            <a:pPr marL="0" indent="0">
              <a:buNone/>
            </a:pPr>
            <a:r>
              <a:rPr lang="en-US" altLang="zh-CN" dirty="0"/>
              <a:t>if(</a:t>
            </a:r>
            <a:r>
              <a:rPr lang="en-US" altLang="zh-CN" dirty="0" err="1"/>
              <a:t>isset</a:t>
            </a:r>
            <a:r>
              <a:rPr lang="en-US" altLang="zh-CN" dirty="0"/>
              <a:t>($_POST[‘Submit’])){   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如果提交按钮有效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$path=“./</a:t>
            </a:r>
            <a:r>
              <a:rPr lang="en-US" altLang="zh-CN" dirty="0" err="1"/>
              <a:t>upfiles</a:t>
            </a:r>
            <a:r>
              <a:rPr lang="en-US" altLang="zh-CN" dirty="0"/>
              <a:t>/”.$_FILES[‘photo’][‘name’]; 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文件的新路径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move_uploaded_file</a:t>
            </a:r>
            <a:r>
              <a:rPr lang="en-US" altLang="zh-CN" dirty="0"/>
              <a:t>($_FILES['photo']['</a:t>
            </a:r>
            <a:r>
              <a:rPr lang="en-US" altLang="zh-CN" dirty="0" err="1"/>
              <a:t>tmp_name</a:t>
            </a:r>
            <a:r>
              <a:rPr lang="en-US" altLang="zh-CN" dirty="0"/>
              <a:t>'],$path);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en-US" altLang="zh-CN" dirty="0" err="1">
                <a:solidFill>
                  <a:schemeClr val="accent3"/>
                </a:solidFill>
              </a:rPr>
              <a:t>move_uploaded_file</a:t>
            </a:r>
            <a:r>
              <a:rPr lang="zh-CN" altLang="en-US" dirty="0">
                <a:solidFill>
                  <a:schemeClr val="accent3"/>
                </a:solidFill>
              </a:rPr>
              <a:t>需要两个参数，一个是文件，另一个是路径。</a:t>
            </a:r>
            <a:r>
              <a:rPr lang="en-US" altLang="zh-CN" dirty="0">
                <a:solidFill>
                  <a:schemeClr val="accent3"/>
                </a:solidFill>
              </a:rPr>
              <a:t>$path</a:t>
            </a:r>
            <a:r>
              <a:rPr lang="zh-CN" altLang="en-US" dirty="0">
                <a:solidFill>
                  <a:schemeClr val="accent3"/>
                </a:solidFill>
              </a:rPr>
              <a:t>是要文件上传的路径。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echo $path;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24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3BBF66-44C3-4C64-8AAC-33B512F363DD}"/>
              </a:ext>
            </a:extLst>
          </p:cNvPr>
          <p:cNvSpPr txBox="1"/>
          <p:nvPr/>
        </p:nvSpPr>
        <p:spPr>
          <a:xfrm>
            <a:off x="1065474" y="1184745"/>
            <a:ext cx="900087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&lt;form name="form1" method="post" action="" </a:t>
            </a:r>
            <a:r>
              <a:rPr lang="en-US" altLang="zh-CN" dirty="0" err="1"/>
              <a:t>enctype</a:t>
            </a:r>
            <a:r>
              <a:rPr lang="en-US" altLang="zh-CN" dirty="0"/>
              <a:t>="multipart/form-data"&gt;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请上传文件：</a:t>
            </a:r>
            <a:r>
              <a:rPr lang="en-US" altLang="zh-CN" dirty="0"/>
              <a:t>&lt;input type="file" name="</a:t>
            </a:r>
            <a:r>
              <a:rPr lang="en-US" altLang="zh-CN" dirty="0" err="1"/>
              <a:t>myfile</a:t>
            </a:r>
            <a:r>
              <a:rPr lang="en-US" altLang="zh-CN" dirty="0"/>
              <a:t>"/&gt;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&lt;input type="submit" value="</a:t>
            </a:r>
            <a:r>
              <a:rPr lang="zh-CN" altLang="en-US" dirty="0"/>
              <a:t>开始上传</a:t>
            </a:r>
            <a:r>
              <a:rPr lang="en-US" altLang="zh-CN" dirty="0"/>
              <a:t>" name="submit"/&gt;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&lt;/form&gt;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A64F41-625E-4317-AC19-1B19745C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48" y="3631569"/>
            <a:ext cx="5310764" cy="1203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F79AEB-080B-40C8-AD46-EC32B7A71286}"/>
              </a:ext>
            </a:extLst>
          </p:cNvPr>
          <p:cNvSpPr txBox="1"/>
          <p:nvPr/>
        </p:nvSpPr>
        <p:spPr>
          <a:xfrm>
            <a:off x="1343770" y="214685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范例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DB25AA-4744-44CE-9CD2-F6BDE0615226}"/>
              </a:ext>
            </a:extLst>
          </p:cNvPr>
          <p:cNvSpPr txBox="1"/>
          <p:nvPr/>
        </p:nvSpPr>
        <p:spPr>
          <a:xfrm>
            <a:off x="8269357" y="2965837"/>
            <a:ext cx="319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实现文件的上传，把文件移到指定的目录</a:t>
            </a:r>
            <a:r>
              <a:rPr lang="en-US" altLang="zh-CN" dirty="0"/>
              <a:t>upload</a:t>
            </a:r>
            <a:r>
              <a:rPr lang="zh-CN" altLang="en-US" dirty="0"/>
              <a:t>，并重新命名。</a:t>
            </a:r>
          </a:p>
        </p:txBody>
      </p:sp>
    </p:spTree>
    <p:extLst>
      <p:ext uri="{BB962C8B-B14F-4D97-AF65-F5344CB8AC3E}">
        <p14:creationId xmlns:p14="http://schemas.microsoft.com/office/powerpoint/2010/main" val="3278765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6166D0-5A2C-441A-A1B7-4B0AC8EE5E42}"/>
              </a:ext>
            </a:extLst>
          </p:cNvPr>
          <p:cNvSpPr txBox="1"/>
          <p:nvPr/>
        </p:nvSpPr>
        <p:spPr>
          <a:xfrm>
            <a:off x="602060" y="262393"/>
            <a:ext cx="11507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&lt;?php</a:t>
            </a:r>
          </a:p>
          <a:p>
            <a:r>
              <a:rPr lang="en-US" altLang="zh-CN" sz="2000" dirty="0"/>
              <a:t>header("</a:t>
            </a:r>
            <a:r>
              <a:rPr lang="en-US" altLang="zh-CN" sz="2000" dirty="0" err="1"/>
              <a:t>Content-type:text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html;charset</a:t>
            </a:r>
            <a:r>
              <a:rPr lang="en-US" altLang="zh-CN" sz="2000" dirty="0"/>
              <a:t>=uft-8");</a:t>
            </a:r>
          </a:p>
          <a:p>
            <a:r>
              <a:rPr lang="en-US" altLang="zh-CN" sz="2000" dirty="0"/>
              <a:t>if (</a:t>
            </a:r>
            <a:r>
              <a:rPr lang="en-US" altLang="zh-CN" sz="2000" dirty="0" err="1"/>
              <a:t>isset</a:t>
            </a:r>
            <a:r>
              <a:rPr lang="en-US" altLang="zh-CN" sz="2000" dirty="0"/>
              <a:t>($_POST["submit"])){</a:t>
            </a:r>
          </a:p>
          <a:p>
            <a:r>
              <a:rPr lang="en-US" altLang="zh-CN" sz="2000" dirty="0"/>
              <a:t>if (</a:t>
            </a:r>
            <a:r>
              <a:rPr lang="en-US" altLang="zh-CN" sz="2000" dirty="0" err="1"/>
              <a:t>is_uploaded_file</a:t>
            </a:r>
            <a:r>
              <a:rPr lang="en-US" altLang="zh-CN" sz="2000" dirty="0"/>
              <a:t>($_FILES["</a:t>
            </a:r>
            <a:r>
              <a:rPr lang="en-US" altLang="zh-CN" sz="2000" dirty="0" err="1"/>
              <a:t>myfile</a:t>
            </a:r>
            <a:r>
              <a:rPr lang="en-US" altLang="zh-CN" sz="2000" dirty="0"/>
              <a:t>"]["</a:t>
            </a:r>
            <a:r>
              <a:rPr lang="en-US" altLang="zh-CN" sz="2000" dirty="0" err="1"/>
              <a:t>tmp_name</a:t>
            </a:r>
            <a:r>
              <a:rPr lang="en-US" altLang="zh-CN" sz="2000" dirty="0"/>
              <a:t>"])){  //</a:t>
            </a:r>
            <a:r>
              <a:rPr lang="zh-CN" altLang="en-US" sz="2000" dirty="0"/>
              <a:t>判断文件是否是通过 </a:t>
            </a:r>
            <a:r>
              <a:rPr lang="en-US" altLang="zh-CN" sz="2000" dirty="0"/>
              <a:t>HTTP POST </a:t>
            </a:r>
            <a:r>
              <a:rPr lang="zh-CN" altLang="en-US" sz="2000" dirty="0"/>
              <a:t>上传的</a:t>
            </a:r>
            <a:endParaRPr lang="en-US" altLang="zh-CN" sz="2000" dirty="0"/>
          </a:p>
          <a:p>
            <a:r>
              <a:rPr lang="en-US" altLang="zh-CN" sz="2000" dirty="0"/>
              <a:t>	$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pathinfo</a:t>
            </a:r>
            <a:r>
              <a:rPr lang="en-US" altLang="zh-CN" sz="2000" dirty="0"/>
              <a:t>($_FILES[“</a:t>
            </a:r>
            <a:r>
              <a:rPr lang="en-US" altLang="zh-CN" sz="2000" dirty="0" err="1"/>
              <a:t>myfile</a:t>
            </a:r>
            <a:r>
              <a:rPr lang="en-US" altLang="zh-CN" sz="2000" dirty="0"/>
              <a:t>”][“name”]);    //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pathinfo</a:t>
            </a:r>
            <a:r>
              <a:rPr lang="zh-CN" altLang="en-US" sz="2000" dirty="0"/>
              <a:t>函数获得上传文件的目录信息。</a:t>
            </a:r>
            <a:endParaRPr lang="en-US" altLang="zh-CN" sz="2000" dirty="0"/>
          </a:p>
          <a:p>
            <a:r>
              <a:rPr lang="en-US" altLang="zh-CN" sz="2000" dirty="0"/>
              <a:t>	$</a:t>
            </a:r>
            <a:r>
              <a:rPr lang="en-US" altLang="zh-CN" sz="2000" dirty="0" err="1"/>
              <a:t>newName</a:t>
            </a:r>
            <a:r>
              <a:rPr lang="en-US" altLang="zh-CN" sz="2000" dirty="0"/>
              <a:t>=date(‘</a:t>
            </a:r>
            <a:r>
              <a:rPr lang="en-US" altLang="zh-CN" sz="2000" dirty="0" err="1"/>
              <a:t>YmdGis</a:t>
            </a:r>
            <a:r>
              <a:rPr lang="en-US" altLang="zh-CN" sz="2000" dirty="0"/>
              <a:t>’).rand(10,1000);   //</a:t>
            </a:r>
            <a:r>
              <a:rPr lang="zh-CN" altLang="en-US" sz="2000" dirty="0"/>
              <a:t>设置一个当前时间加随机数的变量，作为新的名字。</a:t>
            </a:r>
            <a:endParaRPr lang="en-US" altLang="zh-CN" sz="2000" dirty="0"/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move_uploaded_file</a:t>
            </a:r>
            <a:r>
              <a:rPr lang="en-US" altLang="zh-CN" sz="2000" dirty="0"/>
              <a:t>($_FILES["</a:t>
            </a:r>
            <a:r>
              <a:rPr lang="en-US" altLang="zh-CN" sz="2000" dirty="0" err="1"/>
              <a:t>myfile</a:t>
            </a:r>
            <a:r>
              <a:rPr lang="en-US" altLang="zh-CN" sz="2000" dirty="0"/>
              <a:t>"]["</a:t>
            </a:r>
            <a:r>
              <a:rPr lang="en-US" altLang="zh-CN" sz="2000" dirty="0" err="1"/>
              <a:t>tmp_name</a:t>
            </a:r>
            <a:r>
              <a:rPr lang="en-US" altLang="zh-CN" sz="2000" dirty="0"/>
              <a:t>"],"upload/{$</a:t>
            </a:r>
            <a:r>
              <a:rPr lang="en-US" altLang="zh-CN" sz="2000" dirty="0" err="1"/>
              <a:t>newName</a:t>
            </a:r>
            <a:r>
              <a:rPr lang="en-US" altLang="zh-CN" sz="2000" dirty="0"/>
              <a:t>}.{$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['extension']}")){</a:t>
            </a:r>
          </a:p>
          <a:p>
            <a:r>
              <a:rPr lang="en-US" altLang="zh-CN" sz="2000" dirty="0"/>
              <a:t>		echo "</a:t>
            </a:r>
            <a:r>
              <a:rPr lang="zh-CN" altLang="en-US" sz="2000" dirty="0"/>
              <a:t>恭喜上传成功！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	else{</a:t>
            </a:r>
          </a:p>
          <a:p>
            <a:r>
              <a:rPr lang="en-US" altLang="zh-CN" sz="2000" dirty="0"/>
              <a:t>			echo "</a:t>
            </a:r>
            <a:r>
              <a:rPr lang="zh-CN" altLang="en-US" sz="2000" dirty="0"/>
              <a:t>对不起上传失败！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else{</a:t>
            </a:r>
          </a:p>
          <a:p>
            <a:r>
              <a:rPr lang="en-US" altLang="zh-CN" sz="2000" dirty="0"/>
              <a:t>		exit("</a:t>
            </a:r>
            <a:r>
              <a:rPr lang="zh-CN" altLang="en-US" sz="2000" dirty="0"/>
              <a:t>可能有网络攻击。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?&gt;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8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400DA-1AF1-4AA5-AA47-569D389B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</a:t>
            </a:r>
            <a:r>
              <a:rPr lang="zh-CN" altLang="en-US" dirty="0"/>
              <a:t>文件下载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7BF70-F181-4ADC-87CC-A0AB200BDF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78542"/>
            <a:ext cx="10363826" cy="3424107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php</a:t>
            </a:r>
            <a:r>
              <a:rPr lang="zh-CN" altLang="en-US" dirty="0"/>
              <a:t>中，为了避免暴露文件所属的路径，通常是利用</a:t>
            </a:r>
            <a:r>
              <a:rPr lang="en-US" altLang="zh-CN" dirty="0"/>
              <a:t>header()</a:t>
            </a:r>
            <a:r>
              <a:rPr lang="zh-CN" altLang="en-US" dirty="0"/>
              <a:t>和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函数来实现</a:t>
            </a:r>
            <a:r>
              <a:rPr lang="zh-CN" altLang="en-US" dirty="0">
                <a:solidFill>
                  <a:srgbClr val="FF0000"/>
                </a:solidFill>
              </a:rPr>
              <a:t>安全</a:t>
            </a:r>
            <a:r>
              <a:rPr lang="zh-CN" altLang="en-US" dirty="0"/>
              <a:t>的文件下载的。具体实体如下：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获得当前文件的真实位置；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获得文件的大小；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获得文件的名称；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获得文件的数据。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17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1437-015C-4B3F-B7DC-C484A3E3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4E246-57D9-41C7-A342-28C41479B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2390" y="1313173"/>
            <a:ext cx="10767219" cy="42316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$name = 'test.jpg';                   // </a:t>
            </a:r>
            <a:r>
              <a:rPr lang="zh-CN" altLang="en-US" dirty="0"/>
              <a:t>指定下载后的文件名称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获取文件大小</a:t>
            </a:r>
          </a:p>
          <a:p>
            <a:pPr marL="0" indent="0">
              <a:buNone/>
            </a:pPr>
            <a:r>
              <a:rPr lang="en-US" altLang="zh-CN" dirty="0"/>
              <a:t>$size = </a:t>
            </a:r>
            <a:r>
              <a:rPr lang="en-US" altLang="zh-CN" dirty="0" err="1"/>
              <a:t>filesize</a:t>
            </a:r>
            <a:r>
              <a:rPr lang="en-US" altLang="zh-CN" dirty="0"/>
              <a:t>($name);</a:t>
            </a:r>
          </a:p>
          <a:p>
            <a:pPr marL="0" indent="0">
              <a:buNone/>
            </a:pPr>
            <a:r>
              <a:rPr lang="en-US" altLang="zh-CN" dirty="0"/>
              <a:t>// (1) 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：利用</a:t>
            </a:r>
            <a:r>
              <a:rPr lang="en-US" altLang="zh-CN" dirty="0" err="1"/>
              <a:t>file_get_contents</a:t>
            </a:r>
            <a:r>
              <a:rPr lang="en-US" altLang="zh-CN" dirty="0"/>
              <a:t>()</a:t>
            </a:r>
            <a:r>
              <a:rPr lang="zh-CN" altLang="en-US" dirty="0"/>
              <a:t>获取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设置</a:t>
            </a:r>
            <a:r>
              <a:rPr lang="en-US" altLang="zh-CN" dirty="0"/>
              <a:t>HTTP</a:t>
            </a:r>
            <a:r>
              <a:rPr lang="zh-CN" altLang="en-US" dirty="0"/>
              <a:t>响应消息为文件下载</a:t>
            </a:r>
          </a:p>
          <a:p>
            <a:pPr marL="0" indent="0">
              <a:buNone/>
            </a:pPr>
            <a:r>
              <a:rPr lang="en-US" altLang="zh-CN" dirty="0"/>
              <a:t>header('Content-Type: image/jpeg');</a:t>
            </a:r>
          </a:p>
          <a:p>
            <a:pPr marL="0" indent="0">
              <a:buNone/>
            </a:pPr>
            <a:r>
              <a:rPr lang="en-US" altLang="zh-CN" dirty="0"/>
              <a:t>header('Content-Length: ' . $size);</a:t>
            </a:r>
          </a:p>
          <a:p>
            <a:pPr marL="0" indent="0">
              <a:buNone/>
            </a:pPr>
            <a:r>
              <a:rPr lang="en-US" altLang="zh-CN" dirty="0"/>
              <a:t>header('Content-Disposition: attachment; filename="'.$name.'"');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读取文件并输出</a:t>
            </a:r>
          </a:p>
          <a:p>
            <a:pPr marL="0" indent="0">
              <a:buNone/>
            </a:pPr>
            <a:r>
              <a:rPr lang="en-US" altLang="zh-CN" dirty="0"/>
              <a:t>echo </a:t>
            </a:r>
            <a:r>
              <a:rPr lang="en-US" altLang="zh-CN" dirty="0" err="1"/>
              <a:t>file_get_contents</a:t>
            </a:r>
            <a:r>
              <a:rPr lang="en-US" altLang="zh-CN" dirty="0"/>
              <a:t>($name);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37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31C2-B0E9-4E2A-BD1B-66290CD8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A04A7-9298-44F1-BA9D-1F4EA59364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上传文件使用哪个全局变量，怎么把文件保存到指定目录？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页面字符出现乱码，怎么解决？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997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05B8F-0C00-4D7E-8526-53124663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271A3-F16D-4F6E-9D1F-86359E7F40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完成简单留言本</a:t>
            </a:r>
            <a:endParaRPr lang="en-US" altLang="zh-CN" dirty="0"/>
          </a:p>
          <a:p>
            <a:r>
              <a:rPr lang="zh-CN" altLang="en-US" dirty="0"/>
              <a:t>详细请参考课堂派。</a:t>
            </a:r>
          </a:p>
        </p:txBody>
      </p:sp>
    </p:spTree>
    <p:extLst>
      <p:ext uri="{BB962C8B-B14F-4D97-AF65-F5344CB8AC3E}">
        <p14:creationId xmlns:p14="http://schemas.microsoft.com/office/powerpoint/2010/main" val="25074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B5430-F64E-4361-823B-B07968B8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3216C-7483-432B-B00A-7E523412CD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08351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&lt;?php</a:t>
            </a:r>
          </a:p>
          <a:p>
            <a:r>
              <a:rPr lang="en-US" altLang="zh-CN" dirty="0"/>
              <a:t>header(‘</a:t>
            </a:r>
            <a:r>
              <a:rPr lang="en-US" altLang="zh-CN" dirty="0" err="1"/>
              <a:t>Content-type:text</a:t>
            </a:r>
            <a:r>
              <a:rPr lang="en-US" altLang="zh-CN" dirty="0"/>
              <a:t>/</a:t>
            </a:r>
            <a:r>
              <a:rPr lang="en-US" altLang="zh-CN" dirty="0" err="1"/>
              <a:t>html;charset</a:t>
            </a:r>
            <a:r>
              <a:rPr lang="en-US" altLang="zh-CN" dirty="0"/>
              <a:t>=utf-8’);//</a:t>
            </a:r>
            <a:r>
              <a:rPr lang="zh-CN" altLang="en-US" dirty="0"/>
              <a:t>设置编码</a:t>
            </a:r>
            <a:endParaRPr lang="en-US" altLang="zh-CN" dirty="0"/>
          </a:p>
          <a:p>
            <a:r>
              <a:rPr lang="en-US" altLang="zh-CN" dirty="0"/>
              <a:t>echo "&lt;pre&gt;";</a:t>
            </a:r>
          </a:p>
          <a:p>
            <a:r>
              <a:rPr lang="en-US" altLang="zh-CN" dirty="0"/>
              <a:t>$path=“t2.php”;//</a:t>
            </a:r>
            <a:r>
              <a:rPr lang="zh-CN" altLang="en-US" dirty="0"/>
              <a:t>可以是绝对路径也可相对路径</a:t>
            </a:r>
            <a:endParaRPr lang="en-US" altLang="zh-CN" dirty="0"/>
          </a:p>
          <a:p>
            <a:r>
              <a:rPr lang="en-US" altLang="zh-CN" dirty="0"/>
              <a:t>echo "</a:t>
            </a:r>
            <a:r>
              <a:rPr lang="zh-CN" altLang="en-US" dirty="0"/>
              <a:t>带有文件扩展名</a:t>
            </a:r>
            <a:r>
              <a:rPr lang="en-US" altLang="zh-CN" dirty="0"/>
              <a:t>:".</a:t>
            </a:r>
            <a:r>
              <a:rPr lang="en-US" altLang="zh-CN" dirty="0" err="1"/>
              <a:t>basename</a:t>
            </a:r>
            <a:r>
              <a:rPr lang="en-US" altLang="zh-CN" dirty="0"/>
              <a:t>($path);</a:t>
            </a:r>
          </a:p>
          <a:p>
            <a:r>
              <a:rPr lang="en-US" altLang="zh-CN" dirty="0"/>
              <a:t>echo "&lt;</a:t>
            </a:r>
            <a:r>
              <a:rPr lang="en-US" altLang="zh-CN" dirty="0" err="1"/>
              <a:t>br</a:t>
            </a:r>
            <a:r>
              <a:rPr lang="en-US" altLang="zh-CN" dirty="0"/>
              <a:t>/&gt;";</a:t>
            </a:r>
          </a:p>
          <a:p>
            <a:r>
              <a:rPr lang="en-US" altLang="zh-CN" dirty="0"/>
              <a:t>echo "</a:t>
            </a:r>
            <a:r>
              <a:rPr lang="zh-CN" altLang="en-US" dirty="0"/>
              <a:t>不带有文件扩展名</a:t>
            </a:r>
            <a:r>
              <a:rPr lang="en-US" altLang="zh-CN" dirty="0"/>
              <a:t>:".</a:t>
            </a:r>
            <a:r>
              <a:rPr lang="en-US" altLang="zh-CN" dirty="0" err="1"/>
              <a:t>basename</a:t>
            </a:r>
            <a:r>
              <a:rPr lang="en-US" altLang="zh-CN" dirty="0"/>
              <a:t>($</a:t>
            </a:r>
            <a:r>
              <a:rPr lang="en-US" altLang="zh-CN" dirty="0" err="1"/>
              <a:t>path,".php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1C1F4-895C-46EE-849A-B788C924A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73"/>
          <a:stretch/>
        </p:blipFill>
        <p:spPr>
          <a:xfrm>
            <a:off x="7703073" y="2716396"/>
            <a:ext cx="4180118" cy="76627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5AF345-3EF2-4741-8C43-AF9D66AC2EA4}"/>
              </a:ext>
            </a:extLst>
          </p:cNvPr>
          <p:cNvCxnSpPr/>
          <p:nvPr/>
        </p:nvCxnSpPr>
        <p:spPr>
          <a:xfrm flipV="1">
            <a:off x="5883965" y="2967825"/>
            <a:ext cx="1819108" cy="83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2F55EE-CC6E-4E9C-931B-359DE453D4A7}"/>
              </a:ext>
            </a:extLst>
          </p:cNvPr>
          <p:cNvCxnSpPr/>
          <p:nvPr/>
        </p:nvCxnSpPr>
        <p:spPr>
          <a:xfrm flipV="1">
            <a:off x="6551875" y="3482672"/>
            <a:ext cx="1151198" cy="120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8DCF5-6768-406C-86A3-02CC13B5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目录属性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3F00-DBB8-4844-9E42-B330D3CE81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18164"/>
            <a:ext cx="10363826" cy="3424107"/>
          </a:xfrm>
        </p:spPr>
        <p:txBody>
          <a:bodyPr/>
          <a:lstStyle/>
          <a:p>
            <a:r>
              <a:rPr lang="en-US" altLang="zh-CN" dirty="0"/>
              <a:t>2.dirname()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该函数返回路径中的目录部分，基本形式如下：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dirname</a:t>
            </a:r>
            <a:r>
              <a:rPr lang="en-US" altLang="zh-CN" dirty="0"/>
              <a:t>(string path)</a:t>
            </a:r>
          </a:p>
          <a:p>
            <a:r>
              <a:rPr lang="zh-CN" altLang="en-US" dirty="0"/>
              <a:t>其中参数</a:t>
            </a:r>
            <a:r>
              <a:rPr lang="en-US" altLang="zh-CN" dirty="0"/>
              <a:t>path</a:t>
            </a:r>
            <a:r>
              <a:rPr lang="zh-CN" altLang="en-US" dirty="0"/>
              <a:t>是必须的，表示需要检查的路径，这是一个全路径字符串，</a:t>
            </a:r>
            <a:r>
              <a:rPr lang="zh-CN" altLang="en-US" b="1" dirty="0">
                <a:solidFill>
                  <a:srgbClr val="FF0000"/>
                </a:solidFill>
              </a:rPr>
              <a:t>返回去掉文件名后的目录名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A3F08F-B61E-40F0-9110-6CEEB1CF81DB}"/>
              </a:ext>
            </a:extLst>
          </p:cNvPr>
          <p:cNvSpPr txBox="1"/>
          <p:nvPr/>
        </p:nvSpPr>
        <p:spPr>
          <a:xfrm>
            <a:off x="1113183" y="4373218"/>
            <a:ext cx="597142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$path_1="C:/wamp64/www/ch08/am/123.txt";</a:t>
            </a:r>
          </a:p>
          <a:p>
            <a:r>
              <a:rPr lang="en-US" altLang="zh-CN" sz="2400" dirty="0"/>
              <a:t>echo "</a:t>
            </a:r>
            <a:r>
              <a:rPr lang="zh-CN" altLang="en-US" sz="2400" dirty="0"/>
              <a:t>文件目录名：</a:t>
            </a:r>
            <a:r>
              <a:rPr lang="en-US" altLang="zh-CN" sz="2400" dirty="0"/>
              <a:t>".</a:t>
            </a:r>
            <a:r>
              <a:rPr lang="en-US" altLang="zh-CN" sz="2400" dirty="0" err="1"/>
              <a:t>dirname</a:t>
            </a:r>
            <a:r>
              <a:rPr lang="en-US" altLang="zh-CN" sz="2400" dirty="0"/>
              <a:t>($path_1);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C039AA-6929-41CB-83B3-67E18696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54" y="4777549"/>
            <a:ext cx="4014765" cy="3539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0D44DF-808B-4647-B1DA-820AFA990F40}"/>
              </a:ext>
            </a:extLst>
          </p:cNvPr>
          <p:cNvCxnSpPr>
            <a:endCxn id="6" idx="1"/>
          </p:cNvCxnSpPr>
          <p:nvPr/>
        </p:nvCxnSpPr>
        <p:spPr>
          <a:xfrm>
            <a:off x="7084612" y="4954508"/>
            <a:ext cx="633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2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81138-BB0C-4B50-972D-733B9EBD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目录属性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B6059-D302-4332-B8E1-B00B0B507E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7146" y="1228965"/>
            <a:ext cx="10363826" cy="2929567"/>
          </a:xfrm>
        </p:spPr>
        <p:txBody>
          <a:bodyPr/>
          <a:lstStyle/>
          <a:p>
            <a:r>
              <a:rPr lang="en-US" altLang="zh-CN" dirty="0"/>
              <a:t>3.pathinfo()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基本形式如下：</a:t>
            </a:r>
            <a:endParaRPr lang="en-US" altLang="zh-CN" dirty="0"/>
          </a:p>
          <a:p>
            <a:r>
              <a:rPr lang="en-US" altLang="zh-CN" dirty="0"/>
              <a:t>array </a:t>
            </a:r>
            <a:r>
              <a:rPr lang="en-US" altLang="zh-CN" dirty="0" err="1"/>
              <a:t>pathinfo</a:t>
            </a:r>
            <a:r>
              <a:rPr lang="en-US" altLang="zh-CN" dirty="0"/>
              <a:t>(string path[,int options])</a:t>
            </a:r>
          </a:p>
          <a:p>
            <a:r>
              <a:rPr lang="zh-CN" altLang="en-US" dirty="0"/>
              <a:t>返回值是一个数组，</a:t>
            </a:r>
            <a:r>
              <a:rPr lang="en-US" altLang="zh-CN" dirty="0"/>
              <a:t>path</a:t>
            </a:r>
            <a:r>
              <a:rPr lang="zh-CN" altLang="en-US" dirty="0"/>
              <a:t>是必选参数，表示要检查的路径，</a:t>
            </a:r>
            <a:r>
              <a:rPr lang="en-US" altLang="zh-CN" dirty="0"/>
              <a:t>options</a:t>
            </a:r>
            <a:r>
              <a:rPr lang="zh-CN" altLang="en-US" dirty="0"/>
              <a:t>是可选项。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9853AF-1F15-47E4-8302-0EA44B572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87322"/>
              </p:ext>
            </p:extLst>
          </p:nvPr>
        </p:nvGraphicFramePr>
        <p:xfrm>
          <a:off x="2310294" y="3912042"/>
          <a:ext cx="7334638" cy="19159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67319">
                  <a:extLst>
                    <a:ext uri="{9D8B030D-6E8A-4147-A177-3AD203B41FA5}">
                      <a16:colId xmlns:a16="http://schemas.microsoft.com/office/drawing/2014/main" val="2653682252"/>
                    </a:ext>
                  </a:extLst>
                </a:gridCol>
                <a:gridCol w="3667319">
                  <a:extLst>
                    <a:ext uri="{9D8B030D-6E8A-4147-A177-3AD203B41FA5}">
                      <a16:colId xmlns:a16="http://schemas.microsoft.com/office/drawing/2014/main" val="3161501056"/>
                    </a:ext>
                  </a:extLst>
                </a:gridCol>
              </a:tblGrid>
              <a:tr h="380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options</a:t>
                      </a:r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75291"/>
                  </a:ext>
                </a:extLst>
              </a:tr>
              <a:tr h="378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PATHINFO_DIRNAME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24811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PATHINFO_BASENAME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带扩展名的文件名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60428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PATHINFO_FILENNAME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不带扩展名的文件名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1129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PATHINFO_EXTENSION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扩展名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1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EE892-5112-47E5-B9A1-B58248B4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7F0-AB2A-45CE-8039-BDA141F2A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1028" y="1316429"/>
            <a:ext cx="10363826" cy="4527780"/>
          </a:xfrm>
        </p:spPr>
        <p:txBody>
          <a:bodyPr>
            <a:noAutofit/>
          </a:bodyPr>
          <a:lstStyle/>
          <a:p>
            <a:r>
              <a:rPr lang="en-US" altLang="zh-CN" dirty="0"/>
              <a:t>$path_2="C:/wamp64/www/ch08/test/t2.php";</a:t>
            </a:r>
          </a:p>
          <a:p>
            <a:r>
              <a:rPr lang="en-US" altLang="zh-CN" dirty="0"/>
              <a:t>$a=</a:t>
            </a:r>
            <a:r>
              <a:rPr lang="en-US" altLang="zh-CN" dirty="0" err="1"/>
              <a:t>pathinfo</a:t>
            </a:r>
            <a:r>
              <a:rPr lang="en-US" altLang="zh-CN" dirty="0"/>
              <a:t>($path_2);</a:t>
            </a:r>
          </a:p>
          <a:p>
            <a:r>
              <a:rPr lang="en-US" altLang="zh-CN" dirty="0" err="1"/>
              <a:t>print_r</a:t>
            </a:r>
            <a:r>
              <a:rPr lang="en-US" altLang="zh-CN" dirty="0"/>
              <a:t>($a);</a:t>
            </a:r>
          </a:p>
          <a:p>
            <a:r>
              <a:rPr lang="en-US" altLang="zh-CN" dirty="0"/>
              <a:t>echo "&lt;</a:t>
            </a:r>
            <a:r>
              <a:rPr lang="en-US" altLang="zh-CN" dirty="0" err="1"/>
              <a:t>br</a:t>
            </a:r>
            <a:r>
              <a:rPr lang="en-US" altLang="zh-CN" dirty="0"/>
              <a:t>/&gt;";</a:t>
            </a:r>
          </a:p>
          <a:p>
            <a:r>
              <a:rPr lang="en-US" altLang="zh-CN" dirty="0"/>
              <a:t>echo "</a:t>
            </a:r>
            <a:r>
              <a:rPr lang="zh-CN" altLang="en-US" dirty="0"/>
              <a:t>目录名：</a:t>
            </a:r>
            <a:r>
              <a:rPr lang="en-US" altLang="zh-CN" dirty="0"/>
              <a:t>".$a['</a:t>
            </a:r>
            <a:r>
              <a:rPr lang="en-US" altLang="zh-CN" dirty="0" err="1"/>
              <a:t>dirname</a:t>
            </a:r>
            <a:r>
              <a:rPr lang="en-US" altLang="zh-CN" dirty="0"/>
              <a:t>'].'&lt;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r>
              <a:rPr lang="en-US" altLang="zh-CN" dirty="0"/>
              <a:t>echo "</a:t>
            </a:r>
            <a:r>
              <a:rPr lang="zh-CN" altLang="en-US" dirty="0"/>
              <a:t>扩展名：</a:t>
            </a:r>
            <a:r>
              <a:rPr lang="en-US" altLang="zh-CN" dirty="0"/>
              <a:t>".$a['extension'].'&lt;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r>
              <a:rPr lang="en-US" altLang="zh-CN" dirty="0"/>
              <a:t>echo "</a:t>
            </a:r>
            <a:r>
              <a:rPr lang="zh-CN" altLang="en-US" dirty="0"/>
              <a:t>带扩展名的文件名：</a:t>
            </a:r>
            <a:r>
              <a:rPr lang="en-US" altLang="zh-CN" dirty="0"/>
              <a:t>".$a['</a:t>
            </a:r>
            <a:r>
              <a:rPr lang="en-US" altLang="zh-CN" dirty="0" err="1"/>
              <a:t>basename</a:t>
            </a:r>
            <a:r>
              <a:rPr lang="en-US" altLang="zh-CN" dirty="0"/>
              <a:t>'].'&lt;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r>
              <a:rPr lang="en-US" altLang="zh-CN" dirty="0"/>
              <a:t>echo "</a:t>
            </a:r>
            <a:r>
              <a:rPr lang="zh-CN" altLang="en-US" dirty="0"/>
              <a:t>不带扩展名的文件名：</a:t>
            </a:r>
            <a:r>
              <a:rPr lang="en-US" altLang="zh-CN" dirty="0"/>
              <a:t>".$a['filename'].'&lt;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88E84-C61F-490C-9A33-9AA468AD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05" y="1852207"/>
            <a:ext cx="4013858" cy="227451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546D7A-589B-4CA2-B8E9-7C7ED4B0C2E3}"/>
              </a:ext>
            </a:extLst>
          </p:cNvPr>
          <p:cNvCxnSpPr/>
          <p:nvPr/>
        </p:nvCxnSpPr>
        <p:spPr>
          <a:xfrm flipV="1">
            <a:off x="2512612" y="2035534"/>
            <a:ext cx="4898004" cy="69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74C63B-A55A-4EAF-AFEB-E8C37F796FD8}"/>
              </a:ext>
            </a:extLst>
          </p:cNvPr>
          <p:cNvCxnSpPr/>
          <p:nvPr/>
        </p:nvCxnSpPr>
        <p:spPr>
          <a:xfrm flipV="1">
            <a:off x="5939624" y="3371353"/>
            <a:ext cx="1627281" cy="48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200271-C076-4B13-AAB3-C20B9CEDDF69}"/>
              </a:ext>
            </a:extLst>
          </p:cNvPr>
          <p:cNvCxnSpPr/>
          <p:nvPr/>
        </p:nvCxnSpPr>
        <p:spPr>
          <a:xfrm flipV="1">
            <a:off x="6011186" y="3580319"/>
            <a:ext cx="1555719" cy="87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9D6CD9-391B-4FFF-A64F-81397BDCF4B6}"/>
              </a:ext>
            </a:extLst>
          </p:cNvPr>
          <p:cNvCxnSpPr/>
          <p:nvPr/>
        </p:nvCxnSpPr>
        <p:spPr>
          <a:xfrm flipV="1">
            <a:off x="7410616" y="3722371"/>
            <a:ext cx="156289" cy="12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CA3304-7A9E-4DD8-8A70-6208987FC491}"/>
              </a:ext>
            </a:extLst>
          </p:cNvPr>
          <p:cNvCxnSpPr/>
          <p:nvPr/>
        </p:nvCxnSpPr>
        <p:spPr>
          <a:xfrm flipV="1">
            <a:off x="7638467" y="4016524"/>
            <a:ext cx="296935" cy="152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1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F598C-5C04-4851-88F5-0043F52A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目录基本操作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51069-9BF9-45AC-89D8-4BAA8ABBAA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213062"/>
            <a:ext cx="10363826" cy="188794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打开目录</a:t>
            </a:r>
            <a:endParaRPr lang="en-US" altLang="zh-CN" dirty="0"/>
          </a:p>
          <a:p>
            <a:r>
              <a:rPr lang="en-US" altLang="zh-CN" dirty="0" err="1"/>
              <a:t>opendir</a:t>
            </a:r>
            <a:r>
              <a:rPr lang="en-US" altLang="zh-CN" dirty="0"/>
              <a:t>(string path)</a:t>
            </a:r>
          </a:p>
          <a:p>
            <a:r>
              <a:rPr lang="zh-CN" altLang="en-US" dirty="0"/>
              <a:t>该函数返回一个资源对象，其中</a:t>
            </a:r>
            <a:r>
              <a:rPr lang="en-US" altLang="zh-CN" dirty="0"/>
              <a:t>path</a:t>
            </a:r>
            <a:r>
              <a:rPr lang="zh-CN" altLang="en-US" dirty="0"/>
              <a:t>为路径。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7C6CFA-5539-4DF5-9ACF-D2561AB00043}"/>
              </a:ext>
            </a:extLst>
          </p:cNvPr>
          <p:cNvSpPr txBox="1"/>
          <p:nvPr/>
        </p:nvSpPr>
        <p:spPr>
          <a:xfrm>
            <a:off x="914087" y="2932534"/>
            <a:ext cx="6703263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&lt;?php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="C:/wamp64/www/ch08";</a:t>
            </a:r>
          </a:p>
          <a:p>
            <a:r>
              <a:rPr lang="en-US" altLang="zh-CN" sz="2000" dirty="0"/>
              <a:t>if (</a:t>
            </a:r>
            <a:r>
              <a:rPr lang="en-US" altLang="zh-CN" sz="2000" dirty="0" err="1"/>
              <a:t>is_dir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)){             //</a:t>
            </a:r>
            <a:r>
              <a:rPr lang="en-US" altLang="zh-CN" sz="2000" dirty="0" err="1"/>
              <a:t>is_dir</a:t>
            </a:r>
            <a:r>
              <a:rPr lang="zh-CN" altLang="en-US" sz="2000" dirty="0"/>
              <a:t>函数判断路径的有效性。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$</a:t>
            </a:r>
            <a:r>
              <a:rPr lang="en-US" altLang="zh-CN" sz="2000" dirty="0" err="1"/>
              <a:t>dir_res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opendir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echo "</a:t>
            </a:r>
            <a:r>
              <a:rPr lang="zh-CN" altLang="en-US" sz="2000" dirty="0"/>
              <a:t>目录存在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var_dump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dir_res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else{</a:t>
            </a:r>
          </a:p>
          <a:p>
            <a:r>
              <a:rPr lang="en-US" altLang="zh-CN" sz="2000" dirty="0"/>
              <a:t>	echo "</a:t>
            </a:r>
            <a:r>
              <a:rPr lang="zh-CN" altLang="en-US" sz="2000" dirty="0"/>
              <a:t>目录不存在或者不是一个有效的目录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08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A3D9F-B7AD-4583-8AF1-D8B7406D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目录基本操作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7812A-8A27-4B19-BD45-CED3015FE1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8767" y="1435699"/>
            <a:ext cx="10363826" cy="1927704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关闭目录 </a:t>
            </a:r>
            <a:endParaRPr lang="en-US" altLang="zh-CN" dirty="0"/>
          </a:p>
          <a:p>
            <a:r>
              <a:rPr lang="en-US" altLang="zh-CN" dirty="0" err="1"/>
              <a:t>closedir</a:t>
            </a:r>
            <a:r>
              <a:rPr lang="en-US" altLang="zh-CN" dirty="0"/>
              <a:t>(</a:t>
            </a:r>
            <a:r>
              <a:rPr lang="en-US" altLang="zh-CN" dirty="0" err="1"/>
              <a:t>dir_resource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dir_resource</a:t>
            </a:r>
            <a:r>
              <a:rPr lang="zh-CN" altLang="en-US" dirty="0"/>
              <a:t>指的是使用</a:t>
            </a:r>
            <a:r>
              <a:rPr lang="en-US" altLang="zh-CN" dirty="0" err="1"/>
              <a:t>opendir</a:t>
            </a:r>
            <a:r>
              <a:rPr lang="zh-CN" altLang="en-US" dirty="0"/>
              <a:t>函数返回的资源对象。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F98458-1AF9-420B-B06B-39AC05D8EC1E}"/>
              </a:ext>
            </a:extLst>
          </p:cNvPr>
          <p:cNvSpPr txBox="1"/>
          <p:nvPr/>
        </p:nvSpPr>
        <p:spPr>
          <a:xfrm>
            <a:off x="1451579" y="3363403"/>
            <a:ext cx="8161548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&lt;?php</a:t>
            </a:r>
          </a:p>
          <a:p>
            <a:r>
              <a:rPr lang="en-US" altLang="zh-CN" sz="2000" dirty="0" err="1"/>
              <a:t>closedir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dir_res</a:t>
            </a:r>
            <a:r>
              <a:rPr lang="en-US" altLang="zh-CN" sz="2000" dirty="0"/>
              <a:t>);</a:t>
            </a:r>
            <a:r>
              <a:rPr lang="zh-CN" altLang="en-US" sz="2000" dirty="0"/>
              <a:t>   </a:t>
            </a:r>
            <a:r>
              <a:rPr lang="en-US" altLang="zh-CN" sz="2000" dirty="0"/>
              <a:t>//$</a:t>
            </a:r>
            <a:r>
              <a:rPr lang="en-US" altLang="zh-CN" sz="2000" dirty="0" err="1"/>
              <a:t>dir_res</a:t>
            </a:r>
            <a:r>
              <a:rPr lang="zh-CN" altLang="en-US" sz="2000" dirty="0"/>
              <a:t>是上一例子打开目录返回的资源对象。</a:t>
            </a:r>
            <a:endParaRPr lang="en-US" altLang="zh-CN" sz="2000" dirty="0"/>
          </a:p>
          <a:p>
            <a:r>
              <a:rPr lang="en-US" altLang="zh-CN" sz="2000" dirty="0"/>
              <a:t>?&gt;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414850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643</TotalTime>
  <Words>2848</Words>
  <Application>Microsoft Office PowerPoint</Application>
  <PresentationFormat>宽屏</PresentationFormat>
  <Paragraphs>328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Arial</vt:lpstr>
      <vt:lpstr>Gill Sans MT</vt:lpstr>
      <vt:lpstr>画廊</vt:lpstr>
      <vt:lpstr>第八章 文件操作</vt:lpstr>
      <vt:lpstr>复习 ：正则表达式</vt:lpstr>
      <vt:lpstr>1.目录属性</vt:lpstr>
      <vt:lpstr>范例</vt:lpstr>
      <vt:lpstr>1.目录属性</vt:lpstr>
      <vt:lpstr>1.目录属性</vt:lpstr>
      <vt:lpstr>范例</vt:lpstr>
      <vt:lpstr>2.1目录基本操作</vt:lpstr>
      <vt:lpstr>2.2目录基本操作</vt:lpstr>
      <vt:lpstr>2.3创建目录</vt:lpstr>
      <vt:lpstr>范例</vt:lpstr>
      <vt:lpstr>2.4读取目录</vt:lpstr>
      <vt:lpstr>2.4 读取目录</vt:lpstr>
      <vt:lpstr>2.4 读取目录</vt:lpstr>
      <vt:lpstr>范例</vt:lpstr>
      <vt:lpstr>2.5  删除目录</vt:lpstr>
      <vt:lpstr>请思考</vt:lpstr>
      <vt:lpstr>3.1文件类型</vt:lpstr>
      <vt:lpstr>例子</vt:lpstr>
      <vt:lpstr>3.2  文件大小</vt:lpstr>
      <vt:lpstr>3.3 文件打开</vt:lpstr>
      <vt:lpstr>3.3 文件打开</vt:lpstr>
      <vt:lpstr>3.4 关闭文件</vt:lpstr>
      <vt:lpstr>3.5 读取文件</vt:lpstr>
      <vt:lpstr>范例file()</vt:lpstr>
      <vt:lpstr>3.6写入文件</vt:lpstr>
      <vt:lpstr>3.6写入文件</vt:lpstr>
      <vt:lpstr>3.7复制文件</vt:lpstr>
      <vt:lpstr>3.8删除文件</vt:lpstr>
      <vt:lpstr>3.9文件上传</vt:lpstr>
      <vt:lpstr>文件上传的两个函数</vt:lpstr>
      <vt:lpstr>PowerPoint 演示文稿</vt:lpstr>
      <vt:lpstr>PowerPoint 演示文稿</vt:lpstr>
      <vt:lpstr>PowerPoint 演示文稿</vt:lpstr>
      <vt:lpstr>3.9文件下载</vt:lpstr>
      <vt:lpstr>范例</vt:lpstr>
      <vt:lpstr>请思考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文件操作</dc:title>
  <dc:creator>A</dc:creator>
  <cp:lastModifiedBy>A</cp:lastModifiedBy>
  <cp:revision>66</cp:revision>
  <dcterms:created xsi:type="dcterms:W3CDTF">2020-04-06T08:46:51Z</dcterms:created>
  <dcterms:modified xsi:type="dcterms:W3CDTF">2020-04-10T05:00:55Z</dcterms:modified>
</cp:coreProperties>
</file>