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7" r:id="rId1"/>
  </p:sldMasterIdLst>
  <p:notesMasterIdLst>
    <p:notesMasterId r:id="rId61"/>
  </p:notesMasterIdLst>
  <p:sldIdLst>
    <p:sldId id="351" r:id="rId2"/>
    <p:sldId id="360" r:id="rId3"/>
    <p:sldId id="361" r:id="rId4"/>
    <p:sldId id="362" r:id="rId5"/>
    <p:sldId id="363" r:id="rId6"/>
    <p:sldId id="364" r:id="rId7"/>
    <p:sldId id="365" r:id="rId8"/>
    <p:sldId id="366" r:id="rId9"/>
    <p:sldId id="367" r:id="rId10"/>
    <p:sldId id="352" r:id="rId11"/>
    <p:sldId id="358" r:id="rId12"/>
    <p:sldId id="355" r:id="rId13"/>
    <p:sldId id="357" r:id="rId14"/>
    <p:sldId id="356" r:id="rId15"/>
    <p:sldId id="359" r:id="rId16"/>
    <p:sldId id="354" r:id="rId17"/>
    <p:sldId id="368" r:id="rId18"/>
    <p:sldId id="371" r:id="rId19"/>
    <p:sldId id="372" r:id="rId20"/>
    <p:sldId id="373" r:id="rId21"/>
    <p:sldId id="374" r:id="rId22"/>
    <p:sldId id="375" r:id="rId23"/>
    <p:sldId id="376" r:id="rId24"/>
    <p:sldId id="377" r:id="rId25"/>
    <p:sldId id="378" r:id="rId26"/>
    <p:sldId id="369" r:id="rId27"/>
    <p:sldId id="384" r:id="rId28"/>
    <p:sldId id="385" r:id="rId29"/>
    <p:sldId id="386" r:id="rId30"/>
    <p:sldId id="387" r:id="rId31"/>
    <p:sldId id="388" r:id="rId32"/>
    <p:sldId id="389" r:id="rId33"/>
    <p:sldId id="370" r:id="rId34"/>
    <p:sldId id="394" r:id="rId35"/>
    <p:sldId id="393" r:id="rId36"/>
    <p:sldId id="396" r:id="rId37"/>
    <p:sldId id="398" r:id="rId38"/>
    <p:sldId id="399" r:id="rId39"/>
    <p:sldId id="397" r:id="rId40"/>
    <p:sldId id="400" r:id="rId41"/>
    <p:sldId id="401" r:id="rId42"/>
    <p:sldId id="402" r:id="rId43"/>
    <p:sldId id="403" r:id="rId44"/>
    <p:sldId id="406" r:id="rId45"/>
    <p:sldId id="404" r:id="rId46"/>
    <p:sldId id="407" r:id="rId47"/>
    <p:sldId id="405" r:id="rId48"/>
    <p:sldId id="408" r:id="rId49"/>
    <p:sldId id="409" r:id="rId50"/>
    <p:sldId id="410" r:id="rId51"/>
    <p:sldId id="411" r:id="rId52"/>
    <p:sldId id="412" r:id="rId53"/>
    <p:sldId id="413" r:id="rId54"/>
    <p:sldId id="414" r:id="rId55"/>
    <p:sldId id="415" r:id="rId56"/>
    <p:sldId id="416" r:id="rId57"/>
    <p:sldId id="417" r:id="rId58"/>
    <p:sldId id="418" r:id="rId59"/>
    <p:sldId id="419" r:id="rId60"/>
  </p:sldIdLst>
  <p:sldSz cx="9144000" cy="6858000" type="screen4x3"/>
  <p:notesSz cx="6858000" cy="9144000"/>
  <p:custDataLst>
    <p:tags r:id="rId62"/>
  </p:custDataLst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3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F75"/>
    <a:srgbClr val="FFFF00"/>
    <a:srgbClr val="E7F1F9"/>
    <a:srgbClr val="CBE3F2"/>
    <a:srgbClr val="596B9D"/>
    <a:srgbClr val="3BCCFF"/>
    <a:srgbClr val="D5F4FF"/>
    <a:srgbClr val="D5E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67" autoAdjust="0"/>
  </p:normalViewPr>
  <p:slideViewPr>
    <p:cSldViewPr snapToGrid="0" snapToObjects="1">
      <p:cViewPr varScale="1">
        <p:scale>
          <a:sx n="89" d="100"/>
          <a:sy n="89" d="100"/>
        </p:scale>
        <p:origin x="1115" y="65"/>
      </p:cViewPr>
      <p:guideLst>
        <p:guide orient="horz" pos="2113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F9D69E37-D209-4EF7-86FE-961CF37F4BB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EF1345DA-1FC1-4FC9-A33F-A8E40EA01F6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0C61A182-688E-43F7-BA01-0DDDB03664D3}" type="datetimeFigureOut">
              <a:rPr lang="zh-CN" altLang="en-US"/>
              <a:pPr>
                <a:defRPr/>
              </a:pPr>
              <a:t>2020/2/28</a:t>
            </a:fld>
            <a:endParaRPr lang="en-US"/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id="{FD56E5A5-0C4F-44BB-AB89-94D84FD8B157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A64CE311-7678-4A1C-9D62-66FE5066B7C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90C2CC20-67DF-47EC-A9BE-3D04BCDB62D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E9218CD6-666D-4C0C-85C4-AC93C8DB86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>
                <a:latin typeface="+mn-lt"/>
              </a:defRPr>
            </a:lvl1pPr>
          </a:lstStyle>
          <a:p>
            <a:pPr>
              <a:defRPr/>
            </a:pPr>
            <a:fld id="{4DC16D07-4CEC-44C3-BED2-4513399A46C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Droplets-SD-Title-R1d.png">
            <a:extLst>
              <a:ext uri="{FF2B5EF4-FFF2-40B4-BE49-F238E27FC236}">
                <a16:creationId xmlns:a16="http://schemas.microsoft.com/office/drawing/2014/main" id="{0FD8FC5B-00EC-4813-84CB-2ED38E5DA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/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4A66C4B-DCD5-45AB-AAE5-E2C09F4D8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4F416E-F7F8-4091-9CFA-4D6D4C87FBF8}" type="datetimeFigureOut">
              <a:rPr lang="en-US" altLang="zh-CN"/>
              <a:pPr/>
              <a:t>2/28/2020</a:t>
            </a:fld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681074C-37E7-4F0B-A02A-BB38E6A87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94D6A9F-0D1F-4BC8-BD34-0D6A33D6D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6BC02-4E37-49F6-89D7-50953AD1C3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6050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Droplets-SD-Content-R1d.png">
            <a:extLst>
              <a:ext uri="{FF2B5EF4-FFF2-40B4-BE49-F238E27FC236}">
                <a16:creationId xmlns:a16="http://schemas.microsoft.com/office/drawing/2014/main" id="{50777E13-408A-45C8-8373-7367D12B4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95BD67B4-41E3-4A18-A7C7-8F028BCE8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683D10-28AB-47A3-A798-9C3987C81120}" type="datetimeFigureOut">
              <a:rPr lang="en-US" altLang="zh-CN"/>
              <a:pPr/>
              <a:t>2/28/2020</a:t>
            </a:fld>
            <a:endParaRPr lang="en-US" altLang="zh-CN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03043F3C-942B-4C94-B8FA-892761A8F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A28C0606-94DA-4EA3-9349-C88F11B7D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6F9439-8EB3-4BD2-9254-63094B6862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2654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Droplets-SD-Content-R1d.png">
            <a:extLst>
              <a:ext uri="{FF2B5EF4-FFF2-40B4-BE49-F238E27FC236}">
                <a16:creationId xmlns:a16="http://schemas.microsoft.com/office/drawing/2014/main" id="{58E5FA77-3D76-4AEF-9F09-FCD1F636E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BC02D1BD-6986-4E93-8B1B-FBD1619B4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CC2289-DEF2-4A28-BB2D-36B2546115E1}" type="datetimeFigureOut">
              <a:rPr lang="en-US" altLang="zh-CN"/>
              <a:pPr/>
              <a:t>2/28/2020</a:t>
            </a:fld>
            <a:endParaRPr lang="en-US" altLang="zh-CN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6F239035-F595-4A42-A8EB-27249C837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0345CB2A-CC00-4B71-9EA1-481A756CB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A22637-21DE-44AA-9396-C3C3D6ECA4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5797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2" descr="Droplets-SD-Content-R1d.png">
            <a:extLst>
              <a:ext uri="{FF2B5EF4-FFF2-40B4-BE49-F238E27FC236}">
                <a16:creationId xmlns:a16="http://schemas.microsoft.com/office/drawing/2014/main" id="{05B59DFE-A50C-4D70-B806-C4886C313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>
            <a:extLst>
              <a:ext uri="{FF2B5EF4-FFF2-40B4-BE49-F238E27FC236}">
                <a16:creationId xmlns:a16="http://schemas.microsoft.com/office/drawing/2014/main" id="{7F867563-59EC-47FE-81D7-01267BBF87A4}"/>
              </a:ext>
            </a:extLst>
          </p:cNvPr>
          <p:cNvSpPr txBox="1"/>
          <p:nvPr/>
        </p:nvSpPr>
        <p:spPr>
          <a:xfrm>
            <a:off x="738188" y="887413"/>
            <a:ext cx="546100" cy="585787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/>
            <a:r>
              <a:rPr lang="en-US" altLang="zh-CN" sz="8000"/>
              <a:t>“</a:t>
            </a:r>
          </a:p>
        </p:txBody>
      </p:sp>
      <p:sp>
        <p:nvSpPr>
          <p:cNvPr id="7" name="TextBox 13">
            <a:extLst>
              <a:ext uri="{FF2B5EF4-FFF2-40B4-BE49-F238E27FC236}">
                <a16:creationId xmlns:a16="http://schemas.microsoft.com/office/drawing/2014/main" id="{CDD941A1-30ED-44BC-BB09-53A9757F496E}"/>
              </a:ext>
            </a:extLst>
          </p:cNvPr>
          <p:cNvSpPr txBox="1"/>
          <p:nvPr/>
        </p:nvSpPr>
        <p:spPr>
          <a:xfrm>
            <a:off x="7850188" y="3119438"/>
            <a:ext cx="554037" cy="585787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r" eaLnBrk="1" hangingPunct="1"/>
            <a:r>
              <a:rPr lang="en-US" altLang="zh-CN" sz="800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/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998696BA-F3C3-4D01-8CB2-3945015FFB3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FAC71EB2-A41E-472A-BD97-BC4E10ABF147}" type="datetimeFigureOut">
              <a:rPr lang="en-US" altLang="zh-CN"/>
              <a:pPr/>
              <a:t>2/28/2020</a:t>
            </a:fld>
            <a:endParaRPr lang="en-US" altLang="zh-CN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7974661C-64D1-4C8F-A1B8-913676B504F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05D39BF6-65A9-4493-8215-E5F0E074E22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CAA741-5395-4BFB-86C8-93223E5D44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73126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Droplets-SD-Content-R1d.png">
            <a:extLst>
              <a:ext uri="{FF2B5EF4-FFF2-40B4-BE49-F238E27FC236}">
                <a16:creationId xmlns:a16="http://schemas.microsoft.com/office/drawing/2014/main" id="{34B618E5-808E-45E9-9BD3-69E706302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E9EBCDEF-1E36-4D48-B2ED-44AFC8EFF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9EEE29-CAF7-4858-B728-DCFE08E9C240}" type="datetimeFigureOut">
              <a:rPr lang="en-US" altLang="zh-CN"/>
              <a:pPr/>
              <a:t>2/28/2020</a:t>
            </a:fld>
            <a:endParaRPr lang="en-US" altLang="zh-CN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BF5FDA6D-D82A-47F1-88CA-0243ACBEA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F85E0A5A-F13C-4D43-965F-153483EF7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54FD40-3110-4D2D-91A7-6A9FB38816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74407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3" descr="Droplets-SD-Content-R1d.png">
            <a:extLst>
              <a:ext uri="{FF2B5EF4-FFF2-40B4-BE49-F238E27FC236}">
                <a16:creationId xmlns:a16="http://schemas.microsoft.com/office/drawing/2014/main" id="{20111CFC-35C8-4F33-B535-432B66B31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Date Placeholder 2">
            <a:extLst>
              <a:ext uri="{FF2B5EF4-FFF2-40B4-BE49-F238E27FC236}">
                <a16:creationId xmlns:a16="http://schemas.microsoft.com/office/drawing/2014/main" id="{928B4EC4-59D9-4C14-B8FC-110992E3AEDD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fld id="{D5C73347-FBAC-4D95-A38F-F93EADFF0378}" type="datetimeFigureOut">
              <a:rPr lang="en-US" altLang="zh-CN"/>
              <a:pPr/>
              <a:t>2/28/2020</a:t>
            </a:fld>
            <a:endParaRPr lang="en-US" altLang="zh-CN"/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EF5775C5-FAD4-4D6C-8B96-007D489BAFEB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EDDEE38-D8E8-4018-A040-9E033A50A8B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243E8C-6764-4D99-B45A-7E5C5F2FED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5054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6" descr="Droplets-SD-Content-R1d.png">
            <a:extLst>
              <a:ext uri="{FF2B5EF4-FFF2-40B4-BE49-F238E27FC236}">
                <a16:creationId xmlns:a16="http://schemas.microsoft.com/office/drawing/2014/main" id="{54C7CA68-2B39-4F22-8B4B-5569AAFFF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Date Placeholder 2">
            <a:extLst>
              <a:ext uri="{FF2B5EF4-FFF2-40B4-BE49-F238E27FC236}">
                <a16:creationId xmlns:a16="http://schemas.microsoft.com/office/drawing/2014/main" id="{142FD889-3DA1-415A-A133-A9C5B0F70BBD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fld id="{3AB763FE-6FC0-4C82-B32F-B440E63083FC}" type="datetimeFigureOut">
              <a:rPr lang="en-US" altLang="zh-CN"/>
              <a:pPr/>
              <a:t>2/28/2020</a:t>
            </a:fld>
            <a:endParaRPr lang="en-US" altLang="zh-CN"/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5E1CC08B-F57C-4B78-81D2-4217326D6CFB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BD63CEDD-EAC0-4CC1-8EF6-D15189EA85E7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F5BC7-51B8-49D8-B560-76897FD2EF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8691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Droplets-SD-Content-R1d.png">
            <a:extLst>
              <a:ext uri="{FF2B5EF4-FFF2-40B4-BE49-F238E27FC236}">
                <a16:creationId xmlns:a16="http://schemas.microsoft.com/office/drawing/2014/main" id="{8EF01F37-0EF9-4B9D-A247-5DC9280D5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AC5D9FB-2443-46D0-9013-ECF71F1786D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92078BF0-C2AC-4798-BD15-45CACB0B651E}" type="datetimeFigureOut">
              <a:rPr lang="en-US" altLang="zh-CN"/>
              <a:pPr/>
              <a:t>2/28/2020</a:t>
            </a:fld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FA12889-95AD-4841-AEA7-2BE4BA31EE2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11D3495-BF7E-4CDE-9A92-CAB5DF1C18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3A830C-15B0-4496-8331-F545A8E8FF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83470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Droplets-SD-Content-R1d.png">
            <a:extLst>
              <a:ext uri="{FF2B5EF4-FFF2-40B4-BE49-F238E27FC236}">
                <a16:creationId xmlns:a16="http://schemas.microsoft.com/office/drawing/2014/main" id="{C31879BA-4F09-4772-8E0A-950E6B2E4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6830106-1698-467B-826A-7BFB0A7234D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E810D629-49D0-481C-A6A4-3E1DC7CCF00F}" type="datetimeFigureOut">
              <a:rPr lang="en-US" altLang="zh-CN"/>
              <a:pPr/>
              <a:t>2/28/2020</a:t>
            </a:fld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72F7AA4-8ED6-4498-B0B5-FCA6611872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0D65A5E-2901-412C-B4D4-A1327A84EA3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609435-46BC-47E9-8B66-38AB8B1796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55470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235B07C-A192-4E00-8B02-71AF914C2DE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90563" y="220663"/>
            <a:ext cx="785812" cy="6461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5521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架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3FB0BD9-4E3F-402B-B026-246FC6AAE7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90563" y="220663"/>
            <a:ext cx="923925" cy="6477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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endParaRPr lang="zh-CN" altLang="en-US" sz="36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07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Droplets-SD-Content-R1d.png">
            <a:extLst>
              <a:ext uri="{FF2B5EF4-FFF2-40B4-BE49-F238E27FC236}">
                <a16:creationId xmlns:a16="http://schemas.microsoft.com/office/drawing/2014/main" id="{B1405E6F-ECF1-41E3-BC84-4F0B16741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591A91D-9A2B-43ED-BBCE-8F5151346B7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AA290BD8-8889-4AFB-8F70-7CA683398DA1}" type="datetimeFigureOut">
              <a:rPr lang="en-US" altLang="zh-CN"/>
              <a:pPr/>
              <a:t>2/28/2020</a:t>
            </a:fld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3EE24DF-4EFD-4A55-B650-65BDDB79C22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DA0BB7A-E347-42F8-97ED-A1DAC79A7EC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69FA5B-4568-4A36-A8B7-5F580C9981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899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Droplets-SD-Content-R1d.png">
            <a:extLst>
              <a:ext uri="{FF2B5EF4-FFF2-40B4-BE49-F238E27FC236}">
                <a16:creationId xmlns:a16="http://schemas.microsoft.com/office/drawing/2014/main" id="{638BC14F-067D-4DBD-8A37-7F628A9A9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26AB07F-BA24-4325-97CF-76DF7482D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98FE11-0A13-4634-8EFF-11C58804E819}" type="datetimeFigureOut">
              <a:rPr lang="en-US" altLang="zh-CN"/>
              <a:pPr/>
              <a:t>2/28/2020</a:t>
            </a:fld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1B8E295-3088-468A-9B8B-E46E642BA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9ADCD89-B5F1-416C-8CB2-6F4FF59FA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67F880-BB6E-44CA-9884-F8F39762C0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4530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Droplets-SD-Content-R1d.png">
            <a:extLst>
              <a:ext uri="{FF2B5EF4-FFF2-40B4-BE49-F238E27FC236}">
                <a16:creationId xmlns:a16="http://schemas.microsoft.com/office/drawing/2014/main" id="{7174B45F-6FBE-4A72-8BF4-DC459CBAF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9FD31E93-2006-403D-9B5C-0DF7E23829E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fld id="{4EAB8577-392E-4369-B060-57D9DE7DCF7A}" type="datetimeFigureOut">
              <a:rPr lang="en-US" altLang="zh-CN"/>
              <a:pPr/>
              <a:t>2/28/2020</a:t>
            </a:fld>
            <a:endParaRPr lang="en-US" altLang="zh-CN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3B620B3A-47EF-4B55-83F9-A469E371C41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2DD784CA-7F2D-43C9-97E4-0E52A8DDFFA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A131C1-BAD8-42CB-9B99-F02528AD82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39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" descr="Droplets-SD-Content-R1d.png">
            <a:extLst>
              <a:ext uri="{FF2B5EF4-FFF2-40B4-BE49-F238E27FC236}">
                <a16:creationId xmlns:a16="http://schemas.microsoft.com/office/drawing/2014/main" id="{4A639A14-7C39-45C7-8233-75A7ABBDB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Date Placeholder 6">
            <a:extLst>
              <a:ext uri="{FF2B5EF4-FFF2-40B4-BE49-F238E27FC236}">
                <a16:creationId xmlns:a16="http://schemas.microsoft.com/office/drawing/2014/main" id="{56B0E39C-508F-4FE5-A77C-BB092C7111A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fld id="{A77B8702-6E15-457A-835F-DFDFCCBDFA72}" type="datetimeFigureOut">
              <a:rPr lang="en-US" altLang="zh-CN"/>
              <a:pPr/>
              <a:t>2/28/2020</a:t>
            </a:fld>
            <a:endParaRPr lang="en-US" altLang="zh-CN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C6CCF83E-DBA1-4E25-B5E2-FEC7D905BAB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0" name="Slide Number Placeholder 8">
            <a:extLst>
              <a:ext uri="{FF2B5EF4-FFF2-40B4-BE49-F238E27FC236}">
                <a16:creationId xmlns:a16="http://schemas.microsoft.com/office/drawing/2014/main" id="{1A853609-0BC5-423A-B99E-F46983F9C1D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CFFB0C-311E-4FD7-B54A-BDCB062678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1873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Droplets-SD-Content-R1d.png">
            <a:extLst>
              <a:ext uri="{FF2B5EF4-FFF2-40B4-BE49-F238E27FC236}">
                <a16:creationId xmlns:a16="http://schemas.microsoft.com/office/drawing/2014/main" id="{DF8421B4-E4D5-49A2-96A0-74A598323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64E0257-39A2-445B-908B-15894847F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DD70DC-12E6-47B7-BCB3-6BC4F59F1A32}" type="datetimeFigureOut">
              <a:rPr lang="en-US" altLang="zh-CN"/>
              <a:pPr/>
              <a:t>2/28/2020</a:t>
            </a:fld>
            <a:endParaRPr lang="en-US" altLang="zh-CN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3D6E8752-4915-48C2-9C50-6F8CF33F4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86B65EB1-45B2-42BA-81BA-E75C9C73B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24D064-CC1F-45F8-BB90-828EE8515C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2137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Droplets-SD-Content-R1d.png">
            <a:extLst>
              <a:ext uri="{FF2B5EF4-FFF2-40B4-BE49-F238E27FC236}">
                <a16:creationId xmlns:a16="http://schemas.microsoft.com/office/drawing/2014/main" id="{61CABE5A-AEBD-4F68-9AD5-8749DC94E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B36104B3-85D2-4264-8207-0B4C1D8E5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6E04AC-8A1E-4EC9-892B-4B64BE723059}" type="datetimeFigureOut">
              <a:rPr lang="en-US" altLang="zh-CN"/>
              <a:pPr/>
              <a:t>2/28/2020</a:t>
            </a:fld>
            <a:endParaRPr lang="en-US" altLang="zh-CN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0F32D74D-3941-41E3-8204-DD539D8A0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9D3F8ADC-C557-4847-B80A-D2F99AF4E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0941B-F9C5-431A-B689-DEA588B1A4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5801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Droplets-SD-Content-R1d.png">
            <a:extLst>
              <a:ext uri="{FF2B5EF4-FFF2-40B4-BE49-F238E27FC236}">
                <a16:creationId xmlns:a16="http://schemas.microsoft.com/office/drawing/2014/main" id="{CE414A71-8EF4-4015-A539-8317BA97D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2087AC6F-4C98-4D01-8783-DAF8E714FF4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C68C5FAA-128C-47D4-83F7-61DC9A4B9DE3}" type="datetimeFigureOut">
              <a:rPr lang="en-US" altLang="zh-CN"/>
              <a:pPr/>
              <a:t>2/28/2020</a:t>
            </a:fld>
            <a:endParaRPr lang="en-US" altLang="zh-CN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5FED6BAA-9A29-4B19-844E-534A2E4CDCD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C298C026-039D-41D4-8862-823F5D83966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40A294-4CD8-4EF1-B899-E68737C792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9871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Droplets-SD-Content-R1d.png">
            <a:extLst>
              <a:ext uri="{FF2B5EF4-FFF2-40B4-BE49-F238E27FC236}">
                <a16:creationId xmlns:a16="http://schemas.microsoft.com/office/drawing/2014/main" id="{7B59F762-48C9-46C6-8F86-AC51DC267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2142DDCD-98C4-4B26-A6A4-F36F0DC64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0444DB0-5C48-4E62-9FF2-25EE1F792042}" type="datetimeFigureOut">
              <a:rPr lang="en-US" altLang="zh-CN"/>
              <a:pPr/>
              <a:t>2/28/2020</a:t>
            </a:fld>
            <a:endParaRPr lang="en-US" altLang="zh-CN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8EE801B5-B68F-4237-9D4E-0260DD40E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443AD257-F00D-4776-A8B9-51158784C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488BFD-B79D-4767-8A69-262EE6CBE3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6199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/>
            </a:gs>
            <a:gs pos="100000">
              <a:srgbClr val="B8B8B8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>
            <a:extLst>
              <a:ext uri="{FF2B5EF4-FFF2-40B4-BE49-F238E27FC236}">
                <a16:creationId xmlns:a16="http://schemas.microsoft.com/office/drawing/2014/main" id="{61C8A9C4-9825-4B4E-A2F3-7FBF28834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8FCCC5-5D5F-4C18-BF1F-B60203F92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19125"/>
            <a:ext cx="7772400" cy="1595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A93DE-43F8-44FC-B4C8-69A7D05E5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2366963"/>
            <a:ext cx="7772400" cy="3424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80CAA-FCAA-49AD-9B6E-0D5740B79A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759450" y="5883275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8B3FC085-C6BB-4E54-AEF3-C9625D1AB34B}" type="datetimeFigureOut">
              <a:rPr lang="en-US" altLang="zh-CN"/>
              <a:pPr/>
              <a:t>2/28/2020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99EC4-18DB-4F92-8078-5070845F4F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" y="5883275"/>
            <a:ext cx="5003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38C76-3D0F-4C2F-BD51-4C92D49C9D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85113" y="5883275"/>
            <a:ext cx="573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4EAA4F93-C44B-4349-B865-0FC9F7C914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  <p:sldLayoutId id="2147483866" r:id="rId12"/>
    <p:sldLayoutId id="2147483867" r:id="rId13"/>
    <p:sldLayoutId id="2147483868" r:id="rId14"/>
    <p:sldLayoutId id="2147483869" r:id="rId15"/>
    <p:sldLayoutId id="2147483870" r:id="rId16"/>
    <p:sldLayoutId id="2147483871" r:id="rId17"/>
    <p:sldLayoutId id="2147483872" r:id="rId18"/>
    <p:sldLayoutId id="2147483873" r:id="rId19"/>
  </p:sldLayoutIdLst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3600" kern="1200" cap="all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9pPr>
    </p:titleStyle>
    <p:bodyStyle>
      <a:lvl1pPr marL="228600" indent="-228600" algn="l" rtl="0" fontAlgn="base">
        <a:lnSpc>
          <a:spcPct val="120000"/>
        </a:lnSpc>
        <a:spcBef>
          <a:spcPts val="1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 kern="1200" cap="all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kern="1200" cap="all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1600" kern="1200" cap="all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1400" kern="1200" cap="all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1400" kern="1200" cap="all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5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12" Type="http://schemas.openxmlformats.org/officeDocument/2006/relationships/image" Target="../media/image14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jpeg"/><Relationship Id="rId11" Type="http://schemas.openxmlformats.org/officeDocument/2006/relationships/image" Target="../media/image13.jpeg"/><Relationship Id="rId5" Type="http://schemas.openxmlformats.org/officeDocument/2006/relationships/image" Target="../media/image7.jpeg"/><Relationship Id="rId10" Type="http://schemas.openxmlformats.org/officeDocument/2006/relationships/image" Target="../media/image12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>
            <a:extLst>
              <a:ext uri="{FF2B5EF4-FFF2-40B4-BE49-F238E27FC236}">
                <a16:creationId xmlns:a16="http://schemas.microsoft.com/office/drawing/2014/main" id="{054D126A-CC59-4A85-B554-1536B2ECFDA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360788" y="419082"/>
            <a:ext cx="6246584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4600" cap="none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第一章  </a:t>
            </a:r>
            <a:r>
              <a:rPr lang="en-US" altLang="zh-CN" sz="4600" cap="none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PHP</a:t>
            </a:r>
            <a:r>
              <a:rPr lang="zh-CN" altLang="en-US" sz="4600" cap="none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环境配置</a:t>
            </a:r>
          </a:p>
        </p:txBody>
      </p:sp>
      <p:grpSp>
        <p:nvGrpSpPr>
          <p:cNvPr id="22533" name="组合 111">
            <a:extLst>
              <a:ext uri="{FF2B5EF4-FFF2-40B4-BE49-F238E27FC236}">
                <a16:creationId xmlns:a16="http://schemas.microsoft.com/office/drawing/2014/main" id="{14309F28-FEBB-4357-8ED7-BB2BA005225E}"/>
              </a:ext>
            </a:extLst>
          </p:cNvPr>
          <p:cNvGrpSpPr>
            <a:grpSpLocks/>
          </p:cNvGrpSpPr>
          <p:nvPr/>
        </p:nvGrpSpPr>
        <p:grpSpPr bwMode="auto">
          <a:xfrm rot="-12767">
            <a:off x="2721832" y="2616313"/>
            <a:ext cx="882650" cy="911114"/>
            <a:chOff x="1893147" y="1347494"/>
            <a:chExt cx="1294218" cy="1650352"/>
          </a:xfrm>
        </p:grpSpPr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id="{D22F2FEC-9F0C-4982-9A7B-1D4FDA1464BD}"/>
                </a:ext>
              </a:extLst>
            </p:cNvPr>
            <p:cNvSpPr/>
            <p:nvPr/>
          </p:nvSpPr>
          <p:spPr bwMode="auto">
            <a:xfrm>
              <a:off x="1989753" y="1347494"/>
              <a:ext cx="1189472" cy="1584417"/>
            </a:xfrm>
            <a:prstGeom prst="round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kern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  <p:sp>
          <p:nvSpPr>
            <p:cNvPr id="9" name="圆角矩形 5">
              <a:extLst>
                <a:ext uri="{FF2B5EF4-FFF2-40B4-BE49-F238E27FC236}">
                  <a16:creationId xmlns:a16="http://schemas.microsoft.com/office/drawing/2014/main" id="{641BAEB6-585D-4392-A711-B2A9E317B7B0}"/>
                </a:ext>
              </a:extLst>
            </p:cNvPr>
            <p:cNvSpPr/>
            <p:nvPr/>
          </p:nvSpPr>
          <p:spPr>
            <a:xfrm>
              <a:off x="1893147" y="2060424"/>
              <a:ext cx="1294218" cy="937422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6000" b="1" kern="0" dirty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B7DC0212-C905-46C3-B866-11097323FA07}"/>
              </a:ext>
            </a:extLst>
          </p:cNvPr>
          <p:cNvSpPr/>
          <p:nvPr/>
        </p:nvSpPr>
        <p:spPr>
          <a:xfrm>
            <a:off x="1551382" y="1589889"/>
            <a:ext cx="383381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1.1 PHP</a:t>
            </a:r>
            <a:r>
              <a:rPr lang="zh-CN" alt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简介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B148A64-9DB8-46A4-BC13-EB8C56D5889E}"/>
              </a:ext>
            </a:extLst>
          </p:cNvPr>
          <p:cNvSpPr/>
          <p:nvPr/>
        </p:nvSpPr>
        <p:spPr>
          <a:xfrm>
            <a:off x="2706349" y="2558543"/>
            <a:ext cx="387958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1.2 PHP</a:t>
            </a:r>
            <a:r>
              <a:rPr lang="zh-CN" alt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开发环境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D9ED490-5BEF-4969-8C96-B4DAE61D22E4}"/>
              </a:ext>
            </a:extLst>
          </p:cNvPr>
          <p:cNvSpPr/>
          <p:nvPr/>
        </p:nvSpPr>
        <p:spPr>
          <a:xfrm>
            <a:off x="3198056" y="3455397"/>
            <a:ext cx="467955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1.3Wamp server</a:t>
            </a:r>
            <a:r>
              <a:rPr lang="zh-CN" alt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安装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96D967CB-22D6-4684-AE7E-17A0AF6A81B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1.1 PHP</a:t>
            </a:r>
            <a:r>
              <a:rPr lang="zh-CN" altLang="en-US"/>
              <a:t>基础知识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2915FDB7-CB62-4E86-B978-2866A49C1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3.Web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技术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556" name="矩形 3">
            <a:extLst>
              <a:ext uri="{FF2B5EF4-FFF2-40B4-BE49-F238E27FC236}">
                <a16:creationId xmlns:a16="http://schemas.microsoft.com/office/drawing/2014/main" id="{13FFF86C-0F02-43A8-8519-9DBFEB199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1947863"/>
            <a:ext cx="8402638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b="1" u="sng">
                <a:solidFill>
                  <a:srgbClr val="0070C0"/>
                </a:solidFill>
                <a:latin typeface="Arial" panose="020B0604020202020204" pitchFamily="34" charset="0"/>
              </a:rPr>
              <a:t>含义</a:t>
            </a:r>
            <a:r>
              <a:rPr lang="zh-CN" altLang="en-US" sz="1800">
                <a:latin typeface="Arial" panose="020B0604020202020204" pitchFamily="34" charset="0"/>
              </a:rPr>
              <a:t>：</a:t>
            </a:r>
            <a:r>
              <a:rPr lang="en-US" altLang="zh-CN" sz="1800">
                <a:latin typeface="Arial" panose="020B0604020202020204" pitchFamily="34" charset="0"/>
              </a:rPr>
              <a:t>Web</a:t>
            </a:r>
            <a:r>
              <a:rPr lang="zh-CN" altLang="en-US" sz="1800">
                <a:latin typeface="Arial" panose="020B0604020202020204" pitchFamily="34" charset="0"/>
              </a:rPr>
              <a:t>的本意是蜘蛛网，在计算机领域中称为网页</a:t>
            </a:r>
            <a:endParaRPr lang="en-US" altLang="zh-CN" sz="1800">
              <a:latin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b="1" u="sng">
                <a:solidFill>
                  <a:srgbClr val="0070C0"/>
                </a:solidFill>
                <a:latin typeface="Arial" panose="020B0604020202020204" pitchFamily="34" charset="0"/>
              </a:rPr>
              <a:t>构成</a:t>
            </a:r>
            <a:r>
              <a:rPr lang="zh-CN" altLang="en-US" sz="1800">
                <a:latin typeface="Arial" panose="020B0604020202020204" pitchFamily="34" charset="0"/>
              </a:rPr>
              <a:t>：它是一个由很多互相链接的超文本文件组成的系统</a:t>
            </a:r>
            <a:endParaRPr lang="en-US" altLang="zh-CN" sz="1800">
              <a:latin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b="1" u="sng">
                <a:solidFill>
                  <a:srgbClr val="0070C0"/>
                </a:solidFill>
                <a:latin typeface="Arial" panose="020B0604020202020204" pitchFamily="34" charset="0"/>
              </a:rPr>
              <a:t>资源</a:t>
            </a:r>
            <a:r>
              <a:rPr lang="zh-CN" altLang="en-US" sz="1800">
                <a:latin typeface="Arial" panose="020B0604020202020204" pitchFamily="34" charset="0"/>
              </a:rPr>
              <a:t>：系统中每个有用的文件都称为“资源”，并由“通用资源标识符”（</a:t>
            </a:r>
            <a:r>
              <a:rPr lang="en-US" altLang="zh-CN" sz="1800">
                <a:latin typeface="Arial" panose="020B0604020202020204" pitchFamily="34" charset="0"/>
              </a:rPr>
              <a:t>URI</a:t>
            </a:r>
            <a:r>
              <a:rPr lang="zh-CN" altLang="en-US" sz="1800">
                <a:latin typeface="Arial" panose="020B0604020202020204" pitchFamily="34" charset="0"/>
              </a:rPr>
              <a:t>）进行定位，这些资源通过超文本传输协议（</a:t>
            </a:r>
            <a:r>
              <a:rPr lang="en-US" altLang="zh-CN" sz="1800">
                <a:latin typeface="Arial" panose="020B0604020202020204" pitchFamily="34" charset="0"/>
              </a:rPr>
              <a:t>Hypertext Transfer Protocol</a:t>
            </a:r>
            <a:r>
              <a:rPr lang="zh-CN" altLang="en-US" sz="1800">
                <a:latin typeface="Arial" panose="020B0604020202020204" pitchFamily="34" charset="0"/>
              </a:rPr>
              <a:t>，</a:t>
            </a:r>
            <a:r>
              <a:rPr lang="en-US" altLang="zh-CN" sz="1800">
                <a:latin typeface="Arial" panose="020B0604020202020204" pitchFamily="34" charset="0"/>
              </a:rPr>
              <a:t>HTTP</a:t>
            </a:r>
            <a:r>
              <a:rPr lang="zh-CN" altLang="en-US" sz="1800">
                <a:latin typeface="Arial" panose="020B0604020202020204" pitchFamily="34" charset="0"/>
              </a:rPr>
              <a:t>）传送给用户，用户单击链接即可获得资源。</a:t>
            </a:r>
            <a:endParaRPr lang="en-US" altLang="zh-CN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5F8B8A77-67DE-4990-85D9-138112AAF94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1.1 PHP</a:t>
            </a:r>
            <a:r>
              <a:rPr lang="zh-CN" altLang="en-US"/>
              <a:t>基础知识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3F19C560-8390-4B4F-9B16-5198B63A6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11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3.Web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技术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——B/S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C/S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580" name="矩形 8">
            <a:extLst>
              <a:ext uri="{FF2B5EF4-FFF2-40B4-BE49-F238E27FC236}">
                <a16:creationId xmlns:a16="http://schemas.microsoft.com/office/drawing/2014/main" id="{EC6E6E78-9793-4C50-B803-4B0BD2DF3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1947863"/>
            <a:ext cx="84026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b="1" u="sng">
                <a:solidFill>
                  <a:srgbClr val="0070C0"/>
                </a:solidFill>
                <a:latin typeface="Arial" panose="020B0604020202020204" pitchFamily="34" charset="0"/>
              </a:rPr>
              <a:t>B/S</a:t>
            </a:r>
            <a:r>
              <a:rPr lang="zh-CN" altLang="en-US" sz="1800" b="1" u="sng">
                <a:solidFill>
                  <a:srgbClr val="0070C0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1800" b="1" u="sng">
                <a:solidFill>
                  <a:srgbClr val="0070C0"/>
                </a:solidFill>
                <a:latin typeface="Arial" panose="020B0604020202020204" pitchFamily="34" charset="0"/>
              </a:rPr>
              <a:t>Browser/Server</a:t>
            </a:r>
            <a:r>
              <a:rPr lang="zh-CN" altLang="en-US" sz="1800" b="1" u="sng">
                <a:solidFill>
                  <a:srgbClr val="0070C0"/>
                </a:solidFill>
                <a:latin typeface="Arial" panose="020B0604020202020204" pitchFamily="34" charset="0"/>
              </a:rPr>
              <a:t>）</a:t>
            </a:r>
            <a:r>
              <a:rPr lang="zh-CN" altLang="zh-CN" sz="1800">
                <a:latin typeface="Arial" panose="020B0604020202020204" pitchFamily="34" charset="0"/>
              </a:rPr>
              <a:t>架构</a:t>
            </a:r>
            <a:r>
              <a:rPr lang="zh-CN" altLang="en-US" sz="1800">
                <a:latin typeface="Arial" panose="020B0604020202020204" pitchFamily="34" charset="0"/>
              </a:rPr>
              <a:t>：指的是浏览器</a:t>
            </a:r>
            <a:r>
              <a:rPr lang="en-US" altLang="zh-CN" sz="1800">
                <a:latin typeface="Arial" panose="020B0604020202020204" pitchFamily="34" charset="0"/>
              </a:rPr>
              <a:t>/</a:t>
            </a:r>
            <a:r>
              <a:rPr lang="zh-CN" altLang="en-US" sz="1800">
                <a:latin typeface="Arial" panose="020B0604020202020204" pitchFamily="34" charset="0"/>
              </a:rPr>
              <a:t>服务器端的交互</a:t>
            </a:r>
            <a:endParaRPr lang="en-US" altLang="zh-CN" sz="1800">
              <a:latin typeface="Arial" panose="020B0604020202020204" pitchFamily="34" charset="0"/>
            </a:endParaRPr>
          </a:p>
        </p:txBody>
      </p:sp>
      <p:sp>
        <p:nvSpPr>
          <p:cNvPr id="24581" name="矩形 9">
            <a:extLst>
              <a:ext uri="{FF2B5EF4-FFF2-40B4-BE49-F238E27FC236}">
                <a16:creationId xmlns:a16="http://schemas.microsoft.com/office/drawing/2014/main" id="{74D4A634-49F9-46FA-AFA3-78B9BFE77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4397375"/>
            <a:ext cx="840263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B/S</a:t>
            </a:r>
            <a:r>
              <a:rPr lang="zh-CN" altLang="en-US" sz="1800">
                <a:latin typeface="Arial" panose="020B0604020202020204" pitchFamily="34" charset="0"/>
              </a:rPr>
              <a:t>架构则是</a:t>
            </a:r>
            <a:r>
              <a:rPr lang="zh-CN" altLang="en-US" sz="1800" b="1" u="sng">
                <a:solidFill>
                  <a:srgbClr val="0070C0"/>
                </a:solidFill>
                <a:latin typeface="Arial" panose="020B0604020202020204" pitchFamily="34" charset="0"/>
              </a:rPr>
              <a:t>将浏览器作为客户端</a:t>
            </a:r>
            <a:r>
              <a:rPr lang="zh-CN" altLang="en-US" sz="1800">
                <a:latin typeface="Arial" panose="020B0604020202020204" pitchFamily="34" charset="0"/>
              </a:rPr>
              <a:t>，用户</a:t>
            </a:r>
            <a:r>
              <a:rPr lang="zh-CN" altLang="en-US" sz="1800" b="1" u="sng">
                <a:solidFill>
                  <a:srgbClr val="0070C0"/>
                </a:solidFill>
                <a:latin typeface="Arial" panose="020B0604020202020204" pitchFamily="34" charset="0"/>
              </a:rPr>
              <a:t>只需要</a:t>
            </a:r>
            <a:r>
              <a:rPr lang="zh-CN" altLang="en-US" sz="1800">
                <a:latin typeface="Arial" panose="020B0604020202020204" pitchFamily="34" charset="0"/>
              </a:rPr>
              <a:t>安装一个浏览器，就可以访问各种网站的服务，如</a:t>
            </a:r>
            <a:r>
              <a:rPr lang="zh-CN" altLang="en-US" sz="1800" b="1" u="sng">
                <a:solidFill>
                  <a:srgbClr val="0070C0"/>
                </a:solidFill>
                <a:latin typeface="Arial" panose="020B0604020202020204" pitchFamily="34" charset="0"/>
              </a:rPr>
              <a:t>百度搜索、新浪资讯</a:t>
            </a:r>
            <a:r>
              <a:rPr lang="zh-CN" altLang="en-US" sz="1800">
                <a:latin typeface="Arial" panose="020B0604020202020204" pitchFamily="34" charset="0"/>
              </a:rPr>
              <a:t>等。</a:t>
            </a:r>
            <a:endParaRPr lang="en-US" altLang="zh-CN" sz="1800">
              <a:latin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AA18AF0-206B-484D-87B9-1D157733C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00" y="3130550"/>
            <a:ext cx="2706688" cy="7175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305FD03-066B-4CD4-9554-B1A0D904A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675" y="3130550"/>
            <a:ext cx="3627438" cy="7175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A011ED26-291E-4F01-B4A3-F764EA3D9DB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1.1 PHP</a:t>
            </a:r>
            <a:r>
              <a:rPr lang="zh-CN" altLang="en-US"/>
              <a:t>基础知识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BE200D68-3E52-4C02-B653-4EC13EB7A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11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3.Web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技术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——B/S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C/S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60E62D5-6803-4DD7-B753-68B766CDEE9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20833" y="2933113"/>
            <a:ext cx="961183" cy="972267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021D581-5816-400C-9BFC-AAC612D7D01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79252" y="2910648"/>
            <a:ext cx="1048349" cy="1011657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5606" name="矩形 8">
            <a:extLst>
              <a:ext uri="{FF2B5EF4-FFF2-40B4-BE49-F238E27FC236}">
                <a16:creationId xmlns:a16="http://schemas.microsoft.com/office/drawing/2014/main" id="{7B223451-D009-4096-B680-C736F8E02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1947863"/>
            <a:ext cx="84026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b="1" u="sng">
                <a:solidFill>
                  <a:srgbClr val="0070C0"/>
                </a:solidFill>
                <a:latin typeface="Arial" panose="020B0604020202020204" pitchFamily="34" charset="0"/>
              </a:rPr>
              <a:t>C/S</a:t>
            </a:r>
            <a:r>
              <a:rPr lang="zh-CN" altLang="zh-CN" sz="1800" b="1" u="sng">
                <a:solidFill>
                  <a:srgbClr val="0070C0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1800" b="1" u="sng">
                <a:solidFill>
                  <a:srgbClr val="0070C0"/>
                </a:solidFill>
                <a:latin typeface="Arial" panose="020B0604020202020204" pitchFamily="34" charset="0"/>
              </a:rPr>
              <a:t>Client/Server</a:t>
            </a:r>
            <a:r>
              <a:rPr lang="zh-CN" altLang="zh-CN" sz="1800" b="1" u="sng">
                <a:solidFill>
                  <a:srgbClr val="0070C0"/>
                </a:solidFill>
                <a:latin typeface="Arial" panose="020B0604020202020204" pitchFamily="34" charset="0"/>
              </a:rPr>
              <a:t>）</a:t>
            </a:r>
            <a:r>
              <a:rPr lang="zh-CN" altLang="zh-CN" sz="1800">
                <a:latin typeface="Arial" panose="020B0604020202020204" pitchFamily="34" charset="0"/>
              </a:rPr>
              <a:t>架构</a:t>
            </a:r>
            <a:r>
              <a:rPr lang="zh-CN" altLang="en-US" sz="1800">
                <a:latin typeface="Arial" panose="020B0604020202020204" pitchFamily="34" charset="0"/>
              </a:rPr>
              <a:t>：</a:t>
            </a:r>
            <a:r>
              <a:rPr lang="zh-CN" altLang="zh-CN" sz="1800">
                <a:latin typeface="Arial" panose="020B0604020202020204" pitchFamily="34" charset="0"/>
              </a:rPr>
              <a:t>指的是客户端</a:t>
            </a:r>
            <a:r>
              <a:rPr lang="en-US" altLang="zh-CN" sz="1800">
                <a:latin typeface="Arial" panose="020B0604020202020204" pitchFamily="34" charset="0"/>
              </a:rPr>
              <a:t>/</a:t>
            </a:r>
            <a:r>
              <a:rPr lang="zh-CN" altLang="zh-CN" sz="1800">
                <a:latin typeface="Arial" panose="020B0604020202020204" pitchFamily="34" charset="0"/>
              </a:rPr>
              <a:t>服务器端的交互</a:t>
            </a:r>
            <a:endParaRPr lang="en-US" altLang="zh-CN" sz="1800">
              <a:latin typeface="Arial" panose="020B0604020202020204" pitchFamily="34" charset="0"/>
            </a:endParaRPr>
          </a:p>
        </p:txBody>
      </p:sp>
      <p:sp>
        <p:nvSpPr>
          <p:cNvPr id="25607" name="矩形 9">
            <a:extLst>
              <a:ext uri="{FF2B5EF4-FFF2-40B4-BE49-F238E27FC236}">
                <a16:creationId xmlns:a16="http://schemas.microsoft.com/office/drawing/2014/main" id="{BC4C580C-EF01-4350-93CD-80D5840E3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4722813"/>
            <a:ext cx="84026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b="1" u="sng">
                <a:solidFill>
                  <a:srgbClr val="0070C0"/>
                </a:solidFill>
                <a:latin typeface="Arial" panose="020B0604020202020204" pitchFamily="34" charset="0"/>
              </a:rPr>
              <a:t>客户端软件</a:t>
            </a:r>
            <a:r>
              <a:rPr lang="zh-CN" altLang="en-US" sz="1800">
                <a:latin typeface="Arial" panose="020B0604020202020204" pitchFamily="34" charset="0"/>
              </a:rPr>
              <a:t>是</a:t>
            </a:r>
            <a:r>
              <a:rPr lang="zh-CN" altLang="en-US" sz="1800" b="1" u="sng">
                <a:solidFill>
                  <a:srgbClr val="0070C0"/>
                </a:solidFill>
                <a:latin typeface="Arial" panose="020B0604020202020204" pitchFamily="34" charset="0"/>
              </a:rPr>
              <a:t>专门</a:t>
            </a:r>
            <a:r>
              <a:rPr lang="zh-CN" altLang="en-US" sz="1800">
                <a:latin typeface="Arial" panose="020B0604020202020204" pitchFamily="34" charset="0"/>
              </a:rPr>
              <a:t>开发出来的，如</a:t>
            </a:r>
            <a:r>
              <a:rPr lang="en-US" altLang="zh-CN" sz="1800" b="1" u="sng">
                <a:solidFill>
                  <a:srgbClr val="0070C0"/>
                </a:solidFill>
                <a:latin typeface="Arial" panose="020B0604020202020204" pitchFamily="34" charset="0"/>
              </a:rPr>
              <a:t>QQ</a:t>
            </a:r>
            <a:r>
              <a:rPr lang="zh-CN" altLang="en-US" sz="1800" b="1" u="sng">
                <a:solidFill>
                  <a:srgbClr val="0070C0"/>
                </a:solidFill>
                <a:latin typeface="Arial" panose="020B0604020202020204" pitchFamily="34" charset="0"/>
              </a:rPr>
              <a:t>、微信</a:t>
            </a:r>
            <a:r>
              <a:rPr lang="zh-CN" altLang="en-US" sz="1800">
                <a:latin typeface="Arial" panose="020B0604020202020204" pitchFamily="34" charset="0"/>
              </a:rPr>
              <a:t>，用户必须安装软件才能使用</a:t>
            </a:r>
            <a:endParaRPr lang="en-US" altLang="zh-CN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>
            <a:extLst>
              <a:ext uri="{FF2B5EF4-FFF2-40B4-BE49-F238E27FC236}">
                <a16:creationId xmlns:a16="http://schemas.microsoft.com/office/drawing/2014/main" id="{7C3B2079-0DDF-454E-BE93-ABCD7455083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1.1 PHP</a:t>
            </a:r>
            <a:r>
              <a:rPr lang="zh-CN" altLang="en-US"/>
              <a:t>基础知识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35865E86-D822-4156-9140-B7877FF86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3. Web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技术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——B/S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C/S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628" name="矩形 5">
            <a:extLst>
              <a:ext uri="{FF2B5EF4-FFF2-40B4-BE49-F238E27FC236}">
                <a16:creationId xmlns:a16="http://schemas.microsoft.com/office/drawing/2014/main" id="{0A997E8F-A5E7-4E10-8FBA-0896F5EF3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1947863"/>
            <a:ext cx="8402638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b="1" u="sng">
                <a:solidFill>
                  <a:srgbClr val="0070C0"/>
                </a:solidFill>
                <a:latin typeface="Arial" panose="020B0604020202020204" pitchFamily="34" charset="0"/>
              </a:rPr>
              <a:t>PHP</a:t>
            </a:r>
            <a:r>
              <a:rPr lang="zh-CN" altLang="en-US" sz="1800">
                <a:latin typeface="Arial" panose="020B0604020202020204" pitchFamily="34" charset="0"/>
              </a:rPr>
              <a:t>运行于服务器端，</a:t>
            </a:r>
            <a:r>
              <a:rPr lang="zh-CN" altLang="en-US" sz="1800" b="1" u="sng">
                <a:solidFill>
                  <a:srgbClr val="0070C0"/>
                </a:solidFill>
                <a:latin typeface="Arial" panose="020B0604020202020204" pitchFamily="34" charset="0"/>
              </a:rPr>
              <a:t>既可以</a:t>
            </a:r>
            <a:r>
              <a:rPr lang="zh-CN" altLang="en-US" sz="1800">
                <a:latin typeface="Arial" panose="020B0604020202020204" pitchFamily="34" charset="0"/>
              </a:rPr>
              <a:t>在</a:t>
            </a:r>
            <a:r>
              <a:rPr lang="en-US" altLang="zh-CN" sz="1800">
                <a:latin typeface="Arial" panose="020B0604020202020204" pitchFamily="34" charset="0"/>
              </a:rPr>
              <a:t>C/S</a:t>
            </a:r>
            <a:r>
              <a:rPr lang="zh-CN" altLang="en-US" sz="1800">
                <a:latin typeface="Arial" panose="020B0604020202020204" pitchFamily="34" charset="0"/>
              </a:rPr>
              <a:t>架构中为客户端软件提供服务器接口，</a:t>
            </a:r>
            <a:r>
              <a:rPr lang="zh-CN" altLang="en-US" sz="1800" b="1" u="sng">
                <a:solidFill>
                  <a:srgbClr val="0070C0"/>
                </a:solidFill>
                <a:latin typeface="Arial" panose="020B0604020202020204" pitchFamily="34" charset="0"/>
              </a:rPr>
              <a:t>也可以</a:t>
            </a:r>
            <a:r>
              <a:rPr lang="zh-CN" altLang="en-US" sz="1800">
                <a:latin typeface="Arial" panose="020B0604020202020204" pitchFamily="34" charset="0"/>
              </a:rPr>
              <a:t>作为</a:t>
            </a:r>
            <a:r>
              <a:rPr lang="en-US" altLang="zh-CN" sz="1800">
                <a:latin typeface="Arial" panose="020B0604020202020204" pitchFamily="34" charset="0"/>
              </a:rPr>
              <a:t>B/S</a:t>
            </a:r>
            <a:r>
              <a:rPr lang="zh-CN" altLang="en-US" sz="1800">
                <a:latin typeface="Arial" panose="020B0604020202020204" pitchFamily="34" charset="0"/>
              </a:rPr>
              <a:t>架构来搭建动态网站。</a:t>
            </a:r>
            <a:endParaRPr lang="en-US" altLang="zh-CN" sz="1800">
              <a:latin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b="1" u="sng">
                <a:solidFill>
                  <a:srgbClr val="0070C0"/>
                </a:solidFill>
                <a:latin typeface="Arial" panose="020B0604020202020204" pitchFamily="34" charset="0"/>
              </a:rPr>
              <a:t>本书主要基于</a:t>
            </a:r>
            <a:r>
              <a:rPr lang="en-US" altLang="zh-CN" sz="1800" b="1" u="sng">
                <a:solidFill>
                  <a:srgbClr val="0070C0"/>
                </a:solidFill>
                <a:latin typeface="Arial" panose="020B0604020202020204" pitchFamily="34" charset="0"/>
              </a:rPr>
              <a:t>B/S</a:t>
            </a:r>
            <a:r>
              <a:rPr lang="zh-CN" altLang="en-US" sz="1800" b="1" u="sng">
                <a:solidFill>
                  <a:srgbClr val="0070C0"/>
                </a:solidFill>
                <a:latin typeface="Arial" panose="020B0604020202020204" pitchFamily="34" charset="0"/>
              </a:rPr>
              <a:t>架构进行讲解</a:t>
            </a:r>
            <a:r>
              <a:rPr lang="zh-CN" altLang="en-US" sz="1800">
                <a:latin typeface="Arial" panose="020B0604020202020204" pitchFamily="34" charset="0"/>
              </a:rPr>
              <a:t>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>
            <a:extLst>
              <a:ext uri="{FF2B5EF4-FFF2-40B4-BE49-F238E27FC236}">
                <a16:creationId xmlns:a16="http://schemas.microsoft.com/office/drawing/2014/main" id="{A034ED22-A63B-4A3B-BE1D-B0549832033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1.1 PHP</a:t>
            </a:r>
            <a:r>
              <a:rPr lang="zh-CN" altLang="en-US"/>
              <a:t>基础知识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3FE4EC86-2C51-420F-9270-DFC35F93D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3. Web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技术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——URL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地址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599A685-7700-4090-B683-FD55E00D8D7A}"/>
              </a:ext>
            </a:extLst>
          </p:cNvPr>
          <p:cNvSpPr/>
          <p:nvPr/>
        </p:nvSpPr>
        <p:spPr>
          <a:xfrm>
            <a:off x="1058863" y="2962275"/>
            <a:ext cx="7075487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spc="300" dirty="0">
                <a:solidFill>
                  <a:srgbClr val="3BCCFF"/>
                </a:solidFill>
                <a:latin typeface="Arial" charset="0"/>
              </a:rPr>
              <a:t>http://www.itheima.com:80/index.html</a:t>
            </a:r>
            <a:endParaRPr lang="zh-CN" altLang="zh-CN" sz="2400" b="1" spc="300" dirty="0">
              <a:solidFill>
                <a:srgbClr val="3BCCFF"/>
              </a:solidFill>
              <a:latin typeface="Arial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99658B1-F7CB-4166-9D26-0CF5B283F241}"/>
              </a:ext>
            </a:extLst>
          </p:cNvPr>
          <p:cNvSpPr/>
          <p:nvPr/>
        </p:nvSpPr>
        <p:spPr>
          <a:xfrm>
            <a:off x="1057275" y="2935288"/>
            <a:ext cx="808038" cy="542925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E5C001D-E844-47D5-BE3C-F41BC42BB823}"/>
              </a:ext>
            </a:extLst>
          </p:cNvPr>
          <p:cNvSpPr/>
          <p:nvPr/>
        </p:nvSpPr>
        <p:spPr>
          <a:xfrm>
            <a:off x="2184400" y="2930525"/>
            <a:ext cx="3157538" cy="544513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05B0DAD-C7B2-4B09-9866-DD56F95E30E4}"/>
              </a:ext>
            </a:extLst>
          </p:cNvPr>
          <p:cNvSpPr/>
          <p:nvPr/>
        </p:nvSpPr>
        <p:spPr>
          <a:xfrm>
            <a:off x="5438775" y="2938463"/>
            <a:ext cx="444500" cy="544512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9618E0E-5C31-44DC-98D7-55CAA82D07AD}"/>
              </a:ext>
            </a:extLst>
          </p:cNvPr>
          <p:cNvSpPr/>
          <p:nvPr/>
        </p:nvSpPr>
        <p:spPr>
          <a:xfrm>
            <a:off x="6011863" y="2935288"/>
            <a:ext cx="1952625" cy="542925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657" name="矩形 9">
            <a:extLst>
              <a:ext uri="{FF2B5EF4-FFF2-40B4-BE49-F238E27FC236}">
                <a16:creationId xmlns:a16="http://schemas.microsoft.com/office/drawing/2014/main" id="{C5B5C3E0-A1DE-4707-B661-9C4B51BDC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863" y="2303463"/>
            <a:ext cx="27035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zh-CN" sz="1800">
                <a:latin typeface="Arial" panose="020B0604020202020204" pitchFamily="34" charset="0"/>
              </a:rPr>
              <a:t>传输数据所使用的协议</a:t>
            </a:r>
          </a:p>
        </p:txBody>
      </p:sp>
      <p:sp>
        <p:nvSpPr>
          <p:cNvPr id="27658" name="矩形 10">
            <a:extLst>
              <a:ext uri="{FF2B5EF4-FFF2-40B4-BE49-F238E27FC236}">
                <a16:creationId xmlns:a16="http://schemas.microsoft.com/office/drawing/2014/main" id="{663AFDD0-5F34-4B58-A2E1-D8E8F6CB3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370388"/>
            <a:ext cx="76215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zh-CN" sz="1800">
                <a:solidFill>
                  <a:srgbClr val="000000"/>
                </a:solidFill>
                <a:latin typeface="Arial" panose="020B0604020202020204" pitchFamily="34" charset="0"/>
              </a:rPr>
              <a:t>由于</a:t>
            </a:r>
            <a:r>
              <a:rPr lang="en-US" altLang="zh-CN" sz="1800" b="1" u="sng">
                <a:solidFill>
                  <a:srgbClr val="0070C0"/>
                </a:solidFill>
                <a:latin typeface="Arial" panose="020B0604020202020204" pitchFamily="34" charset="0"/>
              </a:rPr>
              <a:t>80</a:t>
            </a:r>
            <a:r>
              <a:rPr lang="zh-CN" altLang="zh-CN" sz="1800">
                <a:solidFill>
                  <a:srgbClr val="000000"/>
                </a:solidFill>
                <a:latin typeface="Arial" panose="020B0604020202020204" pitchFamily="34" charset="0"/>
              </a:rPr>
              <a:t>是</a:t>
            </a: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</a:rPr>
              <a:t>Web</a:t>
            </a:r>
            <a:r>
              <a:rPr lang="zh-CN" altLang="zh-CN" sz="1800">
                <a:solidFill>
                  <a:srgbClr val="000000"/>
                </a:solidFill>
                <a:latin typeface="Arial" panose="020B0604020202020204" pitchFamily="34" charset="0"/>
              </a:rPr>
              <a:t>服务器的</a:t>
            </a:r>
            <a:r>
              <a:rPr lang="zh-CN" altLang="zh-CN" sz="1800" b="1" u="sng">
                <a:solidFill>
                  <a:srgbClr val="0070C0"/>
                </a:solidFill>
                <a:latin typeface="Arial" panose="020B0604020202020204" pitchFamily="34" charset="0"/>
              </a:rPr>
              <a:t>默认端口号</a:t>
            </a:r>
            <a:r>
              <a:rPr lang="zh-CN" altLang="zh-CN" sz="1800">
                <a:solidFill>
                  <a:srgbClr val="000000"/>
                </a:solidFill>
                <a:latin typeface="Arial" panose="020B0604020202020204" pitchFamily="34" charset="0"/>
              </a:rPr>
              <a:t>，因此可以省略</a:t>
            </a: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</a:rPr>
              <a:t>URL</a:t>
            </a:r>
            <a:r>
              <a:rPr lang="zh-CN" altLang="zh-CN" sz="1800">
                <a:solidFill>
                  <a:srgbClr val="000000"/>
                </a:solidFill>
                <a:latin typeface="Arial" panose="020B0604020202020204" pitchFamily="34" charset="0"/>
              </a:rPr>
              <a:t>中的“</a:t>
            </a: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</a:rPr>
              <a:t>:80</a:t>
            </a:r>
            <a:r>
              <a:rPr lang="zh-CN" altLang="zh-CN" sz="180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  <a:endParaRPr lang="en-US" altLang="zh-CN" sz="18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zh-CN" sz="1800">
                <a:solidFill>
                  <a:srgbClr val="000000"/>
                </a:solidFill>
                <a:latin typeface="Arial" panose="020B0604020202020204" pitchFamily="34" charset="0"/>
              </a:rPr>
              <a:t>即</a:t>
            </a: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</a:rPr>
              <a:t>：</a:t>
            </a:r>
            <a:r>
              <a:rPr lang="en-US" altLang="zh-CN" sz="1800" b="1" u="sng">
                <a:solidFill>
                  <a:srgbClr val="0070C0"/>
                </a:solidFill>
                <a:latin typeface="Arial" panose="020B0604020202020204" pitchFamily="34" charset="0"/>
              </a:rPr>
              <a:t>http://www.itheima.com/index.html</a:t>
            </a:r>
            <a:endParaRPr lang="zh-CN" altLang="zh-CN" sz="1800" b="1" u="sng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27659" name="矩形 11">
            <a:extLst>
              <a:ext uri="{FF2B5EF4-FFF2-40B4-BE49-F238E27FC236}">
                <a16:creationId xmlns:a16="http://schemas.microsoft.com/office/drawing/2014/main" id="{1D1E71A1-2F02-4D6B-B203-35DC0AB4C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1063" y="3708400"/>
            <a:ext cx="2476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zh-CN" sz="1800">
                <a:solidFill>
                  <a:srgbClr val="000000"/>
                </a:solidFill>
                <a:latin typeface="Arial" panose="020B0604020202020204" pitchFamily="34" charset="0"/>
              </a:rPr>
              <a:t>服务器主机名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7660" name="矩形 12">
            <a:extLst>
              <a:ext uri="{FF2B5EF4-FFF2-40B4-BE49-F238E27FC236}">
                <a16:creationId xmlns:a16="http://schemas.microsoft.com/office/drawing/2014/main" id="{4E8CB3CA-DA5F-4464-BA6B-668C0C10C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6550" y="2301875"/>
            <a:ext cx="876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zh-CN" sz="1800">
                <a:solidFill>
                  <a:srgbClr val="000000"/>
                </a:solidFill>
                <a:latin typeface="Arial" panose="020B0604020202020204" pitchFamily="34" charset="0"/>
              </a:rPr>
              <a:t>端口号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7661" name="矩形 13">
            <a:extLst>
              <a:ext uri="{FF2B5EF4-FFF2-40B4-BE49-F238E27FC236}">
                <a16:creationId xmlns:a16="http://schemas.microsoft.com/office/drawing/2014/main" id="{5D6BE728-8DF5-4637-ACA6-AAE6323F9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4075" y="3746500"/>
            <a:ext cx="1108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zh-CN" sz="1800">
                <a:solidFill>
                  <a:srgbClr val="000000"/>
                </a:solidFill>
                <a:latin typeface="Arial" panose="020B0604020202020204" pitchFamily="34" charset="0"/>
              </a:rPr>
              <a:t>资源名称</a:t>
            </a:r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id="{F37CF877-5288-47E0-8E53-5E2C577F14C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1.1 PHP</a:t>
            </a:r>
            <a:r>
              <a:rPr lang="zh-CN" altLang="en-US"/>
              <a:t>基础知识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642EE314-F9C2-42DF-8449-B3B23CBFB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3. Web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技术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——HTTP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协议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676" name="矩形 14">
            <a:extLst>
              <a:ext uri="{FF2B5EF4-FFF2-40B4-BE49-F238E27FC236}">
                <a16:creationId xmlns:a16="http://schemas.microsoft.com/office/drawing/2014/main" id="{3B9FFFDE-F085-4B55-A08D-3C0E57FF1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1947863"/>
            <a:ext cx="8402638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b="1" u="sng">
                <a:solidFill>
                  <a:srgbClr val="0070C0"/>
                </a:solidFill>
                <a:latin typeface="Arial" panose="020B0604020202020204" pitchFamily="34" charset="0"/>
              </a:rPr>
              <a:t>含义</a:t>
            </a:r>
            <a:r>
              <a:rPr lang="zh-CN" altLang="en-US" sz="1800">
                <a:latin typeface="Arial" panose="020B0604020202020204" pitchFamily="34" charset="0"/>
              </a:rPr>
              <a:t>：浏览器与</a:t>
            </a:r>
            <a:r>
              <a:rPr lang="en-US" altLang="zh-CN" sz="1800">
                <a:latin typeface="Arial" panose="020B0604020202020204" pitchFamily="34" charset="0"/>
              </a:rPr>
              <a:t>Web</a:t>
            </a:r>
            <a:r>
              <a:rPr lang="zh-CN" altLang="en-US" sz="1800">
                <a:latin typeface="Arial" panose="020B0604020202020204" pitchFamily="34" charset="0"/>
              </a:rPr>
              <a:t>服务器之间的数据交互需要遵守一些规范</a:t>
            </a:r>
            <a:endParaRPr lang="en-US" altLang="zh-CN" sz="1800">
              <a:latin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b="1" u="sng">
                <a:solidFill>
                  <a:srgbClr val="0070C0"/>
                </a:solidFill>
                <a:latin typeface="Arial" panose="020B0604020202020204" pitchFamily="34" charset="0"/>
              </a:rPr>
              <a:t>发布者</a:t>
            </a:r>
            <a:r>
              <a:rPr lang="zh-CN" altLang="en-US" sz="1800">
                <a:latin typeface="Arial" panose="020B0604020202020204" pitchFamily="34" charset="0"/>
              </a:rPr>
              <a:t>：</a:t>
            </a:r>
            <a:r>
              <a:rPr lang="en-US" altLang="zh-CN" sz="1800">
                <a:latin typeface="Arial" panose="020B0604020202020204" pitchFamily="34" charset="0"/>
              </a:rPr>
              <a:t>HTTP</a:t>
            </a:r>
            <a:r>
              <a:rPr lang="zh-CN" altLang="en-US" sz="1800">
                <a:latin typeface="Arial" panose="020B0604020202020204" pitchFamily="34" charset="0"/>
              </a:rPr>
              <a:t>就是其中的一种规范，它是由</a:t>
            </a:r>
            <a:r>
              <a:rPr lang="en-US" altLang="zh-CN" sz="1800">
                <a:latin typeface="Arial" panose="020B0604020202020204" pitchFamily="34" charset="0"/>
              </a:rPr>
              <a:t>W3C</a:t>
            </a:r>
            <a:r>
              <a:rPr lang="zh-CN" altLang="en-US" sz="1800">
                <a:latin typeface="Arial" panose="020B0604020202020204" pitchFamily="34" charset="0"/>
              </a:rPr>
              <a:t>组织推出的</a:t>
            </a:r>
            <a:endParaRPr lang="en-US" altLang="zh-CN" sz="1800">
              <a:latin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b="1" u="sng">
                <a:solidFill>
                  <a:srgbClr val="0070C0"/>
                </a:solidFill>
                <a:latin typeface="Arial" panose="020B0604020202020204" pitchFamily="34" charset="0"/>
              </a:rPr>
              <a:t>作用</a:t>
            </a:r>
            <a:r>
              <a:rPr lang="zh-CN" altLang="en-US" sz="1800">
                <a:latin typeface="Arial" panose="020B0604020202020204" pitchFamily="34" charset="0"/>
              </a:rPr>
              <a:t>：专门用于定义浏览器与</a:t>
            </a:r>
            <a:r>
              <a:rPr lang="en-US" altLang="zh-CN" sz="1800">
                <a:latin typeface="Arial" panose="020B0604020202020204" pitchFamily="34" charset="0"/>
              </a:rPr>
              <a:t>Web</a:t>
            </a:r>
            <a:r>
              <a:rPr lang="zh-CN" altLang="en-US" sz="1800">
                <a:latin typeface="Arial" panose="020B0604020202020204" pitchFamily="34" charset="0"/>
              </a:rPr>
              <a:t>服务器之间数据交换的格式</a:t>
            </a:r>
            <a:endParaRPr lang="en-US" altLang="zh-CN" sz="1800">
              <a:latin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HTTP</a:t>
            </a:r>
            <a:r>
              <a:rPr lang="zh-CN" altLang="en-US" sz="1800">
                <a:latin typeface="Arial" panose="020B0604020202020204" pitchFamily="34" charset="0"/>
              </a:rPr>
              <a:t>在</a:t>
            </a:r>
            <a:r>
              <a:rPr lang="en-US" altLang="zh-CN" sz="1800">
                <a:latin typeface="Arial" panose="020B0604020202020204" pitchFamily="34" charset="0"/>
              </a:rPr>
              <a:t>Web</a:t>
            </a:r>
            <a:r>
              <a:rPr lang="zh-CN" altLang="en-US" sz="1800">
                <a:latin typeface="Arial" panose="020B0604020202020204" pitchFamily="34" charset="0"/>
              </a:rPr>
              <a:t>开发中有着大量的应用，本书在后面的章节中会进行详细讲解。</a:t>
            </a:r>
            <a:endParaRPr lang="en-US" altLang="zh-CN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>
            <a:extLst>
              <a:ext uri="{FF2B5EF4-FFF2-40B4-BE49-F238E27FC236}">
                <a16:creationId xmlns:a16="http://schemas.microsoft.com/office/drawing/2014/main" id="{602E6E13-4DB4-4C09-A76D-DA9C27D8EE0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1.2 PHP</a:t>
            </a:r>
            <a:r>
              <a:rPr lang="zh-CN" altLang="en-US"/>
              <a:t>开发环境搭建</a:t>
            </a:r>
          </a:p>
        </p:txBody>
      </p:sp>
      <p:sp>
        <p:nvSpPr>
          <p:cNvPr id="37891" name="矩形 2">
            <a:extLst>
              <a:ext uri="{FF2B5EF4-FFF2-40B4-BE49-F238E27FC236}">
                <a16:creationId xmlns:a16="http://schemas.microsoft.com/office/drawing/2014/main" id="{88F33DA7-B2E3-408E-B3B5-545222B09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1490663"/>
            <a:ext cx="8402638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 eaLnBrk="1" hangingPunct="1">
              <a:lnSpc>
                <a:spcPct val="2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zh-CN" sz="1800" b="1" u="sng">
                <a:solidFill>
                  <a:srgbClr val="0070C0"/>
                </a:solidFill>
                <a:latin typeface="Arial" panose="020B0604020202020204" pitchFamily="34" charset="0"/>
              </a:rPr>
              <a:t>搭建</a:t>
            </a:r>
            <a:r>
              <a:rPr lang="en-US" altLang="zh-CN" sz="1800" b="1" u="sng">
                <a:solidFill>
                  <a:srgbClr val="0070C0"/>
                </a:solidFill>
                <a:latin typeface="Arial" panose="020B0604020202020204" pitchFamily="34" charset="0"/>
              </a:rPr>
              <a:t>PHP</a:t>
            </a:r>
            <a:r>
              <a:rPr lang="zh-CN" altLang="en-US" sz="1800" b="1" u="sng">
                <a:solidFill>
                  <a:srgbClr val="0070C0"/>
                </a:solidFill>
                <a:latin typeface="Arial" panose="020B0604020202020204" pitchFamily="34" charset="0"/>
              </a:rPr>
              <a:t>开发环境的准备工作</a:t>
            </a:r>
            <a:endParaRPr lang="zh-CN" altLang="zh-CN" sz="1800" b="1" u="sng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A4ABB681-91A7-470B-B21B-A3B99AB11220}"/>
              </a:ext>
            </a:extLst>
          </p:cNvPr>
          <p:cNvSpPr/>
          <p:nvPr/>
        </p:nvSpPr>
        <p:spPr>
          <a:xfrm>
            <a:off x="6069013" y="2986088"/>
            <a:ext cx="1562100" cy="558800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PHP</a:t>
            </a:r>
            <a:r>
              <a:rPr lang="zh-CN" altLang="en-US" dirty="0">
                <a:solidFill>
                  <a:schemeClr val="tx1"/>
                </a:solidFill>
              </a:rPr>
              <a:t>软件</a:t>
            </a: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0D6BD9CC-5F1D-4951-8BFB-962FA9A86D06}"/>
              </a:ext>
            </a:extLst>
          </p:cNvPr>
          <p:cNvSpPr/>
          <p:nvPr/>
        </p:nvSpPr>
        <p:spPr>
          <a:xfrm>
            <a:off x="1149350" y="2986088"/>
            <a:ext cx="2214563" cy="558800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Windows</a:t>
            </a:r>
            <a:r>
              <a:rPr lang="zh-CN" altLang="en-US" dirty="0">
                <a:solidFill>
                  <a:schemeClr val="tx1"/>
                </a:solidFill>
              </a:rPr>
              <a:t>平台</a:t>
            </a: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37896753-0C56-4F0F-9C03-EAB8958782B2}"/>
              </a:ext>
            </a:extLst>
          </p:cNvPr>
          <p:cNvSpPr/>
          <p:nvPr/>
        </p:nvSpPr>
        <p:spPr>
          <a:xfrm>
            <a:off x="3694113" y="2986088"/>
            <a:ext cx="2073275" cy="558800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Apache</a:t>
            </a:r>
            <a:r>
              <a:rPr lang="zh-CN" altLang="en-US" dirty="0">
                <a:solidFill>
                  <a:schemeClr val="tx1"/>
                </a:solidFill>
              </a:rPr>
              <a:t>服务器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53A037AD-0E45-490E-B633-40C5EB32F03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1.2 PHP</a:t>
            </a:r>
            <a:r>
              <a:rPr lang="zh-CN" altLang="en-US"/>
              <a:t>开发环境搭建</a:t>
            </a:r>
          </a:p>
        </p:txBody>
      </p:sp>
      <p:sp>
        <p:nvSpPr>
          <p:cNvPr id="4" name="矩形 38">
            <a:extLst>
              <a:ext uri="{FF2B5EF4-FFF2-40B4-BE49-F238E27FC236}">
                <a16:creationId xmlns:a16="http://schemas.microsoft.com/office/drawing/2014/main" id="{648EA982-6DE0-41B7-95C8-244CCAC07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Apache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的安装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916" name="矩形 4">
            <a:extLst>
              <a:ext uri="{FF2B5EF4-FFF2-40B4-BE49-F238E27FC236}">
                <a16:creationId xmlns:a16="http://schemas.microsoft.com/office/drawing/2014/main" id="{191E29DB-8973-4FD7-963B-EF6EF742E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1947863"/>
            <a:ext cx="8402638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b="1" u="sng">
                <a:solidFill>
                  <a:srgbClr val="0070C0"/>
                </a:solidFill>
                <a:latin typeface="Arial" panose="020B0604020202020204" pitchFamily="34" charset="0"/>
              </a:rPr>
              <a:t>名称</a:t>
            </a:r>
            <a:r>
              <a:rPr lang="zh-CN" altLang="en-US" sz="1800">
                <a:latin typeface="Arial" panose="020B0604020202020204" pitchFamily="34" charset="0"/>
              </a:rPr>
              <a:t>：</a:t>
            </a:r>
            <a:r>
              <a:rPr lang="en-US" altLang="zh-CN" sz="1800">
                <a:latin typeface="Arial" panose="020B0604020202020204" pitchFamily="34" charset="0"/>
              </a:rPr>
              <a:t>Apache HTTP Server</a:t>
            </a:r>
            <a:r>
              <a:rPr lang="zh-CN" altLang="en-US" sz="1800">
                <a:latin typeface="Arial" panose="020B0604020202020204" pitchFamily="34" charset="0"/>
              </a:rPr>
              <a:t>（简称</a:t>
            </a:r>
            <a:r>
              <a:rPr lang="en-US" altLang="zh-CN" sz="1800">
                <a:latin typeface="Arial" panose="020B0604020202020204" pitchFamily="34" charset="0"/>
              </a:rPr>
              <a:t>Apache</a:t>
            </a:r>
            <a:r>
              <a:rPr lang="zh-CN" altLang="en-US" sz="1800">
                <a:latin typeface="Arial" panose="020B0604020202020204" pitchFamily="34" charset="0"/>
              </a:rPr>
              <a:t>）</a:t>
            </a:r>
            <a:endParaRPr lang="en-US" altLang="zh-CN" sz="1800">
              <a:latin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b="1" u="sng">
                <a:solidFill>
                  <a:srgbClr val="0070C0"/>
                </a:solidFill>
                <a:latin typeface="Arial" panose="020B0604020202020204" pitchFamily="34" charset="0"/>
              </a:rPr>
              <a:t>发布者</a:t>
            </a:r>
            <a:r>
              <a:rPr lang="zh-CN" altLang="en-US" sz="1800">
                <a:latin typeface="Arial" panose="020B0604020202020204" pitchFamily="34" charset="0"/>
              </a:rPr>
              <a:t>：是</a:t>
            </a:r>
            <a:r>
              <a:rPr lang="en-US" altLang="zh-CN" sz="1800">
                <a:latin typeface="Arial" panose="020B0604020202020204" pitchFamily="34" charset="0"/>
              </a:rPr>
              <a:t>Apache</a:t>
            </a:r>
            <a:r>
              <a:rPr lang="zh-CN" altLang="en-US" sz="1800">
                <a:latin typeface="Arial" panose="020B0604020202020204" pitchFamily="34" charset="0"/>
              </a:rPr>
              <a:t>软件基金会发布的一款</a:t>
            </a:r>
            <a:r>
              <a:rPr lang="en-US" altLang="zh-CN" sz="1800">
                <a:latin typeface="Arial" panose="020B0604020202020204" pitchFamily="34" charset="0"/>
              </a:rPr>
              <a:t>Web</a:t>
            </a:r>
            <a:r>
              <a:rPr lang="zh-CN" altLang="en-US" sz="1800">
                <a:latin typeface="Arial" panose="020B0604020202020204" pitchFamily="34" charset="0"/>
              </a:rPr>
              <a:t>服务器软件</a:t>
            </a:r>
            <a:endParaRPr lang="en-US" altLang="zh-CN" sz="1800">
              <a:latin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b="1" u="sng">
                <a:solidFill>
                  <a:srgbClr val="0070C0"/>
                </a:solidFill>
                <a:latin typeface="Arial" panose="020B0604020202020204" pitchFamily="34" charset="0"/>
              </a:rPr>
              <a:t>特点</a:t>
            </a:r>
            <a:r>
              <a:rPr lang="zh-CN" altLang="en-US" sz="1800">
                <a:latin typeface="Arial" panose="020B0604020202020204" pitchFamily="34" charset="0"/>
              </a:rPr>
              <a:t>：由于其开源、跨平台和安全性的特点被广泛应用</a:t>
            </a:r>
            <a:endParaRPr lang="en-US" altLang="zh-CN" sz="1800">
              <a:latin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b="1" u="sng">
                <a:solidFill>
                  <a:srgbClr val="0070C0"/>
                </a:solidFill>
                <a:latin typeface="Arial" panose="020B0604020202020204" pitchFamily="34" charset="0"/>
              </a:rPr>
              <a:t>版本</a:t>
            </a:r>
            <a:r>
              <a:rPr lang="zh-CN" altLang="en-US" sz="1800">
                <a:latin typeface="Arial" panose="020B0604020202020204" pitchFamily="34" charset="0"/>
              </a:rPr>
              <a:t>：目前</a:t>
            </a:r>
            <a:r>
              <a:rPr lang="en-US" altLang="zh-CN" sz="1800">
                <a:latin typeface="Arial" panose="020B0604020202020204" pitchFamily="34" charset="0"/>
              </a:rPr>
              <a:t>Apache</a:t>
            </a:r>
            <a:r>
              <a:rPr lang="zh-CN" altLang="en-US" sz="1800">
                <a:latin typeface="Arial" panose="020B0604020202020204" pitchFamily="34" charset="0"/>
              </a:rPr>
              <a:t>有</a:t>
            </a:r>
            <a:r>
              <a:rPr lang="en-US" altLang="zh-CN" sz="1800">
                <a:latin typeface="Arial" panose="020B0604020202020204" pitchFamily="34" charset="0"/>
              </a:rPr>
              <a:t>2.2</a:t>
            </a:r>
            <a:r>
              <a:rPr lang="zh-CN" altLang="en-US" sz="1800">
                <a:latin typeface="Arial" panose="020B0604020202020204" pitchFamily="34" charset="0"/>
              </a:rPr>
              <a:t>和</a:t>
            </a:r>
            <a:r>
              <a:rPr lang="en-US" altLang="zh-CN" sz="1800">
                <a:latin typeface="Arial" panose="020B0604020202020204" pitchFamily="34" charset="0"/>
              </a:rPr>
              <a:t>2.4</a:t>
            </a:r>
            <a:r>
              <a:rPr lang="zh-CN" altLang="en-US" sz="1800">
                <a:latin typeface="Arial" panose="020B0604020202020204" pitchFamily="34" charset="0"/>
              </a:rPr>
              <a:t>两种版本，本书以</a:t>
            </a:r>
            <a:r>
              <a:rPr lang="en-US" altLang="zh-CN" sz="1800">
                <a:latin typeface="Arial" panose="020B0604020202020204" pitchFamily="34" charset="0"/>
              </a:rPr>
              <a:t>Apache 2.4</a:t>
            </a:r>
            <a:r>
              <a:rPr lang="zh-CN" altLang="en-US" sz="1800">
                <a:latin typeface="Arial" panose="020B0604020202020204" pitchFamily="34" charset="0"/>
              </a:rPr>
              <a:t>版本为例讲解</a:t>
            </a:r>
            <a:endParaRPr lang="en-US" altLang="zh-CN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4D3D12D1-DC5B-4D70-88D8-18A404FB2EB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1.2 PHP</a:t>
            </a:r>
            <a:r>
              <a:rPr lang="zh-CN" altLang="en-US"/>
              <a:t>开发环境搭建</a:t>
            </a:r>
          </a:p>
        </p:txBody>
      </p:sp>
      <p:sp>
        <p:nvSpPr>
          <p:cNvPr id="4" name="矩形 38">
            <a:extLst>
              <a:ext uri="{FF2B5EF4-FFF2-40B4-BE49-F238E27FC236}">
                <a16:creationId xmlns:a16="http://schemas.microsoft.com/office/drawing/2014/main" id="{5738D3FD-F9B3-4F7D-A7CA-BD59DEA06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Apache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的安装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9940" name="Picture 2" descr="apache">
            <a:extLst>
              <a:ext uri="{FF2B5EF4-FFF2-40B4-BE49-F238E27FC236}">
                <a16:creationId xmlns:a16="http://schemas.microsoft.com/office/drawing/2014/main" id="{3428253D-644C-413A-87E1-3664A4A6A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75" y="2079625"/>
            <a:ext cx="5773738" cy="290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1" name="矩形 2">
            <a:extLst>
              <a:ext uri="{FF2B5EF4-FFF2-40B4-BE49-F238E27FC236}">
                <a16:creationId xmlns:a16="http://schemas.microsoft.com/office/drawing/2014/main" id="{8E8C894F-CD61-40CF-B2A6-4E3E30A1E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75" y="5130800"/>
            <a:ext cx="7697788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VC14</a:t>
            </a:r>
            <a:r>
              <a:rPr lang="zh-CN" altLang="zh-CN" sz="1800">
                <a:latin typeface="Arial" panose="020B0604020202020204" pitchFamily="34" charset="0"/>
              </a:rPr>
              <a:t>是指该软件使用</a:t>
            </a:r>
            <a:r>
              <a:rPr lang="en-US" altLang="zh-CN" sz="1800">
                <a:latin typeface="Arial" panose="020B0604020202020204" pitchFamily="34" charset="0"/>
              </a:rPr>
              <a:t>Microsoft Visual C++ 2015</a:t>
            </a:r>
            <a:r>
              <a:rPr lang="zh-CN" altLang="zh-CN" sz="1800">
                <a:latin typeface="Arial" panose="020B0604020202020204" pitchFamily="34" charset="0"/>
              </a:rPr>
              <a:t>运行库进行编译，在安装</a:t>
            </a:r>
            <a:r>
              <a:rPr lang="en-US" altLang="zh-CN" sz="1800">
                <a:latin typeface="Arial" panose="020B0604020202020204" pitchFamily="34" charset="0"/>
              </a:rPr>
              <a:t>Apache</a:t>
            </a:r>
            <a:r>
              <a:rPr lang="zh-CN" altLang="zh-CN" sz="1800">
                <a:latin typeface="Arial" panose="020B0604020202020204" pitchFamily="34" charset="0"/>
              </a:rPr>
              <a:t>前需要先在</a:t>
            </a:r>
            <a:r>
              <a:rPr lang="en-US" altLang="zh-CN" sz="1800">
                <a:latin typeface="Arial" panose="020B0604020202020204" pitchFamily="34" charset="0"/>
              </a:rPr>
              <a:t>Windows</a:t>
            </a:r>
            <a:r>
              <a:rPr lang="zh-CN" altLang="zh-CN" sz="1800">
                <a:latin typeface="Arial" panose="020B0604020202020204" pitchFamily="34" charset="0"/>
              </a:rPr>
              <a:t>系统中安装此运行库。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719CE19-EC54-4A7C-82CD-09BA104D5972}"/>
              </a:ext>
            </a:extLst>
          </p:cNvPr>
          <p:cNvSpPr/>
          <p:nvPr/>
        </p:nvSpPr>
        <p:spPr>
          <a:xfrm>
            <a:off x="3244850" y="4371975"/>
            <a:ext cx="1127125" cy="188913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9CA1414D-4736-432F-B37A-A8F25FF7067C}"/>
              </a:ext>
            </a:extLst>
          </p:cNvPr>
          <p:cNvSpPr/>
          <p:nvPr/>
        </p:nvSpPr>
        <p:spPr>
          <a:xfrm>
            <a:off x="5192713" y="1820863"/>
            <a:ext cx="1924050" cy="557212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① 获取</a:t>
            </a:r>
            <a:r>
              <a:rPr lang="en-US" altLang="zh-CN" dirty="0">
                <a:solidFill>
                  <a:schemeClr val="tx1"/>
                </a:solidFill>
              </a:rPr>
              <a:t>Apache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无标dfgdfg 题">
            <a:extLst>
              <a:ext uri="{FF2B5EF4-FFF2-40B4-BE49-F238E27FC236}">
                <a16:creationId xmlns:a16="http://schemas.microsoft.com/office/drawing/2014/main" id="{E1F1A868-839C-4161-8F45-272716026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113" y="2085975"/>
            <a:ext cx="3695700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标题 1">
            <a:extLst>
              <a:ext uri="{FF2B5EF4-FFF2-40B4-BE49-F238E27FC236}">
                <a16:creationId xmlns:a16="http://schemas.microsoft.com/office/drawing/2014/main" id="{AA207A77-47C4-4317-8821-112546B40A5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1.2 PHP</a:t>
            </a:r>
            <a:r>
              <a:rPr lang="zh-CN" altLang="en-US"/>
              <a:t>开发环境搭建</a:t>
            </a:r>
          </a:p>
        </p:txBody>
      </p:sp>
      <p:sp>
        <p:nvSpPr>
          <p:cNvPr id="4" name="矩形 38">
            <a:extLst>
              <a:ext uri="{FF2B5EF4-FFF2-40B4-BE49-F238E27FC236}">
                <a16:creationId xmlns:a16="http://schemas.microsoft.com/office/drawing/2014/main" id="{B7132B1B-4B72-4169-B617-F669053D8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Apache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的安装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ED3DC2B6-3B1D-4A29-9BA2-DB163DE6D3D0}"/>
              </a:ext>
            </a:extLst>
          </p:cNvPr>
          <p:cNvSpPr/>
          <p:nvPr/>
        </p:nvSpPr>
        <p:spPr>
          <a:xfrm>
            <a:off x="6307138" y="1760538"/>
            <a:ext cx="1851025" cy="557212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② 解压文件</a:t>
            </a:r>
          </a:p>
        </p:txBody>
      </p:sp>
      <p:sp>
        <p:nvSpPr>
          <p:cNvPr id="40966" name="矩形 4">
            <a:extLst>
              <a:ext uri="{FF2B5EF4-FFF2-40B4-BE49-F238E27FC236}">
                <a16:creationId xmlns:a16="http://schemas.microsoft.com/office/drawing/2014/main" id="{41921030-815F-475C-BEF3-D886CEC82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938" y="2532063"/>
            <a:ext cx="4194175" cy="217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</a:pPr>
            <a:r>
              <a:rPr lang="en-US" altLang="zh-CN" sz="1800">
                <a:latin typeface="Arial" panose="020B0604020202020204" pitchFamily="34" charset="0"/>
              </a:rPr>
              <a:t>htdocs</a:t>
            </a:r>
            <a:r>
              <a:rPr lang="zh-CN" altLang="zh-CN" sz="1800">
                <a:latin typeface="Arial" panose="020B0604020202020204" pitchFamily="34" charset="0"/>
              </a:rPr>
              <a:t>目录中的网页文档</a:t>
            </a:r>
            <a:endParaRPr lang="en-US" altLang="zh-CN" sz="1800">
              <a:latin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</a:pPr>
            <a:r>
              <a:rPr lang="en-US" altLang="zh-CN" sz="1800">
                <a:latin typeface="Arial" panose="020B0604020202020204" pitchFamily="34" charset="0"/>
              </a:rPr>
              <a:t>conf</a:t>
            </a:r>
            <a:r>
              <a:rPr lang="zh-CN" altLang="zh-CN" sz="1800">
                <a:latin typeface="Arial" panose="020B0604020202020204" pitchFamily="34" charset="0"/>
              </a:rPr>
              <a:t>目录是</a:t>
            </a:r>
            <a:r>
              <a:rPr lang="en-US" altLang="zh-CN" sz="1800">
                <a:latin typeface="Arial" panose="020B0604020202020204" pitchFamily="34" charset="0"/>
              </a:rPr>
              <a:t>Apache</a:t>
            </a:r>
            <a:r>
              <a:rPr lang="zh-CN" altLang="zh-CN" sz="1800">
                <a:latin typeface="Arial" panose="020B0604020202020204" pitchFamily="34" charset="0"/>
              </a:rPr>
              <a:t>服务器的配置目录，保存了主配置文件</a:t>
            </a:r>
            <a:r>
              <a:rPr lang="en-US" altLang="zh-CN" sz="1800">
                <a:latin typeface="Arial" panose="020B0604020202020204" pitchFamily="34" charset="0"/>
              </a:rPr>
              <a:t>httpd.conf</a:t>
            </a:r>
            <a:r>
              <a:rPr lang="zh-CN" altLang="zh-CN" sz="1800">
                <a:latin typeface="Arial" panose="020B0604020202020204" pitchFamily="34" charset="0"/>
              </a:rPr>
              <a:t>和</a:t>
            </a:r>
            <a:r>
              <a:rPr lang="en-US" altLang="zh-CN" sz="1800">
                <a:latin typeface="Arial" panose="020B0604020202020204" pitchFamily="34" charset="0"/>
              </a:rPr>
              <a:t>extra</a:t>
            </a:r>
            <a:r>
              <a:rPr lang="zh-CN" altLang="zh-CN" sz="1800">
                <a:latin typeface="Arial" panose="020B0604020202020204" pitchFamily="34" charset="0"/>
              </a:rPr>
              <a:t>目录下的若干个辅配置文件</a:t>
            </a:r>
            <a:endParaRPr lang="en-US" altLang="zh-CN" sz="1800">
              <a:latin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</a:pPr>
            <a:r>
              <a:rPr lang="zh-CN" altLang="zh-CN" sz="1800">
                <a:latin typeface="Arial" panose="020B0604020202020204" pitchFamily="34" charset="0"/>
              </a:rPr>
              <a:t>默认情况下，辅配置文件是不开启的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DBA40EBB-937E-4CA8-9FF8-16418638F40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1.1 PHP</a:t>
            </a:r>
            <a:r>
              <a:rPr lang="zh-CN" altLang="en-US"/>
              <a:t>基础知识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067E9CB6-7741-4F45-825E-651998749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1.PHP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700" name="矩形 14">
            <a:extLst>
              <a:ext uri="{FF2B5EF4-FFF2-40B4-BE49-F238E27FC236}">
                <a16:creationId xmlns:a16="http://schemas.microsoft.com/office/drawing/2014/main" id="{B61E20E6-DAF6-46B0-876B-12FDDFF71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1947863"/>
            <a:ext cx="8402638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</a:pPr>
            <a:r>
              <a:rPr lang="en-US" altLang="zh-CN" sz="1800" b="1" u="sng">
                <a:solidFill>
                  <a:srgbClr val="0070C0"/>
                </a:solidFill>
                <a:latin typeface="Arial" panose="020B0604020202020204" pitchFamily="34" charset="0"/>
              </a:rPr>
              <a:t>PHP: Hypertext Preprocessor</a:t>
            </a:r>
            <a:r>
              <a:rPr lang="zh-CN" altLang="zh-CN" sz="1800" b="1" u="sng">
                <a:solidFill>
                  <a:srgbClr val="0070C0"/>
                </a:solidFill>
                <a:latin typeface="Arial" panose="020B0604020202020204" pitchFamily="34" charset="0"/>
              </a:rPr>
              <a:t>（超文本预处理器）</a:t>
            </a:r>
            <a:endParaRPr lang="en-US" altLang="zh-CN" sz="1800" b="1" u="sng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</a:pPr>
            <a:r>
              <a:rPr lang="en-US" altLang="zh-CN" sz="1800" b="1" u="sng">
                <a:solidFill>
                  <a:srgbClr val="0070C0"/>
                </a:solidFill>
                <a:latin typeface="Arial" panose="020B0604020202020204" pitchFamily="34" charset="0"/>
              </a:rPr>
              <a:t>PHP</a:t>
            </a:r>
            <a:r>
              <a:rPr lang="zh-CN" altLang="en-US" sz="1800">
                <a:latin typeface="Arial" panose="020B0604020202020204" pitchFamily="34" charset="0"/>
              </a:rPr>
              <a:t>是</a:t>
            </a:r>
            <a:r>
              <a:rPr lang="zh-CN" altLang="en-US" sz="1800" b="1" u="sng">
                <a:solidFill>
                  <a:srgbClr val="0070C0"/>
                </a:solidFill>
                <a:latin typeface="Arial" panose="020B0604020202020204" pitchFamily="34" charset="0"/>
              </a:rPr>
              <a:t>全球网站使用最多</a:t>
            </a:r>
            <a:r>
              <a:rPr lang="zh-CN" altLang="en-US" sz="1800">
                <a:latin typeface="Arial" panose="020B0604020202020204" pitchFamily="34" charset="0"/>
              </a:rPr>
              <a:t>的脚本</a:t>
            </a:r>
            <a:r>
              <a:rPr lang="zh-CN" altLang="en-US" sz="1800" b="1" u="sng">
                <a:solidFill>
                  <a:srgbClr val="0070C0"/>
                </a:solidFill>
                <a:latin typeface="Arial" panose="020B0604020202020204" pitchFamily="34" charset="0"/>
              </a:rPr>
              <a:t>语言之一</a:t>
            </a:r>
            <a:endParaRPr lang="en-US" altLang="zh-CN" sz="1800" b="1" u="sng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</a:pPr>
            <a:r>
              <a:rPr lang="zh-CN" altLang="en-US" sz="1800">
                <a:latin typeface="Arial" panose="020B0604020202020204" pitchFamily="34" charset="0"/>
              </a:rPr>
              <a:t>全球前</a:t>
            </a:r>
            <a:r>
              <a:rPr lang="en-US" altLang="zh-CN" sz="1800">
                <a:latin typeface="Arial" panose="020B0604020202020204" pitchFamily="34" charset="0"/>
              </a:rPr>
              <a:t>100</a:t>
            </a:r>
            <a:r>
              <a:rPr lang="zh-CN" altLang="en-US" sz="1800">
                <a:latin typeface="Arial" panose="020B0604020202020204" pitchFamily="34" charset="0"/>
              </a:rPr>
              <a:t>万的网站中，有</a:t>
            </a:r>
            <a:r>
              <a:rPr lang="zh-CN" altLang="en-US" sz="1800" b="1" u="sng">
                <a:solidFill>
                  <a:srgbClr val="0070C0"/>
                </a:solidFill>
                <a:latin typeface="Arial" panose="020B0604020202020204" pitchFamily="34" charset="0"/>
              </a:rPr>
              <a:t>超过</a:t>
            </a:r>
            <a:r>
              <a:rPr lang="en-US" altLang="zh-CN" sz="1800" b="1" u="sng">
                <a:solidFill>
                  <a:srgbClr val="0070C0"/>
                </a:solidFill>
                <a:latin typeface="Arial" panose="020B0604020202020204" pitchFamily="34" charset="0"/>
              </a:rPr>
              <a:t>70%</a:t>
            </a:r>
            <a:r>
              <a:rPr lang="zh-CN" altLang="en-US" sz="1800">
                <a:latin typeface="Arial" panose="020B0604020202020204" pitchFamily="34" charset="0"/>
              </a:rPr>
              <a:t>的网站是使用</a:t>
            </a:r>
            <a:r>
              <a:rPr lang="en-US" altLang="zh-CN" sz="1800">
                <a:latin typeface="Arial" panose="020B0604020202020204" pitchFamily="34" charset="0"/>
              </a:rPr>
              <a:t>PHP</a:t>
            </a:r>
            <a:r>
              <a:rPr lang="zh-CN" altLang="en-US" sz="1800">
                <a:latin typeface="Arial" panose="020B0604020202020204" pitchFamily="34" charset="0"/>
              </a:rPr>
              <a:t>开发的</a:t>
            </a:r>
            <a:endParaRPr lang="en-US" altLang="zh-CN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 descr="无sdfsdf标题">
            <a:extLst>
              <a:ext uri="{FF2B5EF4-FFF2-40B4-BE49-F238E27FC236}">
                <a16:creationId xmlns:a16="http://schemas.microsoft.com/office/drawing/2014/main" id="{2FC8B9AB-45C7-4984-9948-B48A45FEC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75" y="2001838"/>
            <a:ext cx="6529388" cy="324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标题 1">
            <a:extLst>
              <a:ext uri="{FF2B5EF4-FFF2-40B4-BE49-F238E27FC236}">
                <a16:creationId xmlns:a16="http://schemas.microsoft.com/office/drawing/2014/main" id="{11ACB19C-DDA5-4210-AF0A-32B6ED2D79F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1.2 PHP</a:t>
            </a:r>
            <a:r>
              <a:rPr lang="zh-CN" altLang="en-US"/>
              <a:t>开发环境搭建</a:t>
            </a:r>
          </a:p>
        </p:txBody>
      </p:sp>
      <p:sp>
        <p:nvSpPr>
          <p:cNvPr id="4" name="矩形 38">
            <a:extLst>
              <a:ext uri="{FF2B5EF4-FFF2-40B4-BE49-F238E27FC236}">
                <a16:creationId xmlns:a16="http://schemas.microsoft.com/office/drawing/2014/main" id="{8F0E4948-120D-493A-8417-4261FCA0E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Apache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的安装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2AAEB1A8-7F61-4F19-AD15-656BE0E22560}"/>
              </a:ext>
            </a:extLst>
          </p:cNvPr>
          <p:cNvSpPr/>
          <p:nvPr/>
        </p:nvSpPr>
        <p:spPr>
          <a:xfrm>
            <a:off x="3575050" y="1785938"/>
            <a:ext cx="3757613" cy="558800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③ 配置</a:t>
            </a:r>
            <a:r>
              <a:rPr lang="en-US" altLang="zh-CN" dirty="0">
                <a:solidFill>
                  <a:schemeClr val="tx1"/>
                </a:solidFill>
              </a:rPr>
              <a:t>Apache——</a:t>
            </a:r>
            <a:r>
              <a:rPr lang="zh-CN" altLang="en-US" b="1" u="sng" dirty="0">
                <a:solidFill>
                  <a:srgbClr val="0070C0"/>
                </a:solidFill>
              </a:rPr>
              <a:t>配置安装路径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10" name="组合 8">
            <a:extLst>
              <a:ext uri="{FF2B5EF4-FFF2-40B4-BE49-F238E27FC236}">
                <a16:creationId xmlns:a16="http://schemas.microsoft.com/office/drawing/2014/main" id="{B745361F-2214-432C-A1AC-D6751C41BE1D}"/>
              </a:ext>
            </a:extLst>
          </p:cNvPr>
          <p:cNvGrpSpPr>
            <a:grpSpLocks/>
          </p:cNvGrpSpPr>
          <p:nvPr/>
        </p:nvGrpSpPr>
        <p:grpSpPr bwMode="auto">
          <a:xfrm>
            <a:off x="809625" y="2065338"/>
            <a:ext cx="7267575" cy="2728912"/>
            <a:chOff x="808892" y="2065148"/>
            <a:chExt cx="7268308" cy="2729589"/>
          </a:xfrm>
        </p:grpSpPr>
        <p:sp>
          <p:nvSpPr>
            <p:cNvPr id="43014" name="矩形 5">
              <a:extLst>
                <a:ext uri="{FF2B5EF4-FFF2-40B4-BE49-F238E27FC236}">
                  <a16:creationId xmlns:a16="http://schemas.microsoft.com/office/drawing/2014/main" id="{732C4DBE-FECF-4370-9DFC-A7C5E8641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892" y="2065148"/>
              <a:ext cx="7268308" cy="2729589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20000"/>
                </a:lnSpc>
                <a:spcBef>
                  <a:spcPts val="10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29F2FCBC-867E-473F-84AB-31E722468281}"/>
                </a:ext>
              </a:extLst>
            </p:cNvPr>
            <p:cNvSpPr/>
            <p:nvPr/>
          </p:nvSpPr>
          <p:spPr>
            <a:xfrm>
              <a:off x="1172467" y="2328738"/>
              <a:ext cx="6647532" cy="230720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285750" indent="-285750" eaLnBrk="1" fontAlgn="auto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Ø"/>
                <a:defRPr/>
              </a:pPr>
              <a:r>
                <a:rPr lang="zh-CN" altLang="zh-CN" b="1" dirty="0">
                  <a:solidFill>
                    <a:schemeClr val="bg1"/>
                  </a:solidFill>
                  <a:latin typeface="Arial" charset="0"/>
                </a:rPr>
                <a:t>搜索“</a:t>
              </a:r>
              <a:r>
                <a:rPr lang="en-US" altLang="zh-CN" b="1" dirty="0" err="1">
                  <a:solidFill>
                    <a:schemeClr val="bg1"/>
                  </a:solidFill>
                  <a:latin typeface="Arial" charset="0"/>
                </a:rPr>
                <a:t>ServerName</a:t>
              </a:r>
              <a:r>
                <a:rPr lang="zh-CN" altLang="zh-CN" b="1" dirty="0">
                  <a:solidFill>
                    <a:schemeClr val="bg1"/>
                  </a:solidFill>
                  <a:latin typeface="Arial" charset="0"/>
                </a:rPr>
                <a:t>”，找到下面一行配置</a:t>
              </a:r>
            </a:p>
            <a:p>
              <a:pPr eaLnBrk="1" fontAlgn="auto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>
                  <a:solidFill>
                    <a:schemeClr val="bg1"/>
                  </a:solidFill>
                  <a:latin typeface="Arial" charset="0"/>
                </a:rPr>
                <a:t>#</a:t>
              </a:r>
              <a:r>
                <a:rPr lang="en-US" altLang="zh-CN" b="1" dirty="0" err="1">
                  <a:solidFill>
                    <a:schemeClr val="bg1"/>
                  </a:solidFill>
                  <a:latin typeface="Arial" charset="0"/>
                </a:rPr>
                <a:t>ServerName</a:t>
              </a:r>
              <a:r>
                <a:rPr lang="en-US" altLang="zh-CN" b="1" dirty="0">
                  <a:solidFill>
                    <a:schemeClr val="bg1"/>
                  </a:solidFill>
                  <a:latin typeface="Arial" charset="0"/>
                </a:rPr>
                <a:t> www.example.com:80</a:t>
              </a:r>
              <a:endParaRPr lang="zh-CN" altLang="zh-CN" b="1" dirty="0">
                <a:solidFill>
                  <a:schemeClr val="bg1"/>
                </a:solidFill>
                <a:latin typeface="Arial" charset="0"/>
              </a:endParaRPr>
            </a:p>
            <a:p>
              <a:pPr marL="285750" indent="-285750" eaLnBrk="1" fontAlgn="auto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Ø"/>
                <a:defRPr/>
              </a:pPr>
              <a:r>
                <a:rPr lang="zh-CN" altLang="en-US" b="1" dirty="0">
                  <a:solidFill>
                    <a:schemeClr val="bg1"/>
                  </a:solidFill>
                  <a:latin typeface="Arial" charset="0"/>
                </a:rPr>
                <a:t>去掉开头的注释</a:t>
              </a:r>
              <a:r>
                <a:rPr lang="zh-CN" altLang="zh-CN" b="1" dirty="0">
                  <a:solidFill>
                    <a:schemeClr val="bg1"/>
                  </a:solidFill>
                  <a:latin typeface="Arial" charset="0"/>
                </a:rPr>
                <a:t>“</a:t>
              </a:r>
              <a:r>
                <a:rPr lang="en-US" altLang="zh-CN" b="1" dirty="0">
                  <a:solidFill>
                    <a:schemeClr val="bg1"/>
                  </a:solidFill>
                  <a:latin typeface="Arial" charset="0"/>
                </a:rPr>
                <a:t>#</a:t>
              </a:r>
              <a:r>
                <a:rPr lang="zh-CN" altLang="zh-CN" b="1" dirty="0">
                  <a:solidFill>
                    <a:schemeClr val="bg1"/>
                  </a:solidFill>
                  <a:latin typeface="Arial" charset="0"/>
                </a:rPr>
                <a:t>”表示该行是注释文本</a:t>
              </a:r>
            </a:p>
            <a:p>
              <a:pPr eaLnBrk="1" fontAlgn="auto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 err="1">
                  <a:solidFill>
                    <a:schemeClr val="bg1"/>
                  </a:solidFill>
                  <a:latin typeface="Arial" charset="0"/>
                </a:rPr>
                <a:t>ServerName</a:t>
              </a:r>
              <a:r>
                <a:rPr lang="en-US" altLang="zh-CN" b="1" dirty="0">
                  <a:solidFill>
                    <a:schemeClr val="bg1"/>
                  </a:solidFill>
                  <a:latin typeface="Arial" charset="0"/>
                </a:rPr>
                <a:t> www.example.com:80</a:t>
              </a:r>
              <a:endParaRPr lang="zh-CN" altLang="zh-CN" b="1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25603" name="标题 1">
            <a:extLst>
              <a:ext uri="{FF2B5EF4-FFF2-40B4-BE49-F238E27FC236}">
                <a16:creationId xmlns:a16="http://schemas.microsoft.com/office/drawing/2014/main" id="{353A6574-4C66-4373-8DD3-ADAE474107A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1.2 PHP</a:t>
            </a:r>
            <a:r>
              <a:rPr lang="zh-CN" altLang="en-US"/>
              <a:t>开发环境搭建</a:t>
            </a:r>
          </a:p>
        </p:txBody>
      </p:sp>
      <p:sp>
        <p:nvSpPr>
          <p:cNvPr id="4" name="矩形 38">
            <a:extLst>
              <a:ext uri="{FF2B5EF4-FFF2-40B4-BE49-F238E27FC236}">
                <a16:creationId xmlns:a16="http://schemas.microsoft.com/office/drawing/2014/main" id="{A7DF8571-86AB-4A7C-A31D-103AA959C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Apache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的安装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38A7F478-7BFE-4021-8106-997648EA7C47}"/>
              </a:ext>
            </a:extLst>
          </p:cNvPr>
          <p:cNvSpPr/>
          <p:nvPr/>
        </p:nvSpPr>
        <p:spPr>
          <a:xfrm>
            <a:off x="3294063" y="1785938"/>
            <a:ext cx="4038600" cy="558800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③ 配置</a:t>
            </a:r>
            <a:r>
              <a:rPr lang="en-US" altLang="zh-CN" dirty="0">
                <a:solidFill>
                  <a:schemeClr val="tx1"/>
                </a:solidFill>
              </a:rPr>
              <a:t>Apache——</a:t>
            </a:r>
            <a:r>
              <a:rPr lang="zh-CN" altLang="en-US" b="1" u="sng" dirty="0">
                <a:solidFill>
                  <a:srgbClr val="0070C0"/>
                </a:solidFill>
              </a:rPr>
              <a:t>配置服务器域名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图片 1">
            <a:extLst>
              <a:ext uri="{FF2B5EF4-FFF2-40B4-BE49-F238E27FC236}">
                <a16:creationId xmlns:a16="http://schemas.microsoft.com/office/drawing/2014/main" id="{5827D7F0-E6FF-4413-BC96-00D29AAF2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63" y="2182813"/>
            <a:ext cx="7512050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标题 1">
            <a:extLst>
              <a:ext uri="{FF2B5EF4-FFF2-40B4-BE49-F238E27FC236}">
                <a16:creationId xmlns:a16="http://schemas.microsoft.com/office/drawing/2014/main" id="{560659A7-F264-4A04-BDD8-84BFAE8F924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1.2 PHP</a:t>
            </a:r>
            <a:r>
              <a:rPr lang="zh-CN" altLang="en-US"/>
              <a:t>开发环境搭建</a:t>
            </a:r>
          </a:p>
        </p:txBody>
      </p:sp>
      <p:sp>
        <p:nvSpPr>
          <p:cNvPr id="4" name="矩形 38">
            <a:extLst>
              <a:ext uri="{FF2B5EF4-FFF2-40B4-BE49-F238E27FC236}">
                <a16:creationId xmlns:a16="http://schemas.microsoft.com/office/drawing/2014/main" id="{58299C9C-4AA4-4969-AB08-AF8770537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Apache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的安装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D1174062-C0AD-45CC-BCD8-CE49E41174D8}"/>
              </a:ext>
            </a:extLst>
          </p:cNvPr>
          <p:cNvSpPr/>
          <p:nvPr/>
        </p:nvSpPr>
        <p:spPr>
          <a:xfrm>
            <a:off x="5192713" y="1841500"/>
            <a:ext cx="2263775" cy="557213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④ 安装</a:t>
            </a:r>
            <a:r>
              <a:rPr lang="en-US" altLang="zh-CN" dirty="0">
                <a:solidFill>
                  <a:schemeClr val="tx1"/>
                </a:solidFill>
              </a:rPr>
              <a:t>Apache</a:t>
            </a:r>
            <a:endParaRPr lang="zh-CN" altLang="en-US" b="1" u="sng" dirty="0">
              <a:solidFill>
                <a:srgbClr val="0070C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F28E27A-3C5D-4AA5-A576-5649C81F6326}"/>
              </a:ext>
            </a:extLst>
          </p:cNvPr>
          <p:cNvSpPr/>
          <p:nvPr/>
        </p:nvSpPr>
        <p:spPr>
          <a:xfrm>
            <a:off x="796925" y="3024188"/>
            <a:ext cx="4256088" cy="280987"/>
          </a:xfrm>
          <a:prstGeom prst="rect">
            <a:avLst/>
          </a:prstGeom>
          <a:noFill/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0FA7163-5967-4ACE-B8E4-6C2210501F18}"/>
              </a:ext>
            </a:extLst>
          </p:cNvPr>
          <p:cNvSpPr/>
          <p:nvPr/>
        </p:nvSpPr>
        <p:spPr>
          <a:xfrm>
            <a:off x="796925" y="3378200"/>
            <a:ext cx="4256088" cy="280988"/>
          </a:xfrm>
          <a:prstGeom prst="rect">
            <a:avLst/>
          </a:prstGeom>
          <a:noFill/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4040" name="矩形 4">
            <a:extLst>
              <a:ext uri="{FF2B5EF4-FFF2-40B4-BE49-F238E27FC236}">
                <a16:creationId xmlns:a16="http://schemas.microsoft.com/office/drawing/2014/main" id="{4E739C02-44D0-427D-8EA3-CB74D8E5B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8088" y="2944813"/>
            <a:ext cx="28130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zh-CN" sz="1800">
                <a:solidFill>
                  <a:srgbClr val="FF0000"/>
                </a:solidFill>
                <a:latin typeface="Arial" panose="020B0604020202020204" pitchFamily="34" charset="0"/>
              </a:rPr>
              <a:t>切换到</a:t>
            </a:r>
            <a:r>
              <a:rPr lang="en-US" altLang="zh-CN" sz="1800">
                <a:solidFill>
                  <a:srgbClr val="FF0000"/>
                </a:solidFill>
                <a:latin typeface="Arial" panose="020B0604020202020204" pitchFamily="34" charset="0"/>
              </a:rPr>
              <a:t>Apache</a:t>
            </a:r>
            <a:r>
              <a:rPr lang="zh-CN" altLang="zh-CN" sz="1800">
                <a:solidFill>
                  <a:srgbClr val="FF0000"/>
                </a:solidFill>
                <a:latin typeface="Arial" panose="020B0604020202020204" pitchFamily="34" charset="0"/>
              </a:rPr>
              <a:t>安装目录下</a:t>
            </a:r>
            <a:endParaRPr lang="zh-CN" altLang="en-US" sz="18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44041" name="矩形 10">
            <a:extLst>
              <a:ext uri="{FF2B5EF4-FFF2-40B4-BE49-F238E27FC236}">
                <a16:creationId xmlns:a16="http://schemas.microsoft.com/office/drawing/2014/main" id="{704EC3C6-6616-408C-828E-2050D3629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314700"/>
            <a:ext cx="157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rgbClr val="FF0000"/>
                </a:solidFill>
                <a:latin typeface="Arial" panose="020B0604020202020204" pitchFamily="34" charset="0"/>
              </a:rPr>
              <a:t>执行安装命令</a:t>
            </a:r>
          </a:p>
        </p:txBody>
      </p:sp>
      <p:sp>
        <p:nvSpPr>
          <p:cNvPr id="44042" name="矩形 11">
            <a:extLst>
              <a:ext uri="{FF2B5EF4-FFF2-40B4-BE49-F238E27FC236}">
                <a16:creationId xmlns:a16="http://schemas.microsoft.com/office/drawing/2014/main" id="{4E8A9597-CAE8-45A3-AF02-9BACCFD90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50" y="5356225"/>
            <a:ext cx="76406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zh-CN" sz="1800" b="1" u="sng">
                <a:solidFill>
                  <a:srgbClr val="FF0000"/>
                </a:solidFill>
                <a:latin typeface="Arial" panose="020B0604020202020204" pitchFamily="34" charset="0"/>
              </a:rPr>
              <a:t>如需卸载</a:t>
            </a:r>
            <a:r>
              <a:rPr lang="en-US" altLang="zh-CN" sz="1800" b="1" u="sng">
                <a:solidFill>
                  <a:srgbClr val="FF0000"/>
                </a:solidFill>
                <a:latin typeface="Arial" panose="020B0604020202020204" pitchFamily="34" charset="0"/>
              </a:rPr>
              <a:t>Apache</a:t>
            </a:r>
            <a:r>
              <a:rPr lang="zh-CN" altLang="zh-CN" sz="1800" b="1" u="sng">
                <a:solidFill>
                  <a:srgbClr val="FF0000"/>
                </a:solidFill>
                <a:latin typeface="Arial" panose="020B0604020202020204" pitchFamily="34" charset="0"/>
              </a:rPr>
              <a:t>服务，使用“</a:t>
            </a:r>
            <a:r>
              <a:rPr lang="en-US" altLang="zh-CN" sz="1800" b="1" u="sng">
                <a:solidFill>
                  <a:srgbClr val="FF0000"/>
                </a:solidFill>
                <a:latin typeface="Arial" panose="020B0604020202020204" pitchFamily="34" charset="0"/>
              </a:rPr>
              <a:t>httpd.exe -k uninstall</a:t>
            </a:r>
            <a:r>
              <a:rPr lang="zh-CN" altLang="zh-CN" sz="1800" b="1" u="sng">
                <a:solidFill>
                  <a:srgbClr val="FF0000"/>
                </a:solidFill>
                <a:latin typeface="Arial" panose="020B0604020202020204" pitchFamily="34" charset="0"/>
              </a:rPr>
              <a:t>”命令进行卸载。</a:t>
            </a:r>
            <a:endParaRPr lang="zh-CN" altLang="en-US" sz="1800" b="1" u="sng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8" name="组合 2">
            <a:extLst>
              <a:ext uri="{FF2B5EF4-FFF2-40B4-BE49-F238E27FC236}">
                <a16:creationId xmlns:a16="http://schemas.microsoft.com/office/drawing/2014/main" id="{6CA76D57-3B3D-4D26-A6D6-6945732BE8ED}"/>
              </a:ext>
            </a:extLst>
          </p:cNvPr>
          <p:cNvGrpSpPr>
            <a:grpSpLocks/>
          </p:cNvGrpSpPr>
          <p:nvPr/>
        </p:nvGrpSpPr>
        <p:grpSpPr bwMode="auto">
          <a:xfrm>
            <a:off x="809625" y="2065338"/>
            <a:ext cx="7267575" cy="2365375"/>
            <a:chOff x="808892" y="2065148"/>
            <a:chExt cx="7268308" cy="2366175"/>
          </a:xfrm>
        </p:grpSpPr>
        <p:sp>
          <p:nvSpPr>
            <p:cNvPr id="45063" name="矩形 11">
              <a:extLst>
                <a:ext uri="{FF2B5EF4-FFF2-40B4-BE49-F238E27FC236}">
                  <a16:creationId xmlns:a16="http://schemas.microsoft.com/office/drawing/2014/main" id="{3CE7024C-F6F8-4D37-A255-2E36C5D9C6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892" y="2065148"/>
              <a:ext cx="7268308" cy="2366175"/>
            </a:xfrm>
            <a:prstGeom prst="rect">
              <a:avLst/>
            </a:prstGeom>
            <a:solidFill>
              <a:srgbClr val="003F75"/>
            </a:solidFill>
            <a:ln w="12700" algn="ctr">
              <a:solidFill>
                <a:srgbClr val="596B9D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120000"/>
                </a:lnSpc>
                <a:spcBef>
                  <a:spcPts val="10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5064" name="矩形 12">
              <a:extLst>
                <a:ext uri="{FF2B5EF4-FFF2-40B4-BE49-F238E27FC236}">
                  <a16:creationId xmlns:a16="http://schemas.microsoft.com/office/drawing/2014/main" id="{3FC5520A-7AA7-4256-A19E-17BB0C4EF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309" y="2328197"/>
              <a:ext cx="6646985" cy="1666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ts val="10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pPr eaLnBrk="1" hangingPunct="1">
                <a:lnSpc>
                  <a:spcPct val="2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>
                  <a:solidFill>
                    <a:schemeClr val="bg1"/>
                  </a:solidFill>
                  <a:latin typeface="Arial" panose="020B0604020202020204" pitchFamily="34" charset="0"/>
                </a:rPr>
                <a:t>net start Apache2.4	# </a:t>
              </a:r>
              <a:r>
                <a:rPr lang="zh-CN" altLang="en-US" sz="1800" b="1">
                  <a:solidFill>
                    <a:schemeClr val="bg1"/>
                  </a:solidFill>
                  <a:latin typeface="Arial" panose="020B0604020202020204" pitchFamily="34" charset="0"/>
                </a:rPr>
                <a:t>启动“</a:t>
              </a:r>
              <a:r>
                <a:rPr lang="en-US" altLang="zh-CN" sz="1800" b="1">
                  <a:solidFill>
                    <a:schemeClr val="bg1"/>
                  </a:solidFill>
                  <a:latin typeface="Arial" panose="020B0604020202020204" pitchFamily="34" charset="0"/>
                </a:rPr>
                <a:t>Apache2.4”</a:t>
              </a:r>
              <a:r>
                <a:rPr lang="zh-CN" altLang="en-US" sz="1800" b="1">
                  <a:solidFill>
                    <a:schemeClr val="bg1"/>
                  </a:solidFill>
                  <a:latin typeface="Arial" panose="020B0604020202020204" pitchFamily="34" charset="0"/>
                </a:rPr>
                <a:t>服务</a:t>
              </a:r>
            </a:p>
            <a:p>
              <a:pPr eaLnBrk="1" hangingPunct="1">
                <a:lnSpc>
                  <a:spcPct val="2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>
                  <a:solidFill>
                    <a:schemeClr val="bg1"/>
                  </a:solidFill>
                  <a:latin typeface="Arial" panose="020B0604020202020204" pitchFamily="34" charset="0"/>
                </a:rPr>
                <a:t>net stop Apache2.4	# </a:t>
              </a:r>
              <a:r>
                <a:rPr lang="zh-CN" altLang="en-US" sz="1800" b="1">
                  <a:solidFill>
                    <a:schemeClr val="bg1"/>
                  </a:solidFill>
                  <a:latin typeface="Arial" panose="020B0604020202020204" pitchFamily="34" charset="0"/>
                </a:rPr>
                <a:t>停止“</a:t>
              </a:r>
              <a:r>
                <a:rPr lang="en-US" altLang="zh-CN" sz="1800" b="1">
                  <a:solidFill>
                    <a:schemeClr val="bg1"/>
                  </a:solidFill>
                  <a:latin typeface="Arial" panose="020B0604020202020204" pitchFamily="34" charset="0"/>
                </a:rPr>
                <a:t>Apache2.4”</a:t>
              </a:r>
              <a:r>
                <a:rPr lang="zh-CN" altLang="en-US" sz="1800" b="1">
                  <a:solidFill>
                    <a:schemeClr val="bg1"/>
                  </a:solidFill>
                  <a:latin typeface="Arial" panose="020B0604020202020204" pitchFamily="34" charset="0"/>
                </a:rPr>
                <a:t>服务</a:t>
              </a:r>
            </a:p>
            <a:p>
              <a:pPr eaLnBrk="1" hangingPunct="1">
                <a:lnSpc>
                  <a:spcPct val="2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>
                  <a:solidFill>
                    <a:schemeClr val="bg1"/>
                  </a:solidFill>
                  <a:latin typeface="Arial" panose="020B0604020202020204" pitchFamily="34" charset="0"/>
                </a:rPr>
                <a:t>net restart Apache2.4	# </a:t>
              </a:r>
              <a:r>
                <a:rPr lang="zh-CN" altLang="en-US" sz="1800" b="1">
                  <a:solidFill>
                    <a:schemeClr val="bg1"/>
                  </a:solidFill>
                  <a:latin typeface="Arial" panose="020B0604020202020204" pitchFamily="34" charset="0"/>
                </a:rPr>
                <a:t>重新启动“</a:t>
              </a:r>
              <a:r>
                <a:rPr lang="en-US" altLang="zh-CN" sz="1800" b="1">
                  <a:solidFill>
                    <a:schemeClr val="bg1"/>
                  </a:solidFill>
                  <a:latin typeface="Arial" panose="020B0604020202020204" pitchFamily="34" charset="0"/>
                </a:rPr>
                <a:t>Apache2.4”</a:t>
              </a:r>
              <a:r>
                <a:rPr lang="zh-CN" altLang="en-US" sz="1800" b="1">
                  <a:solidFill>
                    <a:schemeClr val="bg1"/>
                  </a:solidFill>
                  <a:latin typeface="Arial" panose="020B0604020202020204" pitchFamily="34" charset="0"/>
                </a:rPr>
                <a:t>服务</a:t>
              </a:r>
            </a:p>
          </p:txBody>
        </p:sp>
      </p:grpSp>
      <p:sp>
        <p:nvSpPr>
          <p:cNvPr id="27651" name="标题 1">
            <a:extLst>
              <a:ext uri="{FF2B5EF4-FFF2-40B4-BE49-F238E27FC236}">
                <a16:creationId xmlns:a16="http://schemas.microsoft.com/office/drawing/2014/main" id="{F94DB730-B14D-4751-A1E2-947F25137CF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1.2 PHP</a:t>
            </a:r>
            <a:r>
              <a:rPr lang="zh-CN" altLang="en-US"/>
              <a:t>开发环境搭建</a:t>
            </a:r>
          </a:p>
        </p:txBody>
      </p:sp>
      <p:sp>
        <p:nvSpPr>
          <p:cNvPr id="4" name="矩形 38">
            <a:extLst>
              <a:ext uri="{FF2B5EF4-FFF2-40B4-BE49-F238E27FC236}">
                <a16:creationId xmlns:a16="http://schemas.microsoft.com/office/drawing/2014/main" id="{0E379ED7-C4FC-4A64-9F3F-C02F677AA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Apache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的安装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C96A0A79-DFD8-4471-A657-FBBC07B11D8B}"/>
              </a:ext>
            </a:extLst>
          </p:cNvPr>
          <p:cNvSpPr/>
          <p:nvPr/>
        </p:nvSpPr>
        <p:spPr>
          <a:xfrm>
            <a:off x="3494088" y="1770063"/>
            <a:ext cx="3962400" cy="558800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⑤ 启动</a:t>
            </a:r>
            <a:r>
              <a:rPr lang="en-US" altLang="zh-CN" dirty="0">
                <a:solidFill>
                  <a:schemeClr val="tx1"/>
                </a:solidFill>
              </a:rPr>
              <a:t>Apache</a:t>
            </a:r>
            <a:r>
              <a:rPr lang="zh-CN" altLang="en-US" dirty="0">
                <a:solidFill>
                  <a:schemeClr val="tx1"/>
                </a:solidFill>
              </a:rPr>
              <a:t>服务</a:t>
            </a:r>
            <a:r>
              <a:rPr lang="en-US" altLang="zh-CN" dirty="0">
                <a:solidFill>
                  <a:schemeClr val="tx1"/>
                </a:solidFill>
              </a:rPr>
              <a:t>——</a:t>
            </a:r>
            <a:r>
              <a:rPr lang="zh-CN" altLang="en-US" b="1" u="sng" dirty="0">
                <a:solidFill>
                  <a:srgbClr val="0070C0"/>
                </a:solidFill>
              </a:rPr>
              <a:t>方式一</a:t>
            </a:r>
          </a:p>
        </p:txBody>
      </p:sp>
      <p:pic>
        <p:nvPicPr>
          <p:cNvPr id="45062" name="图片 1">
            <a:extLst>
              <a:ext uri="{FF2B5EF4-FFF2-40B4-BE49-F238E27FC236}">
                <a16:creationId xmlns:a16="http://schemas.microsoft.com/office/drawing/2014/main" id="{4E159568-08D6-41AB-BAC0-0A0F9FF86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975" y="4152900"/>
            <a:ext cx="4573588" cy="187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82" name="组合 2">
            <a:extLst>
              <a:ext uri="{FF2B5EF4-FFF2-40B4-BE49-F238E27FC236}">
                <a16:creationId xmlns:a16="http://schemas.microsoft.com/office/drawing/2014/main" id="{858FBF00-873B-4339-B670-3E99A2620C97}"/>
              </a:ext>
            </a:extLst>
          </p:cNvPr>
          <p:cNvGrpSpPr>
            <a:grpSpLocks/>
          </p:cNvGrpSpPr>
          <p:nvPr/>
        </p:nvGrpSpPr>
        <p:grpSpPr bwMode="auto">
          <a:xfrm>
            <a:off x="809625" y="2065338"/>
            <a:ext cx="7267575" cy="2365375"/>
            <a:chOff x="808892" y="2065148"/>
            <a:chExt cx="7268308" cy="2366175"/>
          </a:xfrm>
        </p:grpSpPr>
        <p:sp>
          <p:nvSpPr>
            <p:cNvPr id="46087" name="矩形 11">
              <a:extLst>
                <a:ext uri="{FF2B5EF4-FFF2-40B4-BE49-F238E27FC236}">
                  <a16:creationId xmlns:a16="http://schemas.microsoft.com/office/drawing/2014/main" id="{A5479EF2-F372-4B1C-907C-C4CB91A765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892" y="2065148"/>
              <a:ext cx="7268308" cy="2366175"/>
            </a:xfrm>
            <a:prstGeom prst="rect">
              <a:avLst/>
            </a:prstGeom>
            <a:solidFill>
              <a:srgbClr val="003F75"/>
            </a:solidFill>
            <a:ln w="12700" algn="ctr">
              <a:solidFill>
                <a:srgbClr val="596B9D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120000"/>
                </a:lnSpc>
                <a:spcBef>
                  <a:spcPts val="10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6088" name="矩形 12">
              <a:extLst>
                <a:ext uri="{FF2B5EF4-FFF2-40B4-BE49-F238E27FC236}">
                  <a16:creationId xmlns:a16="http://schemas.microsoft.com/office/drawing/2014/main" id="{5D996BA0-7B58-4B9B-B273-760A24982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309" y="2328197"/>
              <a:ext cx="6646985" cy="1666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5750" indent="-285750">
                <a:lnSpc>
                  <a:spcPct val="120000"/>
                </a:lnSpc>
                <a:spcBef>
                  <a:spcPts val="10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pPr eaLnBrk="1" hangingPunct="1">
                <a:lnSpc>
                  <a:spcPct val="200000"/>
                </a:lnSpc>
                <a:spcBef>
                  <a:spcPct val="0"/>
                </a:spcBef>
                <a:buClrTx/>
                <a:buFont typeface="Wingdings" panose="05000000000000000000" pitchFamily="2" charset="2"/>
                <a:buChar char="ü"/>
              </a:pPr>
              <a:r>
                <a:rPr lang="zh-CN" altLang="en-US" sz="1800" b="1">
                  <a:solidFill>
                    <a:schemeClr val="bg1"/>
                  </a:solidFill>
                  <a:latin typeface="Arial" panose="020B0604020202020204" pitchFamily="34" charset="0"/>
                </a:rPr>
                <a:t>打开</a:t>
              </a:r>
              <a:r>
                <a:rPr lang="en-US" altLang="zh-CN" sz="1800" b="1">
                  <a:solidFill>
                    <a:schemeClr val="bg1"/>
                  </a:solidFill>
                  <a:latin typeface="Arial" panose="020B0604020202020204" pitchFamily="34" charset="0"/>
                </a:rPr>
                <a:t>Apache</a:t>
              </a:r>
              <a:r>
                <a:rPr lang="zh-CN" altLang="en-US" sz="1800" b="1">
                  <a:solidFill>
                    <a:schemeClr val="bg1"/>
                  </a:solidFill>
                  <a:latin typeface="Arial" panose="020B0604020202020204" pitchFamily="34" charset="0"/>
                </a:rPr>
                <a:t>的服务监视工具“</a:t>
              </a:r>
              <a:r>
                <a:rPr lang="en-US" altLang="zh-CN" sz="1800" b="1">
                  <a:solidFill>
                    <a:schemeClr val="bg1"/>
                  </a:solidFill>
                  <a:latin typeface="Arial" panose="020B0604020202020204" pitchFamily="34" charset="0"/>
                </a:rPr>
                <a:t>bin\ApacheMonitor.exe”</a:t>
              </a:r>
            </a:p>
            <a:p>
              <a:pPr eaLnBrk="1" hangingPunct="1">
                <a:lnSpc>
                  <a:spcPct val="200000"/>
                </a:lnSpc>
                <a:spcBef>
                  <a:spcPct val="0"/>
                </a:spcBef>
                <a:buClrTx/>
                <a:buFont typeface="Wingdings" panose="05000000000000000000" pitchFamily="2" charset="2"/>
                <a:buChar char="ü"/>
              </a:pPr>
              <a:r>
                <a:rPr lang="zh-CN" altLang="en-US" sz="1800" b="1">
                  <a:solidFill>
                    <a:schemeClr val="bg1"/>
                  </a:solidFill>
                  <a:latin typeface="Arial" panose="020B0604020202020204" pitchFamily="34" charset="0"/>
                </a:rPr>
                <a:t>在</a:t>
              </a:r>
              <a:r>
                <a:rPr lang="en-US" altLang="zh-CN" sz="1800" b="1">
                  <a:solidFill>
                    <a:schemeClr val="bg1"/>
                  </a:solidFill>
                  <a:latin typeface="Arial" panose="020B0604020202020204" pitchFamily="34" charset="0"/>
                </a:rPr>
                <a:t>Windows</a:t>
              </a:r>
              <a:r>
                <a:rPr lang="zh-CN" altLang="en-US" sz="1800" b="1">
                  <a:solidFill>
                    <a:schemeClr val="bg1"/>
                  </a:solidFill>
                  <a:latin typeface="Arial" panose="020B0604020202020204" pitchFamily="34" charset="0"/>
                </a:rPr>
                <a:t>系统任务栏右下角状态栏会出现</a:t>
              </a:r>
              <a:r>
                <a:rPr lang="en-US" altLang="zh-CN" sz="1800" b="1">
                  <a:solidFill>
                    <a:schemeClr val="bg1"/>
                  </a:solidFill>
                  <a:latin typeface="Arial" panose="020B0604020202020204" pitchFamily="34" charset="0"/>
                </a:rPr>
                <a:t>Apache</a:t>
              </a:r>
              <a:r>
                <a:rPr lang="zh-CN" altLang="en-US" sz="1800" b="1">
                  <a:solidFill>
                    <a:schemeClr val="bg1"/>
                  </a:solidFill>
                  <a:latin typeface="Arial" panose="020B0604020202020204" pitchFamily="34" charset="0"/>
                </a:rPr>
                <a:t>的小图标管理工具，在图标上单击鼠标左键可以弹出控制菜单</a:t>
              </a:r>
            </a:p>
          </p:txBody>
        </p:sp>
      </p:grpSp>
      <p:sp>
        <p:nvSpPr>
          <p:cNvPr id="28675" name="标题 1">
            <a:extLst>
              <a:ext uri="{FF2B5EF4-FFF2-40B4-BE49-F238E27FC236}">
                <a16:creationId xmlns:a16="http://schemas.microsoft.com/office/drawing/2014/main" id="{18768CA9-8350-4117-8200-DC83F300DB4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1.2 PHP</a:t>
            </a:r>
            <a:r>
              <a:rPr lang="zh-CN" altLang="en-US"/>
              <a:t>开发环境搭建</a:t>
            </a:r>
          </a:p>
        </p:txBody>
      </p:sp>
      <p:sp>
        <p:nvSpPr>
          <p:cNvPr id="4" name="矩形 38">
            <a:extLst>
              <a:ext uri="{FF2B5EF4-FFF2-40B4-BE49-F238E27FC236}">
                <a16:creationId xmlns:a16="http://schemas.microsoft.com/office/drawing/2014/main" id="{80261028-A74D-4527-9C0F-E275865C6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Apache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的安装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46CFCD22-4005-4B46-8E7D-16E23D98F4F0}"/>
              </a:ext>
            </a:extLst>
          </p:cNvPr>
          <p:cNvSpPr/>
          <p:nvPr/>
        </p:nvSpPr>
        <p:spPr>
          <a:xfrm>
            <a:off x="3494088" y="1770063"/>
            <a:ext cx="3962400" cy="558800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⑤ 启动</a:t>
            </a:r>
            <a:r>
              <a:rPr lang="en-US" altLang="zh-CN" dirty="0">
                <a:solidFill>
                  <a:schemeClr val="tx1"/>
                </a:solidFill>
              </a:rPr>
              <a:t>Apache</a:t>
            </a:r>
            <a:r>
              <a:rPr lang="zh-CN" altLang="en-US" dirty="0">
                <a:solidFill>
                  <a:schemeClr val="tx1"/>
                </a:solidFill>
              </a:rPr>
              <a:t>服务</a:t>
            </a:r>
            <a:r>
              <a:rPr lang="en-US" altLang="zh-CN" dirty="0">
                <a:solidFill>
                  <a:schemeClr val="tx1"/>
                </a:solidFill>
              </a:rPr>
              <a:t>——</a:t>
            </a:r>
            <a:r>
              <a:rPr lang="zh-CN" altLang="en-US" b="1" u="sng" dirty="0">
                <a:solidFill>
                  <a:srgbClr val="0070C0"/>
                </a:solidFill>
              </a:rPr>
              <a:t>方式二</a:t>
            </a:r>
          </a:p>
        </p:txBody>
      </p:sp>
      <p:pic>
        <p:nvPicPr>
          <p:cNvPr id="46086" name="Picture 2" descr="2">
            <a:extLst>
              <a:ext uri="{FF2B5EF4-FFF2-40B4-BE49-F238E27FC236}">
                <a16:creationId xmlns:a16="http://schemas.microsoft.com/office/drawing/2014/main" id="{577F96E2-C49E-4C6B-9144-B4CA785A2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013" y="4141788"/>
            <a:ext cx="3457575" cy="148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 descr="无标的风格地方题">
            <a:extLst>
              <a:ext uri="{FF2B5EF4-FFF2-40B4-BE49-F238E27FC236}">
                <a16:creationId xmlns:a16="http://schemas.microsoft.com/office/drawing/2014/main" id="{661A4BE2-88BB-431F-8758-702836D96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363" y="2433638"/>
            <a:ext cx="336232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标题 1">
            <a:extLst>
              <a:ext uri="{FF2B5EF4-FFF2-40B4-BE49-F238E27FC236}">
                <a16:creationId xmlns:a16="http://schemas.microsoft.com/office/drawing/2014/main" id="{D1C20856-F012-4A1C-A86C-73ADBC2E735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1.2 PHP</a:t>
            </a:r>
            <a:r>
              <a:rPr lang="zh-CN" altLang="en-US"/>
              <a:t>开发环境搭建</a:t>
            </a:r>
          </a:p>
        </p:txBody>
      </p:sp>
      <p:sp>
        <p:nvSpPr>
          <p:cNvPr id="4" name="矩形 38">
            <a:extLst>
              <a:ext uri="{FF2B5EF4-FFF2-40B4-BE49-F238E27FC236}">
                <a16:creationId xmlns:a16="http://schemas.microsoft.com/office/drawing/2014/main" id="{3E803B76-47DE-46BE-B462-66C832C5C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Apache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的安装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A694094D-6B94-4710-ACD3-F9EF7DDD42F9}"/>
              </a:ext>
            </a:extLst>
          </p:cNvPr>
          <p:cNvSpPr/>
          <p:nvPr/>
        </p:nvSpPr>
        <p:spPr>
          <a:xfrm>
            <a:off x="5868988" y="2138363"/>
            <a:ext cx="2216150" cy="558800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⑥ 访问测试</a:t>
            </a:r>
            <a:endParaRPr lang="zh-CN" altLang="en-US" b="1" u="sng" dirty="0">
              <a:solidFill>
                <a:srgbClr val="0070C0"/>
              </a:solidFill>
            </a:endParaRPr>
          </a:p>
        </p:txBody>
      </p:sp>
      <p:sp>
        <p:nvSpPr>
          <p:cNvPr id="47110" name="矩形 2">
            <a:extLst>
              <a:ext uri="{FF2B5EF4-FFF2-40B4-BE49-F238E27FC236}">
                <a16:creationId xmlns:a16="http://schemas.microsoft.com/office/drawing/2014/main" id="{61A1A9B5-F7CD-4304-A593-2B8DA6651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63" y="2643188"/>
            <a:ext cx="4900612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zh-CN" sz="1800">
                <a:latin typeface="Arial" panose="020B0604020202020204" pitchFamily="34" charset="0"/>
              </a:rPr>
              <a:t>通过浏览器访问本机站点</a:t>
            </a:r>
            <a:r>
              <a:rPr lang="en-US" altLang="zh-CN" sz="1800">
                <a:latin typeface="Arial" panose="020B0604020202020204" pitchFamily="34" charset="0"/>
              </a:rPr>
              <a:t>http://localhost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zh-CN" sz="1800">
                <a:latin typeface="Arial" panose="020B0604020202020204" pitchFamily="34" charset="0"/>
              </a:rPr>
              <a:t>“</a:t>
            </a:r>
            <a:r>
              <a:rPr lang="en-US" altLang="zh-CN" sz="1800">
                <a:latin typeface="Arial" panose="020B0604020202020204" pitchFamily="34" charset="0"/>
              </a:rPr>
              <a:t>It works !</a:t>
            </a:r>
            <a:r>
              <a:rPr lang="zh-CN" altLang="zh-CN" sz="1800">
                <a:latin typeface="Arial" panose="020B0604020202020204" pitchFamily="34" charset="0"/>
              </a:rPr>
              <a:t>”是</a:t>
            </a:r>
            <a:r>
              <a:rPr lang="en-US" altLang="zh-CN" sz="1800">
                <a:latin typeface="Arial" panose="020B0604020202020204" pitchFamily="34" charset="0"/>
              </a:rPr>
              <a:t>Apache</a:t>
            </a:r>
            <a:r>
              <a:rPr lang="zh-CN" altLang="zh-CN" sz="1800">
                <a:latin typeface="Arial" panose="020B0604020202020204" pitchFamily="34" charset="0"/>
              </a:rPr>
              <a:t>默认站点下的首页</a:t>
            </a:r>
          </a:p>
        </p:txBody>
      </p:sp>
      <p:sp>
        <p:nvSpPr>
          <p:cNvPr id="47111" name="矩形 4">
            <a:extLst>
              <a:ext uri="{FF2B5EF4-FFF2-40B4-BE49-F238E27FC236}">
                <a16:creationId xmlns:a16="http://schemas.microsoft.com/office/drawing/2014/main" id="{6B38D2F6-1D71-4291-B002-E37DE133F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50" y="4678363"/>
            <a:ext cx="88090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zh-CN" sz="1800" b="1" u="sng">
                <a:solidFill>
                  <a:srgbClr val="0070C0"/>
                </a:solidFill>
                <a:latin typeface="Arial" panose="020B0604020202020204" pitchFamily="34" charset="0"/>
              </a:rPr>
              <a:t>读者也可将其他网页放到“</a:t>
            </a:r>
            <a:r>
              <a:rPr lang="en-US" altLang="zh-CN" sz="1800" b="1" u="sng">
                <a:solidFill>
                  <a:srgbClr val="0070C0"/>
                </a:solidFill>
                <a:latin typeface="Arial" panose="020B0604020202020204" pitchFamily="34" charset="0"/>
              </a:rPr>
              <a:t>htdocs</a:t>
            </a:r>
            <a:r>
              <a:rPr lang="zh-CN" altLang="zh-CN" sz="1800" b="1" u="sng">
                <a:solidFill>
                  <a:srgbClr val="0070C0"/>
                </a:solidFill>
                <a:latin typeface="Arial" panose="020B0604020202020204" pitchFamily="34" charset="0"/>
              </a:rPr>
              <a:t>”下，通过“</a:t>
            </a:r>
            <a:r>
              <a:rPr lang="en-US" altLang="zh-CN" sz="1800" b="1" u="sng">
                <a:solidFill>
                  <a:srgbClr val="0070C0"/>
                </a:solidFill>
                <a:latin typeface="Arial" panose="020B0604020202020204" pitchFamily="34" charset="0"/>
              </a:rPr>
              <a:t>http://localhost/</a:t>
            </a:r>
            <a:r>
              <a:rPr lang="zh-CN" altLang="zh-CN" sz="1800" b="1" u="sng">
                <a:solidFill>
                  <a:srgbClr val="0070C0"/>
                </a:solidFill>
                <a:latin typeface="Arial" panose="020B0604020202020204" pitchFamily="34" charset="0"/>
              </a:rPr>
              <a:t>网页文件名”访问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>
            <a:extLst>
              <a:ext uri="{FF2B5EF4-FFF2-40B4-BE49-F238E27FC236}">
                <a16:creationId xmlns:a16="http://schemas.microsoft.com/office/drawing/2014/main" id="{EB09C33C-6496-443E-8DC8-9D09ED68257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1.2 PHP</a:t>
            </a:r>
            <a:r>
              <a:rPr lang="zh-CN" altLang="en-US"/>
              <a:t>开发环境搭建</a:t>
            </a:r>
          </a:p>
        </p:txBody>
      </p:sp>
      <p:sp>
        <p:nvSpPr>
          <p:cNvPr id="4" name="矩形 38">
            <a:extLst>
              <a:ext uri="{FF2B5EF4-FFF2-40B4-BE49-F238E27FC236}">
                <a16:creationId xmlns:a16="http://schemas.microsoft.com/office/drawing/2014/main" id="{56C6DD4F-097A-46A4-A2CD-CA8E5242B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  <a:defRPr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的安装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132" name="矩形 5">
            <a:extLst>
              <a:ext uri="{FF2B5EF4-FFF2-40B4-BE49-F238E27FC236}">
                <a16:creationId xmlns:a16="http://schemas.microsoft.com/office/drawing/2014/main" id="{47ED5425-4E92-4332-A429-00AA5EB7A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1947863"/>
            <a:ext cx="8402638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u"/>
            </a:pPr>
            <a:r>
              <a:rPr lang="zh-CN" altLang="en-US" sz="1800">
                <a:latin typeface="Arial" panose="020B0604020202020204" pitchFamily="34" charset="0"/>
              </a:rPr>
              <a:t>安装</a:t>
            </a:r>
            <a:r>
              <a:rPr lang="en-US" altLang="zh-CN" sz="1800">
                <a:latin typeface="Arial" panose="020B0604020202020204" pitchFamily="34" charset="0"/>
              </a:rPr>
              <a:t>Apache</a:t>
            </a:r>
            <a:r>
              <a:rPr lang="zh-CN" altLang="en-US" sz="1800">
                <a:latin typeface="Arial" panose="020B0604020202020204" pitchFamily="34" charset="0"/>
              </a:rPr>
              <a:t>之后，开始安装</a:t>
            </a:r>
            <a:r>
              <a:rPr lang="en-US" altLang="zh-CN" sz="1800">
                <a:latin typeface="Arial" panose="020B0604020202020204" pitchFamily="34" charset="0"/>
              </a:rPr>
              <a:t>PHP</a:t>
            </a:r>
            <a:r>
              <a:rPr lang="zh-CN" altLang="en-US" sz="1800">
                <a:latin typeface="Arial" panose="020B0604020202020204" pitchFamily="34" charset="0"/>
              </a:rPr>
              <a:t>模块，它是开发和运行</a:t>
            </a:r>
            <a:r>
              <a:rPr lang="en-US" altLang="zh-CN" sz="1800" b="1" u="sng">
                <a:solidFill>
                  <a:srgbClr val="0070C0"/>
                </a:solidFill>
                <a:latin typeface="Arial" panose="020B0604020202020204" pitchFamily="34" charset="0"/>
              </a:rPr>
              <a:t>PHP</a:t>
            </a:r>
            <a:r>
              <a:rPr lang="zh-CN" altLang="en-US" sz="1800" b="1" u="sng">
                <a:solidFill>
                  <a:srgbClr val="0070C0"/>
                </a:solidFill>
                <a:latin typeface="Arial" panose="020B0604020202020204" pitchFamily="34" charset="0"/>
              </a:rPr>
              <a:t>脚本的核心</a:t>
            </a:r>
            <a:r>
              <a:rPr lang="zh-CN" altLang="en-US" sz="1800">
                <a:latin typeface="Arial" panose="020B0604020202020204" pitchFamily="34" charset="0"/>
              </a:rPr>
              <a:t>。</a:t>
            </a:r>
            <a:endParaRPr lang="en-US" altLang="zh-CN" sz="1800">
              <a:latin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u"/>
            </a:pPr>
            <a:r>
              <a:rPr lang="zh-CN" altLang="en-US" sz="1800">
                <a:latin typeface="Arial" panose="020B0604020202020204" pitchFamily="34" charset="0"/>
              </a:rPr>
              <a:t>在</a:t>
            </a:r>
            <a:r>
              <a:rPr lang="en-US" altLang="zh-CN" sz="1800">
                <a:latin typeface="Arial" panose="020B0604020202020204" pitchFamily="34" charset="0"/>
              </a:rPr>
              <a:t>Windows</a:t>
            </a:r>
            <a:r>
              <a:rPr lang="zh-CN" altLang="en-US" sz="1800">
                <a:latin typeface="Arial" panose="020B0604020202020204" pitchFamily="34" charset="0"/>
              </a:rPr>
              <a:t>中，</a:t>
            </a:r>
            <a:r>
              <a:rPr lang="en-US" altLang="zh-CN" sz="1800">
                <a:latin typeface="Arial" panose="020B0604020202020204" pitchFamily="34" charset="0"/>
              </a:rPr>
              <a:t>PHP</a:t>
            </a:r>
            <a:r>
              <a:rPr lang="zh-CN" altLang="en-US" sz="1800">
                <a:latin typeface="Arial" panose="020B0604020202020204" pitchFamily="34" charset="0"/>
              </a:rPr>
              <a:t>有两种安装方式：</a:t>
            </a:r>
            <a:r>
              <a:rPr lang="zh-CN" altLang="en-US" sz="1800" b="1" u="sng">
                <a:solidFill>
                  <a:srgbClr val="0070C0"/>
                </a:solidFill>
                <a:latin typeface="Arial" panose="020B0604020202020204" pitchFamily="34" charset="0"/>
              </a:rPr>
              <a:t>一种方式</a:t>
            </a:r>
            <a:r>
              <a:rPr lang="zh-CN" altLang="en-US" sz="1800">
                <a:latin typeface="Arial" panose="020B0604020202020204" pitchFamily="34" charset="0"/>
              </a:rPr>
              <a:t>是使用</a:t>
            </a:r>
            <a:r>
              <a:rPr lang="en-US" altLang="zh-CN" sz="1800">
                <a:latin typeface="Arial" panose="020B0604020202020204" pitchFamily="34" charset="0"/>
              </a:rPr>
              <a:t>CGI</a:t>
            </a:r>
            <a:r>
              <a:rPr lang="zh-CN" altLang="en-US" sz="1800">
                <a:latin typeface="Arial" panose="020B0604020202020204" pitchFamily="34" charset="0"/>
              </a:rPr>
              <a:t>应用程序；</a:t>
            </a:r>
            <a:r>
              <a:rPr lang="zh-CN" altLang="en-US" sz="1800" b="1" u="sng">
                <a:solidFill>
                  <a:srgbClr val="0070C0"/>
                </a:solidFill>
                <a:latin typeface="Arial" panose="020B0604020202020204" pitchFamily="34" charset="0"/>
              </a:rPr>
              <a:t>另一种方式</a:t>
            </a:r>
            <a:r>
              <a:rPr lang="zh-CN" altLang="en-US" sz="1800">
                <a:latin typeface="Arial" panose="020B0604020202020204" pitchFamily="34" charset="0"/>
              </a:rPr>
              <a:t>是作为</a:t>
            </a:r>
            <a:r>
              <a:rPr lang="en-US" altLang="zh-CN" sz="1800">
                <a:latin typeface="Arial" panose="020B0604020202020204" pitchFamily="34" charset="0"/>
              </a:rPr>
              <a:t>Apache</a:t>
            </a:r>
            <a:r>
              <a:rPr lang="zh-CN" altLang="en-US" sz="1800">
                <a:latin typeface="Arial" panose="020B0604020202020204" pitchFamily="34" charset="0"/>
              </a:rPr>
              <a:t>模块使用。</a:t>
            </a:r>
            <a:endParaRPr lang="en-US" altLang="zh-CN" sz="1800">
              <a:latin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u"/>
            </a:pPr>
            <a:r>
              <a:rPr lang="zh-CN" altLang="en-US" sz="1800">
                <a:latin typeface="Arial" panose="020B0604020202020204" pitchFamily="34" charset="0"/>
              </a:rPr>
              <a:t>接下来，讲解</a:t>
            </a:r>
            <a:r>
              <a:rPr lang="en-US" altLang="zh-CN" sz="1800">
                <a:latin typeface="Arial" panose="020B0604020202020204" pitchFamily="34" charset="0"/>
              </a:rPr>
              <a:t>PHP</a:t>
            </a:r>
            <a:r>
              <a:rPr lang="zh-CN" altLang="en-US" sz="1800">
                <a:latin typeface="Arial" panose="020B0604020202020204" pitchFamily="34" charset="0"/>
              </a:rPr>
              <a:t>作为</a:t>
            </a:r>
            <a:r>
              <a:rPr lang="en-US" altLang="zh-CN" sz="1800">
                <a:latin typeface="Arial" panose="020B0604020202020204" pitchFamily="34" charset="0"/>
              </a:rPr>
              <a:t>Apache</a:t>
            </a:r>
            <a:r>
              <a:rPr lang="zh-CN" altLang="en-US" sz="1800">
                <a:latin typeface="Arial" panose="020B0604020202020204" pitchFamily="34" charset="0"/>
              </a:rPr>
              <a:t>模块的安装方式。</a:t>
            </a:r>
            <a:endParaRPr lang="en-US" altLang="zh-CN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 descr="asdasd2323">
            <a:extLst>
              <a:ext uri="{FF2B5EF4-FFF2-40B4-BE49-F238E27FC236}">
                <a16:creationId xmlns:a16="http://schemas.microsoft.com/office/drawing/2014/main" id="{CFC5F0CA-6BBE-4A23-BEF7-85101EE83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" y="2293938"/>
            <a:ext cx="7496175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标题 1">
            <a:extLst>
              <a:ext uri="{FF2B5EF4-FFF2-40B4-BE49-F238E27FC236}">
                <a16:creationId xmlns:a16="http://schemas.microsoft.com/office/drawing/2014/main" id="{2053719C-0CF3-496C-A9EF-5076674B9FF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1.2 PHP</a:t>
            </a:r>
            <a:r>
              <a:rPr lang="zh-CN" altLang="en-US"/>
              <a:t>开发环境搭建</a:t>
            </a:r>
          </a:p>
        </p:txBody>
      </p:sp>
      <p:sp>
        <p:nvSpPr>
          <p:cNvPr id="4" name="矩形 38">
            <a:extLst>
              <a:ext uri="{FF2B5EF4-FFF2-40B4-BE49-F238E27FC236}">
                <a16:creationId xmlns:a16="http://schemas.microsoft.com/office/drawing/2014/main" id="{51749E0C-9F8C-495E-B723-CF1183B028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  <a:defRPr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的安装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66BBA65A-E185-4A4D-8FD7-715D0F78592D}"/>
              </a:ext>
            </a:extLst>
          </p:cNvPr>
          <p:cNvSpPr/>
          <p:nvPr/>
        </p:nvSpPr>
        <p:spPr>
          <a:xfrm>
            <a:off x="5111750" y="2014538"/>
            <a:ext cx="1922463" cy="558800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① 获取</a:t>
            </a:r>
            <a:r>
              <a:rPr lang="en-US" altLang="zh-CN" dirty="0">
                <a:solidFill>
                  <a:schemeClr val="tx1"/>
                </a:solidFill>
              </a:rPr>
              <a:t>PHP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158" name="矩形 2">
            <a:extLst>
              <a:ext uri="{FF2B5EF4-FFF2-40B4-BE49-F238E27FC236}">
                <a16:creationId xmlns:a16="http://schemas.microsoft.com/office/drawing/2014/main" id="{DF18A594-D973-4FA9-B2A0-C56156C56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00" y="5307013"/>
            <a:ext cx="4213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zh-CN" sz="1800" b="1" u="sng">
                <a:solidFill>
                  <a:srgbClr val="FF0000"/>
                </a:solidFill>
                <a:latin typeface="Arial" panose="020B0604020202020204" pitchFamily="34" charset="0"/>
              </a:rPr>
              <a:t>选择</a:t>
            </a:r>
            <a:r>
              <a:rPr lang="en-US" altLang="zh-CN" sz="1800" b="1" u="sng">
                <a:solidFill>
                  <a:srgbClr val="FF0000"/>
                </a:solidFill>
                <a:latin typeface="Arial" panose="020B0604020202020204" pitchFamily="34" charset="0"/>
              </a:rPr>
              <a:t>7.1</a:t>
            </a:r>
            <a:r>
              <a:rPr lang="zh-CN" altLang="en-US" sz="1800" b="1" u="sng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zh-CN" altLang="zh-CN" sz="1800" b="1" u="sng">
                <a:solidFill>
                  <a:srgbClr val="FF0000"/>
                </a:solidFill>
                <a:latin typeface="Arial" panose="020B0604020202020204" pitchFamily="34" charset="0"/>
              </a:rPr>
              <a:t>“</a:t>
            </a:r>
            <a:r>
              <a:rPr lang="en-US" altLang="zh-CN" sz="1800" b="1" u="sng">
                <a:solidFill>
                  <a:srgbClr val="FF0000"/>
                </a:solidFill>
                <a:latin typeface="Arial" panose="020B0604020202020204" pitchFamily="34" charset="0"/>
              </a:rPr>
              <a:t>Thread Safe</a:t>
            </a:r>
            <a:r>
              <a:rPr lang="zh-CN" altLang="zh-CN" sz="1800" b="1" u="sng">
                <a:solidFill>
                  <a:srgbClr val="FF0000"/>
                </a:solidFill>
                <a:latin typeface="Arial" panose="020B0604020202020204" pitchFamily="34" charset="0"/>
              </a:rPr>
              <a:t>”线程安全版本</a:t>
            </a:r>
            <a:endParaRPr lang="zh-CN" altLang="en-US" sz="1800" b="1" u="sng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 descr="无fdgdfgdfgdfg标题">
            <a:extLst>
              <a:ext uri="{FF2B5EF4-FFF2-40B4-BE49-F238E27FC236}">
                <a16:creationId xmlns:a16="http://schemas.microsoft.com/office/drawing/2014/main" id="{9562E609-CEE2-4956-A6B0-9F982C7E8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638" y="1922463"/>
            <a:ext cx="3960812" cy="303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标题 1">
            <a:extLst>
              <a:ext uri="{FF2B5EF4-FFF2-40B4-BE49-F238E27FC236}">
                <a16:creationId xmlns:a16="http://schemas.microsoft.com/office/drawing/2014/main" id="{372BCF9D-28CE-41EF-A7D8-069433BF463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1.2 PHP</a:t>
            </a:r>
            <a:r>
              <a:rPr lang="zh-CN" altLang="en-US"/>
              <a:t>开发环境搭建</a:t>
            </a:r>
          </a:p>
        </p:txBody>
      </p:sp>
      <p:sp>
        <p:nvSpPr>
          <p:cNvPr id="4" name="矩形 38">
            <a:extLst>
              <a:ext uri="{FF2B5EF4-FFF2-40B4-BE49-F238E27FC236}">
                <a16:creationId xmlns:a16="http://schemas.microsoft.com/office/drawing/2014/main" id="{B5FE42A9-91AB-42C9-AAA2-D693E4B9E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  <a:defRPr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的安装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87E0DFDF-3C15-4B65-9BB7-ED1CE62548E0}"/>
              </a:ext>
            </a:extLst>
          </p:cNvPr>
          <p:cNvSpPr/>
          <p:nvPr/>
        </p:nvSpPr>
        <p:spPr>
          <a:xfrm>
            <a:off x="5737225" y="1538288"/>
            <a:ext cx="1922463" cy="557212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② 解压文件</a:t>
            </a:r>
          </a:p>
        </p:txBody>
      </p:sp>
      <p:sp>
        <p:nvSpPr>
          <p:cNvPr id="50182" name="矩形 5">
            <a:extLst>
              <a:ext uri="{FF2B5EF4-FFF2-40B4-BE49-F238E27FC236}">
                <a16:creationId xmlns:a16="http://schemas.microsoft.com/office/drawing/2014/main" id="{83D86B8D-3E44-4FF1-9888-45344F39B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875" y="5092700"/>
            <a:ext cx="770096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l"/>
            </a:pPr>
            <a:r>
              <a:rPr lang="en-US" altLang="zh-CN" sz="1800">
                <a:latin typeface="Arial" panose="020B0604020202020204" pitchFamily="34" charset="0"/>
              </a:rPr>
              <a:t>php.ini-development</a:t>
            </a:r>
            <a:r>
              <a:rPr lang="zh-CN" altLang="zh-CN" sz="1800">
                <a:latin typeface="Arial" panose="020B0604020202020204" pitchFamily="34" charset="0"/>
              </a:rPr>
              <a:t>是</a:t>
            </a:r>
            <a:r>
              <a:rPr lang="en-US" altLang="zh-CN" sz="1800">
                <a:latin typeface="Arial" panose="020B0604020202020204" pitchFamily="34" charset="0"/>
              </a:rPr>
              <a:t>PHP</a:t>
            </a:r>
            <a:r>
              <a:rPr lang="zh-CN" altLang="zh-CN" sz="1800">
                <a:latin typeface="Arial" panose="020B0604020202020204" pitchFamily="34" charset="0"/>
              </a:rPr>
              <a:t>预设的配置模板，适用于开发环境</a:t>
            </a:r>
            <a:endParaRPr lang="en-US" altLang="zh-CN" sz="1800">
              <a:latin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l"/>
            </a:pPr>
            <a:r>
              <a:rPr lang="en-US" altLang="zh-CN" sz="1800">
                <a:latin typeface="Arial" panose="020B0604020202020204" pitchFamily="34" charset="0"/>
              </a:rPr>
              <a:t>php.ini-production</a:t>
            </a:r>
            <a:r>
              <a:rPr lang="zh-CN" altLang="zh-CN" sz="1800">
                <a:latin typeface="Arial" panose="020B0604020202020204" pitchFamily="34" charset="0"/>
              </a:rPr>
              <a:t>也是配置模板，适合网站上线时使用</a:t>
            </a:r>
          </a:p>
        </p:txBody>
      </p:sp>
      <p:sp>
        <p:nvSpPr>
          <p:cNvPr id="50183" name="矩形 6">
            <a:extLst>
              <a:ext uri="{FF2B5EF4-FFF2-40B4-BE49-F238E27FC236}">
                <a16:creationId xmlns:a16="http://schemas.microsoft.com/office/drawing/2014/main" id="{4919E4E0-8C74-4A65-B591-7419543C1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670175"/>
            <a:ext cx="4214813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l"/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</a:rPr>
              <a:t>ext</a:t>
            </a:r>
            <a:r>
              <a:rPr lang="zh-CN" altLang="zh-CN" sz="1800">
                <a:solidFill>
                  <a:srgbClr val="000000"/>
                </a:solidFill>
                <a:latin typeface="Arial" panose="020B0604020202020204" pitchFamily="34" charset="0"/>
              </a:rPr>
              <a:t>是</a:t>
            </a: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</a:rPr>
              <a:t>PHP</a:t>
            </a:r>
            <a:r>
              <a:rPr lang="zh-CN" altLang="zh-CN" sz="1800">
                <a:solidFill>
                  <a:srgbClr val="000000"/>
                </a:solidFill>
                <a:latin typeface="Arial" panose="020B0604020202020204" pitchFamily="34" charset="0"/>
              </a:rPr>
              <a:t>扩展文件所在的目录</a:t>
            </a:r>
            <a:endParaRPr lang="en-US" altLang="zh-CN" sz="18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l"/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</a:rPr>
              <a:t>php.exe</a:t>
            </a:r>
            <a:r>
              <a:rPr lang="zh-CN" altLang="zh-CN" sz="1800">
                <a:solidFill>
                  <a:srgbClr val="000000"/>
                </a:solidFill>
                <a:latin typeface="Arial" panose="020B0604020202020204" pitchFamily="34" charset="0"/>
              </a:rPr>
              <a:t>是</a:t>
            </a: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</a:rPr>
              <a:t>PHP</a:t>
            </a:r>
            <a:r>
              <a:rPr lang="zh-CN" altLang="zh-CN" sz="1800">
                <a:solidFill>
                  <a:srgbClr val="000000"/>
                </a:solidFill>
                <a:latin typeface="Arial" panose="020B0604020202020204" pitchFamily="34" charset="0"/>
              </a:rPr>
              <a:t>的命令行应用程序</a:t>
            </a:r>
            <a:endParaRPr lang="en-US" altLang="zh-CN" sz="18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l"/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</a:rPr>
              <a:t>php7apache2_4.dll</a:t>
            </a:r>
            <a:r>
              <a:rPr lang="zh-CN" altLang="zh-CN" sz="1800">
                <a:solidFill>
                  <a:srgbClr val="000000"/>
                </a:solidFill>
                <a:latin typeface="Arial" panose="020B0604020202020204" pitchFamily="34" charset="0"/>
              </a:rPr>
              <a:t>是用于</a:t>
            </a: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</a:rPr>
              <a:t>Apache</a:t>
            </a:r>
            <a:r>
              <a:rPr lang="zh-CN" altLang="zh-CN" sz="1800">
                <a:solidFill>
                  <a:srgbClr val="000000"/>
                </a:solidFill>
                <a:latin typeface="Arial" panose="020B0604020202020204" pitchFamily="34" charset="0"/>
              </a:rPr>
              <a:t>的</a:t>
            </a: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</a:rPr>
              <a:t>DLL</a:t>
            </a:r>
            <a:r>
              <a:rPr lang="zh-CN" altLang="zh-CN" sz="1800">
                <a:solidFill>
                  <a:srgbClr val="000000"/>
                </a:solidFill>
                <a:latin typeface="Arial" panose="020B0604020202020204" pitchFamily="34" charset="0"/>
              </a:rPr>
              <a:t>模块</a:t>
            </a:r>
            <a:endParaRPr lang="en-US" altLang="zh-CN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>
            <a:extLst>
              <a:ext uri="{FF2B5EF4-FFF2-40B4-BE49-F238E27FC236}">
                <a16:creationId xmlns:a16="http://schemas.microsoft.com/office/drawing/2014/main" id="{79715B7F-235B-43C1-AA38-87CD57B580D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1.2 PHP</a:t>
            </a:r>
            <a:r>
              <a:rPr lang="zh-CN" altLang="en-US"/>
              <a:t>开发环境搭建</a:t>
            </a:r>
          </a:p>
        </p:txBody>
      </p:sp>
      <p:sp>
        <p:nvSpPr>
          <p:cNvPr id="4" name="矩形 38">
            <a:extLst>
              <a:ext uri="{FF2B5EF4-FFF2-40B4-BE49-F238E27FC236}">
                <a16:creationId xmlns:a16="http://schemas.microsoft.com/office/drawing/2014/main" id="{F0CDA48A-7D23-4A70-A1A4-2D1D9240C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  <a:defRPr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的安装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1204" name="组合 8">
            <a:extLst>
              <a:ext uri="{FF2B5EF4-FFF2-40B4-BE49-F238E27FC236}">
                <a16:creationId xmlns:a16="http://schemas.microsoft.com/office/drawing/2014/main" id="{8496DC09-A7A7-4A06-A5CD-1FDCC08502C7}"/>
              </a:ext>
            </a:extLst>
          </p:cNvPr>
          <p:cNvGrpSpPr>
            <a:grpSpLocks/>
          </p:cNvGrpSpPr>
          <p:nvPr/>
        </p:nvGrpSpPr>
        <p:grpSpPr bwMode="auto">
          <a:xfrm>
            <a:off x="703263" y="2065338"/>
            <a:ext cx="7443787" cy="2717800"/>
            <a:chOff x="633047" y="2065148"/>
            <a:chExt cx="7444153" cy="2717867"/>
          </a:xfrm>
        </p:grpSpPr>
        <p:sp>
          <p:nvSpPr>
            <p:cNvPr id="51206" name="矩形 9">
              <a:extLst>
                <a:ext uri="{FF2B5EF4-FFF2-40B4-BE49-F238E27FC236}">
                  <a16:creationId xmlns:a16="http://schemas.microsoft.com/office/drawing/2014/main" id="{6FAB69DF-F59E-442E-9A4B-EB1A24F2E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047" y="2065148"/>
              <a:ext cx="7444153" cy="2717867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20000"/>
                </a:lnSpc>
                <a:spcBef>
                  <a:spcPts val="10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1207" name="矩形 10">
              <a:extLst>
                <a:ext uri="{FF2B5EF4-FFF2-40B4-BE49-F238E27FC236}">
                  <a16:creationId xmlns:a16="http://schemas.microsoft.com/office/drawing/2014/main" id="{0D67A4FA-6A4B-440F-B181-446C50086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893" y="2328197"/>
              <a:ext cx="7127630" cy="2308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5750" indent="-285750">
                <a:lnSpc>
                  <a:spcPct val="120000"/>
                </a:lnSpc>
                <a:spcBef>
                  <a:spcPts val="10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pPr eaLnBrk="1" hangingPunct="1">
                <a:lnSpc>
                  <a:spcPct val="200000"/>
                </a:lnSpc>
                <a:spcBef>
                  <a:spcPct val="0"/>
                </a:spcBef>
                <a:buClrTx/>
                <a:buFont typeface="Wingdings" panose="05000000000000000000" pitchFamily="2" charset="2"/>
                <a:buChar char="l"/>
              </a:pPr>
              <a:r>
                <a:rPr lang="en-US" altLang="zh-CN" sz="1800" b="1">
                  <a:solidFill>
                    <a:schemeClr val="bg1"/>
                  </a:solidFill>
                  <a:latin typeface="Arial" panose="020B0604020202020204" pitchFamily="34" charset="0"/>
                </a:rPr>
                <a:t>PHP</a:t>
              </a:r>
              <a:r>
                <a:rPr lang="zh-CN" altLang="en-US" sz="1800" b="1">
                  <a:solidFill>
                    <a:schemeClr val="bg1"/>
                  </a:solidFill>
                  <a:latin typeface="Arial" panose="020B0604020202020204" pitchFamily="34" charset="0"/>
                </a:rPr>
                <a:t>提供了开发环境和上线环境的配置模板，在</a:t>
              </a:r>
              <a:r>
                <a:rPr lang="en-US" altLang="zh-CN" sz="1800" b="1">
                  <a:solidFill>
                    <a:schemeClr val="bg1"/>
                  </a:solidFill>
                  <a:latin typeface="Arial" panose="020B0604020202020204" pitchFamily="34" charset="0"/>
                </a:rPr>
                <a:t>PHP</a:t>
              </a:r>
              <a:r>
                <a:rPr lang="zh-CN" altLang="en-US" sz="1800" b="1">
                  <a:solidFill>
                    <a:schemeClr val="bg1"/>
                  </a:solidFill>
                  <a:latin typeface="Arial" panose="020B0604020202020204" pitchFamily="34" charset="0"/>
                </a:rPr>
                <a:t>的学习阶段，推荐选择开发环境的配置模板。</a:t>
              </a:r>
              <a:endParaRPr lang="en-US" altLang="zh-CN" sz="1800" b="1">
                <a:solidFill>
                  <a:schemeClr val="bg1"/>
                </a:solidFill>
                <a:latin typeface="Arial" panose="020B0604020202020204" pitchFamily="34" charset="0"/>
              </a:endParaRPr>
            </a:p>
            <a:p>
              <a:pPr eaLnBrk="1" hangingPunct="1">
                <a:lnSpc>
                  <a:spcPct val="200000"/>
                </a:lnSpc>
                <a:spcBef>
                  <a:spcPct val="0"/>
                </a:spcBef>
                <a:buClrTx/>
                <a:buFont typeface="Wingdings" panose="05000000000000000000" pitchFamily="2" charset="2"/>
                <a:buChar char="l"/>
              </a:pPr>
              <a:r>
                <a:rPr lang="zh-CN" altLang="en-US" sz="1800" b="1">
                  <a:solidFill>
                    <a:schemeClr val="bg1"/>
                  </a:solidFill>
                  <a:latin typeface="Arial" panose="020B0604020202020204" pitchFamily="34" charset="0"/>
                </a:rPr>
                <a:t>在</a:t>
              </a:r>
              <a:r>
                <a:rPr lang="en-US" altLang="zh-CN" sz="1800" b="1">
                  <a:solidFill>
                    <a:schemeClr val="bg1"/>
                  </a:solidFill>
                  <a:latin typeface="Arial" panose="020B0604020202020204" pitchFamily="34" charset="0"/>
                </a:rPr>
                <a:t>PHP</a:t>
              </a:r>
              <a:r>
                <a:rPr lang="zh-CN" altLang="en-US" sz="1800" b="1">
                  <a:solidFill>
                    <a:schemeClr val="bg1"/>
                  </a:solidFill>
                  <a:latin typeface="Arial" panose="020B0604020202020204" pitchFamily="34" charset="0"/>
                </a:rPr>
                <a:t>安装目录下复制一份“</a:t>
              </a:r>
              <a:r>
                <a:rPr lang="en-US" altLang="zh-CN" sz="1800" b="1">
                  <a:solidFill>
                    <a:schemeClr val="bg1"/>
                  </a:solidFill>
                  <a:latin typeface="Arial" panose="020B0604020202020204" pitchFamily="34" charset="0"/>
                </a:rPr>
                <a:t>php.ini-development</a:t>
              </a:r>
              <a:r>
                <a:rPr lang="zh-CN" altLang="en-US" sz="1800" b="1">
                  <a:solidFill>
                    <a:schemeClr val="bg1"/>
                  </a:solidFill>
                  <a:latin typeface="Arial" panose="020B0604020202020204" pitchFamily="34" charset="0"/>
                </a:rPr>
                <a:t>”文件，并命名为“</a:t>
              </a:r>
              <a:r>
                <a:rPr lang="en-US" altLang="zh-CN" sz="1800" b="1">
                  <a:solidFill>
                    <a:schemeClr val="bg1"/>
                  </a:solidFill>
                  <a:latin typeface="Arial" panose="020B0604020202020204" pitchFamily="34" charset="0"/>
                </a:rPr>
                <a:t>php.ini</a:t>
              </a:r>
              <a:r>
                <a:rPr lang="zh-CN" altLang="en-US" sz="1800" b="1">
                  <a:solidFill>
                    <a:schemeClr val="bg1"/>
                  </a:solidFill>
                  <a:latin typeface="Arial" panose="020B0604020202020204" pitchFamily="34" charset="0"/>
                </a:rPr>
                <a:t>”，将该文件作为</a:t>
              </a:r>
              <a:r>
                <a:rPr lang="en-US" altLang="zh-CN" sz="1800" b="1">
                  <a:solidFill>
                    <a:schemeClr val="bg1"/>
                  </a:solidFill>
                  <a:latin typeface="Arial" panose="020B0604020202020204" pitchFamily="34" charset="0"/>
                </a:rPr>
                <a:t>PHP</a:t>
              </a:r>
              <a:r>
                <a:rPr lang="zh-CN" altLang="en-US" sz="1800" b="1">
                  <a:solidFill>
                    <a:schemeClr val="bg1"/>
                  </a:solidFill>
                  <a:latin typeface="Arial" panose="020B0604020202020204" pitchFamily="34" charset="0"/>
                </a:rPr>
                <a:t>的配置文件</a:t>
              </a:r>
            </a:p>
          </p:txBody>
        </p:sp>
      </p:grp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15882B46-B3A8-4EE9-B525-00AF1AED6047}"/>
              </a:ext>
            </a:extLst>
          </p:cNvPr>
          <p:cNvSpPr/>
          <p:nvPr/>
        </p:nvSpPr>
        <p:spPr>
          <a:xfrm>
            <a:off x="4748213" y="1770063"/>
            <a:ext cx="2778125" cy="558800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③ 创建</a:t>
            </a:r>
            <a:r>
              <a:rPr lang="en-US" altLang="zh-CN" dirty="0">
                <a:solidFill>
                  <a:schemeClr val="tx1"/>
                </a:solidFill>
              </a:rPr>
              <a:t>php.ini</a:t>
            </a:r>
            <a:r>
              <a:rPr lang="zh-CN" altLang="en-US" dirty="0">
                <a:solidFill>
                  <a:schemeClr val="tx1"/>
                </a:solidFill>
              </a:rPr>
              <a:t>配置文件</a:t>
            </a:r>
            <a:endParaRPr lang="zh-CN" altLang="en-US" b="1" u="sng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>
            <a:extLst>
              <a:ext uri="{FF2B5EF4-FFF2-40B4-BE49-F238E27FC236}">
                <a16:creationId xmlns:a16="http://schemas.microsoft.com/office/drawing/2014/main" id="{BCBB9F91-AB52-45A6-BDB2-73450DFA256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1.1 PHP</a:t>
            </a:r>
            <a:r>
              <a:rPr lang="zh-CN" altLang="en-US"/>
              <a:t>基础知识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B28ED5AF-519B-4CBD-9AEA-ACD1DF124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1.PHP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0724" name="组合 19">
            <a:extLst>
              <a:ext uri="{FF2B5EF4-FFF2-40B4-BE49-F238E27FC236}">
                <a16:creationId xmlns:a16="http://schemas.microsoft.com/office/drawing/2014/main" id="{003BCE9A-A5BB-45C9-BD84-ADE9D94B8BD5}"/>
              </a:ext>
            </a:extLst>
          </p:cNvPr>
          <p:cNvGrpSpPr>
            <a:grpSpLocks/>
          </p:cNvGrpSpPr>
          <p:nvPr/>
        </p:nvGrpSpPr>
        <p:grpSpPr bwMode="auto">
          <a:xfrm>
            <a:off x="363538" y="1609725"/>
            <a:ext cx="8616950" cy="4114800"/>
            <a:chOff x="363255" y="1610467"/>
            <a:chExt cx="8617907" cy="4114759"/>
          </a:xfrm>
        </p:grpSpPr>
        <p:pic>
          <p:nvPicPr>
            <p:cNvPr id="30726" name="图片 12">
              <a:extLst>
                <a:ext uri="{FF2B5EF4-FFF2-40B4-BE49-F238E27FC236}">
                  <a16:creationId xmlns:a16="http://schemas.microsoft.com/office/drawing/2014/main" id="{A278FE12-F7E0-483D-8478-AE019F07A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4655" y="1610467"/>
              <a:ext cx="2069820" cy="1575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0727" name="组合 18">
              <a:extLst>
                <a:ext uri="{FF2B5EF4-FFF2-40B4-BE49-F238E27FC236}">
                  <a16:creationId xmlns:a16="http://schemas.microsoft.com/office/drawing/2014/main" id="{A9DC7B3A-AF2E-4F31-A88F-A7B9BB2F62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3255" y="1892456"/>
              <a:ext cx="8617907" cy="3832770"/>
              <a:chOff x="363255" y="1892456"/>
              <a:chExt cx="8617907" cy="3832770"/>
            </a:xfrm>
          </p:grpSpPr>
          <p:pic>
            <p:nvPicPr>
              <p:cNvPr id="4" name="图片 3">
                <a:extLst>
                  <a:ext uri="{FF2B5EF4-FFF2-40B4-BE49-F238E27FC236}">
                    <a16:creationId xmlns:a16="http://schemas.microsoft.com/office/drawing/2014/main" id="{C3DF8381-587D-43D2-BDFB-538B7348F6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flipH="1">
                <a:off x="627215" y="4136395"/>
                <a:ext cx="1085439" cy="1085439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FCB4582C-1571-44F3-A787-4A749BDEE3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539523" y="2781416"/>
                <a:ext cx="1671071" cy="1388274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6945EECE-9D1A-43C0-BE6F-3825D06F35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536248" y="2864197"/>
                <a:ext cx="1841593" cy="1179303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70185AAF-BAC7-4F01-920E-D44344B935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27215" y="1892456"/>
                <a:ext cx="1734594" cy="1011847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F2077654-8179-4F47-96AD-47A8557ECD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4087648" y="4214536"/>
                <a:ext cx="1141507" cy="1141507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CFE89EFF-1628-478D-B565-55399FFA22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61055" y="2904899"/>
                <a:ext cx="1600754" cy="106427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0E987963-8C68-44B9-B885-20741D793A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2361809" y="4202011"/>
                <a:ext cx="1020110" cy="1020110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60D2ECD5-ED79-44DC-BEEA-BC3AA2AB84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3474974" y="1910428"/>
                <a:ext cx="2042884" cy="999098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FF91D4FA-CBB0-4DFD-AB2C-6C9105F37E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6639760" y="3969175"/>
                <a:ext cx="2341402" cy="1756051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14" name="图片 13">
                <a:extLst>
                  <a:ext uri="{FF2B5EF4-FFF2-40B4-BE49-F238E27FC236}">
                    <a16:creationId xmlns:a16="http://schemas.microsoft.com/office/drawing/2014/main" id="{DF3A5987-949E-4B08-AF7F-EE6242CAC6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5517591" y="4202724"/>
                <a:ext cx="1432536" cy="1165129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0738" name="图片 15">
                <a:extLst>
                  <a:ext uri="{FF2B5EF4-FFF2-40B4-BE49-F238E27FC236}">
                    <a16:creationId xmlns:a16="http://schemas.microsoft.com/office/drawing/2014/main" id="{CEEE30B3-FE03-43AC-8EEA-E2E07E3F24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02987" y="3186291"/>
                <a:ext cx="1628712" cy="3888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2FDCAFE3-ADA1-44B4-BEC0-CC44243F7E46}"/>
                  </a:ext>
                </a:extLst>
              </p:cNvPr>
              <p:cNvSpPr/>
              <p:nvPr/>
            </p:nvSpPr>
            <p:spPr bwMode="auto">
              <a:xfrm>
                <a:off x="363255" y="1893039"/>
                <a:ext cx="8430561" cy="3581364"/>
              </a:xfrm>
              <a:prstGeom prst="rect">
                <a:avLst/>
              </a:prstGeom>
              <a:noFill/>
              <a:ln w="12700" cap="flat" cmpd="sng" algn="ctr">
                <a:solidFill>
                  <a:schemeClr val="bg1">
                    <a:lumMod val="85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:endParaRPr lang="zh-CN" altLang="en-US">
                  <a:latin typeface="+mn-lt"/>
                </a:endParaRPr>
              </a:p>
            </p:txBody>
          </p:sp>
        </p:grpSp>
      </p:grp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5A1FE0A9-F640-4369-ABCD-38C88CCCB52A}"/>
              </a:ext>
            </a:extLst>
          </p:cNvPr>
          <p:cNvSpPr/>
          <p:nvPr/>
        </p:nvSpPr>
        <p:spPr>
          <a:xfrm>
            <a:off x="4019550" y="1541463"/>
            <a:ext cx="3103563" cy="557212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使用</a:t>
            </a:r>
            <a:r>
              <a:rPr lang="en-US" altLang="zh-CN" dirty="0">
                <a:solidFill>
                  <a:schemeClr val="tx1"/>
                </a:solidFill>
              </a:rPr>
              <a:t>PHP</a:t>
            </a:r>
            <a:r>
              <a:rPr lang="zh-CN" altLang="en-US" dirty="0">
                <a:solidFill>
                  <a:schemeClr val="tx1"/>
                </a:solidFill>
              </a:rPr>
              <a:t>开发的网站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 descr="无标sdf 题">
            <a:extLst>
              <a:ext uri="{FF2B5EF4-FFF2-40B4-BE49-F238E27FC236}">
                <a16:creationId xmlns:a16="http://schemas.microsoft.com/office/drawing/2014/main" id="{4AB4367B-60F8-4D93-AECE-D95B3E803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413" y="2214563"/>
            <a:ext cx="6745287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标题 1">
            <a:extLst>
              <a:ext uri="{FF2B5EF4-FFF2-40B4-BE49-F238E27FC236}">
                <a16:creationId xmlns:a16="http://schemas.microsoft.com/office/drawing/2014/main" id="{9A3D7919-FB64-4018-8276-B38FAFF7FFB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1.2 PHP</a:t>
            </a:r>
            <a:r>
              <a:rPr lang="zh-CN" altLang="en-US"/>
              <a:t>开发环境搭建</a:t>
            </a:r>
          </a:p>
        </p:txBody>
      </p:sp>
      <p:sp>
        <p:nvSpPr>
          <p:cNvPr id="4" name="矩形 38">
            <a:extLst>
              <a:ext uri="{FF2B5EF4-FFF2-40B4-BE49-F238E27FC236}">
                <a16:creationId xmlns:a16="http://schemas.microsoft.com/office/drawing/2014/main" id="{6BE4DAF4-1326-4D03-B661-9B8A838D0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  <a:defRPr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的安装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37DDAE1C-7285-4F15-816F-14BEDC25C023}"/>
              </a:ext>
            </a:extLst>
          </p:cNvPr>
          <p:cNvSpPr/>
          <p:nvPr/>
        </p:nvSpPr>
        <p:spPr>
          <a:xfrm>
            <a:off x="4184650" y="1935163"/>
            <a:ext cx="3282950" cy="557212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④ 在</a:t>
            </a:r>
            <a:r>
              <a:rPr lang="en-US" altLang="zh-CN" dirty="0">
                <a:solidFill>
                  <a:schemeClr val="tx1"/>
                </a:solidFill>
              </a:rPr>
              <a:t>Apache</a:t>
            </a:r>
            <a:r>
              <a:rPr lang="zh-CN" altLang="en-US" dirty="0">
                <a:solidFill>
                  <a:schemeClr val="tx1"/>
                </a:solidFill>
              </a:rPr>
              <a:t>中引入</a:t>
            </a:r>
            <a:r>
              <a:rPr lang="en-US" altLang="zh-CN" dirty="0">
                <a:solidFill>
                  <a:schemeClr val="tx1"/>
                </a:solidFill>
              </a:rPr>
              <a:t>PHP</a:t>
            </a:r>
            <a:r>
              <a:rPr lang="zh-CN" altLang="en-US" dirty="0">
                <a:solidFill>
                  <a:schemeClr val="tx1"/>
                </a:solidFill>
              </a:rPr>
              <a:t>模块</a:t>
            </a:r>
            <a:endParaRPr lang="zh-CN" altLang="en-US" b="1" u="sng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>
            <a:extLst>
              <a:ext uri="{FF2B5EF4-FFF2-40B4-BE49-F238E27FC236}">
                <a16:creationId xmlns:a16="http://schemas.microsoft.com/office/drawing/2014/main" id="{273A12DA-B564-483A-A7F2-FBF6ED7A15A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1.2 PHP</a:t>
            </a:r>
            <a:r>
              <a:rPr lang="zh-CN" altLang="en-US"/>
              <a:t>开发环境搭建</a:t>
            </a:r>
          </a:p>
        </p:txBody>
      </p:sp>
      <p:sp>
        <p:nvSpPr>
          <p:cNvPr id="4" name="矩形 38">
            <a:extLst>
              <a:ext uri="{FF2B5EF4-FFF2-40B4-BE49-F238E27FC236}">
                <a16:creationId xmlns:a16="http://schemas.microsoft.com/office/drawing/2014/main" id="{D18DBBEB-D561-474F-BFFA-A5A75233D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  <a:defRPr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的安装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3252" name="组合 5">
            <a:extLst>
              <a:ext uri="{FF2B5EF4-FFF2-40B4-BE49-F238E27FC236}">
                <a16:creationId xmlns:a16="http://schemas.microsoft.com/office/drawing/2014/main" id="{C55469A2-0AFB-4B87-9B51-29C2621DD7A9}"/>
              </a:ext>
            </a:extLst>
          </p:cNvPr>
          <p:cNvGrpSpPr>
            <a:grpSpLocks/>
          </p:cNvGrpSpPr>
          <p:nvPr/>
        </p:nvGrpSpPr>
        <p:grpSpPr bwMode="auto">
          <a:xfrm>
            <a:off x="703263" y="2228850"/>
            <a:ext cx="7443787" cy="2847975"/>
            <a:chOff x="633047" y="2065148"/>
            <a:chExt cx="7444153" cy="2846822"/>
          </a:xfrm>
        </p:grpSpPr>
        <p:sp>
          <p:nvSpPr>
            <p:cNvPr id="53254" name="矩形 6">
              <a:extLst>
                <a:ext uri="{FF2B5EF4-FFF2-40B4-BE49-F238E27FC236}">
                  <a16:creationId xmlns:a16="http://schemas.microsoft.com/office/drawing/2014/main" id="{43994CC9-A9A8-4B68-9F45-78EFD1B8E0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047" y="2065148"/>
              <a:ext cx="7444153" cy="2846822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20000"/>
                </a:lnSpc>
                <a:spcBef>
                  <a:spcPts val="10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3255" name="矩形 7">
              <a:extLst>
                <a:ext uri="{FF2B5EF4-FFF2-40B4-BE49-F238E27FC236}">
                  <a16:creationId xmlns:a16="http://schemas.microsoft.com/office/drawing/2014/main" id="{0DB4BFAE-7166-4417-8EDB-998E095F37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893" y="2316474"/>
              <a:ext cx="7127630" cy="2446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ts val="10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pPr eaLnBrk="1" hangingPunct="1">
                <a:lnSpc>
                  <a:spcPct val="2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 b="1">
                  <a:solidFill>
                    <a:schemeClr val="bg1"/>
                  </a:solidFill>
                  <a:latin typeface="Arial" panose="020B0604020202020204" pitchFamily="34" charset="0"/>
                </a:rPr>
                <a:t>配置</a:t>
              </a:r>
              <a:r>
                <a:rPr lang="en-US" altLang="zh-CN" sz="1800" b="1">
                  <a:solidFill>
                    <a:schemeClr val="bg1"/>
                  </a:solidFill>
                  <a:latin typeface="Arial" panose="020B0604020202020204" pitchFamily="34" charset="0"/>
                </a:rPr>
                <a:t>Apache</a:t>
              </a:r>
              <a:r>
                <a:rPr lang="zh-CN" altLang="en-US" sz="1800" b="1">
                  <a:solidFill>
                    <a:schemeClr val="bg1"/>
                  </a:solidFill>
                  <a:latin typeface="Arial" panose="020B0604020202020204" pitchFamily="34" charset="0"/>
                </a:rPr>
                <a:t>的索引页。指当访问一个目录时，自动打开哪个文件作为索引。</a:t>
              </a:r>
              <a:endParaRPr lang="en-US" altLang="zh-CN" sz="1800" b="1">
                <a:solidFill>
                  <a:schemeClr val="bg1"/>
                </a:solidFill>
                <a:latin typeface="Arial" panose="020B0604020202020204" pitchFamily="34" charset="0"/>
              </a:endParaRP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>
                  <a:solidFill>
                    <a:schemeClr val="bg1"/>
                  </a:solidFill>
                  <a:latin typeface="Arial" panose="020B0604020202020204" pitchFamily="34" charset="0"/>
                </a:rPr>
                <a:t>&lt;IfModule dir_module&gt;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>
                  <a:solidFill>
                    <a:schemeClr val="bg1"/>
                  </a:solidFill>
                  <a:latin typeface="Arial" panose="020B0604020202020204" pitchFamily="34" charset="0"/>
                </a:rPr>
                <a:t>    DirectoryIndex index.html index.php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>
                  <a:solidFill>
                    <a:schemeClr val="bg1"/>
                  </a:solidFill>
                  <a:latin typeface="Arial" panose="020B0604020202020204" pitchFamily="34" charset="0"/>
                </a:rPr>
                <a:t>&lt;/IfModule&gt;</a:t>
              </a:r>
            </a:p>
          </p:txBody>
        </p:sp>
      </p:grpSp>
      <p:sp>
        <p:nvSpPr>
          <p:cNvPr id="10" name="圆角矩形 9">
            <a:extLst>
              <a:ext uri="{FF2B5EF4-FFF2-40B4-BE49-F238E27FC236}">
                <a16:creationId xmlns:a16="http://schemas.microsoft.com/office/drawing/2014/main" id="{166E405C-F62B-4DFA-AC99-BA174A46CEA8}"/>
              </a:ext>
            </a:extLst>
          </p:cNvPr>
          <p:cNvSpPr/>
          <p:nvPr/>
        </p:nvSpPr>
        <p:spPr>
          <a:xfrm>
            <a:off x="4184650" y="1935163"/>
            <a:ext cx="3282950" cy="557212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④ 在</a:t>
            </a:r>
            <a:r>
              <a:rPr lang="en-US" altLang="zh-CN" dirty="0">
                <a:solidFill>
                  <a:schemeClr val="tx1"/>
                </a:solidFill>
              </a:rPr>
              <a:t>Apache</a:t>
            </a:r>
            <a:r>
              <a:rPr lang="zh-CN" altLang="en-US" dirty="0">
                <a:solidFill>
                  <a:schemeClr val="tx1"/>
                </a:solidFill>
              </a:rPr>
              <a:t>中引入</a:t>
            </a:r>
            <a:r>
              <a:rPr lang="en-US" altLang="zh-CN" dirty="0">
                <a:solidFill>
                  <a:schemeClr val="tx1"/>
                </a:solidFill>
              </a:rPr>
              <a:t>PHP</a:t>
            </a:r>
            <a:r>
              <a:rPr lang="zh-CN" altLang="en-US" dirty="0">
                <a:solidFill>
                  <a:schemeClr val="tx1"/>
                </a:solidFill>
              </a:rPr>
              <a:t>模块</a:t>
            </a:r>
            <a:endParaRPr lang="zh-CN" altLang="en-US" b="1" u="sng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>
            <a:extLst>
              <a:ext uri="{FF2B5EF4-FFF2-40B4-BE49-F238E27FC236}">
                <a16:creationId xmlns:a16="http://schemas.microsoft.com/office/drawing/2014/main" id="{B8CDBBE2-F88D-4C8B-8A8F-FD65AC86D79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1.2 PHP</a:t>
            </a:r>
            <a:r>
              <a:rPr lang="zh-CN" altLang="en-US"/>
              <a:t>开发环境搭建</a:t>
            </a:r>
          </a:p>
        </p:txBody>
      </p:sp>
      <p:sp>
        <p:nvSpPr>
          <p:cNvPr id="4" name="矩形 38">
            <a:extLst>
              <a:ext uri="{FF2B5EF4-FFF2-40B4-BE49-F238E27FC236}">
                <a16:creationId xmlns:a16="http://schemas.microsoft.com/office/drawing/2014/main" id="{D6132A2C-10B8-4444-8F2F-28E3B51FD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  <a:defRPr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的安装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4276" name="Picture 2" descr="sdfsdf">
            <a:extLst>
              <a:ext uri="{FF2B5EF4-FFF2-40B4-BE49-F238E27FC236}">
                <a16:creationId xmlns:a16="http://schemas.microsoft.com/office/drawing/2014/main" id="{C63C9BCD-E3C8-4C0B-B060-ACE61564F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3" y="2405063"/>
            <a:ext cx="4095750" cy="227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7" name="Picture 3" descr="撒大苏打">
            <a:extLst>
              <a:ext uri="{FF2B5EF4-FFF2-40B4-BE49-F238E27FC236}">
                <a16:creationId xmlns:a16="http://schemas.microsoft.com/office/drawing/2014/main" id="{DA8E37AE-12EA-44A7-9DA2-0EDEF8092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75" y="2405063"/>
            <a:ext cx="3662363" cy="224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圆角矩形 10">
            <a:extLst>
              <a:ext uri="{FF2B5EF4-FFF2-40B4-BE49-F238E27FC236}">
                <a16:creationId xmlns:a16="http://schemas.microsoft.com/office/drawing/2014/main" id="{6718EBCC-D64A-421D-AE4E-FEF9A1665F39}"/>
              </a:ext>
            </a:extLst>
          </p:cNvPr>
          <p:cNvSpPr/>
          <p:nvPr/>
        </p:nvSpPr>
        <p:spPr>
          <a:xfrm>
            <a:off x="3341688" y="2043113"/>
            <a:ext cx="2522537" cy="558800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⑤ 重新启动</a:t>
            </a:r>
            <a:r>
              <a:rPr lang="en-US" altLang="zh-CN" dirty="0">
                <a:solidFill>
                  <a:schemeClr val="tx1"/>
                </a:solidFill>
              </a:rPr>
              <a:t>Apache</a:t>
            </a:r>
            <a:endParaRPr lang="zh-CN" altLang="en-US" b="1" u="sng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>
            <a:extLst>
              <a:ext uri="{FF2B5EF4-FFF2-40B4-BE49-F238E27FC236}">
                <a16:creationId xmlns:a16="http://schemas.microsoft.com/office/drawing/2014/main" id="{82151A97-4A8C-4A33-90DF-01D2A072C44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1.2 PHP</a:t>
            </a:r>
            <a:r>
              <a:rPr lang="zh-CN" altLang="en-US"/>
              <a:t>开发环境搭建</a:t>
            </a:r>
          </a:p>
        </p:txBody>
      </p:sp>
      <p:sp>
        <p:nvSpPr>
          <p:cNvPr id="4" name="矩形 38">
            <a:extLst>
              <a:ext uri="{FF2B5EF4-FFF2-40B4-BE49-F238E27FC236}">
                <a16:creationId xmlns:a16="http://schemas.microsoft.com/office/drawing/2014/main" id="{C83BE122-B553-44A5-AB1F-178D458ED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defRPr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服务器配置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——Apache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目录结构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C8EBB7C-D1DA-491E-9B85-9252F09E2874}"/>
              </a:ext>
            </a:extLst>
          </p:cNvPr>
          <p:cNvGraphicFramePr>
            <a:graphicFrameLocks noGrp="1"/>
          </p:cNvGraphicFramePr>
          <p:nvPr/>
        </p:nvGraphicFramePr>
        <p:xfrm>
          <a:off x="785813" y="2016125"/>
          <a:ext cx="7664450" cy="3775080"/>
        </p:xfrm>
        <a:graphic>
          <a:graphicData uri="http://schemas.openxmlformats.org/drawingml/2006/table">
            <a:tbl>
              <a:tblPr firstRow="1" bandRow="1"/>
              <a:tblGrid>
                <a:gridCol w="1339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750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effectLst/>
                          <a:latin typeface="Times New Roman"/>
                          <a:ea typeface="宋体"/>
                        </a:rPr>
                        <a:t>目录名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3" marR="68583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effectLst/>
                          <a:latin typeface="Times New Roman"/>
                          <a:ea typeface="宋体"/>
                        </a:rPr>
                        <a:t>说明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3" marR="68583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508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  <a:tabLst>
                          <a:tab pos="-180340" algn="l"/>
                        </a:tabLst>
                      </a:pPr>
                      <a:r>
                        <a:rPr lang="en-US" sz="1400" dirty="0">
                          <a:effectLst/>
                          <a:latin typeface="Times New Roman"/>
                          <a:ea typeface="宋体"/>
                          <a:cs typeface="宋体"/>
                        </a:rPr>
                        <a:t>bin</a:t>
                      </a:r>
                      <a:endParaRPr lang="zh-CN" sz="1400" dirty="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3" marR="68583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宋体"/>
                          <a:cs typeface="宋体"/>
                        </a:rPr>
                        <a:t>Apache</a:t>
                      </a:r>
                      <a:r>
                        <a:rPr lang="zh-CN" sz="1400">
                          <a:effectLst/>
                          <a:latin typeface="Times New Roman"/>
                          <a:ea typeface="宋体"/>
                          <a:cs typeface="宋体"/>
                        </a:rPr>
                        <a:t>可执行文件目录，如</a:t>
                      </a:r>
                      <a:r>
                        <a:rPr lang="en-US" sz="1400">
                          <a:effectLst/>
                          <a:latin typeface="Times New Roman"/>
                          <a:ea typeface="宋体"/>
                          <a:cs typeface="宋体"/>
                        </a:rPr>
                        <a:t>httpd.exe</a:t>
                      </a:r>
                      <a:r>
                        <a:rPr lang="zh-CN" sz="1400">
                          <a:effectLst/>
                          <a:latin typeface="Times New Roman"/>
                          <a:ea typeface="宋体"/>
                          <a:cs typeface="宋体"/>
                        </a:rPr>
                        <a:t>、</a:t>
                      </a:r>
                      <a:r>
                        <a:rPr lang="en-US" sz="1400">
                          <a:effectLst/>
                          <a:latin typeface="Times New Roman"/>
                          <a:ea typeface="宋体"/>
                          <a:cs typeface="宋体"/>
                        </a:rPr>
                        <a:t>ApacheMonitor.exe</a:t>
                      </a:r>
                      <a:r>
                        <a:rPr lang="zh-CN" sz="1400">
                          <a:effectLst/>
                          <a:latin typeface="Times New Roman"/>
                          <a:ea typeface="宋体"/>
                          <a:cs typeface="宋体"/>
                        </a:rPr>
                        <a:t>等</a:t>
                      </a:r>
                    </a:p>
                  </a:txBody>
                  <a:tcPr marL="68583" marR="68583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508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  <a:tabLst>
                          <a:tab pos="-180340" algn="l"/>
                        </a:tabLst>
                      </a:pPr>
                      <a:r>
                        <a:rPr lang="en-US" sz="1400" dirty="0" err="1">
                          <a:effectLst/>
                          <a:latin typeface="Times New Roman"/>
                          <a:ea typeface="宋体"/>
                          <a:cs typeface="宋体"/>
                        </a:rPr>
                        <a:t>cgi</a:t>
                      </a:r>
                      <a:r>
                        <a:rPr lang="en-US" sz="1400" dirty="0">
                          <a:effectLst/>
                          <a:latin typeface="Times New Roman"/>
                          <a:ea typeface="宋体"/>
                          <a:cs typeface="宋体"/>
                        </a:rPr>
                        <a:t>-bin</a:t>
                      </a:r>
                      <a:endParaRPr lang="zh-CN" sz="1400" dirty="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3" marR="68583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宋体"/>
                          <a:cs typeface="宋体"/>
                        </a:rPr>
                        <a:t>CGI</a:t>
                      </a:r>
                      <a:r>
                        <a:rPr lang="zh-CN" sz="1400" dirty="0">
                          <a:effectLst/>
                          <a:latin typeface="Times New Roman"/>
                          <a:ea typeface="宋体"/>
                          <a:cs typeface="宋体"/>
                        </a:rPr>
                        <a:t>网页程序目录</a:t>
                      </a:r>
                    </a:p>
                  </a:txBody>
                  <a:tcPr marL="68583" marR="68583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508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  <a:tabLst>
                          <a:tab pos="-180340" algn="l"/>
                        </a:tabLst>
                      </a:pPr>
                      <a:r>
                        <a:rPr lang="en-US" sz="1400" dirty="0" err="1">
                          <a:effectLst/>
                          <a:latin typeface="Times New Roman"/>
                          <a:ea typeface="宋体"/>
                          <a:cs typeface="宋体"/>
                        </a:rPr>
                        <a:t>conf</a:t>
                      </a:r>
                      <a:endParaRPr lang="zh-CN" sz="1400" dirty="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3" marR="68583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宋体"/>
                          <a:cs typeface="宋体"/>
                        </a:rPr>
                        <a:t>Apache</a:t>
                      </a:r>
                      <a:r>
                        <a:rPr lang="zh-CN" sz="1400" dirty="0">
                          <a:effectLst/>
                          <a:latin typeface="Times New Roman"/>
                          <a:ea typeface="宋体"/>
                          <a:cs typeface="宋体"/>
                        </a:rPr>
                        <a:t>配置文件目录</a:t>
                      </a:r>
                    </a:p>
                  </a:txBody>
                  <a:tcPr marL="68583" marR="68583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508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  <a:tabLst>
                          <a:tab pos="-180340" algn="l"/>
                        </a:tabLst>
                      </a:pPr>
                      <a:r>
                        <a:rPr lang="en-US" sz="1400" dirty="0">
                          <a:effectLst/>
                          <a:latin typeface="Times New Roman"/>
                          <a:ea typeface="宋体"/>
                          <a:cs typeface="宋体"/>
                        </a:rPr>
                        <a:t>error</a:t>
                      </a:r>
                      <a:endParaRPr lang="zh-CN" sz="1400" dirty="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3" marR="68583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Times New Roman"/>
                          <a:ea typeface="宋体"/>
                          <a:cs typeface="宋体"/>
                        </a:rPr>
                        <a:t>错误页面目录，存放各类错误页面的预设模板</a:t>
                      </a:r>
                    </a:p>
                  </a:txBody>
                  <a:tcPr marL="68583" marR="68583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508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  <a:tabLst>
                          <a:tab pos="-180340" algn="l"/>
                        </a:tabLst>
                      </a:pPr>
                      <a:r>
                        <a:rPr lang="en-US" sz="1400" dirty="0" err="1">
                          <a:effectLst/>
                          <a:latin typeface="Times New Roman"/>
                          <a:ea typeface="宋体"/>
                          <a:cs typeface="宋体"/>
                        </a:rPr>
                        <a:t>htdocs</a:t>
                      </a:r>
                      <a:endParaRPr lang="zh-CN" sz="1400" dirty="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3" marR="68583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Times New Roman"/>
                          <a:ea typeface="宋体"/>
                          <a:cs typeface="宋体"/>
                        </a:rPr>
                        <a:t>默认站点的网页文档目录</a:t>
                      </a:r>
                    </a:p>
                  </a:txBody>
                  <a:tcPr marL="68583" marR="68583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508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  <a:tabLst>
                          <a:tab pos="-180340" algn="l"/>
                        </a:tabLst>
                      </a:pPr>
                      <a:r>
                        <a:rPr lang="en-US" sz="1400" dirty="0">
                          <a:effectLst/>
                          <a:latin typeface="Times New Roman"/>
                          <a:ea typeface="宋体"/>
                          <a:cs typeface="宋体"/>
                        </a:rPr>
                        <a:t>icons</a:t>
                      </a:r>
                      <a:endParaRPr lang="zh-CN" sz="1400" dirty="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3" marR="68583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宋体"/>
                          <a:cs typeface="宋体"/>
                        </a:rPr>
                        <a:t>Apache</a:t>
                      </a:r>
                      <a:r>
                        <a:rPr lang="zh-CN" sz="1400" dirty="0">
                          <a:effectLst/>
                          <a:latin typeface="Times New Roman"/>
                          <a:ea typeface="宋体"/>
                          <a:cs typeface="宋体"/>
                        </a:rPr>
                        <a:t>预设的一些小图标存放目录</a:t>
                      </a:r>
                    </a:p>
                  </a:txBody>
                  <a:tcPr marL="68583" marR="68583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508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  <a:tabLst>
                          <a:tab pos="-180340" algn="l"/>
                        </a:tabLst>
                      </a:pPr>
                      <a:r>
                        <a:rPr lang="en-US" sz="1400" dirty="0">
                          <a:effectLst/>
                          <a:latin typeface="Times New Roman"/>
                          <a:ea typeface="宋体"/>
                          <a:cs typeface="宋体"/>
                        </a:rPr>
                        <a:t>logs</a:t>
                      </a:r>
                      <a:endParaRPr lang="zh-CN" sz="1400" dirty="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3" marR="68583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Times New Roman"/>
                          <a:ea typeface="宋体"/>
                          <a:cs typeface="宋体"/>
                        </a:rPr>
                        <a:t>日志文件目录，主要包括访问日志</a:t>
                      </a:r>
                      <a:r>
                        <a:rPr lang="en-US" sz="1400" dirty="0">
                          <a:effectLst/>
                          <a:latin typeface="Times New Roman"/>
                          <a:ea typeface="宋体"/>
                          <a:cs typeface="宋体"/>
                        </a:rPr>
                        <a:t>access.log</a:t>
                      </a:r>
                      <a:r>
                        <a:rPr lang="zh-CN" sz="1400" dirty="0">
                          <a:effectLst/>
                          <a:latin typeface="Times New Roman"/>
                          <a:ea typeface="宋体"/>
                          <a:cs typeface="宋体"/>
                        </a:rPr>
                        <a:t>和错误日志</a:t>
                      </a:r>
                      <a:r>
                        <a:rPr lang="en-US" sz="1400" dirty="0">
                          <a:effectLst/>
                          <a:latin typeface="Times New Roman"/>
                          <a:ea typeface="宋体"/>
                          <a:cs typeface="宋体"/>
                        </a:rPr>
                        <a:t>error.log</a:t>
                      </a:r>
                      <a:endParaRPr lang="zh-CN" sz="1400" dirty="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3" marR="68583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508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  <a:tabLst>
                          <a:tab pos="-180340" algn="l"/>
                        </a:tabLst>
                      </a:pPr>
                      <a:r>
                        <a:rPr lang="en-US" sz="1400" dirty="0">
                          <a:effectLst/>
                          <a:latin typeface="Times New Roman"/>
                          <a:ea typeface="宋体"/>
                          <a:cs typeface="宋体"/>
                        </a:rPr>
                        <a:t>manual</a:t>
                      </a:r>
                      <a:endParaRPr lang="zh-CN" sz="1400" dirty="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3" marR="68583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Times New Roman"/>
                          <a:ea typeface="宋体"/>
                          <a:cs typeface="宋体"/>
                        </a:rPr>
                        <a:t>帮助手册目录</a:t>
                      </a:r>
                    </a:p>
                  </a:txBody>
                  <a:tcPr marL="68583" marR="68583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508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  <a:tabLst>
                          <a:tab pos="-180340" algn="l"/>
                        </a:tabLst>
                      </a:pPr>
                      <a:r>
                        <a:rPr lang="en-US" sz="1400" dirty="0">
                          <a:effectLst/>
                          <a:latin typeface="Times New Roman"/>
                          <a:ea typeface="宋体"/>
                          <a:cs typeface="宋体"/>
                        </a:rPr>
                        <a:t>modules</a:t>
                      </a:r>
                      <a:endParaRPr lang="zh-CN" sz="1400" dirty="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3" marR="68583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宋体"/>
                          <a:cs typeface="宋体"/>
                        </a:rPr>
                        <a:t>Apache</a:t>
                      </a:r>
                      <a:r>
                        <a:rPr lang="zh-CN" sz="1400" dirty="0">
                          <a:effectLst/>
                          <a:latin typeface="Times New Roman"/>
                          <a:ea typeface="宋体"/>
                          <a:cs typeface="宋体"/>
                        </a:rPr>
                        <a:t>动态加载模块目录</a:t>
                      </a:r>
                    </a:p>
                  </a:txBody>
                  <a:tcPr marL="68583" marR="68583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>
            <a:extLst>
              <a:ext uri="{FF2B5EF4-FFF2-40B4-BE49-F238E27FC236}">
                <a16:creationId xmlns:a16="http://schemas.microsoft.com/office/drawing/2014/main" id="{529B8A10-CF75-4E39-A735-C0FE6970553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1.2 PHP</a:t>
            </a:r>
            <a:r>
              <a:rPr lang="zh-CN" altLang="en-US"/>
              <a:t>开发环境搭建</a:t>
            </a:r>
          </a:p>
        </p:txBody>
      </p:sp>
      <p:sp>
        <p:nvSpPr>
          <p:cNvPr id="4" name="矩形 38">
            <a:extLst>
              <a:ext uri="{FF2B5EF4-FFF2-40B4-BE49-F238E27FC236}">
                <a16:creationId xmlns:a16="http://schemas.microsoft.com/office/drawing/2014/main" id="{79BE03E1-5271-42D8-807F-98DDE4A1F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defRPr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服务器配置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——Apache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配置文件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890C036D-9353-4667-8AB5-3664E10E33AB}"/>
              </a:ext>
            </a:extLst>
          </p:cNvPr>
          <p:cNvGraphicFramePr>
            <a:graphicFrameLocks noGrp="1"/>
          </p:cNvGraphicFramePr>
          <p:nvPr/>
        </p:nvGraphicFramePr>
        <p:xfrm>
          <a:off x="1489075" y="1887538"/>
          <a:ext cx="6213475" cy="4152896"/>
        </p:xfrm>
        <a:graphic>
          <a:graphicData uri="http://schemas.openxmlformats.org/drawingml/2006/table">
            <a:tbl>
              <a:tblPr firstRow="1" bandRow="1"/>
              <a:tblGrid>
                <a:gridCol w="1723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0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75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effectLst/>
                          <a:latin typeface="Times New Roman"/>
                          <a:ea typeface="宋体"/>
                        </a:rPr>
                        <a:t>配置项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2" marR="6859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effectLst/>
                          <a:latin typeface="Times New Roman"/>
                          <a:ea typeface="宋体"/>
                        </a:rPr>
                        <a:t>说明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2" marR="6859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536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  <a:tabLst>
                          <a:tab pos="-180340" algn="l"/>
                        </a:tabLst>
                      </a:pPr>
                      <a:r>
                        <a:rPr lang="en-US" sz="1400" dirty="0" err="1">
                          <a:effectLst/>
                          <a:latin typeface="Times New Roman"/>
                          <a:ea typeface="宋体"/>
                          <a:cs typeface="宋体"/>
                        </a:rPr>
                        <a:t>ServerRoot</a:t>
                      </a:r>
                      <a:endParaRPr lang="zh-CN" sz="1400" dirty="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92" marR="6859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宋体"/>
                          <a:cs typeface="宋体"/>
                        </a:rPr>
                        <a:t>Apache</a:t>
                      </a:r>
                      <a:r>
                        <a:rPr lang="zh-CN" sz="1400">
                          <a:effectLst/>
                          <a:latin typeface="Times New Roman"/>
                          <a:ea typeface="宋体"/>
                          <a:cs typeface="宋体"/>
                        </a:rPr>
                        <a:t>服务器的根目录，即安装目录</a:t>
                      </a:r>
                    </a:p>
                  </a:txBody>
                  <a:tcPr marL="68592" marR="6859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536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  <a:tabLst>
                          <a:tab pos="-180340" algn="l"/>
                        </a:tabLst>
                      </a:pPr>
                      <a:r>
                        <a:rPr lang="en-US" sz="1400" dirty="0">
                          <a:effectLst/>
                          <a:latin typeface="Times New Roman"/>
                          <a:ea typeface="宋体"/>
                          <a:cs typeface="宋体"/>
                        </a:rPr>
                        <a:t>Listen</a:t>
                      </a:r>
                      <a:endParaRPr lang="zh-CN" sz="1400" dirty="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92" marR="6859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Times New Roman"/>
                          <a:ea typeface="宋体"/>
                          <a:cs typeface="宋体"/>
                        </a:rPr>
                        <a:t>服务器监听的端口号，如</a:t>
                      </a:r>
                      <a:r>
                        <a:rPr lang="en-US" sz="1400" dirty="0">
                          <a:effectLst/>
                          <a:latin typeface="Times New Roman"/>
                          <a:ea typeface="宋体"/>
                          <a:cs typeface="宋体"/>
                        </a:rPr>
                        <a:t>80</a:t>
                      </a:r>
                      <a:r>
                        <a:rPr lang="zh-CN" sz="1400" dirty="0">
                          <a:effectLst/>
                          <a:latin typeface="Times New Roman"/>
                          <a:ea typeface="宋体"/>
                          <a:cs typeface="宋体"/>
                        </a:rPr>
                        <a:t>、</a:t>
                      </a:r>
                      <a:r>
                        <a:rPr lang="en-US" sz="1400" dirty="0">
                          <a:effectLst/>
                          <a:latin typeface="Times New Roman"/>
                          <a:ea typeface="宋体"/>
                          <a:cs typeface="宋体"/>
                        </a:rPr>
                        <a:t>8080</a:t>
                      </a:r>
                      <a:endParaRPr lang="zh-CN" sz="1400" dirty="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92" marR="68592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536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  <a:tabLst>
                          <a:tab pos="-180340" algn="l"/>
                        </a:tabLst>
                      </a:pPr>
                      <a:r>
                        <a:rPr lang="en-US" sz="1400">
                          <a:effectLst/>
                          <a:latin typeface="Times New Roman"/>
                          <a:ea typeface="宋体"/>
                          <a:cs typeface="宋体"/>
                        </a:rPr>
                        <a:t>LoadModule</a:t>
                      </a:r>
                      <a:endParaRPr lang="zh-CN" sz="14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92" marR="6859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Times New Roman"/>
                          <a:ea typeface="宋体"/>
                          <a:cs typeface="宋体"/>
                        </a:rPr>
                        <a:t>需要加载的模块</a:t>
                      </a:r>
                    </a:p>
                  </a:txBody>
                  <a:tcPr marL="68592" marR="68592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536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  <a:tabLst>
                          <a:tab pos="-180340" algn="l"/>
                        </a:tabLst>
                      </a:pPr>
                      <a:r>
                        <a:rPr lang="en-US" sz="1400">
                          <a:effectLst/>
                          <a:latin typeface="Times New Roman"/>
                          <a:ea typeface="宋体"/>
                          <a:cs typeface="宋体"/>
                        </a:rPr>
                        <a:t>&lt;IfModule&gt;</a:t>
                      </a:r>
                      <a:endParaRPr lang="zh-CN" sz="14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92" marR="6859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Times New Roman"/>
                          <a:ea typeface="宋体"/>
                          <a:cs typeface="宋体"/>
                        </a:rPr>
                        <a:t>如果指定模块存在，执行块中的指令</a:t>
                      </a:r>
                    </a:p>
                  </a:txBody>
                  <a:tcPr marL="68592" marR="68592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536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  <a:tabLst>
                          <a:tab pos="-180340" algn="l"/>
                        </a:tabLst>
                      </a:pPr>
                      <a:r>
                        <a:rPr lang="en-US" sz="1400" dirty="0" err="1">
                          <a:effectLst/>
                          <a:latin typeface="Times New Roman"/>
                          <a:ea typeface="宋体"/>
                          <a:cs typeface="宋体"/>
                        </a:rPr>
                        <a:t>ServerAdmin</a:t>
                      </a:r>
                      <a:endParaRPr lang="zh-CN" sz="1400" dirty="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92" marR="6859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Times New Roman"/>
                          <a:ea typeface="宋体"/>
                          <a:cs typeface="宋体"/>
                        </a:rPr>
                        <a:t>服务器管理员的邮箱地址</a:t>
                      </a:r>
                    </a:p>
                  </a:txBody>
                  <a:tcPr marL="68592" marR="68592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536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  <a:tabLst>
                          <a:tab pos="-180340" algn="l"/>
                        </a:tabLst>
                      </a:pPr>
                      <a:r>
                        <a:rPr lang="en-US" sz="1400">
                          <a:effectLst/>
                          <a:latin typeface="Times New Roman"/>
                          <a:ea typeface="宋体"/>
                          <a:cs typeface="宋体"/>
                        </a:rPr>
                        <a:t>ServerName</a:t>
                      </a:r>
                      <a:endParaRPr lang="zh-CN" sz="14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92" marR="6859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Times New Roman"/>
                          <a:ea typeface="宋体"/>
                          <a:cs typeface="宋体"/>
                        </a:rPr>
                        <a:t>服务器的域名</a:t>
                      </a:r>
                    </a:p>
                  </a:txBody>
                  <a:tcPr marL="68592" marR="68592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536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  <a:tabLst>
                          <a:tab pos="-180340" algn="l"/>
                        </a:tabLst>
                      </a:pPr>
                      <a:r>
                        <a:rPr lang="en-US" sz="1400">
                          <a:effectLst/>
                          <a:latin typeface="Times New Roman"/>
                          <a:ea typeface="宋体"/>
                          <a:cs typeface="宋体"/>
                        </a:rPr>
                        <a:t>&lt;Directory&gt;</a:t>
                      </a:r>
                      <a:endParaRPr lang="zh-CN" sz="14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92" marR="6859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Times New Roman"/>
                          <a:ea typeface="宋体"/>
                          <a:cs typeface="宋体"/>
                        </a:rPr>
                        <a:t>针对某个目录进行配置</a:t>
                      </a:r>
                    </a:p>
                  </a:txBody>
                  <a:tcPr marL="68592" marR="68592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536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  <a:tabLst>
                          <a:tab pos="-180340" algn="l"/>
                        </a:tabLst>
                      </a:pPr>
                      <a:r>
                        <a:rPr lang="en-US" sz="1400">
                          <a:effectLst/>
                          <a:latin typeface="Times New Roman"/>
                          <a:ea typeface="宋体"/>
                          <a:cs typeface="宋体"/>
                        </a:rPr>
                        <a:t>DocumentRoot</a:t>
                      </a:r>
                      <a:endParaRPr lang="zh-CN" sz="14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92" marR="6859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Times New Roman"/>
                          <a:ea typeface="宋体"/>
                          <a:cs typeface="宋体"/>
                        </a:rPr>
                        <a:t>网站根目录</a:t>
                      </a:r>
                    </a:p>
                  </a:txBody>
                  <a:tcPr marL="68592" marR="6859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536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  <a:tabLst>
                          <a:tab pos="-180340" algn="l"/>
                        </a:tabLst>
                      </a:pPr>
                      <a:r>
                        <a:rPr lang="en-US" sz="1400">
                          <a:effectLst/>
                          <a:latin typeface="Times New Roman"/>
                          <a:ea typeface="宋体"/>
                          <a:cs typeface="宋体"/>
                        </a:rPr>
                        <a:t>ErrorLog</a:t>
                      </a:r>
                      <a:endParaRPr lang="zh-CN" sz="14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92" marR="6859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Times New Roman"/>
                          <a:ea typeface="宋体"/>
                          <a:cs typeface="宋体"/>
                        </a:rPr>
                        <a:t>记录错误日志</a:t>
                      </a:r>
                    </a:p>
                  </a:txBody>
                  <a:tcPr marL="68592" marR="6859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536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  <a:tabLst>
                          <a:tab pos="-180340" algn="l"/>
                        </a:tabLst>
                      </a:pPr>
                      <a:r>
                        <a:rPr lang="en-US" sz="1400">
                          <a:effectLst/>
                          <a:latin typeface="Times New Roman"/>
                          <a:ea typeface="宋体"/>
                          <a:cs typeface="宋体"/>
                        </a:rPr>
                        <a:t>Include</a:t>
                      </a:r>
                      <a:endParaRPr lang="zh-CN" sz="14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92" marR="6859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Times New Roman"/>
                          <a:ea typeface="宋体"/>
                          <a:cs typeface="宋体"/>
                        </a:rPr>
                        <a:t>将另一个配置文件中的配置包含到当前配置中</a:t>
                      </a:r>
                    </a:p>
                  </a:txBody>
                  <a:tcPr marL="68592" marR="6859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>
            <a:extLst>
              <a:ext uri="{FF2B5EF4-FFF2-40B4-BE49-F238E27FC236}">
                <a16:creationId xmlns:a16="http://schemas.microsoft.com/office/drawing/2014/main" id="{B876F327-B7CB-47EF-B08F-8AA39143E83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1.2 PHP</a:t>
            </a:r>
            <a:r>
              <a:rPr lang="zh-CN" altLang="en-US"/>
              <a:t>开发环境搭建</a:t>
            </a:r>
          </a:p>
        </p:txBody>
      </p:sp>
      <p:sp>
        <p:nvSpPr>
          <p:cNvPr id="4" name="矩形 38">
            <a:extLst>
              <a:ext uri="{FF2B5EF4-FFF2-40B4-BE49-F238E27FC236}">
                <a16:creationId xmlns:a16="http://schemas.microsoft.com/office/drawing/2014/main" id="{111C7A8E-FCB7-45FE-BE13-5170BD471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defRPr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服务器配置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配置虚拟主机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348" name="矩形 2">
            <a:extLst>
              <a:ext uri="{FF2B5EF4-FFF2-40B4-BE49-F238E27FC236}">
                <a16:creationId xmlns:a16="http://schemas.microsoft.com/office/drawing/2014/main" id="{E25E7284-C2C1-4E5D-BDE7-FF48A4811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650" y="2038350"/>
            <a:ext cx="8558213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zh-CN" sz="1800" b="1" u="sng">
                <a:solidFill>
                  <a:srgbClr val="0070C0"/>
                </a:solidFill>
                <a:latin typeface="Arial" panose="020B0604020202020204" pitchFamily="34" charset="0"/>
              </a:rPr>
              <a:t>虚拟主机</a:t>
            </a:r>
            <a:r>
              <a:rPr lang="zh-CN" altLang="zh-CN" sz="1800">
                <a:latin typeface="Arial" panose="020B0604020202020204" pitchFamily="34" charset="0"/>
              </a:rPr>
              <a:t>是</a:t>
            </a:r>
            <a:r>
              <a:rPr lang="en-US" altLang="zh-CN" sz="1800">
                <a:latin typeface="Arial" panose="020B0604020202020204" pitchFamily="34" charset="0"/>
              </a:rPr>
              <a:t>Apache</a:t>
            </a:r>
            <a:r>
              <a:rPr lang="zh-CN" altLang="zh-CN" sz="1800">
                <a:latin typeface="Arial" panose="020B0604020202020204" pitchFamily="34" charset="0"/>
              </a:rPr>
              <a:t>提供的一个功能，可在一台服务器上部署多个网站。</a:t>
            </a:r>
            <a:endParaRPr lang="en-US" altLang="zh-CN" sz="1800">
              <a:latin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zh-CN" sz="1800">
                <a:latin typeface="Arial" panose="020B0604020202020204" pitchFamily="34" charset="0"/>
              </a:rPr>
              <a:t>通常</a:t>
            </a:r>
            <a:r>
              <a:rPr lang="zh-CN" altLang="zh-CN" sz="1800" b="1" u="sng">
                <a:solidFill>
                  <a:srgbClr val="0070C0"/>
                </a:solidFill>
                <a:latin typeface="Arial" panose="020B0604020202020204" pitchFamily="34" charset="0"/>
              </a:rPr>
              <a:t>一台服务器的</a:t>
            </a:r>
            <a:r>
              <a:rPr lang="en-US" altLang="zh-CN" sz="1800" b="1" u="sng">
                <a:solidFill>
                  <a:srgbClr val="0070C0"/>
                </a:solidFill>
                <a:latin typeface="Arial" panose="020B0604020202020204" pitchFamily="34" charset="0"/>
              </a:rPr>
              <a:t>IP</a:t>
            </a:r>
            <a:r>
              <a:rPr lang="zh-CN" altLang="zh-CN" sz="1800" b="1" u="sng">
                <a:solidFill>
                  <a:srgbClr val="0070C0"/>
                </a:solidFill>
                <a:latin typeface="Arial" panose="020B0604020202020204" pitchFamily="34" charset="0"/>
              </a:rPr>
              <a:t>地址</a:t>
            </a:r>
            <a:r>
              <a:rPr lang="zh-CN" altLang="zh-CN" sz="1800">
                <a:latin typeface="Arial" panose="020B0604020202020204" pitchFamily="34" charset="0"/>
              </a:rPr>
              <a:t>是固定的，而不同的域名可以解析到同一个</a:t>
            </a:r>
            <a:r>
              <a:rPr lang="en-US" altLang="zh-CN" sz="1800">
                <a:latin typeface="Arial" panose="020B0604020202020204" pitchFamily="34" charset="0"/>
              </a:rPr>
              <a:t>IP</a:t>
            </a:r>
            <a:r>
              <a:rPr lang="zh-CN" altLang="zh-CN" sz="1800">
                <a:latin typeface="Arial" panose="020B0604020202020204" pitchFamily="34" charset="0"/>
              </a:rPr>
              <a:t>地址上。</a:t>
            </a:r>
            <a:endParaRPr lang="en-US" altLang="zh-CN" sz="1800">
              <a:latin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zh-CN" sz="1800">
                <a:latin typeface="Arial" panose="020B0604020202020204" pitchFamily="34" charset="0"/>
              </a:rPr>
              <a:t>当用户通过不同的域名访问同一台服务器时，虚拟主机功能就可以使用户访问到不同的网站。</a:t>
            </a:r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>
            <a:extLst>
              <a:ext uri="{FF2B5EF4-FFF2-40B4-BE49-F238E27FC236}">
                <a16:creationId xmlns:a16="http://schemas.microsoft.com/office/drawing/2014/main" id="{E4A477EB-1B15-49E7-A3C7-04414AE7CC9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1.2 PHP</a:t>
            </a:r>
            <a:r>
              <a:rPr lang="zh-CN" altLang="en-US"/>
              <a:t>开发环境搭建</a:t>
            </a:r>
          </a:p>
        </p:txBody>
      </p:sp>
      <p:sp>
        <p:nvSpPr>
          <p:cNvPr id="4" name="矩形 38">
            <a:extLst>
              <a:ext uri="{FF2B5EF4-FFF2-40B4-BE49-F238E27FC236}">
                <a16:creationId xmlns:a16="http://schemas.microsoft.com/office/drawing/2014/main" id="{41398E20-CDDF-47E3-90C2-C8491D8CD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defRPr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服务器配置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配置虚拟主机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8372" name="组合 4">
            <a:extLst>
              <a:ext uri="{FF2B5EF4-FFF2-40B4-BE49-F238E27FC236}">
                <a16:creationId xmlns:a16="http://schemas.microsoft.com/office/drawing/2014/main" id="{437AEB31-610F-4261-8D79-6A09495B9ABE}"/>
              </a:ext>
            </a:extLst>
          </p:cNvPr>
          <p:cNvGrpSpPr>
            <a:grpSpLocks/>
          </p:cNvGrpSpPr>
          <p:nvPr/>
        </p:nvGrpSpPr>
        <p:grpSpPr bwMode="auto">
          <a:xfrm>
            <a:off x="598488" y="2273300"/>
            <a:ext cx="8050212" cy="2474913"/>
            <a:chOff x="633047" y="2065147"/>
            <a:chExt cx="6373137" cy="2475024"/>
          </a:xfrm>
        </p:grpSpPr>
        <p:sp>
          <p:nvSpPr>
            <p:cNvPr id="58374" name="矩形 5">
              <a:extLst>
                <a:ext uri="{FF2B5EF4-FFF2-40B4-BE49-F238E27FC236}">
                  <a16:creationId xmlns:a16="http://schemas.microsoft.com/office/drawing/2014/main" id="{71B9A76B-B0AF-4289-8F38-85B820D76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047" y="2065147"/>
              <a:ext cx="6373137" cy="2475024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20000"/>
                </a:lnSpc>
                <a:spcBef>
                  <a:spcPts val="10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8375" name="矩形 6">
              <a:extLst>
                <a:ext uri="{FF2B5EF4-FFF2-40B4-BE49-F238E27FC236}">
                  <a16:creationId xmlns:a16="http://schemas.microsoft.com/office/drawing/2014/main" id="{73A04962-0D8F-444A-A510-97C9B64A39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613" y="2175798"/>
              <a:ext cx="6197291" cy="2169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ts val="10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zh-CN" sz="1800" b="1">
                  <a:solidFill>
                    <a:schemeClr val="bg1"/>
                  </a:solidFill>
                  <a:latin typeface="Arial" panose="020B0604020202020204" pitchFamily="34" charset="0"/>
                </a:rPr>
                <a:t>以管理员身份打“</a:t>
              </a:r>
              <a:r>
                <a:rPr lang="en-US" altLang="zh-CN" sz="1800" b="1">
                  <a:solidFill>
                    <a:schemeClr val="bg1"/>
                  </a:solidFill>
                  <a:latin typeface="Arial" panose="020B0604020202020204" pitchFamily="34" charset="0"/>
                </a:rPr>
                <a:t>C:\Windows\System32\drivers\etc</a:t>
              </a:r>
              <a:r>
                <a:rPr lang="zh-CN" altLang="zh-CN" sz="1800" b="1">
                  <a:solidFill>
                    <a:schemeClr val="bg1"/>
                  </a:solidFill>
                  <a:latin typeface="Arial" panose="020B0604020202020204" pitchFamily="34" charset="0"/>
                </a:rPr>
                <a:t>”目录下的</a:t>
              </a:r>
              <a:r>
                <a:rPr lang="en-US" altLang="zh-CN" sz="1800" b="1">
                  <a:solidFill>
                    <a:schemeClr val="bg1"/>
                  </a:solidFill>
                  <a:latin typeface="Arial" panose="020B0604020202020204" pitchFamily="34" charset="0"/>
                </a:rPr>
                <a:t>hosts</a:t>
              </a:r>
              <a:r>
                <a:rPr lang="zh-CN" altLang="zh-CN" sz="1800" b="1">
                  <a:solidFill>
                    <a:schemeClr val="bg1"/>
                  </a:solidFill>
                  <a:latin typeface="Arial" panose="020B0604020202020204" pitchFamily="34" charset="0"/>
                </a:rPr>
                <a:t>文件，配置域名和</a:t>
              </a:r>
              <a:r>
                <a:rPr lang="en-US" altLang="zh-CN" sz="1800" b="1">
                  <a:solidFill>
                    <a:schemeClr val="bg1"/>
                  </a:solidFill>
                  <a:latin typeface="Arial" panose="020B0604020202020204" pitchFamily="34" charset="0"/>
                </a:rPr>
                <a:t>IP</a:t>
              </a:r>
              <a:r>
                <a:rPr lang="zh-CN" altLang="zh-CN" sz="1800" b="1">
                  <a:solidFill>
                    <a:schemeClr val="bg1"/>
                  </a:solidFill>
                  <a:latin typeface="Arial" panose="020B0604020202020204" pitchFamily="34" charset="0"/>
                </a:rPr>
                <a:t>地址的映射关系</a:t>
              </a:r>
              <a:r>
                <a:rPr lang="zh-CN" altLang="en-US" sz="1800" b="1">
                  <a:solidFill>
                    <a:schemeClr val="bg1"/>
                  </a:solidFill>
                  <a:latin typeface="Arial" panose="020B0604020202020204" pitchFamily="34" charset="0"/>
                </a:rPr>
                <a:t>。</a:t>
              </a:r>
              <a:endParaRPr lang="pt-BR" altLang="zh-CN" sz="1800" b="1">
                <a:solidFill>
                  <a:schemeClr val="bg1"/>
                </a:solidFill>
                <a:latin typeface="Arial" panose="020B0604020202020204" pitchFamily="34" charset="0"/>
              </a:endParaRP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pt-BR" altLang="zh-CN" sz="1800" b="1">
                  <a:solidFill>
                    <a:schemeClr val="bg1"/>
                  </a:solidFill>
                  <a:latin typeface="Arial" panose="020B0604020202020204" pitchFamily="34" charset="0"/>
                </a:rPr>
                <a:t>127.0.0.1 php.test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pt-BR" altLang="zh-CN" sz="1800" b="1">
                  <a:solidFill>
                    <a:schemeClr val="bg1"/>
                  </a:solidFill>
                  <a:latin typeface="Arial" panose="020B0604020202020204" pitchFamily="34" charset="0"/>
                </a:rPr>
                <a:t>127.0.0.1 www.php.test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pt-BR" altLang="zh-CN" sz="1800" b="1">
                  <a:solidFill>
                    <a:schemeClr val="bg1"/>
                  </a:solidFill>
                  <a:latin typeface="Arial" panose="020B0604020202020204" pitchFamily="34" charset="0"/>
                </a:rPr>
                <a:t>127.0.0.1 www.admin.com</a:t>
              </a:r>
            </a:p>
          </p:txBody>
        </p:sp>
      </p:grpSp>
      <p:sp>
        <p:nvSpPr>
          <p:cNvPr id="8" name="圆角矩形 7">
            <a:extLst>
              <a:ext uri="{FF2B5EF4-FFF2-40B4-BE49-F238E27FC236}">
                <a16:creationId xmlns:a16="http://schemas.microsoft.com/office/drawing/2014/main" id="{1F98867A-9ECE-41BE-BB6C-1711F8CAD5D0}"/>
              </a:ext>
            </a:extLst>
          </p:cNvPr>
          <p:cNvSpPr/>
          <p:nvPr/>
        </p:nvSpPr>
        <p:spPr>
          <a:xfrm>
            <a:off x="5240338" y="1860550"/>
            <a:ext cx="1700212" cy="558800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① 配置域名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>
            <a:extLst>
              <a:ext uri="{FF2B5EF4-FFF2-40B4-BE49-F238E27FC236}">
                <a16:creationId xmlns:a16="http://schemas.microsoft.com/office/drawing/2014/main" id="{836425A2-BDB1-4D09-840D-F231F77E3CF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1.2 PHP</a:t>
            </a:r>
            <a:r>
              <a:rPr lang="zh-CN" altLang="en-US"/>
              <a:t>开发环境搭建</a:t>
            </a:r>
          </a:p>
        </p:txBody>
      </p:sp>
      <p:sp>
        <p:nvSpPr>
          <p:cNvPr id="4" name="矩形 38">
            <a:extLst>
              <a:ext uri="{FF2B5EF4-FFF2-40B4-BE49-F238E27FC236}">
                <a16:creationId xmlns:a16="http://schemas.microsoft.com/office/drawing/2014/main" id="{09CC83A9-25DE-4BE6-B5B9-5F5E256B8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defRPr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服务器配置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配置虚拟主机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9396" name="组合 4">
            <a:extLst>
              <a:ext uri="{FF2B5EF4-FFF2-40B4-BE49-F238E27FC236}">
                <a16:creationId xmlns:a16="http://schemas.microsoft.com/office/drawing/2014/main" id="{A28DABC8-BA7B-4C31-9747-6685AC452415}"/>
              </a:ext>
            </a:extLst>
          </p:cNvPr>
          <p:cNvGrpSpPr>
            <a:grpSpLocks/>
          </p:cNvGrpSpPr>
          <p:nvPr/>
        </p:nvGrpSpPr>
        <p:grpSpPr bwMode="auto">
          <a:xfrm>
            <a:off x="598488" y="2436813"/>
            <a:ext cx="8050212" cy="2544762"/>
            <a:chOff x="633047" y="2065147"/>
            <a:chExt cx="6373137" cy="2545364"/>
          </a:xfrm>
        </p:grpSpPr>
        <p:sp>
          <p:nvSpPr>
            <p:cNvPr id="59398" name="矩形 5">
              <a:extLst>
                <a:ext uri="{FF2B5EF4-FFF2-40B4-BE49-F238E27FC236}">
                  <a16:creationId xmlns:a16="http://schemas.microsoft.com/office/drawing/2014/main" id="{C3FBB19F-FF02-4B21-8755-B39513FD6A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047" y="2065147"/>
              <a:ext cx="6373137" cy="2545364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20000"/>
                </a:lnSpc>
                <a:spcBef>
                  <a:spcPts val="10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9399" name="矩形 6">
              <a:extLst>
                <a:ext uri="{FF2B5EF4-FFF2-40B4-BE49-F238E27FC236}">
                  <a16:creationId xmlns:a16="http://schemas.microsoft.com/office/drawing/2014/main" id="{F91B9EBC-0A70-484D-90F6-AC20E9B619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653" y="2187521"/>
              <a:ext cx="6197291" cy="23088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ts val="10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pPr eaLnBrk="1" hangingPunct="1">
                <a:lnSpc>
                  <a:spcPct val="2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 b="1">
                  <a:solidFill>
                    <a:schemeClr val="bg1"/>
                  </a:solidFill>
                  <a:latin typeface="Arial" panose="020B0604020202020204" pitchFamily="34" charset="0"/>
                </a:rPr>
                <a:t>辅配置文件是</a:t>
              </a:r>
              <a:r>
                <a:rPr lang="en-US" altLang="zh-CN" sz="1800" b="1">
                  <a:solidFill>
                    <a:schemeClr val="bg1"/>
                  </a:solidFill>
                  <a:latin typeface="Arial" panose="020B0604020202020204" pitchFamily="34" charset="0"/>
                </a:rPr>
                <a:t>Apache</a:t>
              </a:r>
              <a:r>
                <a:rPr lang="zh-CN" altLang="en-US" sz="1800" b="1">
                  <a:solidFill>
                    <a:schemeClr val="bg1"/>
                  </a:solidFill>
                  <a:latin typeface="Arial" panose="020B0604020202020204" pitchFamily="34" charset="0"/>
                </a:rPr>
                <a:t>配置文件</a:t>
              </a:r>
              <a:r>
                <a:rPr lang="en-US" altLang="zh-CN" sz="1800" b="1">
                  <a:solidFill>
                    <a:schemeClr val="bg1"/>
                  </a:solidFill>
                  <a:latin typeface="Arial" panose="020B0604020202020204" pitchFamily="34" charset="0"/>
                </a:rPr>
                <a:t>httpd.conf</a:t>
              </a:r>
              <a:r>
                <a:rPr lang="zh-CN" altLang="en-US" sz="1800" b="1">
                  <a:solidFill>
                    <a:schemeClr val="bg1"/>
                  </a:solidFill>
                  <a:latin typeface="Arial" panose="020B0604020202020204" pitchFamily="34" charset="0"/>
                </a:rPr>
                <a:t>的扩展文件，用于将一部分配置抽取出来便于修改，但默认并没有启动。打开</a:t>
              </a:r>
              <a:r>
                <a:rPr lang="en-US" altLang="zh-CN" sz="1800" b="1">
                  <a:solidFill>
                    <a:schemeClr val="bg1"/>
                  </a:solidFill>
                  <a:latin typeface="Arial" panose="020B0604020202020204" pitchFamily="34" charset="0"/>
                </a:rPr>
                <a:t>httpd.conf</a:t>
              </a:r>
              <a:r>
                <a:rPr lang="zh-CN" altLang="en-US" sz="1800" b="1">
                  <a:solidFill>
                    <a:schemeClr val="bg1"/>
                  </a:solidFill>
                  <a:latin typeface="Arial" panose="020B0604020202020204" pitchFamily="34" charset="0"/>
                </a:rPr>
                <a:t>文件，找到如下所示的一行配置，取消“</a:t>
              </a:r>
              <a:r>
                <a:rPr lang="en-US" altLang="zh-CN" sz="1800" b="1">
                  <a:solidFill>
                    <a:schemeClr val="bg1"/>
                  </a:solidFill>
                  <a:latin typeface="Arial" panose="020B0604020202020204" pitchFamily="34" charset="0"/>
                </a:rPr>
                <a:t>#</a:t>
              </a:r>
              <a:r>
                <a:rPr lang="en-US" altLang="zh-CN" sz="1800" b="1">
                  <a:solidFill>
                    <a:schemeClr val="bg1"/>
                  </a:solidFill>
                  <a:latin typeface="宋体" panose="02010600030101010101" pitchFamily="2" charset="-122"/>
                </a:rPr>
                <a:t>”</a:t>
              </a:r>
              <a:r>
                <a:rPr lang="zh-CN" altLang="en-US" sz="1800" b="1">
                  <a:solidFill>
                    <a:schemeClr val="bg1"/>
                  </a:solidFill>
                  <a:latin typeface="Arial" panose="020B0604020202020204" pitchFamily="34" charset="0"/>
                </a:rPr>
                <a:t>注释即可启用。</a:t>
              </a:r>
              <a:endParaRPr lang="en-US" altLang="zh-CN" sz="1800" b="1">
                <a:solidFill>
                  <a:schemeClr val="bg1"/>
                </a:solidFill>
                <a:latin typeface="Arial" panose="020B0604020202020204" pitchFamily="34" charset="0"/>
              </a:endParaRPr>
            </a:p>
            <a:p>
              <a:pPr eaLnBrk="1" hangingPunct="1">
                <a:lnSpc>
                  <a:spcPct val="2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pt-BR" altLang="zh-CN" sz="1800" b="1">
                  <a:solidFill>
                    <a:schemeClr val="bg1"/>
                  </a:solidFill>
                  <a:latin typeface="Arial" panose="020B0604020202020204" pitchFamily="34" charset="0"/>
                </a:rPr>
                <a:t>#Include conf/extra/httpd-vhosts.conf</a:t>
              </a:r>
            </a:p>
          </p:txBody>
        </p:sp>
      </p:grpSp>
      <p:sp>
        <p:nvSpPr>
          <p:cNvPr id="8" name="圆角矩形 7">
            <a:extLst>
              <a:ext uri="{FF2B5EF4-FFF2-40B4-BE49-F238E27FC236}">
                <a16:creationId xmlns:a16="http://schemas.microsoft.com/office/drawing/2014/main" id="{AE37A316-6480-4951-97BD-ED7FF6EE817D}"/>
              </a:ext>
            </a:extLst>
          </p:cNvPr>
          <p:cNvSpPr/>
          <p:nvPr/>
        </p:nvSpPr>
        <p:spPr>
          <a:xfrm>
            <a:off x="4806950" y="2024063"/>
            <a:ext cx="2133600" cy="558800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② 启用辅配置文件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>
            <a:extLst>
              <a:ext uri="{FF2B5EF4-FFF2-40B4-BE49-F238E27FC236}">
                <a16:creationId xmlns:a16="http://schemas.microsoft.com/office/drawing/2014/main" id="{08930F59-E5DA-427E-8C8C-E46249FB212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1.2 PHP</a:t>
            </a:r>
            <a:r>
              <a:rPr lang="zh-CN" altLang="en-US"/>
              <a:t>开发环境搭建</a:t>
            </a:r>
          </a:p>
        </p:txBody>
      </p:sp>
      <p:sp>
        <p:nvSpPr>
          <p:cNvPr id="4" name="矩形 38">
            <a:extLst>
              <a:ext uri="{FF2B5EF4-FFF2-40B4-BE49-F238E27FC236}">
                <a16:creationId xmlns:a16="http://schemas.microsoft.com/office/drawing/2014/main" id="{3AFFC9FE-4D83-4EA1-A70A-F2A419F65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defRPr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服务器配置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配置虚拟主机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0420" name="组合 4">
            <a:extLst>
              <a:ext uri="{FF2B5EF4-FFF2-40B4-BE49-F238E27FC236}">
                <a16:creationId xmlns:a16="http://schemas.microsoft.com/office/drawing/2014/main" id="{AB5B64E0-E66B-4D0D-A6BB-75933931BA05}"/>
              </a:ext>
            </a:extLst>
          </p:cNvPr>
          <p:cNvGrpSpPr>
            <a:grpSpLocks/>
          </p:cNvGrpSpPr>
          <p:nvPr/>
        </p:nvGrpSpPr>
        <p:grpSpPr bwMode="auto">
          <a:xfrm>
            <a:off x="538163" y="2014538"/>
            <a:ext cx="5311775" cy="2006600"/>
            <a:chOff x="633048" y="2065147"/>
            <a:chExt cx="4203955" cy="2006101"/>
          </a:xfrm>
        </p:grpSpPr>
        <p:sp>
          <p:nvSpPr>
            <p:cNvPr id="60425" name="矩形 5">
              <a:extLst>
                <a:ext uri="{FF2B5EF4-FFF2-40B4-BE49-F238E27FC236}">
                  <a16:creationId xmlns:a16="http://schemas.microsoft.com/office/drawing/2014/main" id="{14A24D26-A38D-4CC1-A937-A526BC8DA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048" y="2065147"/>
              <a:ext cx="4074013" cy="2006101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20000"/>
                </a:lnSpc>
                <a:spcBef>
                  <a:spcPts val="10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0426" name="矩形 6">
              <a:extLst>
                <a:ext uri="{FF2B5EF4-FFF2-40B4-BE49-F238E27FC236}">
                  <a16:creationId xmlns:a16="http://schemas.microsoft.com/office/drawing/2014/main" id="{047ED8F0-3FEE-41E7-857E-FC86DA04F2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549" y="2128918"/>
              <a:ext cx="4139454" cy="1754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ts val="10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pt-BR" altLang="zh-CN" sz="1800" b="1">
                  <a:solidFill>
                    <a:schemeClr val="bg1"/>
                  </a:solidFill>
                  <a:latin typeface="Arial" panose="020B0604020202020204" pitchFamily="34" charset="0"/>
                </a:rPr>
                <a:t>&lt;VirtualHost *:80&gt;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pt-BR" altLang="zh-CN" sz="1800" b="1">
                  <a:solidFill>
                    <a:schemeClr val="bg1"/>
                  </a:solidFill>
                  <a:latin typeface="Arial" panose="020B0604020202020204" pitchFamily="34" charset="0"/>
                </a:rPr>
                <a:t>    DocumentRoot "c:/web/apache2.4/htdocs"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pt-BR" altLang="zh-CN" sz="1800" b="1">
                  <a:solidFill>
                    <a:schemeClr val="bg1"/>
                  </a:solidFill>
                  <a:latin typeface="Arial" panose="020B0604020202020204" pitchFamily="34" charset="0"/>
                </a:rPr>
                <a:t>    ServerName localhost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pt-BR" altLang="zh-CN" sz="1800" b="1">
                  <a:solidFill>
                    <a:schemeClr val="bg1"/>
                  </a:solidFill>
                  <a:latin typeface="Arial" panose="020B0604020202020204" pitchFamily="34" charset="0"/>
                </a:rPr>
                <a:t>&lt;/VirtualHost&gt;</a:t>
              </a:r>
            </a:p>
          </p:txBody>
        </p:sp>
      </p:grpSp>
      <p:sp>
        <p:nvSpPr>
          <p:cNvPr id="8" name="圆角矩形 7">
            <a:extLst>
              <a:ext uri="{FF2B5EF4-FFF2-40B4-BE49-F238E27FC236}">
                <a16:creationId xmlns:a16="http://schemas.microsoft.com/office/drawing/2014/main" id="{A93DD24F-144C-4066-8DC0-27BEBA2D78B9}"/>
              </a:ext>
            </a:extLst>
          </p:cNvPr>
          <p:cNvSpPr/>
          <p:nvPr/>
        </p:nvSpPr>
        <p:spPr>
          <a:xfrm>
            <a:off x="5545138" y="2816225"/>
            <a:ext cx="2133600" cy="558800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③ 配置虚拟主机</a:t>
            </a:r>
          </a:p>
        </p:txBody>
      </p:sp>
      <p:grpSp>
        <p:nvGrpSpPr>
          <p:cNvPr id="60422" name="组合 8">
            <a:extLst>
              <a:ext uri="{FF2B5EF4-FFF2-40B4-BE49-F238E27FC236}">
                <a16:creationId xmlns:a16="http://schemas.microsoft.com/office/drawing/2014/main" id="{F30446D8-1867-4F8F-A380-B0F598A85CBB}"/>
              </a:ext>
            </a:extLst>
          </p:cNvPr>
          <p:cNvGrpSpPr>
            <a:grpSpLocks/>
          </p:cNvGrpSpPr>
          <p:nvPr/>
        </p:nvGrpSpPr>
        <p:grpSpPr bwMode="auto">
          <a:xfrm>
            <a:off x="2871788" y="3516313"/>
            <a:ext cx="6037262" cy="2451100"/>
            <a:chOff x="633048" y="2112055"/>
            <a:chExt cx="7064140" cy="2451744"/>
          </a:xfrm>
        </p:grpSpPr>
        <p:sp>
          <p:nvSpPr>
            <p:cNvPr id="60423" name="矩形 9">
              <a:extLst>
                <a:ext uri="{FF2B5EF4-FFF2-40B4-BE49-F238E27FC236}">
                  <a16:creationId xmlns:a16="http://schemas.microsoft.com/office/drawing/2014/main" id="{EB0333C7-E7E0-4598-94E4-4CFB608F6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048" y="2112055"/>
              <a:ext cx="6700066" cy="2451744"/>
            </a:xfrm>
            <a:prstGeom prst="rect">
              <a:avLst/>
            </a:prstGeom>
            <a:solidFill>
              <a:srgbClr val="003F75"/>
            </a:solidFill>
            <a:ln w="12700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120000"/>
                </a:lnSpc>
                <a:spcBef>
                  <a:spcPts val="10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0424" name="矩形 10">
              <a:extLst>
                <a:ext uri="{FF2B5EF4-FFF2-40B4-BE49-F238E27FC236}">
                  <a16:creationId xmlns:a16="http://schemas.microsoft.com/office/drawing/2014/main" id="{783840CD-6E36-4C9A-B377-590511872C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896" y="2140616"/>
              <a:ext cx="6911292" cy="2170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ts val="10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pt-BR" altLang="zh-CN" sz="1800" b="1">
                  <a:solidFill>
                    <a:schemeClr val="bg1"/>
                  </a:solidFill>
                  <a:latin typeface="Arial" panose="020B0604020202020204" pitchFamily="34" charset="0"/>
                </a:rPr>
                <a:t>&lt;VirtualHost *:80&gt;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pt-BR" altLang="zh-CN" sz="1800" b="1">
                  <a:solidFill>
                    <a:schemeClr val="bg1"/>
                  </a:solidFill>
                  <a:latin typeface="Arial" panose="020B0604020202020204" pitchFamily="34" charset="0"/>
                </a:rPr>
                <a:t>    DocumentRoot "c:/web/apache2.4/htdocs/test"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pt-BR" altLang="zh-CN" sz="1800" b="1">
                  <a:solidFill>
                    <a:schemeClr val="bg1"/>
                  </a:solidFill>
                  <a:latin typeface="Arial" panose="020B0604020202020204" pitchFamily="34" charset="0"/>
                </a:rPr>
                <a:t>    ServerName www.php.test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pt-BR" altLang="zh-CN" sz="1800" b="1">
                  <a:solidFill>
                    <a:schemeClr val="bg1"/>
                  </a:solidFill>
                  <a:latin typeface="Arial" panose="020B0604020202020204" pitchFamily="34" charset="0"/>
                </a:rPr>
                <a:t>    ServerAlias php.test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pt-BR" altLang="zh-CN" sz="1800" b="1">
                  <a:solidFill>
                    <a:schemeClr val="bg1"/>
                  </a:solidFill>
                  <a:latin typeface="Arial" panose="020B0604020202020204" pitchFamily="34" charset="0"/>
                </a:rPr>
                <a:t>&lt;/VirtualHost&gt;</a:t>
              </a: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>
            <a:extLst>
              <a:ext uri="{FF2B5EF4-FFF2-40B4-BE49-F238E27FC236}">
                <a16:creationId xmlns:a16="http://schemas.microsoft.com/office/drawing/2014/main" id="{BEA98507-6EBC-40E3-A9EF-6DF73303D66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1.2 PHP</a:t>
            </a:r>
            <a:r>
              <a:rPr lang="zh-CN" altLang="en-US"/>
              <a:t>开发环境搭建</a:t>
            </a:r>
          </a:p>
        </p:txBody>
      </p:sp>
      <p:sp>
        <p:nvSpPr>
          <p:cNvPr id="4" name="矩形 38">
            <a:extLst>
              <a:ext uri="{FF2B5EF4-FFF2-40B4-BE49-F238E27FC236}">
                <a16:creationId xmlns:a16="http://schemas.microsoft.com/office/drawing/2014/main" id="{E37682A0-61C7-40EA-8903-5A048272B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defRPr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服务器配置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配置虚拟主机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1444" name="Picture 2">
            <a:extLst>
              <a:ext uri="{FF2B5EF4-FFF2-40B4-BE49-F238E27FC236}">
                <a16:creationId xmlns:a16="http://schemas.microsoft.com/office/drawing/2014/main" id="{809A25D3-EEBB-42AB-B862-B29EBB988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3311525"/>
            <a:ext cx="6642100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5" name="矩形 10">
            <a:extLst>
              <a:ext uri="{FF2B5EF4-FFF2-40B4-BE49-F238E27FC236}">
                <a16:creationId xmlns:a16="http://schemas.microsoft.com/office/drawing/2014/main" id="{8B027DBD-44E8-4A6E-A205-77F43AD02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1947863"/>
            <a:ext cx="84026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创建“</a:t>
            </a:r>
            <a:r>
              <a:rPr lang="en-US" altLang="zh-CN" sz="1800">
                <a:latin typeface="Arial" panose="020B0604020202020204" pitchFamily="34" charset="0"/>
              </a:rPr>
              <a:t>C:\web\apache2.4\htdocs\test</a:t>
            </a:r>
            <a:r>
              <a:rPr lang="en-US" altLang="zh-CN" sz="1800">
                <a:latin typeface="宋体" panose="02010600030101010101" pitchFamily="2" charset="-122"/>
              </a:rPr>
              <a:t>”</a:t>
            </a:r>
            <a:r>
              <a:rPr lang="zh-CN" altLang="en-US" sz="1800">
                <a:latin typeface="Arial" panose="020B0604020202020204" pitchFamily="34" charset="0"/>
              </a:rPr>
              <a:t>目录，并在目录中放一个简单的网页，然后重启</a:t>
            </a:r>
            <a:r>
              <a:rPr lang="en-US" altLang="zh-CN" sz="1800">
                <a:latin typeface="Arial" panose="020B0604020202020204" pitchFamily="34" charset="0"/>
              </a:rPr>
              <a:t>Apache</a:t>
            </a:r>
            <a:r>
              <a:rPr lang="zh-CN" altLang="en-US" sz="1800">
                <a:latin typeface="Arial" panose="020B0604020202020204" pitchFamily="34" charset="0"/>
              </a:rPr>
              <a:t>服务。</a:t>
            </a:r>
            <a:endParaRPr lang="en-US" altLang="zh-CN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>
            <a:extLst>
              <a:ext uri="{FF2B5EF4-FFF2-40B4-BE49-F238E27FC236}">
                <a16:creationId xmlns:a16="http://schemas.microsoft.com/office/drawing/2014/main" id="{FC9C3228-2F81-4D9D-B136-A9BE96EEF6E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1.1 PHP</a:t>
            </a:r>
            <a:r>
              <a:rPr lang="zh-CN" altLang="en-US"/>
              <a:t>基础知识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1388EEE9-0F99-4D57-A539-91397F5A3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1.PHP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748" name="矩形 14">
            <a:extLst>
              <a:ext uri="{FF2B5EF4-FFF2-40B4-BE49-F238E27FC236}">
                <a16:creationId xmlns:a16="http://schemas.microsoft.com/office/drawing/2014/main" id="{5E0F9068-0D5D-4D4E-9283-866D5D4A1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475" y="2686050"/>
            <a:ext cx="3186113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2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b="1" u="sng">
                <a:solidFill>
                  <a:srgbClr val="0070C0"/>
                </a:solidFill>
                <a:latin typeface="Arial" panose="020B0604020202020204" pitchFamily="34" charset="0"/>
              </a:rPr>
              <a:t>【</a:t>
            </a:r>
            <a:r>
              <a:rPr lang="zh-CN" altLang="zh-CN" sz="1800" b="1" u="sng">
                <a:solidFill>
                  <a:srgbClr val="0070C0"/>
                </a:solidFill>
                <a:latin typeface="Arial" panose="020B0604020202020204" pitchFamily="34" charset="0"/>
              </a:rPr>
              <a:t>个人主页</a:t>
            </a:r>
            <a:r>
              <a:rPr lang="en-US" altLang="zh-CN" sz="1800" b="1" u="sng">
                <a:solidFill>
                  <a:srgbClr val="0070C0"/>
                </a:solidFill>
                <a:latin typeface="Arial" panose="020B0604020202020204" pitchFamily="34" charset="0"/>
              </a:rPr>
              <a:t> 】-&gt; 【PHP/FI】  </a:t>
            </a:r>
          </a:p>
          <a:p>
            <a:pPr eaLnBrk="1" hangingPunct="1">
              <a:lnSpc>
                <a:spcPct val="2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b="1" u="sng">
                <a:solidFill>
                  <a:srgbClr val="0070C0"/>
                </a:solidFill>
                <a:latin typeface="Arial" panose="020B0604020202020204" pitchFamily="34" charset="0"/>
              </a:rPr>
              <a:t> -&gt;【PHP5】  -&gt; 【PHP7】</a:t>
            </a:r>
          </a:p>
        </p:txBody>
      </p:sp>
      <p:pic>
        <p:nvPicPr>
          <p:cNvPr id="31749" name="图片 16">
            <a:extLst>
              <a:ext uri="{FF2B5EF4-FFF2-40B4-BE49-F238E27FC236}">
                <a16:creationId xmlns:a16="http://schemas.microsoft.com/office/drawing/2014/main" id="{9E1D8858-4678-44D8-8216-38B180D8E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713" y="2233613"/>
            <a:ext cx="3554412" cy="238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0" name="矩形 19">
            <a:extLst>
              <a:ext uri="{FF2B5EF4-FFF2-40B4-BE49-F238E27FC236}">
                <a16:creationId xmlns:a16="http://schemas.microsoft.com/office/drawing/2014/main" id="{4EFCBB1A-33AB-4396-A68A-D7A045F82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7713" y="4662488"/>
            <a:ext cx="35544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Rasmus Lerdorf</a:t>
            </a:r>
            <a:r>
              <a:rPr lang="zh-CN" altLang="en-US" sz="1800">
                <a:latin typeface="Arial" panose="020B0604020202020204" pitchFamily="34" charset="0"/>
              </a:rPr>
              <a:t>（</a:t>
            </a:r>
            <a:r>
              <a:rPr lang="en-US" altLang="zh-CN" sz="1800">
                <a:latin typeface="Arial" panose="020B0604020202020204" pitchFamily="34" charset="0"/>
              </a:rPr>
              <a:t>PHP</a:t>
            </a:r>
            <a:r>
              <a:rPr lang="zh-CN" altLang="en-US" sz="1800">
                <a:latin typeface="Arial" panose="020B0604020202020204" pitchFamily="34" charset="0"/>
              </a:rPr>
              <a:t>之父）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>
            <a:extLst>
              <a:ext uri="{FF2B5EF4-FFF2-40B4-BE49-F238E27FC236}">
                <a16:creationId xmlns:a16="http://schemas.microsoft.com/office/drawing/2014/main" id="{3004730B-1F6C-4C76-BD3C-B38ACD91102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1.2 PHP</a:t>
            </a:r>
            <a:r>
              <a:rPr lang="zh-CN" altLang="en-US"/>
              <a:t>开发环境搭建</a:t>
            </a:r>
          </a:p>
        </p:txBody>
      </p:sp>
      <p:sp>
        <p:nvSpPr>
          <p:cNvPr id="4" name="矩形 38">
            <a:extLst>
              <a:ext uri="{FF2B5EF4-FFF2-40B4-BE49-F238E27FC236}">
                <a16:creationId xmlns:a16="http://schemas.microsoft.com/office/drawing/2014/main" id="{DBC192D3-DD06-4A3F-BECF-89C6A9A40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 startAt="4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访问权限控制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2468" name="组合 5">
            <a:extLst>
              <a:ext uri="{FF2B5EF4-FFF2-40B4-BE49-F238E27FC236}">
                <a16:creationId xmlns:a16="http://schemas.microsoft.com/office/drawing/2014/main" id="{5730AFD6-CA90-4DA2-8A9E-4E802AA9E328}"/>
              </a:ext>
            </a:extLst>
          </p:cNvPr>
          <p:cNvGrpSpPr>
            <a:grpSpLocks/>
          </p:cNvGrpSpPr>
          <p:nvPr/>
        </p:nvGrpSpPr>
        <p:grpSpPr bwMode="auto">
          <a:xfrm>
            <a:off x="504825" y="1852613"/>
            <a:ext cx="5368925" cy="3317875"/>
            <a:chOff x="533682" y="1961629"/>
            <a:chExt cx="4574757" cy="3317096"/>
          </a:xfrm>
        </p:grpSpPr>
        <p:sp>
          <p:nvSpPr>
            <p:cNvPr id="62471" name="矩形 6">
              <a:extLst>
                <a:ext uri="{FF2B5EF4-FFF2-40B4-BE49-F238E27FC236}">
                  <a16:creationId xmlns:a16="http://schemas.microsoft.com/office/drawing/2014/main" id="{88F441D2-08D0-405C-AEFA-76FC0F821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682" y="1961629"/>
              <a:ext cx="4574757" cy="3317096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20000"/>
                </a:lnSpc>
                <a:spcBef>
                  <a:spcPts val="10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2472" name="矩形 7">
              <a:extLst>
                <a:ext uri="{FF2B5EF4-FFF2-40B4-BE49-F238E27FC236}">
                  <a16:creationId xmlns:a16="http://schemas.microsoft.com/office/drawing/2014/main" id="{89862ABC-2DB9-447C-B140-69E1ED4C3B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698" y="2082034"/>
              <a:ext cx="4398741" cy="29997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ts val="10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pt-BR" altLang="zh-CN" sz="1800" b="1">
                  <a:solidFill>
                    <a:schemeClr val="bg1"/>
                  </a:solidFill>
                  <a:latin typeface="Arial" panose="020B0604020202020204" pitchFamily="34" charset="0"/>
                </a:rPr>
                <a:t>&lt;VirtualHost *:80&gt;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pt-BR" altLang="zh-CN" sz="1800" b="1">
                  <a:solidFill>
                    <a:schemeClr val="bg1"/>
                  </a:solidFill>
                  <a:latin typeface="Arial" panose="020B0604020202020204" pitchFamily="34" charset="0"/>
                </a:rPr>
                <a:t>    DocumentRoot "c:/web/www.admin.com"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pt-BR" altLang="zh-CN" sz="1800" b="1">
                  <a:solidFill>
                    <a:schemeClr val="bg1"/>
                  </a:solidFill>
                  <a:latin typeface="Arial" panose="020B0604020202020204" pitchFamily="34" charset="0"/>
                </a:rPr>
                <a:t>    ServerName www.admin.com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pt-BR" altLang="zh-CN" sz="1800" b="1">
                  <a:solidFill>
                    <a:schemeClr val="bg1"/>
                  </a:solidFill>
                  <a:latin typeface="Arial" panose="020B0604020202020204" pitchFamily="34" charset="0"/>
                </a:rPr>
                <a:t>&lt;/VirtualHost&gt;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pt-BR" altLang="zh-CN" sz="1800" b="1">
                  <a:solidFill>
                    <a:schemeClr val="bg1"/>
                  </a:solidFill>
                  <a:latin typeface="Arial" panose="020B0604020202020204" pitchFamily="34" charset="0"/>
                </a:rPr>
                <a:t>&lt;Directory "c:/web/www.admin.com"&gt;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pt-BR" altLang="zh-CN" sz="1800" b="1">
                  <a:solidFill>
                    <a:schemeClr val="bg1"/>
                  </a:solidFill>
                  <a:latin typeface="Arial" panose="020B0604020202020204" pitchFamily="34" charset="0"/>
                </a:rPr>
                <a:t>    Require local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pt-BR" altLang="zh-CN" sz="1800" b="1">
                  <a:solidFill>
                    <a:schemeClr val="bg1"/>
                  </a:solidFill>
                  <a:latin typeface="Arial" panose="020B0604020202020204" pitchFamily="34" charset="0"/>
                </a:rPr>
                <a:t>&lt;/Directory&gt;</a:t>
              </a:r>
            </a:p>
          </p:txBody>
        </p:sp>
      </p:grpSp>
      <p:pic>
        <p:nvPicPr>
          <p:cNvPr id="62469" name="Picture 2" descr="无标fgdfgdfgdfgdfg题">
            <a:extLst>
              <a:ext uri="{FF2B5EF4-FFF2-40B4-BE49-F238E27FC236}">
                <a16:creationId xmlns:a16="http://schemas.microsoft.com/office/drawing/2014/main" id="{5E09BC19-9876-49C5-B59E-79E9A584A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850" y="2957513"/>
            <a:ext cx="3530600" cy="143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70" name="矩形 2">
            <a:extLst>
              <a:ext uri="{FF2B5EF4-FFF2-40B4-BE49-F238E27FC236}">
                <a16:creationId xmlns:a16="http://schemas.microsoft.com/office/drawing/2014/main" id="{4936E3EA-9040-4465-9DEE-982029D71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713" y="5345113"/>
            <a:ext cx="8137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zh-CN" sz="1800" b="1" u="sng">
                <a:solidFill>
                  <a:srgbClr val="0070C0"/>
                </a:solidFill>
                <a:latin typeface="Arial" panose="020B0604020202020204" pitchFamily="34" charset="0"/>
              </a:rPr>
              <a:t>编辑</a:t>
            </a:r>
            <a:r>
              <a:rPr lang="en-US" altLang="zh-CN" sz="1800" b="1" u="sng">
                <a:solidFill>
                  <a:srgbClr val="0070C0"/>
                </a:solidFill>
                <a:latin typeface="Arial" panose="020B0604020202020204" pitchFamily="34" charset="0"/>
              </a:rPr>
              <a:t>httpd-vhost.conf</a:t>
            </a:r>
            <a:r>
              <a:rPr lang="zh-CN" altLang="zh-CN" sz="1800" b="1" u="sng">
                <a:solidFill>
                  <a:srgbClr val="0070C0"/>
                </a:solidFill>
                <a:latin typeface="Arial" panose="020B0604020202020204" pitchFamily="34" charset="0"/>
              </a:rPr>
              <a:t>，在配置虚拟主机的同时，配置站点目录的访问权限</a:t>
            </a:r>
            <a:endParaRPr lang="zh-CN" altLang="en-US" sz="1800" b="1" u="sng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>
            <a:extLst>
              <a:ext uri="{FF2B5EF4-FFF2-40B4-BE49-F238E27FC236}">
                <a16:creationId xmlns:a16="http://schemas.microsoft.com/office/drawing/2014/main" id="{A52A005D-373E-4B15-A9C5-072A941841E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1.2 PHP</a:t>
            </a:r>
            <a:r>
              <a:rPr lang="zh-CN" altLang="en-US"/>
              <a:t>开发环境搭建</a:t>
            </a:r>
          </a:p>
        </p:txBody>
      </p:sp>
      <p:sp>
        <p:nvSpPr>
          <p:cNvPr id="4" name="矩形 38">
            <a:extLst>
              <a:ext uri="{FF2B5EF4-FFF2-40B4-BE49-F238E27FC236}">
                <a16:creationId xmlns:a16="http://schemas.microsoft.com/office/drawing/2014/main" id="{3F3495FC-8768-4BDB-9F16-704E72427C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 startAt="5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分布式配置文件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3492" name="组合 4">
            <a:extLst>
              <a:ext uri="{FF2B5EF4-FFF2-40B4-BE49-F238E27FC236}">
                <a16:creationId xmlns:a16="http://schemas.microsoft.com/office/drawing/2014/main" id="{B9B96D25-CA38-4E4A-91E5-2747C625989F}"/>
              </a:ext>
            </a:extLst>
          </p:cNvPr>
          <p:cNvGrpSpPr>
            <a:grpSpLocks/>
          </p:cNvGrpSpPr>
          <p:nvPr/>
        </p:nvGrpSpPr>
        <p:grpSpPr bwMode="auto">
          <a:xfrm>
            <a:off x="2344738" y="2843213"/>
            <a:ext cx="4948237" cy="2017712"/>
            <a:chOff x="633048" y="2065147"/>
            <a:chExt cx="4216104" cy="2017822"/>
          </a:xfrm>
        </p:grpSpPr>
        <p:sp>
          <p:nvSpPr>
            <p:cNvPr id="63495" name="矩形 5">
              <a:extLst>
                <a:ext uri="{FF2B5EF4-FFF2-40B4-BE49-F238E27FC236}">
                  <a16:creationId xmlns:a16="http://schemas.microsoft.com/office/drawing/2014/main" id="{BC512DAC-24C7-4200-8D7E-1D8702C277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048" y="2065147"/>
              <a:ext cx="3999771" cy="2017822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20000"/>
                </a:lnSpc>
                <a:spcBef>
                  <a:spcPts val="10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3496" name="矩形 6">
              <a:extLst>
                <a:ext uri="{FF2B5EF4-FFF2-40B4-BE49-F238E27FC236}">
                  <a16:creationId xmlns:a16="http://schemas.microsoft.com/office/drawing/2014/main" id="{20FDC9D9-D335-4396-8509-C612B402AF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698" y="2140629"/>
              <a:ext cx="4139454" cy="1754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ts val="10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>
                  <a:solidFill>
                    <a:schemeClr val="bg1"/>
                  </a:solidFill>
                  <a:latin typeface="Arial" panose="020B0604020202020204" pitchFamily="34" charset="0"/>
                </a:rPr>
                <a:t>&lt;Directory "c:/web/www.admin.com"&gt;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>
                  <a:solidFill>
                    <a:schemeClr val="bg1"/>
                  </a:solidFill>
                  <a:latin typeface="Arial" panose="020B0604020202020204" pitchFamily="34" charset="0"/>
                </a:rPr>
                <a:t>    Require local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>
                  <a:solidFill>
                    <a:schemeClr val="bg1"/>
                  </a:solidFill>
                  <a:latin typeface="Arial" panose="020B0604020202020204" pitchFamily="34" charset="0"/>
                </a:rPr>
                <a:t>    AllowOverride All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>
                  <a:solidFill>
                    <a:schemeClr val="bg1"/>
                  </a:solidFill>
                  <a:latin typeface="Arial" panose="020B0604020202020204" pitchFamily="34" charset="0"/>
                </a:rPr>
                <a:t>&lt;/Directory&gt;</a:t>
              </a:r>
            </a:p>
          </p:txBody>
        </p:sp>
      </p:grpSp>
      <p:sp>
        <p:nvSpPr>
          <p:cNvPr id="63493" name="矩形 8">
            <a:extLst>
              <a:ext uri="{FF2B5EF4-FFF2-40B4-BE49-F238E27FC236}">
                <a16:creationId xmlns:a16="http://schemas.microsoft.com/office/drawing/2014/main" id="{5E12CF4D-7BE8-4F21-BB60-195582CC5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51425"/>
            <a:ext cx="82899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Apache</a:t>
            </a:r>
            <a:r>
              <a:rPr lang="zh-CN" altLang="en-US" sz="1800">
                <a:latin typeface="Arial" panose="020B0604020202020204" pitchFamily="34" charset="0"/>
              </a:rPr>
              <a:t>分布式配置文件虽然方便了网站管理员对目录的管理，但是会影响服务器的运行效率。因此，需要将其关闭时，改为</a:t>
            </a:r>
            <a:r>
              <a:rPr lang="en-US" altLang="zh-CN" sz="1800">
                <a:latin typeface="Arial" panose="020B0604020202020204" pitchFamily="34" charset="0"/>
              </a:rPr>
              <a:t>AllowOverride None</a:t>
            </a:r>
            <a:r>
              <a:rPr lang="zh-CN" altLang="en-US" sz="1800">
                <a:latin typeface="Arial" panose="020B0604020202020204" pitchFamily="34" charset="0"/>
              </a:rPr>
              <a:t>即可。</a:t>
            </a:r>
          </a:p>
        </p:txBody>
      </p:sp>
      <p:sp>
        <p:nvSpPr>
          <p:cNvPr id="63494" name="矩形 9">
            <a:extLst>
              <a:ext uri="{FF2B5EF4-FFF2-40B4-BE49-F238E27FC236}">
                <a16:creationId xmlns:a16="http://schemas.microsoft.com/office/drawing/2014/main" id="{4E75EB87-2BF8-450C-B280-B471F9C86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475" y="1660525"/>
            <a:ext cx="8186738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分布式配置文件是为目录单独进行配置的文件，可以实现在不重启服务器的前提下更改某个目录的配置。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>
            <a:extLst>
              <a:ext uri="{FF2B5EF4-FFF2-40B4-BE49-F238E27FC236}">
                <a16:creationId xmlns:a16="http://schemas.microsoft.com/office/drawing/2014/main" id="{6F31F399-C951-4815-96EF-BC3A17A16DA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1.2 PHP</a:t>
            </a:r>
            <a:r>
              <a:rPr lang="zh-CN" altLang="en-US"/>
              <a:t>开发环境搭建</a:t>
            </a:r>
          </a:p>
        </p:txBody>
      </p:sp>
      <p:sp>
        <p:nvSpPr>
          <p:cNvPr id="4" name="矩形 38">
            <a:extLst>
              <a:ext uri="{FF2B5EF4-FFF2-40B4-BE49-F238E27FC236}">
                <a16:creationId xmlns:a16="http://schemas.microsoft.com/office/drawing/2014/main" id="{5F0CBA00-7768-4968-B06D-868B1E161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 startAt="6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目录浏览功能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4516" name="组合 4">
            <a:extLst>
              <a:ext uri="{FF2B5EF4-FFF2-40B4-BE49-F238E27FC236}">
                <a16:creationId xmlns:a16="http://schemas.microsoft.com/office/drawing/2014/main" id="{DAD9A813-9890-4D6E-B7F8-183057A86466}"/>
              </a:ext>
            </a:extLst>
          </p:cNvPr>
          <p:cNvGrpSpPr>
            <a:grpSpLocks/>
          </p:cNvGrpSpPr>
          <p:nvPr/>
        </p:nvGrpSpPr>
        <p:grpSpPr bwMode="auto">
          <a:xfrm>
            <a:off x="690563" y="3222625"/>
            <a:ext cx="4843462" cy="1947863"/>
            <a:chOff x="633049" y="2065147"/>
            <a:chExt cx="3716563" cy="1947484"/>
          </a:xfrm>
        </p:grpSpPr>
        <p:sp>
          <p:nvSpPr>
            <p:cNvPr id="64519" name="矩形 5">
              <a:extLst>
                <a:ext uri="{FF2B5EF4-FFF2-40B4-BE49-F238E27FC236}">
                  <a16:creationId xmlns:a16="http://schemas.microsoft.com/office/drawing/2014/main" id="{EEF7F400-9FDE-430F-9BBE-252EF8CD2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049" y="2065147"/>
              <a:ext cx="3716563" cy="1947484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20000"/>
                </a:lnSpc>
                <a:spcBef>
                  <a:spcPts val="10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9400" name="矩形 6">
              <a:extLst>
                <a:ext uri="{FF2B5EF4-FFF2-40B4-BE49-F238E27FC236}">
                  <a16:creationId xmlns:a16="http://schemas.microsoft.com/office/drawing/2014/main" id="{CE954353-4F62-4E20-BBDD-F17B51EEF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792" y="2141332"/>
              <a:ext cx="3639820" cy="175384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285750" indent="-28575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l"/>
                <a:defRPr/>
              </a:pPr>
              <a:r>
                <a:rPr lang="zh-CN" altLang="en-US" b="1" dirty="0">
                  <a:solidFill>
                    <a:schemeClr val="bg1"/>
                  </a:solidFill>
                </a:rPr>
                <a:t>创建“</a:t>
              </a:r>
              <a:r>
                <a:rPr lang="en-US" altLang="zh-CN" b="1" dirty="0">
                  <a:solidFill>
                    <a:schemeClr val="bg1"/>
                  </a:solidFill>
                </a:rPr>
                <a:t>.</a:t>
              </a:r>
              <a:r>
                <a:rPr lang="pt-BR" altLang="zh-CN" b="1" dirty="0">
                  <a:solidFill>
                    <a:schemeClr val="bg1"/>
                  </a:solidFill>
                </a:rPr>
                <a:t>htaccess”</a:t>
              </a:r>
              <a:r>
                <a:rPr lang="zh-CN" altLang="en-US" b="1" dirty="0">
                  <a:solidFill>
                    <a:schemeClr val="bg1"/>
                  </a:solidFill>
                </a:rPr>
                <a:t>文件，编写如下配置</a:t>
              </a:r>
            </a:p>
            <a:p>
              <a:pPr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altLang="zh-CN" b="1" dirty="0">
                  <a:solidFill>
                    <a:schemeClr val="bg1"/>
                  </a:solidFill>
                </a:rPr>
                <a:t>Options Indexes</a:t>
              </a:r>
            </a:p>
            <a:p>
              <a:pPr marL="342900" indent="-34290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l"/>
                <a:defRPr/>
              </a:pPr>
              <a:r>
                <a:rPr lang="zh-CN" altLang="en-US" b="1" dirty="0">
                  <a:solidFill>
                    <a:schemeClr val="bg1"/>
                  </a:solidFill>
                </a:rPr>
                <a:t>若要关闭目录浏览功能时，将其修改为</a:t>
              </a:r>
              <a:endParaRPr lang="en-US" altLang="zh-CN" b="1" dirty="0">
                <a:solidFill>
                  <a:schemeClr val="bg1"/>
                </a:solidFill>
              </a:endParaRPr>
            </a:p>
            <a:p>
              <a:pPr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altLang="zh-CN" b="1" dirty="0">
                  <a:solidFill>
                    <a:schemeClr val="bg1"/>
                  </a:solidFill>
                </a:rPr>
                <a:t>Options -Indexes</a:t>
              </a:r>
            </a:p>
          </p:txBody>
        </p:sp>
      </p:grpSp>
      <p:pic>
        <p:nvPicPr>
          <p:cNvPr id="64517" name="Picture 2" descr="dfgdfgdfgsd">
            <a:extLst>
              <a:ext uri="{FF2B5EF4-FFF2-40B4-BE49-F238E27FC236}">
                <a16:creationId xmlns:a16="http://schemas.microsoft.com/office/drawing/2014/main" id="{3F6F2BA4-1E26-4555-B27C-1F7298606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138" y="3190875"/>
            <a:ext cx="2803525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8" name="矩形 10">
            <a:extLst>
              <a:ext uri="{FF2B5EF4-FFF2-40B4-BE49-F238E27FC236}">
                <a16:creationId xmlns:a16="http://schemas.microsoft.com/office/drawing/2014/main" id="{F34022CF-53EE-4C42-AF9B-D8D688E3B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1947863"/>
            <a:ext cx="8402638" cy="111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当开启</a:t>
            </a:r>
            <a:r>
              <a:rPr lang="en-US" altLang="zh-CN" sz="1800">
                <a:latin typeface="Arial" panose="020B0604020202020204" pitchFamily="34" charset="0"/>
              </a:rPr>
              <a:t>Apache</a:t>
            </a:r>
            <a:r>
              <a:rPr lang="zh-CN" altLang="en-US" sz="1800">
                <a:latin typeface="Arial" panose="020B0604020202020204" pitchFamily="34" charset="0"/>
              </a:rPr>
              <a:t>目录浏览功能时，如果访问的目录中没有默认索引页，如</a:t>
            </a:r>
            <a:r>
              <a:rPr lang="en-US" altLang="zh-CN" sz="1800">
                <a:latin typeface="Arial" panose="020B0604020202020204" pitchFamily="34" charset="0"/>
              </a:rPr>
              <a:t>index.html</a:t>
            </a:r>
            <a:r>
              <a:rPr lang="zh-CN" altLang="en-US" sz="1800">
                <a:latin typeface="Arial" panose="020B0604020202020204" pitchFamily="34" charset="0"/>
              </a:rPr>
              <a:t>就会显示目录中的文件列表。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>
            <a:extLst>
              <a:ext uri="{FF2B5EF4-FFF2-40B4-BE49-F238E27FC236}">
                <a16:creationId xmlns:a16="http://schemas.microsoft.com/office/drawing/2014/main" id="{17787DAF-F946-4E15-AC5B-CEF385B857F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1.2 PHP</a:t>
            </a:r>
            <a:r>
              <a:rPr lang="zh-CN" altLang="en-US"/>
              <a:t>开发环境搭建</a:t>
            </a:r>
          </a:p>
        </p:txBody>
      </p:sp>
      <p:sp>
        <p:nvSpPr>
          <p:cNvPr id="4" name="矩形 38">
            <a:extLst>
              <a:ext uri="{FF2B5EF4-FFF2-40B4-BE49-F238E27FC236}">
                <a16:creationId xmlns:a16="http://schemas.microsoft.com/office/drawing/2014/main" id="{BB880491-DDAD-408B-8D85-3ABBE6BCB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 startAt="7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自定义错误页面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A298979-B08D-47AF-B9CA-95EC044E7E77}"/>
              </a:ext>
            </a:extLst>
          </p:cNvPr>
          <p:cNvSpPr/>
          <p:nvPr/>
        </p:nvSpPr>
        <p:spPr>
          <a:xfrm>
            <a:off x="361950" y="1947863"/>
            <a:ext cx="8402638" cy="341630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u="sng" dirty="0">
                <a:solidFill>
                  <a:srgbClr val="0070C0"/>
                </a:solidFill>
                <a:latin typeface="Arial" charset="0"/>
              </a:rPr>
              <a:t>HTTP</a:t>
            </a:r>
            <a:r>
              <a:rPr lang="zh-CN" altLang="en-US" b="1" u="sng" dirty="0">
                <a:solidFill>
                  <a:srgbClr val="0070C0"/>
                </a:solidFill>
                <a:latin typeface="Arial" charset="0"/>
              </a:rPr>
              <a:t>状态码用于表示</a:t>
            </a:r>
            <a:r>
              <a:rPr lang="en-US" altLang="zh-CN" b="1" u="sng" dirty="0">
                <a:solidFill>
                  <a:srgbClr val="0070C0"/>
                </a:solidFill>
                <a:latin typeface="Arial" charset="0"/>
              </a:rPr>
              <a:t>Web</a:t>
            </a:r>
            <a:r>
              <a:rPr lang="zh-CN" altLang="en-US" b="1" u="sng" dirty="0">
                <a:solidFill>
                  <a:srgbClr val="0070C0"/>
                </a:solidFill>
                <a:latin typeface="Arial" charset="0"/>
              </a:rPr>
              <a:t>服务器的响应状态，由</a:t>
            </a:r>
            <a:r>
              <a:rPr lang="en-US" altLang="zh-CN" b="1" u="sng" dirty="0">
                <a:solidFill>
                  <a:srgbClr val="0070C0"/>
                </a:solidFill>
                <a:latin typeface="Arial" charset="0"/>
              </a:rPr>
              <a:t>3</a:t>
            </a:r>
            <a:r>
              <a:rPr lang="zh-CN" altLang="en-US" b="1" u="sng" dirty="0">
                <a:solidFill>
                  <a:srgbClr val="0070C0"/>
                </a:solidFill>
                <a:latin typeface="Arial" charset="0"/>
              </a:rPr>
              <a:t>位数字组成</a:t>
            </a:r>
            <a:r>
              <a:rPr lang="zh-CN" altLang="en-US" dirty="0">
                <a:latin typeface="Arial" charset="0"/>
              </a:rPr>
              <a:t>，常见的有</a:t>
            </a:r>
            <a:endParaRPr lang="en-US" altLang="zh-CN" dirty="0">
              <a:latin typeface="Arial" charset="0"/>
            </a:endParaRPr>
          </a:p>
          <a:p>
            <a:pPr marL="285750" indent="-2857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latin typeface="Arial" charset="0"/>
              </a:rPr>
              <a:t>403</a:t>
            </a:r>
            <a:r>
              <a:rPr lang="zh-CN" altLang="en-US" dirty="0">
                <a:latin typeface="Arial" charset="0"/>
              </a:rPr>
              <a:t>（</a:t>
            </a:r>
            <a:r>
              <a:rPr lang="en-US" altLang="zh-CN" dirty="0">
                <a:latin typeface="Arial" charset="0"/>
              </a:rPr>
              <a:t>Forbidden</a:t>
            </a:r>
            <a:r>
              <a:rPr lang="zh-CN" altLang="en-US" dirty="0">
                <a:latin typeface="Arial" charset="0"/>
              </a:rPr>
              <a:t>，拒绝访问）</a:t>
            </a:r>
          </a:p>
          <a:p>
            <a:pPr marL="285750" indent="-2857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latin typeface="Arial" charset="0"/>
              </a:rPr>
              <a:t>404</a:t>
            </a:r>
            <a:r>
              <a:rPr lang="zh-CN" altLang="en-US" dirty="0">
                <a:latin typeface="Arial" charset="0"/>
              </a:rPr>
              <a:t>（</a:t>
            </a:r>
            <a:r>
              <a:rPr lang="en-US" altLang="zh-CN" dirty="0">
                <a:latin typeface="Arial" charset="0"/>
              </a:rPr>
              <a:t>Not Found</a:t>
            </a:r>
            <a:r>
              <a:rPr lang="zh-CN" altLang="en-US" dirty="0">
                <a:latin typeface="Arial" charset="0"/>
              </a:rPr>
              <a:t>，页面未找到）</a:t>
            </a:r>
          </a:p>
          <a:p>
            <a:pPr marL="285750" indent="-2857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latin typeface="Arial" charset="0"/>
              </a:rPr>
              <a:t>500</a:t>
            </a:r>
            <a:r>
              <a:rPr lang="zh-CN" altLang="en-US" dirty="0">
                <a:latin typeface="Arial" charset="0"/>
              </a:rPr>
              <a:t>（</a:t>
            </a:r>
            <a:r>
              <a:rPr lang="en-US" altLang="zh-CN" dirty="0">
                <a:latin typeface="Arial" charset="0"/>
              </a:rPr>
              <a:t>Internal Server Error</a:t>
            </a:r>
            <a:r>
              <a:rPr lang="zh-CN" altLang="en-US" dirty="0">
                <a:latin typeface="Arial" charset="0"/>
              </a:rPr>
              <a:t>，服务器内部错误）</a:t>
            </a:r>
          </a:p>
          <a:p>
            <a:pPr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latin typeface="Arial" charset="0"/>
              </a:rPr>
              <a:t>当遇到错误时，</a:t>
            </a:r>
            <a:r>
              <a:rPr lang="en-US" altLang="zh-CN" dirty="0">
                <a:latin typeface="Arial" charset="0"/>
              </a:rPr>
              <a:t>Apache</a:t>
            </a:r>
            <a:r>
              <a:rPr lang="zh-CN" altLang="en-US" dirty="0">
                <a:latin typeface="Arial" charset="0"/>
              </a:rPr>
              <a:t>会使用</a:t>
            </a:r>
            <a:r>
              <a:rPr lang="en-US" altLang="zh-CN" dirty="0">
                <a:latin typeface="Arial" charset="0"/>
              </a:rPr>
              <a:t>error</a:t>
            </a:r>
            <a:r>
              <a:rPr lang="zh-CN" altLang="en-US" dirty="0">
                <a:latin typeface="Arial" charset="0"/>
              </a:rPr>
              <a:t>目录中的模板显示一个简单的错误页面，并支持将一个</a:t>
            </a:r>
            <a:r>
              <a:rPr lang="en-US" altLang="zh-CN" dirty="0">
                <a:latin typeface="Arial" charset="0"/>
              </a:rPr>
              <a:t>URL</a:t>
            </a:r>
            <a:r>
              <a:rPr lang="zh-CN" altLang="en-US" dirty="0">
                <a:latin typeface="Arial" charset="0"/>
              </a:rPr>
              <a:t>地址或站点目录下的某个文件作为自定义错误页面。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>
            <a:extLst>
              <a:ext uri="{FF2B5EF4-FFF2-40B4-BE49-F238E27FC236}">
                <a16:creationId xmlns:a16="http://schemas.microsoft.com/office/drawing/2014/main" id="{FCE28C49-48F4-4B11-A274-120BE7AF62A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1.2 PHP</a:t>
            </a:r>
            <a:r>
              <a:rPr lang="zh-CN" altLang="en-US"/>
              <a:t>开发环境搭建</a:t>
            </a:r>
          </a:p>
        </p:txBody>
      </p:sp>
      <p:sp>
        <p:nvSpPr>
          <p:cNvPr id="4" name="矩形 38">
            <a:extLst>
              <a:ext uri="{FF2B5EF4-FFF2-40B4-BE49-F238E27FC236}">
                <a16:creationId xmlns:a16="http://schemas.microsoft.com/office/drawing/2014/main" id="{948ED9E6-EC38-47F2-8FE9-FAFD5126B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 startAt="7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自定义错误页面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6564" name="Picture 2" descr="无标dfgdfg题">
            <a:extLst>
              <a:ext uri="{FF2B5EF4-FFF2-40B4-BE49-F238E27FC236}">
                <a16:creationId xmlns:a16="http://schemas.microsoft.com/office/drawing/2014/main" id="{1515E416-960E-48D7-B0B8-94FD09C6A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700" y="2809875"/>
            <a:ext cx="3816350" cy="167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6565" name="组合 5">
            <a:extLst>
              <a:ext uri="{FF2B5EF4-FFF2-40B4-BE49-F238E27FC236}">
                <a16:creationId xmlns:a16="http://schemas.microsoft.com/office/drawing/2014/main" id="{7D655AAD-75FF-40F9-8C78-9DD8F6AF659C}"/>
              </a:ext>
            </a:extLst>
          </p:cNvPr>
          <p:cNvGrpSpPr>
            <a:grpSpLocks/>
          </p:cNvGrpSpPr>
          <p:nvPr/>
        </p:nvGrpSpPr>
        <p:grpSpPr bwMode="auto">
          <a:xfrm>
            <a:off x="714375" y="2541588"/>
            <a:ext cx="3810000" cy="1947862"/>
            <a:chOff x="633049" y="2065147"/>
            <a:chExt cx="3247623" cy="1947484"/>
          </a:xfrm>
        </p:grpSpPr>
        <p:sp>
          <p:nvSpPr>
            <p:cNvPr id="66566" name="矩形 6">
              <a:extLst>
                <a:ext uri="{FF2B5EF4-FFF2-40B4-BE49-F238E27FC236}">
                  <a16:creationId xmlns:a16="http://schemas.microsoft.com/office/drawing/2014/main" id="{E10BB083-A54E-4832-A320-430FFA3475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049" y="2065147"/>
              <a:ext cx="3217649" cy="1947484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20000"/>
                </a:lnSpc>
                <a:spcBef>
                  <a:spcPts val="10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6567" name="矩形 7">
              <a:extLst>
                <a:ext uri="{FF2B5EF4-FFF2-40B4-BE49-F238E27FC236}">
                  <a16:creationId xmlns:a16="http://schemas.microsoft.com/office/drawing/2014/main" id="{65A4B818-1C34-4EA0-888C-BE87764E5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643" y="2140629"/>
              <a:ext cx="3111029" cy="16680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ts val="10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pPr eaLnBrk="1" hangingPunct="1">
                <a:lnSpc>
                  <a:spcPct val="2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pt-BR" altLang="zh-CN" sz="1800" b="1">
                  <a:solidFill>
                    <a:schemeClr val="bg1"/>
                  </a:solidFill>
                  <a:latin typeface="Arial" panose="020B0604020202020204" pitchFamily="34" charset="0"/>
                </a:rPr>
                <a:t>ErrorDocument 403 /403.html</a:t>
              </a:r>
            </a:p>
            <a:p>
              <a:pPr eaLnBrk="1" hangingPunct="1">
                <a:lnSpc>
                  <a:spcPct val="2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pt-BR" altLang="zh-CN" sz="1800" b="1">
                  <a:solidFill>
                    <a:schemeClr val="bg1"/>
                  </a:solidFill>
                  <a:latin typeface="Arial" panose="020B0604020202020204" pitchFamily="34" charset="0"/>
                </a:rPr>
                <a:t>ErrorDocument 404 /404.html</a:t>
              </a:r>
            </a:p>
            <a:p>
              <a:pPr eaLnBrk="1" hangingPunct="1">
                <a:lnSpc>
                  <a:spcPct val="2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pt-BR" altLang="zh-CN" sz="1800" b="1">
                  <a:solidFill>
                    <a:schemeClr val="bg1"/>
                  </a:solidFill>
                  <a:latin typeface="Arial" panose="020B0604020202020204" pitchFamily="34" charset="0"/>
                </a:rPr>
                <a:t>ErrorDocument 500 /500.html</a:t>
              </a: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>
            <a:extLst>
              <a:ext uri="{FF2B5EF4-FFF2-40B4-BE49-F238E27FC236}">
                <a16:creationId xmlns:a16="http://schemas.microsoft.com/office/drawing/2014/main" id="{C25B9791-8759-4A78-96D0-892F2E73845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1.2 PHP</a:t>
            </a:r>
            <a:r>
              <a:rPr lang="zh-CN" altLang="en-US"/>
              <a:t>开发环境搭建</a:t>
            </a:r>
          </a:p>
        </p:txBody>
      </p:sp>
      <p:sp>
        <p:nvSpPr>
          <p:cNvPr id="4" name="矩形 38">
            <a:extLst>
              <a:ext uri="{FF2B5EF4-FFF2-40B4-BE49-F238E27FC236}">
                <a16:creationId xmlns:a16="http://schemas.microsoft.com/office/drawing/2014/main" id="{239D7DEE-8B91-4D2B-A4F2-E8D9513FB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 startAt="8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扩展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542F5F9-8E9B-4D9D-BA0F-0A08B17429DF}"/>
              </a:ext>
            </a:extLst>
          </p:cNvPr>
          <p:cNvSpPr/>
          <p:nvPr/>
        </p:nvSpPr>
        <p:spPr>
          <a:xfrm>
            <a:off x="361950" y="1947863"/>
            <a:ext cx="8402638" cy="286226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latin typeface="Arial" charset="0"/>
              </a:rPr>
              <a:t>在</a:t>
            </a:r>
            <a:r>
              <a:rPr lang="en-US" altLang="zh-CN" dirty="0">
                <a:latin typeface="Arial" charset="0"/>
              </a:rPr>
              <a:t>PHP</a:t>
            </a:r>
            <a:r>
              <a:rPr lang="zh-CN" altLang="en-US" dirty="0">
                <a:latin typeface="Arial" charset="0"/>
              </a:rPr>
              <a:t>的安装目录中，</a:t>
            </a:r>
            <a:r>
              <a:rPr lang="en-US" altLang="zh-CN" b="1" u="sng" dirty="0" err="1">
                <a:solidFill>
                  <a:srgbClr val="0070C0"/>
                </a:solidFill>
                <a:latin typeface="Arial" charset="0"/>
              </a:rPr>
              <a:t>ext</a:t>
            </a:r>
            <a:r>
              <a:rPr lang="zh-CN" altLang="en-US" b="1" u="sng" dirty="0">
                <a:solidFill>
                  <a:srgbClr val="0070C0"/>
                </a:solidFill>
                <a:latin typeface="Arial" charset="0"/>
              </a:rPr>
              <a:t>文件夹</a:t>
            </a:r>
            <a:r>
              <a:rPr lang="zh-CN" altLang="en-US" dirty="0">
                <a:latin typeface="Arial" charset="0"/>
              </a:rPr>
              <a:t>保存的是</a:t>
            </a:r>
            <a:r>
              <a:rPr lang="en-US" altLang="zh-CN" b="1" u="sng" dirty="0">
                <a:solidFill>
                  <a:srgbClr val="0070C0"/>
                </a:solidFill>
                <a:latin typeface="Arial" charset="0"/>
              </a:rPr>
              <a:t>PHP</a:t>
            </a:r>
            <a:r>
              <a:rPr lang="zh-CN" altLang="en-US" b="1" u="sng" dirty="0">
                <a:solidFill>
                  <a:srgbClr val="0070C0"/>
                </a:solidFill>
                <a:latin typeface="Arial" charset="0"/>
              </a:rPr>
              <a:t>的扩展</a:t>
            </a:r>
            <a:r>
              <a:rPr lang="zh-CN" altLang="en-US" dirty="0">
                <a:latin typeface="Arial" charset="0"/>
              </a:rPr>
              <a:t>。</a:t>
            </a:r>
          </a:p>
          <a:p>
            <a:pPr marL="285750" indent="-2857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Arial" charset="0"/>
              </a:rPr>
              <a:t>安装后的</a:t>
            </a:r>
            <a:r>
              <a:rPr lang="zh-CN" altLang="en-US" b="1" u="sng" dirty="0">
                <a:solidFill>
                  <a:srgbClr val="0070C0"/>
                </a:solidFill>
                <a:latin typeface="Arial" charset="0"/>
              </a:rPr>
              <a:t>默认情况下，</a:t>
            </a:r>
            <a:r>
              <a:rPr lang="en-US" altLang="zh-CN" b="1" u="sng" dirty="0">
                <a:solidFill>
                  <a:srgbClr val="0070C0"/>
                </a:solidFill>
                <a:latin typeface="Arial" charset="0"/>
              </a:rPr>
              <a:t>PHP</a:t>
            </a:r>
            <a:r>
              <a:rPr lang="zh-CN" altLang="en-US" b="1" u="sng" dirty="0">
                <a:solidFill>
                  <a:srgbClr val="0070C0"/>
                </a:solidFill>
                <a:latin typeface="Arial" charset="0"/>
              </a:rPr>
              <a:t>扩展是全部关闭</a:t>
            </a:r>
            <a:r>
              <a:rPr lang="zh-CN" altLang="en-US" dirty="0">
                <a:latin typeface="Arial" charset="0"/>
              </a:rPr>
              <a:t>的，用户可根据情况手动打开或关闭扩展。</a:t>
            </a:r>
          </a:p>
          <a:p>
            <a:pPr marL="285750" indent="-2857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Arial" charset="0"/>
              </a:rPr>
              <a:t>在</a:t>
            </a:r>
            <a:r>
              <a:rPr lang="en-US" altLang="zh-CN" dirty="0">
                <a:latin typeface="Arial" charset="0"/>
              </a:rPr>
              <a:t>php.ini</a:t>
            </a:r>
            <a:r>
              <a:rPr lang="zh-CN" altLang="en-US" dirty="0">
                <a:latin typeface="Arial" charset="0"/>
              </a:rPr>
              <a:t>中，搜索</a:t>
            </a:r>
            <a:r>
              <a:rPr lang="en-US" altLang="zh-CN" dirty="0">
                <a:latin typeface="Arial" charset="0"/>
              </a:rPr>
              <a:t>;extension=</a:t>
            </a:r>
            <a:r>
              <a:rPr lang="zh-CN" altLang="en-US" dirty="0">
                <a:latin typeface="Arial" charset="0"/>
              </a:rPr>
              <a:t>可以找到载入扩展的配置，其中</a:t>
            </a:r>
            <a:r>
              <a:rPr lang="en-US" altLang="zh-CN" dirty="0">
                <a:latin typeface="Arial" charset="0"/>
              </a:rPr>
              <a:t>;</a:t>
            </a:r>
            <a:r>
              <a:rPr lang="zh-CN" altLang="en-US" dirty="0">
                <a:latin typeface="Arial" charset="0"/>
              </a:rPr>
              <a:t>表示该行配置是注释，只有删去</a:t>
            </a:r>
            <a:r>
              <a:rPr lang="en-US" altLang="zh-CN" dirty="0">
                <a:latin typeface="Arial" charset="0"/>
              </a:rPr>
              <a:t>;</a:t>
            </a:r>
            <a:r>
              <a:rPr lang="zh-CN" altLang="en-US" dirty="0">
                <a:latin typeface="Arial" charset="0"/>
              </a:rPr>
              <a:t>才可以使配置生效。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>
            <a:extLst>
              <a:ext uri="{FF2B5EF4-FFF2-40B4-BE49-F238E27FC236}">
                <a16:creationId xmlns:a16="http://schemas.microsoft.com/office/drawing/2014/main" id="{F42DE159-7D02-4767-85C4-CA011681415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1.2 PHP</a:t>
            </a:r>
            <a:r>
              <a:rPr lang="zh-CN" altLang="en-US"/>
              <a:t>开发环境搭建</a:t>
            </a:r>
          </a:p>
        </p:txBody>
      </p:sp>
      <p:sp>
        <p:nvSpPr>
          <p:cNvPr id="4" name="矩形 38">
            <a:extLst>
              <a:ext uri="{FF2B5EF4-FFF2-40B4-BE49-F238E27FC236}">
                <a16:creationId xmlns:a16="http://schemas.microsoft.com/office/drawing/2014/main" id="{4410C2A2-00B1-44DC-B50B-8E32F1574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 startAt="8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扩展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8612" name="组合 6">
            <a:extLst>
              <a:ext uri="{FF2B5EF4-FFF2-40B4-BE49-F238E27FC236}">
                <a16:creationId xmlns:a16="http://schemas.microsoft.com/office/drawing/2014/main" id="{B14C6979-D7DB-40A1-BDB7-679361B745DB}"/>
              </a:ext>
            </a:extLst>
          </p:cNvPr>
          <p:cNvGrpSpPr>
            <a:grpSpLocks/>
          </p:cNvGrpSpPr>
          <p:nvPr/>
        </p:nvGrpSpPr>
        <p:grpSpPr bwMode="auto">
          <a:xfrm>
            <a:off x="379413" y="2236788"/>
            <a:ext cx="3922712" cy="2371725"/>
            <a:chOff x="633049" y="2065147"/>
            <a:chExt cx="3097764" cy="2370260"/>
          </a:xfrm>
        </p:grpSpPr>
        <p:sp>
          <p:nvSpPr>
            <p:cNvPr id="68617" name="矩形 7">
              <a:extLst>
                <a:ext uri="{FF2B5EF4-FFF2-40B4-BE49-F238E27FC236}">
                  <a16:creationId xmlns:a16="http://schemas.microsoft.com/office/drawing/2014/main" id="{51DDA686-DBEF-4679-BE34-186FE0A0C1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049" y="2065147"/>
              <a:ext cx="3097763" cy="2370260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20000"/>
                </a:lnSpc>
                <a:spcBef>
                  <a:spcPts val="10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8618" name="矩形 8">
              <a:extLst>
                <a:ext uri="{FF2B5EF4-FFF2-40B4-BE49-F238E27FC236}">
                  <a16:creationId xmlns:a16="http://schemas.microsoft.com/office/drawing/2014/main" id="{3A58FAA2-DF26-4FED-A672-824D2D134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643" y="2140629"/>
              <a:ext cx="2961170" cy="2169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ts val="10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pt-BR" altLang="zh-CN" sz="1800" b="1">
                  <a:solidFill>
                    <a:schemeClr val="bg1"/>
                  </a:solidFill>
                  <a:latin typeface="Arial" panose="020B0604020202020204" pitchFamily="34" charset="0"/>
                </a:rPr>
                <a:t>extension=php_curl.dll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pt-BR" altLang="zh-CN" sz="1800" b="1">
                  <a:solidFill>
                    <a:schemeClr val="bg1"/>
                  </a:solidFill>
                  <a:latin typeface="Arial" panose="020B0604020202020204" pitchFamily="34" charset="0"/>
                </a:rPr>
                <a:t>extension=php_gd2.dll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pt-BR" altLang="zh-CN" sz="1800" b="1">
                  <a:solidFill>
                    <a:schemeClr val="bg1"/>
                  </a:solidFill>
                  <a:latin typeface="Arial" panose="020B0604020202020204" pitchFamily="34" charset="0"/>
                </a:rPr>
                <a:t>extension=php_mbstring.dll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pt-BR" altLang="zh-CN" sz="1800" b="1">
                  <a:solidFill>
                    <a:schemeClr val="bg1"/>
                  </a:solidFill>
                  <a:latin typeface="Arial" panose="020B0604020202020204" pitchFamily="34" charset="0"/>
                </a:rPr>
                <a:t>extension=php_mysqli.dll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pt-BR" altLang="zh-CN" sz="1800" b="1">
                  <a:solidFill>
                    <a:schemeClr val="bg1"/>
                  </a:solidFill>
                  <a:latin typeface="Arial" panose="020B0604020202020204" pitchFamily="34" charset="0"/>
                </a:rPr>
                <a:t>extension=php_pdo_mysql.dll</a:t>
              </a:r>
            </a:p>
          </p:txBody>
        </p:sp>
      </p:grpSp>
      <p:grpSp>
        <p:nvGrpSpPr>
          <p:cNvPr id="68613" name="组合 9">
            <a:extLst>
              <a:ext uri="{FF2B5EF4-FFF2-40B4-BE49-F238E27FC236}">
                <a16:creationId xmlns:a16="http://schemas.microsoft.com/office/drawing/2014/main" id="{BA91CBF6-BF3E-4D43-AEA7-41EEF23A21C7}"/>
              </a:ext>
            </a:extLst>
          </p:cNvPr>
          <p:cNvGrpSpPr>
            <a:grpSpLocks/>
          </p:cNvGrpSpPr>
          <p:nvPr/>
        </p:nvGrpSpPr>
        <p:grpSpPr bwMode="auto">
          <a:xfrm>
            <a:off x="4356100" y="2239963"/>
            <a:ext cx="4565650" cy="2370137"/>
            <a:chOff x="633049" y="2065147"/>
            <a:chExt cx="3097764" cy="2370260"/>
          </a:xfrm>
        </p:grpSpPr>
        <p:sp>
          <p:nvSpPr>
            <p:cNvPr id="68615" name="矩形 10">
              <a:extLst>
                <a:ext uri="{FF2B5EF4-FFF2-40B4-BE49-F238E27FC236}">
                  <a16:creationId xmlns:a16="http://schemas.microsoft.com/office/drawing/2014/main" id="{B35C8561-492C-4FEE-A704-D068A18B72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049" y="2065147"/>
              <a:ext cx="3097763" cy="2370260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20000"/>
                </a:lnSpc>
                <a:spcBef>
                  <a:spcPts val="10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DE3AF89-2CB7-43EC-BE17-8BF72B1750DE}"/>
                </a:ext>
              </a:extLst>
            </p:cNvPr>
            <p:cNvSpPr/>
            <p:nvPr/>
          </p:nvSpPr>
          <p:spPr>
            <a:xfrm>
              <a:off x="769842" y="2141351"/>
              <a:ext cx="2960971" cy="216863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285750" indent="-28575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  <a:defRPr/>
              </a:pPr>
              <a:r>
                <a:rPr lang="zh-CN" altLang="en-US" b="1" dirty="0">
                  <a:solidFill>
                    <a:schemeClr val="bg1"/>
                  </a:solidFill>
                  <a:latin typeface="Arial" charset="0"/>
                </a:rPr>
                <a:t>指定扩展路径</a:t>
              </a:r>
              <a:endParaRPr lang="en-US" altLang="zh-CN" b="1" dirty="0">
                <a:solidFill>
                  <a:schemeClr val="bg1"/>
                </a:solidFill>
                <a:latin typeface="Arial" charset="0"/>
              </a:endParaRPr>
            </a:p>
            <a:p>
              <a:pPr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>
                  <a:solidFill>
                    <a:schemeClr val="bg1"/>
                  </a:solidFill>
                  <a:latin typeface="Arial" charset="0"/>
                </a:rPr>
                <a:t>; </a:t>
              </a:r>
              <a:r>
                <a:rPr lang="en-US" altLang="zh-CN" b="1" dirty="0" err="1">
                  <a:solidFill>
                    <a:schemeClr val="bg1"/>
                  </a:solidFill>
                  <a:latin typeface="Arial" charset="0"/>
                </a:rPr>
                <a:t>extension_dir</a:t>
              </a:r>
              <a:r>
                <a:rPr lang="en-US" altLang="zh-CN" b="1" dirty="0">
                  <a:solidFill>
                    <a:schemeClr val="bg1"/>
                  </a:solidFill>
                  <a:latin typeface="Arial" charset="0"/>
                </a:rPr>
                <a:t> = "</a:t>
              </a:r>
              <a:r>
                <a:rPr lang="en-US" altLang="zh-CN" b="1" dirty="0" err="1">
                  <a:solidFill>
                    <a:schemeClr val="bg1"/>
                  </a:solidFill>
                  <a:latin typeface="Arial" charset="0"/>
                </a:rPr>
                <a:t>ext</a:t>
              </a:r>
              <a:r>
                <a:rPr lang="en-US" altLang="zh-CN" b="1" dirty="0">
                  <a:solidFill>
                    <a:schemeClr val="bg1"/>
                  </a:solidFill>
                  <a:latin typeface="Arial" charset="0"/>
                </a:rPr>
                <a:t>"</a:t>
              </a:r>
              <a:endParaRPr lang="zh-CN" altLang="zh-CN" b="1" dirty="0">
                <a:solidFill>
                  <a:schemeClr val="bg1"/>
                </a:solidFill>
                <a:latin typeface="Arial" charset="0"/>
              </a:endParaRPr>
            </a:p>
            <a:p>
              <a:pPr marL="285750" indent="-28575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  <a:defRPr/>
              </a:pPr>
              <a:r>
                <a:rPr lang="zh-CN" altLang="zh-CN" b="1" dirty="0">
                  <a:solidFill>
                    <a:schemeClr val="bg1"/>
                  </a:solidFill>
                  <a:latin typeface="Arial" charset="0"/>
                </a:rPr>
                <a:t>取消“</a:t>
              </a:r>
              <a:r>
                <a:rPr lang="en-US" altLang="zh-CN" b="1" dirty="0">
                  <a:solidFill>
                    <a:schemeClr val="bg1"/>
                  </a:solidFill>
                  <a:latin typeface="Arial" charset="0"/>
                </a:rPr>
                <a:t>;</a:t>
              </a:r>
              <a:r>
                <a:rPr lang="zh-CN" altLang="zh-CN" b="1" dirty="0">
                  <a:solidFill>
                    <a:schemeClr val="bg1"/>
                  </a:solidFill>
                  <a:latin typeface="Arial" charset="0"/>
                </a:rPr>
                <a:t>”注释，并修改成</a:t>
              </a:r>
              <a:r>
                <a:rPr lang="en-US" altLang="zh-CN" b="1" dirty="0">
                  <a:solidFill>
                    <a:schemeClr val="bg1"/>
                  </a:solidFill>
                  <a:latin typeface="Arial" charset="0"/>
                </a:rPr>
                <a:t>PHP</a:t>
              </a:r>
              <a:r>
                <a:rPr lang="zh-CN" altLang="zh-CN" b="1" dirty="0">
                  <a:solidFill>
                    <a:schemeClr val="bg1"/>
                  </a:solidFill>
                  <a:latin typeface="Arial" charset="0"/>
                </a:rPr>
                <a:t>扩展的文件保存路径，具体如下。</a:t>
              </a:r>
            </a:p>
            <a:p>
              <a:pPr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 err="1">
                  <a:solidFill>
                    <a:schemeClr val="bg1"/>
                  </a:solidFill>
                  <a:latin typeface="Arial" charset="0"/>
                </a:rPr>
                <a:t>extension_dir</a:t>
              </a:r>
              <a:r>
                <a:rPr lang="en-US" altLang="zh-CN" b="1" dirty="0">
                  <a:solidFill>
                    <a:schemeClr val="bg1"/>
                  </a:solidFill>
                  <a:latin typeface="Arial" charset="0"/>
                </a:rPr>
                <a:t> = "c:/web/php7.1/ext"</a:t>
              </a:r>
              <a:endParaRPr lang="zh-CN" altLang="zh-CN" b="1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pic>
        <p:nvPicPr>
          <p:cNvPr id="68614" name="Picture 2" descr="dfgdfgdfg无标题">
            <a:extLst>
              <a:ext uri="{FF2B5EF4-FFF2-40B4-BE49-F238E27FC236}">
                <a16:creationId xmlns:a16="http://schemas.microsoft.com/office/drawing/2014/main" id="{19AC2BF2-71B8-4FA8-A758-013E7D60B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275" y="4483100"/>
            <a:ext cx="2498725" cy="170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>
            <a:extLst>
              <a:ext uri="{FF2B5EF4-FFF2-40B4-BE49-F238E27FC236}">
                <a16:creationId xmlns:a16="http://schemas.microsoft.com/office/drawing/2014/main" id="{D7C0002E-7E36-4D37-B762-C09C840594E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1.2 PHP</a:t>
            </a:r>
            <a:r>
              <a:rPr lang="zh-CN" altLang="en-US"/>
              <a:t>开发环境搭建</a:t>
            </a:r>
          </a:p>
        </p:txBody>
      </p:sp>
      <p:sp>
        <p:nvSpPr>
          <p:cNvPr id="4" name="矩形 38">
            <a:extLst>
              <a:ext uri="{FF2B5EF4-FFF2-40B4-BE49-F238E27FC236}">
                <a16:creationId xmlns:a16="http://schemas.microsoft.com/office/drawing/2014/main" id="{499E1C6F-92A6-4A38-A366-675AA52E6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 startAt="9"/>
              <a:defRPr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的常用配置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61C8C7D-6310-42AD-BE50-1EE5E6BAB36D}"/>
              </a:ext>
            </a:extLst>
          </p:cNvPr>
          <p:cNvGraphicFramePr>
            <a:graphicFrameLocks noGrp="1"/>
          </p:cNvGraphicFramePr>
          <p:nvPr/>
        </p:nvGraphicFramePr>
        <p:xfrm>
          <a:off x="785813" y="2016125"/>
          <a:ext cx="7664450" cy="3397248"/>
        </p:xfrm>
        <a:graphic>
          <a:graphicData uri="http://schemas.openxmlformats.org/drawingml/2006/table">
            <a:tbl>
              <a:tblPr firstRow="1" bandRow="1"/>
              <a:tblGrid>
                <a:gridCol w="2379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54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74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effectLst/>
                          <a:latin typeface="Times New Roman"/>
                          <a:ea typeface="宋体"/>
                        </a:rPr>
                        <a:t>配置项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3" marR="68583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effectLst/>
                          <a:latin typeface="Times New Roman"/>
                          <a:ea typeface="宋体"/>
                        </a:rPr>
                        <a:t>说明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3" marR="68583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47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  <a:tabLst>
                          <a:tab pos="-180340" algn="l"/>
                        </a:tabLst>
                      </a:pPr>
                      <a:r>
                        <a:rPr lang="en-US" sz="1400" dirty="0" err="1">
                          <a:effectLst/>
                          <a:latin typeface="Times New Roman"/>
                          <a:ea typeface="宋体"/>
                          <a:cs typeface="宋体"/>
                        </a:rPr>
                        <a:t>output_buffering</a:t>
                      </a:r>
                      <a:endParaRPr lang="zh-CN" sz="1400" dirty="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3" marR="68583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Times New Roman"/>
                          <a:ea typeface="宋体"/>
                          <a:cs typeface="宋体"/>
                        </a:rPr>
                        <a:t>输出缓冲区的大小（字节数）</a:t>
                      </a:r>
                    </a:p>
                  </a:txBody>
                  <a:tcPr marL="68583" marR="68583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47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  <a:tabLst>
                          <a:tab pos="-180340" algn="l"/>
                        </a:tabLst>
                      </a:pPr>
                      <a:r>
                        <a:rPr lang="en-US" sz="1400" dirty="0" err="1">
                          <a:effectLst/>
                          <a:latin typeface="Times New Roman"/>
                          <a:ea typeface="宋体"/>
                          <a:cs typeface="宋体"/>
                        </a:rPr>
                        <a:t>open_basedir</a:t>
                      </a:r>
                      <a:endParaRPr lang="zh-CN" sz="1400" dirty="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3" marR="68583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Times New Roman"/>
                          <a:ea typeface="宋体"/>
                          <a:cs typeface="宋体"/>
                        </a:rPr>
                        <a:t>限制</a:t>
                      </a:r>
                      <a:r>
                        <a:rPr lang="en-US" sz="1400" dirty="0">
                          <a:effectLst/>
                          <a:latin typeface="Times New Roman"/>
                          <a:ea typeface="宋体"/>
                          <a:cs typeface="宋体"/>
                        </a:rPr>
                        <a:t>PHP</a:t>
                      </a:r>
                      <a:r>
                        <a:rPr lang="zh-CN" sz="1400" dirty="0">
                          <a:effectLst/>
                          <a:latin typeface="Times New Roman"/>
                          <a:ea typeface="宋体"/>
                          <a:cs typeface="宋体"/>
                        </a:rPr>
                        <a:t>脚本只能访问指定路径的文件，默认无限制</a:t>
                      </a:r>
                    </a:p>
                  </a:txBody>
                  <a:tcPr marL="68583" marR="68583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47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  <a:tabLst>
                          <a:tab pos="-180340" algn="l"/>
                        </a:tabLst>
                      </a:pPr>
                      <a:r>
                        <a:rPr lang="en-US" sz="1400" dirty="0" err="1">
                          <a:effectLst/>
                          <a:latin typeface="Times New Roman"/>
                          <a:ea typeface="宋体"/>
                          <a:cs typeface="宋体"/>
                        </a:rPr>
                        <a:t>disable_functions</a:t>
                      </a:r>
                      <a:endParaRPr lang="zh-CN" sz="1400" dirty="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3" marR="68583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Times New Roman"/>
                          <a:ea typeface="宋体"/>
                          <a:cs typeface="宋体"/>
                        </a:rPr>
                        <a:t>禁止</a:t>
                      </a:r>
                      <a:r>
                        <a:rPr lang="en-US" sz="1400" dirty="0">
                          <a:effectLst/>
                          <a:latin typeface="Times New Roman"/>
                          <a:ea typeface="宋体"/>
                          <a:cs typeface="宋体"/>
                        </a:rPr>
                        <a:t>PHP</a:t>
                      </a:r>
                      <a:r>
                        <a:rPr lang="zh-CN" sz="1400" dirty="0">
                          <a:effectLst/>
                          <a:latin typeface="Times New Roman"/>
                          <a:ea typeface="宋体"/>
                          <a:cs typeface="宋体"/>
                        </a:rPr>
                        <a:t>脚本使用哪些函数</a:t>
                      </a:r>
                    </a:p>
                  </a:txBody>
                  <a:tcPr marL="68583" marR="68583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47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  <a:tabLst>
                          <a:tab pos="-180340" algn="l"/>
                        </a:tabLst>
                      </a:pPr>
                      <a:r>
                        <a:rPr lang="en-US" sz="1400" dirty="0" err="1">
                          <a:effectLst/>
                          <a:latin typeface="Times New Roman"/>
                          <a:ea typeface="宋体"/>
                          <a:cs typeface="宋体"/>
                        </a:rPr>
                        <a:t>max_execution_time</a:t>
                      </a:r>
                      <a:endParaRPr lang="zh-CN" sz="1400" dirty="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3" marR="68583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Times New Roman"/>
                          <a:ea typeface="宋体"/>
                          <a:cs typeface="宋体"/>
                        </a:rPr>
                        <a:t>限制</a:t>
                      </a:r>
                      <a:r>
                        <a:rPr lang="en-US" sz="1400" dirty="0">
                          <a:effectLst/>
                          <a:latin typeface="Times New Roman"/>
                          <a:ea typeface="宋体"/>
                          <a:cs typeface="宋体"/>
                        </a:rPr>
                        <a:t>PHP</a:t>
                      </a:r>
                      <a:r>
                        <a:rPr lang="zh-CN" sz="1400" dirty="0">
                          <a:effectLst/>
                          <a:latin typeface="Times New Roman"/>
                          <a:ea typeface="宋体"/>
                          <a:cs typeface="宋体"/>
                        </a:rPr>
                        <a:t>脚本最长时间限制（秒数）</a:t>
                      </a:r>
                    </a:p>
                  </a:txBody>
                  <a:tcPr marL="68583" marR="68583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47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  <a:tabLst>
                          <a:tab pos="-180340" algn="l"/>
                        </a:tabLst>
                      </a:pPr>
                      <a:r>
                        <a:rPr lang="en-US" sz="1400" dirty="0" err="1">
                          <a:effectLst/>
                          <a:latin typeface="Times New Roman"/>
                          <a:ea typeface="宋体"/>
                          <a:cs typeface="宋体"/>
                        </a:rPr>
                        <a:t>memory_limit</a:t>
                      </a:r>
                      <a:endParaRPr lang="zh-CN" sz="1400" dirty="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3" marR="68583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Times New Roman"/>
                          <a:ea typeface="宋体"/>
                          <a:cs typeface="宋体"/>
                        </a:rPr>
                        <a:t>限制</a:t>
                      </a:r>
                      <a:r>
                        <a:rPr lang="en-US" sz="1400" dirty="0">
                          <a:effectLst/>
                          <a:latin typeface="Times New Roman"/>
                          <a:ea typeface="宋体"/>
                          <a:cs typeface="宋体"/>
                        </a:rPr>
                        <a:t>PHP</a:t>
                      </a:r>
                      <a:r>
                        <a:rPr lang="zh-CN" sz="1400" dirty="0">
                          <a:effectLst/>
                          <a:latin typeface="Times New Roman"/>
                          <a:ea typeface="宋体"/>
                          <a:cs typeface="宋体"/>
                        </a:rPr>
                        <a:t>脚本最大内存使用限制（如</a:t>
                      </a:r>
                      <a:r>
                        <a:rPr lang="en-US" sz="1400" dirty="0">
                          <a:effectLst/>
                          <a:latin typeface="Times New Roman"/>
                          <a:ea typeface="宋体"/>
                          <a:cs typeface="宋体"/>
                        </a:rPr>
                        <a:t>128M</a:t>
                      </a:r>
                      <a:r>
                        <a:rPr lang="zh-CN" sz="1400" dirty="0">
                          <a:effectLst/>
                          <a:latin typeface="Times New Roman"/>
                          <a:ea typeface="宋体"/>
                          <a:cs typeface="宋体"/>
                        </a:rPr>
                        <a:t>）</a:t>
                      </a:r>
                    </a:p>
                  </a:txBody>
                  <a:tcPr marL="68583" marR="68583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47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  <a:tabLst>
                          <a:tab pos="-180340" algn="l"/>
                        </a:tabLst>
                      </a:pPr>
                      <a:r>
                        <a:rPr lang="en-US" sz="1400" dirty="0" err="1">
                          <a:effectLst/>
                          <a:latin typeface="Times New Roman"/>
                          <a:ea typeface="宋体"/>
                          <a:cs typeface="宋体"/>
                        </a:rPr>
                        <a:t>display_errors</a:t>
                      </a:r>
                      <a:endParaRPr lang="zh-CN" sz="1400" dirty="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3" marR="68583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Times New Roman"/>
                          <a:ea typeface="宋体"/>
                          <a:cs typeface="宋体"/>
                        </a:rPr>
                        <a:t>是否输出错误信息</a:t>
                      </a:r>
                    </a:p>
                  </a:txBody>
                  <a:tcPr marL="68583" marR="68583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47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  <a:tabLst>
                          <a:tab pos="-180340" algn="l"/>
                        </a:tabLst>
                      </a:pPr>
                      <a:r>
                        <a:rPr lang="en-US" sz="1400" dirty="0" err="1">
                          <a:effectLst/>
                          <a:latin typeface="Times New Roman"/>
                          <a:ea typeface="宋体"/>
                          <a:cs typeface="宋体"/>
                        </a:rPr>
                        <a:t>log_errors</a:t>
                      </a:r>
                      <a:endParaRPr lang="zh-CN" sz="1400" dirty="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3" marR="68583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Times New Roman"/>
                          <a:ea typeface="宋体"/>
                          <a:cs typeface="宋体"/>
                        </a:rPr>
                        <a:t>是否开启错误日志</a:t>
                      </a:r>
                    </a:p>
                  </a:txBody>
                  <a:tcPr marL="68583" marR="68583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47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  <a:tabLst>
                          <a:tab pos="-180340" algn="l"/>
                        </a:tabLst>
                      </a:pPr>
                      <a:r>
                        <a:rPr lang="en-US" sz="1400" dirty="0" err="1">
                          <a:effectLst/>
                          <a:latin typeface="Times New Roman"/>
                          <a:ea typeface="宋体"/>
                          <a:cs typeface="宋体"/>
                        </a:rPr>
                        <a:t>error_log</a:t>
                      </a:r>
                      <a:endParaRPr lang="zh-CN" sz="1400" dirty="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3" marR="68583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Times New Roman"/>
                          <a:ea typeface="宋体"/>
                          <a:cs typeface="宋体"/>
                        </a:rPr>
                        <a:t>错误日志保存路径</a:t>
                      </a:r>
                    </a:p>
                  </a:txBody>
                  <a:tcPr marL="68583" marR="68583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>
            <a:extLst>
              <a:ext uri="{FF2B5EF4-FFF2-40B4-BE49-F238E27FC236}">
                <a16:creationId xmlns:a16="http://schemas.microsoft.com/office/drawing/2014/main" id="{2FC0C1A0-CD9D-4602-B073-39DB0CD5B07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1.2 PHP</a:t>
            </a:r>
            <a:r>
              <a:rPr lang="zh-CN" altLang="en-US"/>
              <a:t>开发环境搭建</a:t>
            </a:r>
          </a:p>
        </p:txBody>
      </p:sp>
      <p:sp>
        <p:nvSpPr>
          <p:cNvPr id="4" name="矩形 38">
            <a:extLst>
              <a:ext uri="{FF2B5EF4-FFF2-40B4-BE49-F238E27FC236}">
                <a16:creationId xmlns:a16="http://schemas.microsoft.com/office/drawing/2014/main" id="{B6FD2D7C-FFDD-42B2-B760-EE0BBD4D7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 startAt="9"/>
              <a:defRPr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的常用配置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E9DD6CA-263F-4A56-9C0A-9B943D54BB4D}"/>
              </a:ext>
            </a:extLst>
          </p:cNvPr>
          <p:cNvGraphicFramePr>
            <a:graphicFrameLocks noGrp="1"/>
          </p:cNvGraphicFramePr>
          <p:nvPr/>
        </p:nvGraphicFramePr>
        <p:xfrm>
          <a:off x="785813" y="2016125"/>
          <a:ext cx="7664450" cy="3397248"/>
        </p:xfrm>
        <a:graphic>
          <a:graphicData uri="http://schemas.openxmlformats.org/drawingml/2006/table">
            <a:tbl>
              <a:tblPr firstRow="1" bandRow="1"/>
              <a:tblGrid>
                <a:gridCol w="2367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71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74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effectLst/>
                          <a:latin typeface="Times New Roman"/>
                          <a:ea typeface="宋体"/>
                        </a:rPr>
                        <a:t>配置项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3" marR="68583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effectLst/>
                          <a:latin typeface="Times New Roman"/>
                          <a:ea typeface="宋体"/>
                        </a:rPr>
                        <a:t>说明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3" marR="68583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47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  <a:tabLst>
                          <a:tab pos="-180340" algn="l"/>
                        </a:tabLst>
                      </a:pPr>
                      <a:r>
                        <a:rPr lang="en-US" sz="1400" dirty="0" err="1">
                          <a:effectLst/>
                          <a:latin typeface="Times New Roman"/>
                          <a:ea typeface="宋体"/>
                          <a:cs typeface="宋体"/>
                        </a:rPr>
                        <a:t>post_max_size</a:t>
                      </a:r>
                      <a:endParaRPr lang="zh-CN" sz="1400" dirty="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3" marR="68583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Times New Roman"/>
                          <a:ea typeface="宋体"/>
                          <a:cs typeface="宋体"/>
                        </a:rPr>
                        <a:t>限制</a:t>
                      </a:r>
                      <a:r>
                        <a:rPr lang="en-US" sz="1400" dirty="0">
                          <a:effectLst/>
                          <a:latin typeface="Times New Roman"/>
                          <a:ea typeface="宋体"/>
                          <a:cs typeface="宋体"/>
                        </a:rPr>
                        <a:t>PHP</a:t>
                      </a:r>
                      <a:r>
                        <a:rPr lang="zh-CN" sz="1400" dirty="0">
                          <a:effectLst/>
                          <a:latin typeface="Times New Roman"/>
                          <a:ea typeface="宋体"/>
                          <a:cs typeface="宋体"/>
                        </a:rPr>
                        <a:t>接收来自客户端</a:t>
                      </a:r>
                      <a:r>
                        <a:rPr lang="en-US" sz="1400" dirty="0">
                          <a:effectLst/>
                          <a:latin typeface="Times New Roman"/>
                          <a:ea typeface="宋体"/>
                          <a:cs typeface="宋体"/>
                        </a:rPr>
                        <a:t>POST</a:t>
                      </a:r>
                      <a:r>
                        <a:rPr lang="zh-CN" sz="1400" dirty="0">
                          <a:effectLst/>
                          <a:latin typeface="Times New Roman"/>
                          <a:ea typeface="宋体"/>
                          <a:cs typeface="宋体"/>
                        </a:rPr>
                        <a:t>方式提交的最大数据量</a:t>
                      </a:r>
                    </a:p>
                  </a:txBody>
                  <a:tcPr marL="68583" marR="68583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47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  <a:tabLst>
                          <a:tab pos="-180340" algn="l"/>
                        </a:tabLst>
                      </a:pPr>
                      <a:r>
                        <a:rPr lang="en-US" sz="1400" dirty="0" err="1">
                          <a:effectLst/>
                          <a:latin typeface="Times New Roman"/>
                          <a:ea typeface="宋体"/>
                          <a:cs typeface="宋体"/>
                        </a:rPr>
                        <a:t>default_mimetype</a:t>
                      </a:r>
                      <a:endParaRPr lang="zh-CN" sz="1400" dirty="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3" marR="68583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Times New Roman"/>
                          <a:ea typeface="宋体"/>
                          <a:cs typeface="宋体"/>
                        </a:rPr>
                        <a:t>输出时使用的默认</a:t>
                      </a:r>
                      <a:r>
                        <a:rPr lang="en-US" sz="1400" dirty="0">
                          <a:effectLst/>
                          <a:latin typeface="Times New Roman"/>
                          <a:ea typeface="宋体"/>
                          <a:cs typeface="宋体"/>
                        </a:rPr>
                        <a:t>MIME</a:t>
                      </a:r>
                      <a:r>
                        <a:rPr lang="zh-CN" sz="1400" dirty="0">
                          <a:effectLst/>
                          <a:latin typeface="Times New Roman"/>
                          <a:ea typeface="宋体"/>
                          <a:cs typeface="宋体"/>
                        </a:rPr>
                        <a:t>类型</a:t>
                      </a:r>
                    </a:p>
                  </a:txBody>
                  <a:tcPr marL="68583" marR="68583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47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  <a:tabLst>
                          <a:tab pos="-180340" algn="l"/>
                        </a:tabLst>
                      </a:pPr>
                      <a:r>
                        <a:rPr lang="en-US" sz="1400">
                          <a:effectLst/>
                          <a:latin typeface="Times New Roman"/>
                          <a:ea typeface="宋体"/>
                          <a:cs typeface="宋体"/>
                        </a:rPr>
                        <a:t>default_charset</a:t>
                      </a:r>
                      <a:endParaRPr lang="zh-CN" sz="14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3" marR="68583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Times New Roman"/>
                          <a:ea typeface="宋体"/>
                          <a:cs typeface="宋体"/>
                        </a:rPr>
                        <a:t>输出时使用的默认字符集</a:t>
                      </a:r>
                    </a:p>
                  </a:txBody>
                  <a:tcPr marL="68583" marR="68583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47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  <a:tabLst>
                          <a:tab pos="-180340" algn="l"/>
                        </a:tabLst>
                      </a:pPr>
                      <a:r>
                        <a:rPr lang="en-US" sz="1400">
                          <a:effectLst/>
                          <a:latin typeface="Times New Roman"/>
                          <a:ea typeface="宋体"/>
                          <a:cs typeface="宋体"/>
                        </a:rPr>
                        <a:t>file_uploads</a:t>
                      </a:r>
                      <a:endParaRPr lang="zh-CN" sz="14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3" marR="68583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Times New Roman"/>
                          <a:ea typeface="宋体"/>
                          <a:cs typeface="宋体"/>
                        </a:rPr>
                        <a:t>是否接收来自客户端的文件上传</a:t>
                      </a:r>
                    </a:p>
                  </a:txBody>
                  <a:tcPr marL="68583" marR="68583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47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  <a:tabLst>
                          <a:tab pos="-180340" algn="l"/>
                        </a:tabLst>
                      </a:pPr>
                      <a:r>
                        <a:rPr lang="en-US" sz="1400">
                          <a:effectLst/>
                          <a:latin typeface="Times New Roman"/>
                          <a:ea typeface="宋体"/>
                          <a:cs typeface="宋体"/>
                        </a:rPr>
                        <a:t>upload_tmp_dir</a:t>
                      </a:r>
                      <a:endParaRPr lang="zh-CN" sz="14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3" marR="68583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Times New Roman"/>
                          <a:ea typeface="宋体"/>
                          <a:cs typeface="宋体"/>
                        </a:rPr>
                        <a:t>接收客户端上传文件时的临时保存目录</a:t>
                      </a:r>
                    </a:p>
                  </a:txBody>
                  <a:tcPr marL="68583" marR="68583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47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  <a:tabLst>
                          <a:tab pos="-180340" algn="l"/>
                        </a:tabLst>
                      </a:pPr>
                      <a:r>
                        <a:rPr lang="en-US" sz="1400">
                          <a:effectLst/>
                          <a:latin typeface="Times New Roman"/>
                          <a:ea typeface="宋体"/>
                          <a:cs typeface="宋体"/>
                        </a:rPr>
                        <a:t>upload_max_filesize</a:t>
                      </a:r>
                      <a:endParaRPr lang="zh-CN" sz="14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3" marR="68583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Times New Roman"/>
                          <a:ea typeface="宋体"/>
                          <a:cs typeface="宋体"/>
                        </a:rPr>
                        <a:t>限制来自客户端上传文件的最大数据量</a:t>
                      </a:r>
                    </a:p>
                  </a:txBody>
                  <a:tcPr marL="68583" marR="68583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47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  <a:tabLst>
                          <a:tab pos="-180340" algn="l"/>
                        </a:tabLst>
                      </a:pPr>
                      <a:r>
                        <a:rPr lang="en-US" sz="1400">
                          <a:effectLst/>
                          <a:latin typeface="Times New Roman"/>
                          <a:ea typeface="宋体"/>
                          <a:cs typeface="宋体"/>
                        </a:rPr>
                        <a:t>allow_url_fopen</a:t>
                      </a:r>
                      <a:endParaRPr lang="zh-CN" sz="14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3" marR="68583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Times New Roman"/>
                          <a:ea typeface="宋体"/>
                          <a:cs typeface="宋体"/>
                        </a:rPr>
                        <a:t>限制</a:t>
                      </a:r>
                      <a:r>
                        <a:rPr lang="en-US" sz="1400" dirty="0">
                          <a:effectLst/>
                          <a:latin typeface="Times New Roman"/>
                          <a:ea typeface="宋体"/>
                          <a:cs typeface="宋体"/>
                        </a:rPr>
                        <a:t>PHP</a:t>
                      </a:r>
                      <a:r>
                        <a:rPr lang="zh-CN" sz="1400" dirty="0">
                          <a:effectLst/>
                          <a:latin typeface="Times New Roman"/>
                          <a:ea typeface="宋体"/>
                          <a:cs typeface="宋体"/>
                        </a:rPr>
                        <a:t>脚本是否可以打开远程文件</a:t>
                      </a:r>
                    </a:p>
                  </a:txBody>
                  <a:tcPr marL="68583" marR="68583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47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  <a:tabLst>
                          <a:tab pos="-180340" algn="l"/>
                        </a:tabLst>
                      </a:pPr>
                      <a:r>
                        <a:rPr lang="en-US" sz="1400">
                          <a:effectLst/>
                          <a:latin typeface="Times New Roman"/>
                          <a:ea typeface="宋体"/>
                          <a:cs typeface="宋体"/>
                        </a:rPr>
                        <a:t>date.timezone</a:t>
                      </a:r>
                      <a:endParaRPr lang="zh-CN" sz="14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3" marR="68583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Times New Roman"/>
                          <a:ea typeface="宋体"/>
                          <a:cs typeface="宋体"/>
                        </a:rPr>
                        <a:t>时区配置（如</a:t>
                      </a:r>
                      <a:r>
                        <a:rPr lang="en-US" sz="1400" dirty="0">
                          <a:effectLst/>
                          <a:latin typeface="Times New Roman"/>
                          <a:ea typeface="宋体"/>
                          <a:cs typeface="宋体"/>
                        </a:rPr>
                        <a:t>UTC</a:t>
                      </a:r>
                      <a:r>
                        <a:rPr lang="zh-CN" sz="1400" dirty="0">
                          <a:effectLst/>
                          <a:latin typeface="Times New Roman"/>
                          <a:ea typeface="宋体"/>
                          <a:cs typeface="宋体"/>
                        </a:rPr>
                        <a:t>、</a:t>
                      </a:r>
                      <a:r>
                        <a:rPr lang="en-US" sz="1400" dirty="0">
                          <a:effectLst/>
                          <a:latin typeface="Times New Roman"/>
                          <a:ea typeface="宋体"/>
                          <a:cs typeface="宋体"/>
                        </a:rPr>
                        <a:t>PRC</a:t>
                      </a:r>
                      <a:r>
                        <a:rPr lang="zh-CN" sz="1400" dirty="0">
                          <a:effectLst/>
                          <a:latin typeface="Times New Roman"/>
                          <a:ea typeface="宋体"/>
                          <a:cs typeface="宋体"/>
                        </a:rPr>
                        <a:t>、</a:t>
                      </a:r>
                      <a:r>
                        <a:rPr lang="en-US" sz="1400" dirty="0">
                          <a:effectLst/>
                          <a:latin typeface="Times New Roman"/>
                          <a:ea typeface="宋体"/>
                          <a:cs typeface="宋体"/>
                        </a:rPr>
                        <a:t>Asia/Shanghai</a:t>
                      </a:r>
                      <a:r>
                        <a:rPr lang="zh-CN" sz="1400" dirty="0">
                          <a:effectLst/>
                          <a:latin typeface="Times New Roman"/>
                          <a:ea typeface="宋体"/>
                          <a:cs typeface="宋体"/>
                        </a:rPr>
                        <a:t>）</a:t>
                      </a:r>
                    </a:p>
                  </a:txBody>
                  <a:tcPr marL="68583" marR="68583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A37088-9424-4274-8B91-336F0E0AD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1.3WAMP</a:t>
            </a:r>
            <a:r>
              <a:rPr lang="zh-CN" altLang="en-US" dirty="0"/>
              <a:t>的安装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A907EB-2855-422C-944E-08D6DB0D8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270" y="2033331"/>
            <a:ext cx="4752975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81A90A9-7118-4AF7-AEDC-C6F3BD78FEB1}"/>
              </a:ext>
            </a:extLst>
          </p:cNvPr>
          <p:cNvSpPr txBox="1"/>
          <p:nvPr/>
        </p:nvSpPr>
        <p:spPr>
          <a:xfrm>
            <a:off x="1326292" y="930835"/>
            <a:ext cx="5692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获得</a:t>
            </a:r>
            <a:r>
              <a:rPr lang="en-US" altLang="zh-CN" dirty="0" err="1"/>
              <a:t>wamp</a:t>
            </a:r>
            <a:r>
              <a:rPr lang="zh-CN" altLang="en-US" dirty="0"/>
              <a:t>的安装包，双击并安装。</a:t>
            </a:r>
          </a:p>
        </p:txBody>
      </p:sp>
    </p:spTree>
    <p:extLst>
      <p:ext uri="{BB962C8B-B14F-4D97-AF65-F5344CB8AC3E}">
        <p14:creationId xmlns:p14="http://schemas.microsoft.com/office/powerpoint/2010/main" val="2864428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>
            <a:extLst>
              <a:ext uri="{FF2B5EF4-FFF2-40B4-BE49-F238E27FC236}">
                <a16:creationId xmlns:a16="http://schemas.microsoft.com/office/drawing/2014/main" id="{3F7093F5-1A17-49A3-886D-349856FA212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1.1 PHP</a:t>
            </a:r>
            <a:r>
              <a:rPr lang="zh-CN" altLang="en-US"/>
              <a:t>基础知识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12F0CE2F-4E3C-41AE-9800-A7DB9DA3A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1.PHP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772" name="矩形 6">
            <a:extLst>
              <a:ext uri="{FF2B5EF4-FFF2-40B4-BE49-F238E27FC236}">
                <a16:creationId xmlns:a16="http://schemas.microsoft.com/office/drawing/2014/main" id="{987242B8-B327-47E8-A517-72AB1B8B1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1947863"/>
            <a:ext cx="8402638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b="1" u="sng">
                <a:solidFill>
                  <a:srgbClr val="0070C0"/>
                </a:solidFill>
                <a:latin typeface="Arial" panose="020B0604020202020204" pitchFamily="34" charset="0"/>
              </a:rPr>
              <a:t>LAMP</a:t>
            </a:r>
            <a:r>
              <a:rPr lang="zh-CN" altLang="en-US" sz="1800">
                <a:latin typeface="Arial" panose="020B0604020202020204" pitchFamily="34" charset="0"/>
              </a:rPr>
              <a:t>：</a:t>
            </a:r>
            <a:r>
              <a:rPr lang="en-US" altLang="zh-CN" sz="1800">
                <a:latin typeface="Arial" panose="020B0604020202020204" pitchFamily="34" charset="0"/>
              </a:rPr>
              <a:t>PHP</a:t>
            </a:r>
            <a:r>
              <a:rPr lang="zh-CN" altLang="en-US" sz="1800">
                <a:latin typeface="Arial" panose="020B0604020202020204" pitchFamily="34" charset="0"/>
              </a:rPr>
              <a:t>与</a:t>
            </a:r>
            <a:r>
              <a:rPr lang="en-US" altLang="zh-CN" sz="1800">
                <a:latin typeface="Arial" panose="020B0604020202020204" pitchFamily="34" charset="0"/>
              </a:rPr>
              <a:t>Linux</a:t>
            </a:r>
            <a:r>
              <a:rPr lang="zh-CN" altLang="en-US" sz="1800">
                <a:latin typeface="Arial" panose="020B0604020202020204" pitchFamily="34" charset="0"/>
              </a:rPr>
              <a:t>、</a:t>
            </a:r>
            <a:r>
              <a:rPr lang="en-US" altLang="zh-CN" sz="1800">
                <a:latin typeface="Arial" panose="020B0604020202020204" pitchFamily="34" charset="0"/>
              </a:rPr>
              <a:t>Apache</a:t>
            </a:r>
            <a:r>
              <a:rPr lang="zh-CN" altLang="en-US" sz="1800">
                <a:latin typeface="Arial" panose="020B0604020202020204" pitchFamily="34" charset="0"/>
              </a:rPr>
              <a:t>和</a:t>
            </a:r>
            <a:r>
              <a:rPr lang="en-US" altLang="zh-CN" sz="1800">
                <a:latin typeface="Arial" panose="020B0604020202020204" pitchFamily="34" charset="0"/>
              </a:rPr>
              <a:t>MySQL</a:t>
            </a:r>
            <a:r>
              <a:rPr lang="zh-CN" altLang="en-US" sz="1800">
                <a:latin typeface="Arial" panose="020B0604020202020204" pitchFamily="34" charset="0"/>
              </a:rPr>
              <a:t>共同组成一个强大的</a:t>
            </a:r>
            <a:r>
              <a:rPr lang="en-US" altLang="zh-CN" sz="1800">
                <a:latin typeface="Arial" panose="020B0604020202020204" pitchFamily="34" charset="0"/>
              </a:rPr>
              <a:t>Web</a:t>
            </a:r>
            <a:r>
              <a:rPr lang="zh-CN" altLang="en-US" sz="1800">
                <a:latin typeface="Arial" panose="020B0604020202020204" pitchFamily="34" charset="0"/>
              </a:rPr>
              <a:t>应用程序平台</a:t>
            </a:r>
            <a:endParaRPr lang="en-US" altLang="zh-CN" sz="1800">
              <a:latin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b="1" u="sng">
                <a:solidFill>
                  <a:srgbClr val="0070C0"/>
                </a:solidFill>
                <a:latin typeface="Arial" panose="020B0604020202020204" pitchFamily="34" charset="0"/>
              </a:rPr>
              <a:t>局势</a:t>
            </a:r>
            <a:r>
              <a:rPr lang="zh-CN" altLang="en-US" sz="1800">
                <a:latin typeface="Arial" panose="020B0604020202020204" pitchFamily="34" charset="0"/>
              </a:rPr>
              <a:t>：随着开源潮流的蓬勃发展，开放源代码的</a:t>
            </a:r>
            <a:r>
              <a:rPr lang="en-US" altLang="zh-CN" sz="1800">
                <a:latin typeface="Arial" panose="020B0604020202020204" pitchFamily="34" charset="0"/>
              </a:rPr>
              <a:t>LAMP</a:t>
            </a:r>
            <a:r>
              <a:rPr lang="zh-CN" altLang="en-US" sz="1800">
                <a:latin typeface="Arial" panose="020B0604020202020204" pitchFamily="34" charset="0"/>
              </a:rPr>
              <a:t>已经与</a:t>
            </a:r>
            <a:r>
              <a:rPr lang="en-US" altLang="zh-CN" sz="1800">
                <a:latin typeface="Arial" panose="020B0604020202020204" pitchFamily="34" charset="0"/>
              </a:rPr>
              <a:t>Java EE</a:t>
            </a:r>
            <a:r>
              <a:rPr lang="zh-CN" altLang="en-US" sz="1800">
                <a:latin typeface="Arial" panose="020B0604020202020204" pitchFamily="34" charset="0"/>
              </a:rPr>
              <a:t>和</a:t>
            </a:r>
            <a:r>
              <a:rPr lang="en-US" altLang="zh-CN" sz="1800">
                <a:latin typeface="Arial" panose="020B0604020202020204" pitchFamily="34" charset="0"/>
              </a:rPr>
              <a:t>.NET</a:t>
            </a:r>
            <a:r>
              <a:rPr lang="zh-CN" altLang="en-US" sz="1800">
                <a:latin typeface="Arial" panose="020B0604020202020204" pitchFamily="34" charset="0"/>
              </a:rPr>
              <a:t>形成三足鼎立之势</a:t>
            </a:r>
            <a:endParaRPr lang="en-US" altLang="zh-CN" sz="1800">
              <a:latin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b="1" u="sng">
                <a:solidFill>
                  <a:srgbClr val="0070C0"/>
                </a:solidFill>
                <a:latin typeface="Arial" panose="020B0604020202020204" pitchFamily="34" charset="0"/>
              </a:rPr>
              <a:t>关注</a:t>
            </a:r>
            <a:r>
              <a:rPr lang="zh-CN" altLang="en-US" sz="1800">
                <a:latin typeface="Arial" panose="020B0604020202020204" pitchFamily="34" charset="0"/>
              </a:rPr>
              <a:t>：并且该软件开发的项目在软件方面的投资成本较低，受到整个</a:t>
            </a:r>
            <a:r>
              <a:rPr lang="en-US" altLang="zh-CN" sz="1800">
                <a:latin typeface="Arial" panose="020B0604020202020204" pitchFamily="34" charset="0"/>
              </a:rPr>
              <a:t>IT</a:t>
            </a:r>
            <a:r>
              <a:rPr lang="zh-CN" altLang="en-US" sz="1800">
                <a:latin typeface="Arial" panose="020B0604020202020204" pitchFamily="34" charset="0"/>
              </a:rPr>
              <a:t>界的关注</a:t>
            </a:r>
            <a:endParaRPr lang="en-US" altLang="zh-CN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08759D-D27B-4F61-9A7D-AE307B991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1.3WAMP</a:t>
            </a:r>
            <a:r>
              <a:rPr lang="zh-CN" altLang="en-US" dirty="0"/>
              <a:t>的安装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9EF0EA0-8753-4E6A-9D9E-04FD93EA5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988" y="1590675"/>
            <a:ext cx="4772025" cy="367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05807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8720FC-3ACB-43EB-BACD-4D6B92AAD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1.3WAMP</a:t>
            </a:r>
            <a:r>
              <a:rPr lang="zh-CN" altLang="en-US" dirty="0"/>
              <a:t>的安装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B78C8D3-3BB1-417C-81E0-8DAFA2D93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426" y="1468395"/>
            <a:ext cx="47625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86519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439132-5869-4623-9672-039AC52CA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1.3WAMP</a:t>
            </a:r>
            <a:r>
              <a:rPr lang="zh-CN" altLang="en-US" dirty="0"/>
              <a:t>的安装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00C5DD3-22BD-4B31-9556-87462D13B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75" y="1595438"/>
            <a:ext cx="4819650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3466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400874-1181-443B-A3EA-873ADF5EB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1.3WAMP</a:t>
            </a:r>
            <a:r>
              <a:rPr lang="zh-CN" altLang="en-US" dirty="0"/>
              <a:t>的安装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11F9197-00C7-4B53-AF54-9C3481407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988" y="1604963"/>
            <a:ext cx="4772025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6018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ECAF18-BB22-49FD-9DCA-D355AA42D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1.3WAMP</a:t>
            </a:r>
            <a:r>
              <a:rPr lang="zh-CN" altLang="en-US" dirty="0"/>
              <a:t>的安装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E5EE6A5-F71D-4304-BCB7-8EAC05129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988" y="1595438"/>
            <a:ext cx="4772025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33615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910F7-1181-45C0-821A-325FE3093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1.3WAMP</a:t>
            </a:r>
            <a:r>
              <a:rPr lang="zh-CN" altLang="en-US" dirty="0"/>
              <a:t>的安装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EAC9547-C160-491A-946E-79D42AB88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703" y="1785552"/>
            <a:ext cx="90487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29335B6-4119-4228-8DCF-E19BE60790D7}"/>
              </a:ext>
            </a:extLst>
          </p:cNvPr>
          <p:cNvSpPr txBox="1"/>
          <p:nvPr/>
        </p:nvSpPr>
        <p:spPr>
          <a:xfrm>
            <a:off x="1804087" y="1091175"/>
            <a:ext cx="5404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这时，在电脑的右下角就有了一个小图标：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8E75820-93F9-4247-A257-62111D3759E3}"/>
              </a:ext>
            </a:extLst>
          </p:cNvPr>
          <p:cNvSpPr txBox="1"/>
          <p:nvPr/>
        </p:nvSpPr>
        <p:spPr>
          <a:xfrm>
            <a:off x="1515762" y="2957384"/>
            <a:ext cx="7068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这个图标为绿色表示已开启</a:t>
            </a:r>
            <a:r>
              <a:rPr lang="en-US" altLang="zh-CN" dirty="0" err="1"/>
              <a:t>wampserver</a:t>
            </a:r>
            <a:r>
              <a:rPr lang="en-US" altLang="zh-CN" dirty="0"/>
              <a:t>,</a:t>
            </a:r>
            <a:r>
              <a:rPr lang="zh-CN" altLang="en-US" dirty="0"/>
              <a:t>若为橙色表示还未完全开启，若显示红色表示未开启。</a:t>
            </a:r>
          </a:p>
        </p:txBody>
      </p:sp>
    </p:spTree>
    <p:extLst>
      <p:ext uri="{BB962C8B-B14F-4D97-AF65-F5344CB8AC3E}">
        <p14:creationId xmlns:p14="http://schemas.microsoft.com/office/powerpoint/2010/main" val="17517777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E84B32-661A-4871-A22B-E7A799159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1.3WAMP</a:t>
            </a:r>
            <a:r>
              <a:rPr lang="zh-CN" altLang="en-US" dirty="0"/>
              <a:t>的配置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06C5A13-D6D0-4F84-8E62-6D0E244E1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892" y="1175599"/>
            <a:ext cx="6620606" cy="215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026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FC4DB2-9FCB-4277-B0D0-988BC1CF2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1.3WAMP</a:t>
            </a:r>
            <a:r>
              <a:rPr lang="zh-CN" altLang="en-US" dirty="0"/>
              <a:t>的配置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1AF2BF3-52B9-49EF-820F-93CDEF446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834" y="968034"/>
            <a:ext cx="6225564" cy="573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10857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4DD5EA-AA46-4F33-B367-F2528186A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1.3WAMP</a:t>
            </a:r>
            <a:r>
              <a:rPr lang="zh-CN" altLang="en-US" dirty="0"/>
              <a:t>的配置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8AA65DF-1A35-43CD-955D-7C22C9B25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199" y="2075616"/>
            <a:ext cx="6759602" cy="270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33218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AE16A6-DC7A-42BA-8575-17BF57B6A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BE928C5-E7D6-4B57-936B-7F32701D044F}"/>
              </a:ext>
            </a:extLst>
          </p:cNvPr>
          <p:cNvSpPr txBox="1"/>
          <p:nvPr/>
        </p:nvSpPr>
        <p:spPr>
          <a:xfrm>
            <a:off x="1210962" y="1779373"/>
            <a:ext cx="6170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下载</a:t>
            </a:r>
            <a:r>
              <a:rPr lang="en-US" altLang="zh-CN" dirty="0" err="1"/>
              <a:t>wamp</a:t>
            </a:r>
            <a:r>
              <a:rPr lang="zh-CN" altLang="en-US" dirty="0"/>
              <a:t>并安装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下载并安装常用的编辑工具</a:t>
            </a:r>
            <a:r>
              <a:rPr lang="en-US" altLang="zh-CN" dirty="0"/>
              <a:t>notepad++,</a:t>
            </a:r>
            <a:r>
              <a:rPr lang="zh-CN" altLang="en-US" dirty="0"/>
              <a:t>其他也可以。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0487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>
            <a:extLst>
              <a:ext uri="{FF2B5EF4-FFF2-40B4-BE49-F238E27FC236}">
                <a16:creationId xmlns:a16="http://schemas.microsoft.com/office/drawing/2014/main" id="{4B82EE35-16FB-4BBA-987A-AF3AC9A1E03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1.1 PHP</a:t>
            </a:r>
            <a:r>
              <a:rPr lang="zh-CN" altLang="en-US"/>
              <a:t>基础知识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B8F43EDD-77EE-4C2F-A2D7-F045D0611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1.PHP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796" name="矩形 6">
            <a:extLst>
              <a:ext uri="{FF2B5EF4-FFF2-40B4-BE49-F238E27FC236}">
                <a16:creationId xmlns:a16="http://schemas.microsoft.com/office/drawing/2014/main" id="{650B5147-72C7-4D84-87AB-01DB01D54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1947863"/>
            <a:ext cx="84026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b="1" u="sng">
                <a:solidFill>
                  <a:srgbClr val="0070C0"/>
                </a:solidFill>
                <a:latin typeface="Arial" panose="020B0604020202020204" pitchFamily="34" charset="0"/>
              </a:rPr>
              <a:t>PHP</a:t>
            </a:r>
            <a:r>
              <a:rPr lang="zh-CN" altLang="en-US" sz="1800" b="1" u="sng">
                <a:solidFill>
                  <a:srgbClr val="0070C0"/>
                </a:solidFill>
                <a:latin typeface="Arial" panose="020B0604020202020204" pitchFamily="34" charset="0"/>
              </a:rPr>
              <a:t>之所以应用广泛，受到大众的欢迎，是因为它具有很多突出的特点</a:t>
            </a:r>
            <a:endParaRPr lang="en-US" altLang="zh-CN" sz="1800">
              <a:latin typeface="Arial" panose="020B0604020202020204" pitchFamily="34" charset="0"/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589C1E2A-4C68-40F5-A505-EAD720F53244}"/>
              </a:ext>
            </a:extLst>
          </p:cNvPr>
          <p:cNvSpPr/>
          <p:nvPr/>
        </p:nvSpPr>
        <p:spPr>
          <a:xfrm>
            <a:off x="6443663" y="2962275"/>
            <a:ext cx="1119187" cy="558800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快捷性</a:t>
            </a: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972A222E-2567-43C0-99D5-553AAA81F185}"/>
              </a:ext>
            </a:extLst>
          </p:cNvPr>
          <p:cNvSpPr/>
          <p:nvPr/>
        </p:nvSpPr>
        <p:spPr>
          <a:xfrm>
            <a:off x="1535113" y="2962275"/>
            <a:ext cx="1581150" cy="558800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开源免费</a:t>
            </a: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6197B9DD-7F54-4C6B-B10B-B843D66B01DF}"/>
              </a:ext>
            </a:extLst>
          </p:cNvPr>
          <p:cNvSpPr/>
          <p:nvPr/>
        </p:nvSpPr>
        <p:spPr>
          <a:xfrm>
            <a:off x="1547813" y="4016375"/>
            <a:ext cx="1581150" cy="557213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跨平台性</a:t>
            </a: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0B86D5E3-18B9-4557-8A65-4FCF6E16EC0F}"/>
              </a:ext>
            </a:extLst>
          </p:cNvPr>
          <p:cNvSpPr/>
          <p:nvPr/>
        </p:nvSpPr>
        <p:spPr>
          <a:xfrm>
            <a:off x="4973638" y="4022725"/>
            <a:ext cx="2657475" cy="557213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支持多种数据库</a:t>
            </a: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B0CF7918-08B9-4986-A2CE-9028028CD9AE}"/>
              </a:ext>
            </a:extLst>
          </p:cNvPr>
          <p:cNvSpPr/>
          <p:nvPr/>
        </p:nvSpPr>
        <p:spPr>
          <a:xfrm>
            <a:off x="4079875" y="2962275"/>
            <a:ext cx="1357313" cy="558800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面向对象</a:t>
            </a:r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13EC4A34-2AA4-4C86-A776-BE935F60299A}"/>
              </a:ext>
            </a:extLst>
          </p:cNvPr>
          <p:cNvSpPr/>
          <p:nvPr/>
        </p:nvSpPr>
        <p:spPr>
          <a:xfrm>
            <a:off x="1558925" y="5100638"/>
            <a:ext cx="6119813" cy="558800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PHP</a:t>
            </a:r>
            <a:r>
              <a:rPr lang="zh-CN" altLang="en-US" dirty="0">
                <a:solidFill>
                  <a:schemeClr val="tx1"/>
                </a:solidFill>
              </a:rPr>
              <a:t>中可嵌入</a:t>
            </a:r>
            <a:r>
              <a:rPr lang="en-US" altLang="zh-CN" dirty="0">
                <a:solidFill>
                  <a:schemeClr val="tx1"/>
                </a:solidFill>
              </a:rPr>
              <a:t>HTML</a:t>
            </a:r>
            <a:r>
              <a:rPr lang="zh-CN" altLang="en-US" dirty="0">
                <a:solidFill>
                  <a:schemeClr val="tx1"/>
                </a:solidFill>
              </a:rPr>
              <a:t>，编辑简单、实用性强、程序开发快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>
            <a:extLst>
              <a:ext uri="{FF2B5EF4-FFF2-40B4-BE49-F238E27FC236}">
                <a16:creationId xmlns:a16="http://schemas.microsoft.com/office/drawing/2014/main" id="{5CED9144-6905-4838-9F31-5683B35E521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1.1 PHP</a:t>
            </a:r>
            <a:r>
              <a:rPr lang="zh-CN" altLang="en-US"/>
              <a:t>基础知识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FED06823-8DE8-4B7E-9C9B-3A717F958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1.PHP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820" name="矩形 6">
            <a:extLst>
              <a:ext uri="{FF2B5EF4-FFF2-40B4-BE49-F238E27FC236}">
                <a16:creationId xmlns:a16="http://schemas.microsoft.com/office/drawing/2014/main" id="{E1A32411-FB12-49A5-8DCB-6BCFE8E84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1947863"/>
            <a:ext cx="8402638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b="1" u="sng">
                <a:solidFill>
                  <a:srgbClr val="0070C0"/>
                </a:solidFill>
                <a:latin typeface="Arial" panose="020B0604020202020204" pitchFamily="34" charset="0"/>
              </a:rPr>
              <a:t>目前有很多流行的基于</a:t>
            </a:r>
            <a:r>
              <a:rPr lang="en-US" altLang="zh-CN" sz="1800" b="1" u="sng">
                <a:solidFill>
                  <a:srgbClr val="0070C0"/>
                </a:solidFill>
                <a:latin typeface="Arial" panose="020B0604020202020204" pitchFamily="34" charset="0"/>
              </a:rPr>
              <a:t>MVC</a:t>
            </a:r>
            <a:r>
              <a:rPr lang="zh-CN" altLang="en-US" sz="1800" b="1" u="sng">
                <a:solidFill>
                  <a:srgbClr val="0070C0"/>
                </a:solidFill>
                <a:latin typeface="Arial" panose="020B0604020202020204" pitchFamily="34" charset="0"/>
              </a:rPr>
              <a:t>模式的</a:t>
            </a:r>
            <a:r>
              <a:rPr lang="en-US" altLang="zh-CN" sz="1800" b="1" u="sng">
                <a:solidFill>
                  <a:srgbClr val="0070C0"/>
                </a:solidFill>
                <a:latin typeface="Arial" panose="020B0604020202020204" pitchFamily="34" charset="0"/>
              </a:rPr>
              <a:t>PHP</a:t>
            </a:r>
            <a:r>
              <a:rPr lang="zh-CN" altLang="en-US" sz="1800" b="1" u="sng">
                <a:solidFill>
                  <a:srgbClr val="0070C0"/>
                </a:solidFill>
                <a:latin typeface="Arial" panose="020B0604020202020204" pitchFamily="34" charset="0"/>
              </a:rPr>
              <a:t>框架，可以提高开发速度。</a:t>
            </a:r>
            <a:endParaRPr lang="en-US" altLang="zh-CN" sz="1800" b="1" u="sng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zh-CN" sz="1800">
                <a:latin typeface="Arial" panose="020B0604020202020204" pitchFamily="34" charset="0"/>
              </a:rPr>
              <a:t>例如</a:t>
            </a:r>
            <a:r>
              <a:rPr lang="zh-CN" altLang="en-US" sz="1800">
                <a:latin typeface="Arial" panose="020B0604020202020204" pitchFamily="34" charset="0"/>
              </a:rPr>
              <a:t>，</a:t>
            </a:r>
            <a:r>
              <a:rPr lang="zh-CN" altLang="zh-CN" sz="1800">
                <a:latin typeface="Arial" panose="020B0604020202020204" pitchFamily="34" charset="0"/>
              </a:rPr>
              <a:t>国外的有</a:t>
            </a:r>
            <a:r>
              <a:rPr lang="en-US" altLang="zh-CN" sz="1800">
                <a:latin typeface="Arial" panose="020B0604020202020204" pitchFamily="34" charset="0"/>
              </a:rPr>
              <a:t>Zend Framework</a:t>
            </a:r>
            <a:r>
              <a:rPr lang="zh-CN" altLang="zh-CN" sz="1800">
                <a:latin typeface="Arial" panose="020B0604020202020204" pitchFamily="34" charset="0"/>
              </a:rPr>
              <a:t>、</a:t>
            </a:r>
            <a:r>
              <a:rPr lang="en-US" altLang="zh-CN" sz="1800">
                <a:latin typeface="Arial" panose="020B0604020202020204" pitchFamily="34" charset="0"/>
              </a:rPr>
              <a:t>Laravel</a:t>
            </a:r>
            <a:r>
              <a:rPr lang="zh-CN" altLang="zh-CN" sz="1800">
                <a:latin typeface="Arial" panose="020B0604020202020204" pitchFamily="34" charset="0"/>
              </a:rPr>
              <a:t>、</a:t>
            </a:r>
            <a:r>
              <a:rPr lang="en-US" altLang="zh-CN" sz="1800">
                <a:latin typeface="Arial" panose="020B0604020202020204" pitchFamily="34" charset="0"/>
              </a:rPr>
              <a:t>Yii</a:t>
            </a:r>
            <a:r>
              <a:rPr lang="zh-CN" altLang="zh-CN" sz="1800">
                <a:latin typeface="Arial" panose="020B0604020202020204" pitchFamily="34" charset="0"/>
              </a:rPr>
              <a:t>、</a:t>
            </a:r>
            <a:r>
              <a:rPr lang="en-US" altLang="zh-CN" sz="1800">
                <a:latin typeface="Arial" panose="020B0604020202020204" pitchFamily="34" charset="0"/>
              </a:rPr>
              <a:t>Symfony</a:t>
            </a:r>
            <a:r>
              <a:rPr lang="zh-CN" altLang="zh-CN" sz="1800">
                <a:latin typeface="Arial" panose="020B0604020202020204" pitchFamily="34" charset="0"/>
              </a:rPr>
              <a:t>、</a:t>
            </a:r>
            <a:r>
              <a:rPr lang="en-US" altLang="zh-CN" sz="1800">
                <a:latin typeface="Arial" panose="020B0604020202020204" pitchFamily="34" charset="0"/>
              </a:rPr>
              <a:t>CodeIgniter</a:t>
            </a:r>
            <a:r>
              <a:rPr lang="zh-CN" altLang="zh-CN" sz="1800">
                <a:latin typeface="Arial" panose="020B0604020202020204" pitchFamily="34" charset="0"/>
              </a:rPr>
              <a:t>等；</a:t>
            </a:r>
            <a:endParaRPr lang="en-US" altLang="zh-CN" sz="1800">
              <a:latin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zh-CN" sz="1800">
                <a:latin typeface="Arial" panose="020B0604020202020204" pitchFamily="34" charset="0"/>
              </a:rPr>
              <a:t>国内也有比较流行的框架，如</a:t>
            </a:r>
            <a:r>
              <a:rPr lang="en-US" altLang="zh-CN" sz="1800">
                <a:latin typeface="Arial" panose="020B0604020202020204" pitchFamily="34" charset="0"/>
              </a:rPr>
              <a:t>ThinkPHP</a:t>
            </a:r>
            <a:r>
              <a:rPr lang="zh-CN" altLang="zh-CN" sz="1800">
                <a:latin typeface="Arial" panose="020B0604020202020204" pitchFamily="34" charset="0"/>
              </a:rPr>
              <a:t>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>
            <a:extLst>
              <a:ext uri="{FF2B5EF4-FFF2-40B4-BE49-F238E27FC236}">
                <a16:creationId xmlns:a16="http://schemas.microsoft.com/office/drawing/2014/main" id="{B7278ABB-ED45-438E-BD66-C1CFD6292E3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1.1 PHP</a:t>
            </a:r>
            <a:r>
              <a:rPr lang="zh-CN" altLang="en-US"/>
              <a:t>基础知识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222BA093-D290-464D-B931-B5EA0470E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常用编辑工具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5844" name="图片 3">
            <a:extLst>
              <a:ext uri="{FF2B5EF4-FFF2-40B4-BE49-F238E27FC236}">
                <a16:creationId xmlns:a16="http://schemas.microsoft.com/office/drawing/2014/main" id="{9D95D879-CB93-431E-B753-186C3EC04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2757488"/>
            <a:ext cx="1681162" cy="126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5" name="图片 4">
            <a:extLst>
              <a:ext uri="{FF2B5EF4-FFF2-40B4-BE49-F238E27FC236}">
                <a16:creationId xmlns:a16="http://schemas.microsoft.com/office/drawing/2014/main" id="{63E80F60-AEA7-4B8D-9CAE-AB194FA906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988" y="2686050"/>
            <a:ext cx="2598737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5846" name="组合 8">
            <a:extLst>
              <a:ext uri="{FF2B5EF4-FFF2-40B4-BE49-F238E27FC236}">
                <a16:creationId xmlns:a16="http://schemas.microsoft.com/office/drawing/2014/main" id="{BF41B757-F19C-4282-A49E-BDD494B98F5F}"/>
              </a:ext>
            </a:extLst>
          </p:cNvPr>
          <p:cNvGrpSpPr>
            <a:grpSpLocks/>
          </p:cNvGrpSpPr>
          <p:nvPr/>
        </p:nvGrpSpPr>
        <p:grpSpPr bwMode="auto">
          <a:xfrm>
            <a:off x="930275" y="2938463"/>
            <a:ext cx="1444625" cy="1200150"/>
            <a:chOff x="1012825" y="2609850"/>
            <a:chExt cx="1444367" cy="1200150"/>
          </a:xfrm>
        </p:grpSpPr>
        <p:pic>
          <p:nvPicPr>
            <p:cNvPr id="35847" name="图片 5">
              <a:extLst>
                <a:ext uri="{FF2B5EF4-FFF2-40B4-BE49-F238E27FC236}">
                  <a16:creationId xmlns:a16="http://schemas.microsoft.com/office/drawing/2014/main" id="{99F1B4F8-7A82-448E-BB79-606176182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825" y="2609850"/>
              <a:ext cx="1444367" cy="1200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48" name="矩形 7">
              <a:extLst>
                <a:ext uri="{FF2B5EF4-FFF2-40B4-BE49-F238E27FC236}">
                  <a16:creationId xmlns:a16="http://schemas.microsoft.com/office/drawing/2014/main" id="{7A20B2A1-0E6E-43D9-ABEA-850FB3D4DC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458" y="2985573"/>
              <a:ext cx="9861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ts val="10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>
                  <a:solidFill>
                    <a:schemeClr val="bg1"/>
                  </a:solidFill>
                  <a:latin typeface="Angsana New" panose="02020603050405020304" pitchFamily="18" charset="-34"/>
                  <a:ea typeface="Angsana New" panose="02020603050405020304" pitchFamily="18" charset="-34"/>
                </a:rPr>
                <a:t>Zend Studio</a:t>
              </a:r>
              <a:endParaRPr lang="zh-CN" altLang="en-US" sz="1800" b="1">
                <a:solidFill>
                  <a:schemeClr val="bg1"/>
                </a:solidFill>
                <a:latin typeface="Angsana New" panose="02020603050405020304" pitchFamily="18" charset="-34"/>
                <a:ea typeface="Angsana New" panose="02020603050405020304" pitchFamily="18" charset="-34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>
            <a:extLst>
              <a:ext uri="{FF2B5EF4-FFF2-40B4-BE49-F238E27FC236}">
                <a16:creationId xmlns:a16="http://schemas.microsoft.com/office/drawing/2014/main" id="{CA20385E-C46C-4CAD-B158-ED7AF5D446B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1.1 PHP</a:t>
            </a:r>
            <a:r>
              <a:rPr lang="zh-CN" altLang="en-US"/>
              <a:t>基础知识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D32A588C-C0BA-4F35-9D25-4E49E3292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常用编辑工具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868" name="矩形 9">
            <a:extLst>
              <a:ext uri="{FF2B5EF4-FFF2-40B4-BE49-F238E27FC236}">
                <a16:creationId xmlns:a16="http://schemas.microsoft.com/office/drawing/2014/main" id="{074150CC-7D66-436C-A7FB-04D329FB6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1947863"/>
            <a:ext cx="8402638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b="1" u="sng">
                <a:solidFill>
                  <a:srgbClr val="0070C0"/>
                </a:solidFill>
                <a:latin typeface="Arial" panose="020B0604020202020204" pitchFamily="34" charset="0"/>
              </a:rPr>
              <a:t>Notepad++</a:t>
            </a:r>
            <a:r>
              <a:rPr lang="zh-CN" altLang="en-US" sz="1800" b="1" u="sng">
                <a:solidFill>
                  <a:srgbClr val="0070C0"/>
                </a:solidFill>
                <a:latin typeface="Arial" panose="020B0604020202020204" pitchFamily="34" charset="0"/>
              </a:rPr>
              <a:t>的特点是小巧，占用资源较少，非常适合初学者使用。</a:t>
            </a:r>
            <a:endParaRPr lang="zh-CN" altLang="zh-CN" sz="1800" b="1" u="sng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pic>
        <p:nvPicPr>
          <p:cNvPr id="36869" name="Picture 2" descr="sdfsdfdsfds">
            <a:extLst>
              <a:ext uri="{FF2B5EF4-FFF2-40B4-BE49-F238E27FC236}">
                <a16:creationId xmlns:a16="http://schemas.microsoft.com/office/drawing/2014/main" id="{F4513E99-5F19-4653-AB3C-374418B70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450" y="2690813"/>
            <a:ext cx="6124575" cy="240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0" name="矩形 6">
            <a:extLst>
              <a:ext uri="{FF2B5EF4-FFF2-40B4-BE49-F238E27FC236}">
                <a16:creationId xmlns:a16="http://schemas.microsoft.com/office/drawing/2014/main" id="{397B8399-3C30-456E-823F-DC48DAEE3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5251450"/>
            <a:ext cx="82772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b="1" u="sng">
                <a:solidFill>
                  <a:srgbClr val="0070C0"/>
                </a:solidFill>
                <a:latin typeface="Arial" panose="020B0604020202020204" pitchFamily="34" charset="0"/>
              </a:rPr>
              <a:t>NetBeans</a:t>
            </a:r>
            <a:r>
              <a:rPr lang="zh-CN" altLang="zh-CN" sz="1800" b="1" u="sng">
                <a:solidFill>
                  <a:srgbClr val="0070C0"/>
                </a:solidFill>
                <a:latin typeface="Arial" panose="020B0604020202020204" pitchFamily="34" charset="0"/>
              </a:rPr>
              <a:t>和</a:t>
            </a:r>
            <a:r>
              <a:rPr lang="en-US" altLang="zh-CN" sz="1800" b="1" u="sng">
                <a:solidFill>
                  <a:srgbClr val="0070C0"/>
                </a:solidFill>
                <a:latin typeface="Arial" panose="020B0604020202020204" pitchFamily="34" charset="0"/>
              </a:rPr>
              <a:t>Zend Studio</a:t>
            </a:r>
            <a:r>
              <a:rPr lang="zh-CN" altLang="zh-CN" sz="1800">
                <a:latin typeface="Arial" panose="020B0604020202020204" pitchFamily="34" charset="0"/>
              </a:rPr>
              <a:t>功能强大，但占用较多资源，使用较为复杂，适合专业的开发人员使用。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eda27be1b7c54afd9b0efa30e31c551b81f71"/>
</p:tagLst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2740</TotalTime>
  <Pages>0</Pages>
  <Words>2845</Words>
  <Characters>0</Characters>
  <Application>Microsoft Office PowerPoint</Application>
  <DocSecurity>0</DocSecurity>
  <PresentationFormat>全屏显示(4:3)</PresentationFormat>
  <Lines>0</Lines>
  <Paragraphs>351</Paragraphs>
  <Slides>59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69" baseType="lpstr">
      <vt:lpstr>宋体</vt:lpstr>
      <vt:lpstr>微软雅黑</vt:lpstr>
      <vt:lpstr>Angsana New</vt:lpstr>
      <vt:lpstr>Arial</vt:lpstr>
      <vt:lpstr>Calibri</vt:lpstr>
      <vt:lpstr>Cambria Math</vt:lpstr>
      <vt:lpstr>Times New Roman</vt:lpstr>
      <vt:lpstr>Tw Cen MT</vt:lpstr>
      <vt:lpstr>Wingdings</vt:lpstr>
      <vt:lpstr>水滴</vt:lpstr>
      <vt:lpstr>第一章  PHP环境配置</vt:lpstr>
      <vt:lpstr>1.1 PHP基础知识</vt:lpstr>
      <vt:lpstr>1.1 PHP基础知识</vt:lpstr>
      <vt:lpstr>1.1 PHP基础知识</vt:lpstr>
      <vt:lpstr>1.1 PHP基础知识</vt:lpstr>
      <vt:lpstr>1.1 PHP基础知识</vt:lpstr>
      <vt:lpstr>1.1 PHP基础知识</vt:lpstr>
      <vt:lpstr>1.1 PHP基础知识</vt:lpstr>
      <vt:lpstr>1.1 PHP基础知识</vt:lpstr>
      <vt:lpstr>1.1 PHP基础知识</vt:lpstr>
      <vt:lpstr>1.1 PHP基础知识</vt:lpstr>
      <vt:lpstr>1.1 PHP基础知识</vt:lpstr>
      <vt:lpstr>1.1 PHP基础知识</vt:lpstr>
      <vt:lpstr>1.1 PHP基础知识</vt:lpstr>
      <vt:lpstr>1.1 PHP基础知识</vt:lpstr>
      <vt:lpstr>1.2 PHP开发环境搭建</vt:lpstr>
      <vt:lpstr>1.2 PHP开发环境搭建</vt:lpstr>
      <vt:lpstr>1.2 PHP开发环境搭建</vt:lpstr>
      <vt:lpstr>1.2 PHP开发环境搭建</vt:lpstr>
      <vt:lpstr>1.2 PHP开发环境搭建</vt:lpstr>
      <vt:lpstr>1.2 PHP开发环境搭建</vt:lpstr>
      <vt:lpstr>1.2 PHP开发环境搭建</vt:lpstr>
      <vt:lpstr>1.2 PHP开发环境搭建</vt:lpstr>
      <vt:lpstr>1.2 PHP开发环境搭建</vt:lpstr>
      <vt:lpstr>1.2 PHP开发环境搭建</vt:lpstr>
      <vt:lpstr>1.2 PHP开发环境搭建</vt:lpstr>
      <vt:lpstr>1.2 PHP开发环境搭建</vt:lpstr>
      <vt:lpstr>1.2 PHP开发环境搭建</vt:lpstr>
      <vt:lpstr>1.2 PHP开发环境搭建</vt:lpstr>
      <vt:lpstr>1.2 PHP开发环境搭建</vt:lpstr>
      <vt:lpstr>1.2 PHP开发环境搭建</vt:lpstr>
      <vt:lpstr>1.2 PHP开发环境搭建</vt:lpstr>
      <vt:lpstr>1.2 PHP开发环境搭建</vt:lpstr>
      <vt:lpstr>1.2 PHP开发环境搭建</vt:lpstr>
      <vt:lpstr>1.2 PHP开发环境搭建</vt:lpstr>
      <vt:lpstr>1.2 PHP开发环境搭建</vt:lpstr>
      <vt:lpstr>1.2 PHP开发环境搭建</vt:lpstr>
      <vt:lpstr>1.2 PHP开发环境搭建</vt:lpstr>
      <vt:lpstr>1.2 PHP开发环境搭建</vt:lpstr>
      <vt:lpstr>1.2 PHP开发环境搭建</vt:lpstr>
      <vt:lpstr>1.2 PHP开发环境搭建</vt:lpstr>
      <vt:lpstr>1.2 PHP开发环境搭建</vt:lpstr>
      <vt:lpstr>1.2 PHP开发环境搭建</vt:lpstr>
      <vt:lpstr>1.2 PHP开发环境搭建</vt:lpstr>
      <vt:lpstr>1.2 PHP开发环境搭建</vt:lpstr>
      <vt:lpstr>1.2 PHP开发环境搭建</vt:lpstr>
      <vt:lpstr>1.2 PHP开发环境搭建</vt:lpstr>
      <vt:lpstr>1.2 PHP开发环境搭建</vt:lpstr>
      <vt:lpstr>1.3WAMP的安装</vt:lpstr>
      <vt:lpstr>1.3WAMP的安装</vt:lpstr>
      <vt:lpstr>1.3WAMP的安装</vt:lpstr>
      <vt:lpstr>1.3WAMP的安装</vt:lpstr>
      <vt:lpstr>1.3WAMP的安装</vt:lpstr>
      <vt:lpstr>1.3WAMP的安装</vt:lpstr>
      <vt:lpstr>1.3WAMP的安装</vt:lpstr>
      <vt:lpstr>1.3WAMP的配置</vt:lpstr>
      <vt:lpstr>1.3WAMP的配置</vt:lpstr>
      <vt:lpstr>1.3WAMP的配置</vt:lpstr>
      <vt:lpstr>作业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王哲</dc:creator>
  <cp:lastModifiedBy>A</cp:lastModifiedBy>
  <cp:revision>248</cp:revision>
  <dcterms:created xsi:type="dcterms:W3CDTF">2013-01-25T01:44:32Z</dcterms:created>
  <dcterms:modified xsi:type="dcterms:W3CDTF">2020-02-28T06:13:52Z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2052-9.1.0.4517</vt:lpwstr>
  </property>
</Properties>
</file>