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63"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799A2FE4-837D-4FA1-8554-BBFF463D1BB0}"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469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01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099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2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65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55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892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043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9A2FE4-837D-4FA1-8554-BBFF463D1BB0}" type="slidenum">
              <a:rPr lang="zh-CN" altLang="en-US" smtClean="0"/>
              <a:t>‹#›</a:t>
            </a:fld>
            <a:endParaRPr lang="zh-CN" altLang="en-US"/>
          </a:p>
        </p:txBody>
      </p:sp>
    </p:spTree>
    <p:extLst>
      <p:ext uri="{BB962C8B-B14F-4D97-AF65-F5344CB8AC3E}">
        <p14:creationId xmlns:p14="http://schemas.microsoft.com/office/powerpoint/2010/main" val="128468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1BB17A-74A2-4C20-854B-0E3142E7893F}" type="datetimeFigureOut">
              <a:rPr lang="zh-CN" altLang="en-US" smtClean="0"/>
              <a:t>2020/4/14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66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91BB17A-74A2-4C20-854B-0E3142E7893F}" type="datetimeFigureOut">
              <a:rPr lang="zh-CN" altLang="en-US" smtClean="0"/>
              <a:t>2020/4/14</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799A2FE4-837D-4FA1-8554-BBFF463D1BB0}"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29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91BB17A-74A2-4C20-854B-0E3142E7893F}" type="datetimeFigureOut">
              <a:rPr lang="zh-CN" altLang="en-US" smtClean="0"/>
              <a:t>2020/4/14</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99A2FE4-837D-4FA1-8554-BBFF463D1BB0}"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248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AE5EE-4437-4871-A764-85D5A583FB8C}"/>
              </a:ext>
            </a:extLst>
          </p:cNvPr>
          <p:cNvSpPr>
            <a:spLocks noGrp="1"/>
          </p:cNvSpPr>
          <p:nvPr>
            <p:ph type="ctrTitle"/>
          </p:nvPr>
        </p:nvSpPr>
        <p:spPr/>
        <p:txBody>
          <a:bodyPr/>
          <a:lstStyle/>
          <a:p>
            <a:r>
              <a:rPr lang="zh-CN" altLang="en-US" dirty="0"/>
              <a:t>数据库</a:t>
            </a:r>
          </a:p>
        </p:txBody>
      </p:sp>
      <p:sp>
        <p:nvSpPr>
          <p:cNvPr id="3" name="副标题 2">
            <a:extLst>
              <a:ext uri="{FF2B5EF4-FFF2-40B4-BE49-F238E27FC236}">
                <a16:creationId xmlns:a16="http://schemas.microsoft.com/office/drawing/2014/main" id="{03331E88-0FAB-4C61-A72E-D469018BF11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377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309EE-77B0-4205-89B5-2C09A947E1FC}"/>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二、操作数据表</a:t>
            </a:r>
            <a:endParaRPr lang="zh-CN" altLang="en-US" dirty="0"/>
          </a:p>
        </p:txBody>
      </p:sp>
      <p:pic>
        <p:nvPicPr>
          <p:cNvPr id="4" name="图片 3">
            <a:extLst>
              <a:ext uri="{FF2B5EF4-FFF2-40B4-BE49-F238E27FC236}">
                <a16:creationId xmlns:a16="http://schemas.microsoft.com/office/drawing/2014/main" id="{A4AF3D7C-9B1C-48EF-A08D-D6945851BCDA}"/>
              </a:ext>
            </a:extLst>
          </p:cNvPr>
          <p:cNvPicPr>
            <a:picLocks noChangeAspect="1"/>
          </p:cNvPicPr>
          <p:nvPr/>
        </p:nvPicPr>
        <p:blipFill>
          <a:blip r:embed="rId2"/>
          <a:stretch>
            <a:fillRect/>
          </a:stretch>
        </p:blipFill>
        <p:spPr>
          <a:xfrm>
            <a:off x="1624373" y="4163139"/>
            <a:ext cx="9257686" cy="1526441"/>
          </a:xfrm>
          <a:prstGeom prst="rect">
            <a:avLst/>
          </a:prstGeom>
        </p:spPr>
      </p:pic>
      <p:sp>
        <p:nvSpPr>
          <p:cNvPr id="5" name="Text Box 3">
            <a:extLst>
              <a:ext uri="{FF2B5EF4-FFF2-40B4-BE49-F238E27FC236}">
                <a16:creationId xmlns:a16="http://schemas.microsoft.com/office/drawing/2014/main" id="{C3252039-084A-402E-A1BE-338BDB4ED281}"/>
              </a:ext>
            </a:extLst>
          </p:cNvPr>
          <p:cNvSpPr txBox="1">
            <a:spLocks noChangeArrowheads="1"/>
          </p:cNvSpPr>
          <p:nvPr/>
        </p:nvSpPr>
        <p:spPr bwMode="auto">
          <a:xfrm>
            <a:off x="897323" y="1916370"/>
            <a:ext cx="1052855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accent1"/>
                </a:solidFill>
                <a:latin typeface="Lucida Sans Unicode" panose="020B0602030504020204" pitchFamily="34" charset="0"/>
                <a:ea typeface="Gulim" panose="020B0600000101010101" pitchFamily="34" charset="-127"/>
              </a:defRPr>
            </a:lvl1pPr>
            <a:lvl2pPr marL="742950" indent="-285750">
              <a:defRPr sz="2000" b="1">
                <a:solidFill>
                  <a:schemeClr val="accent1"/>
                </a:solidFill>
                <a:latin typeface="Lucida Sans Unicode" panose="020B0602030504020204" pitchFamily="34" charset="0"/>
                <a:ea typeface="Gulim" panose="020B0600000101010101" pitchFamily="34" charset="-127"/>
              </a:defRPr>
            </a:lvl2pPr>
            <a:lvl3pPr marL="1143000" indent="-228600">
              <a:defRPr sz="2000" b="1">
                <a:solidFill>
                  <a:schemeClr val="accent1"/>
                </a:solidFill>
                <a:latin typeface="Lucida Sans Unicode" panose="020B0602030504020204" pitchFamily="34" charset="0"/>
                <a:ea typeface="Gulim" panose="020B0600000101010101" pitchFamily="34" charset="-127"/>
              </a:defRPr>
            </a:lvl3pPr>
            <a:lvl4pPr marL="1600200" indent="-228600">
              <a:defRPr sz="2000" b="1">
                <a:solidFill>
                  <a:schemeClr val="accent1"/>
                </a:solidFill>
                <a:latin typeface="Lucida Sans Unicode" panose="020B0602030504020204" pitchFamily="34" charset="0"/>
                <a:ea typeface="Gulim" panose="020B0600000101010101" pitchFamily="34" charset="-127"/>
              </a:defRPr>
            </a:lvl4pPr>
            <a:lvl5pPr marL="2057400" indent="-228600">
              <a:defRPr sz="2000" b="1">
                <a:solidFill>
                  <a:schemeClr val="accent1"/>
                </a:solidFill>
                <a:latin typeface="Lucida Sans Unicode" panose="020B0602030504020204" pitchFamily="34" charset="0"/>
                <a:ea typeface="Gulim" panose="020B0600000101010101" pitchFamily="34" charset="-127"/>
              </a:defRPr>
            </a:lvl5pPr>
            <a:lvl6pPr marL="2514600" indent="-228600" algn="r" eaLnBrk="0" fontAlgn="base" hangingPunct="0">
              <a:spcBef>
                <a:spcPct val="0"/>
              </a:spcBef>
              <a:spcAft>
                <a:spcPct val="0"/>
              </a:spcAft>
              <a:defRPr sz="2000" b="1">
                <a:solidFill>
                  <a:schemeClr val="accent1"/>
                </a:solidFill>
                <a:latin typeface="Lucida Sans Unicode" panose="020B0602030504020204" pitchFamily="34" charset="0"/>
                <a:ea typeface="Gulim" panose="020B0600000101010101" pitchFamily="34" charset="-127"/>
              </a:defRPr>
            </a:lvl6pPr>
            <a:lvl7pPr marL="2971800" indent="-228600" algn="r" eaLnBrk="0" fontAlgn="base" hangingPunct="0">
              <a:spcBef>
                <a:spcPct val="0"/>
              </a:spcBef>
              <a:spcAft>
                <a:spcPct val="0"/>
              </a:spcAft>
              <a:defRPr sz="2000" b="1">
                <a:solidFill>
                  <a:schemeClr val="accent1"/>
                </a:solidFill>
                <a:latin typeface="Lucida Sans Unicode" panose="020B0602030504020204" pitchFamily="34" charset="0"/>
                <a:ea typeface="Gulim" panose="020B0600000101010101" pitchFamily="34" charset="-127"/>
              </a:defRPr>
            </a:lvl7pPr>
            <a:lvl8pPr marL="3429000" indent="-228600" algn="r" eaLnBrk="0" fontAlgn="base" hangingPunct="0">
              <a:spcBef>
                <a:spcPct val="0"/>
              </a:spcBef>
              <a:spcAft>
                <a:spcPct val="0"/>
              </a:spcAft>
              <a:defRPr sz="2000" b="1">
                <a:solidFill>
                  <a:schemeClr val="accent1"/>
                </a:solidFill>
                <a:latin typeface="Lucida Sans Unicode" panose="020B0602030504020204" pitchFamily="34" charset="0"/>
                <a:ea typeface="Gulim" panose="020B0600000101010101" pitchFamily="34" charset="-127"/>
              </a:defRPr>
            </a:lvl8pPr>
            <a:lvl9pPr marL="3886200" indent="-228600" algn="r" eaLnBrk="0" fontAlgn="base" hangingPunct="0">
              <a:spcBef>
                <a:spcPct val="0"/>
              </a:spcBef>
              <a:spcAft>
                <a:spcPct val="0"/>
              </a:spcAft>
              <a:defRPr sz="2000" b="1">
                <a:solidFill>
                  <a:schemeClr val="accent1"/>
                </a:solidFill>
                <a:latin typeface="Lucida Sans Unicode" panose="020B0602030504020204" pitchFamily="34" charset="0"/>
                <a:ea typeface="Gulim" panose="020B0600000101010101" pitchFamily="34" charset="-127"/>
              </a:defRPr>
            </a:lvl9pPr>
          </a:lstStyle>
          <a:p>
            <a:pPr algn="just"/>
            <a:r>
              <a:rPr lang="zh-CN" altLang="en-US" b="0" dirty="0">
                <a:solidFill>
                  <a:schemeClr val="tx1"/>
                </a:solidFill>
                <a:latin typeface="Times New Roman" panose="02020603050405020304" pitchFamily="18" charset="0"/>
                <a:ea typeface="宋体" panose="02010600030101010101" pitchFamily="2" charset="-122"/>
              </a:rPr>
              <a:t>	操作数据表是以选择指定的数据库为前提，然后在该数据库中创建并管理数据表。下面介绍如何创建、修改和删除数据表。</a:t>
            </a:r>
          </a:p>
          <a:p>
            <a:pPr algn="just"/>
            <a:r>
              <a:rPr lang="en-US" altLang="zh-CN" dirty="0">
                <a:solidFill>
                  <a:schemeClr val="tx1"/>
                </a:solidFill>
                <a:latin typeface="Times New Roman" panose="02020603050405020304" pitchFamily="18" charset="0"/>
                <a:ea typeface="宋体" panose="02010600030101010101" pitchFamily="2" charset="-122"/>
              </a:rPr>
              <a:t>	1</a:t>
            </a:r>
            <a:r>
              <a:rPr lang="zh-CN" altLang="en-US" dirty="0">
                <a:solidFill>
                  <a:schemeClr val="tx1"/>
                </a:solidFill>
                <a:latin typeface="Times New Roman" panose="02020603050405020304" pitchFamily="18" charset="0"/>
                <a:ea typeface="宋体" panose="02010600030101010101" pitchFamily="2" charset="-122"/>
              </a:rPr>
              <a:t>．创建数据表</a:t>
            </a:r>
          </a:p>
          <a:p>
            <a:pPr algn="just"/>
            <a:r>
              <a:rPr lang="zh-CN" altLang="en-US" b="0" dirty="0">
                <a:solidFill>
                  <a:schemeClr val="tx1"/>
                </a:solidFill>
                <a:latin typeface="Times New Roman" panose="02020603050405020304" pitchFamily="18" charset="0"/>
                <a:ea typeface="宋体" panose="02010600030101010101" pitchFamily="2" charset="-122"/>
              </a:rPr>
              <a:t>	下面以管理员信息表</a:t>
            </a:r>
            <a:r>
              <a:rPr lang="en-US" altLang="zh-CN" b="0" dirty="0" err="1">
                <a:solidFill>
                  <a:schemeClr val="tx1"/>
                </a:solidFill>
                <a:latin typeface="Times New Roman" panose="02020603050405020304" pitchFamily="18" charset="0"/>
                <a:ea typeface="宋体" panose="02010600030101010101" pitchFamily="2" charset="-122"/>
              </a:rPr>
              <a:t>tb_admin</a:t>
            </a:r>
            <a:r>
              <a:rPr lang="zh-CN" altLang="en-US" b="0" dirty="0">
                <a:solidFill>
                  <a:schemeClr val="tx1"/>
                </a:solidFill>
                <a:latin typeface="Times New Roman" panose="02020603050405020304" pitchFamily="18" charset="0"/>
                <a:ea typeface="宋体" panose="02010600030101010101" pitchFamily="2" charset="-122"/>
              </a:rPr>
              <a:t>为例，讲解数据表的创建方法。</a:t>
            </a:r>
          </a:p>
          <a:p>
            <a:pPr algn="just"/>
            <a:r>
              <a:rPr lang="zh-CN" altLang="en-US" b="0" dirty="0">
                <a:solidFill>
                  <a:schemeClr val="tx1"/>
                </a:solidFill>
                <a:latin typeface="Times New Roman" panose="02020603050405020304" pitchFamily="18" charset="0"/>
                <a:ea typeface="宋体" panose="02010600030101010101" pitchFamily="2" charset="-122"/>
              </a:rPr>
              <a:t>	创建数据库</a:t>
            </a:r>
            <a:r>
              <a:rPr lang="en-US" altLang="zh-CN" b="0" dirty="0" err="1">
                <a:solidFill>
                  <a:schemeClr val="tx1"/>
                </a:solidFill>
                <a:latin typeface="Times New Roman" panose="02020603050405020304" pitchFamily="18" charset="0"/>
                <a:ea typeface="宋体" panose="02010600030101010101" pitchFamily="2" charset="-122"/>
              </a:rPr>
              <a:t>db_study</a:t>
            </a:r>
            <a:r>
              <a:rPr lang="zh-CN" altLang="en-US" b="0" dirty="0">
                <a:solidFill>
                  <a:schemeClr val="tx1"/>
                </a:solidFill>
                <a:latin typeface="Times New Roman" panose="02020603050405020304" pitchFamily="18" charset="0"/>
                <a:ea typeface="宋体" panose="02010600030101010101" pitchFamily="2" charset="-122"/>
              </a:rPr>
              <a:t>后，在右侧的操作页面中输入数据表的名称和字段数，然后单击“执行”按钮，即可创建数据表，如图所示。</a:t>
            </a:r>
          </a:p>
          <a:p>
            <a:pPr algn="just"/>
            <a:r>
              <a:rPr lang="zh-CN" altLang="en-US" b="0" dirty="0">
                <a:solidFill>
                  <a:schemeClr val="tx1"/>
                </a:solidFill>
                <a:latin typeface="Times New Roman" panose="02020603050405020304" pitchFamily="18" charset="0"/>
                <a:ea typeface="宋体" panose="02010600030101010101" pitchFamily="2" charset="-122"/>
              </a:rPr>
              <a:t>	</a:t>
            </a:r>
            <a:endParaRPr lang="zh-CN" altLang="en-US" dirty="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2315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F4078-573E-4C81-8175-B2125E888CE4}"/>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二、操作数据表</a:t>
            </a:r>
            <a:endParaRPr lang="zh-CN" altLang="en-US" dirty="0"/>
          </a:p>
        </p:txBody>
      </p:sp>
      <p:sp>
        <p:nvSpPr>
          <p:cNvPr id="3" name="内容占位符 2">
            <a:extLst>
              <a:ext uri="{FF2B5EF4-FFF2-40B4-BE49-F238E27FC236}">
                <a16:creationId xmlns:a16="http://schemas.microsoft.com/office/drawing/2014/main" id="{D6ED089E-396A-40A7-B9FB-C4DE86DCBEC8}"/>
              </a:ext>
            </a:extLst>
          </p:cNvPr>
          <p:cNvSpPr>
            <a:spLocks noGrp="1"/>
          </p:cNvSpPr>
          <p:nvPr>
            <p:ph idx="1"/>
          </p:nvPr>
        </p:nvSpPr>
        <p:spPr>
          <a:xfrm>
            <a:off x="1046205" y="1993558"/>
            <a:ext cx="10697497" cy="3472788"/>
          </a:xfrm>
        </p:spPr>
        <p:txBody>
          <a:bodyPr/>
          <a:lstStyle/>
          <a:p>
            <a:r>
              <a:rPr lang="zh-CN" altLang="en-US" dirty="0">
                <a:latin typeface="Times New Roman" panose="02020603050405020304" pitchFamily="18" charset="0"/>
                <a:ea typeface="宋体" panose="02010600030101010101" pitchFamily="2" charset="-122"/>
              </a:rPr>
              <a:t> 成功创建数据表</a:t>
            </a:r>
            <a:r>
              <a:rPr lang="en-US" altLang="zh-CN" dirty="0" err="1">
                <a:latin typeface="Times New Roman" panose="02020603050405020304" pitchFamily="18" charset="0"/>
                <a:ea typeface="宋体" panose="02010600030101010101" pitchFamily="2" charset="-122"/>
              </a:rPr>
              <a:t>tb_admin</a:t>
            </a:r>
            <a:r>
              <a:rPr lang="zh-CN" altLang="en-US" dirty="0">
                <a:latin typeface="Times New Roman" panose="02020603050405020304" pitchFamily="18" charset="0"/>
                <a:ea typeface="宋体" panose="02010600030101010101" pitchFamily="2" charset="-122"/>
              </a:rPr>
              <a:t>后，将显示数据表结构界面。在表单中输入各个字段的详细信息，包括字段名、数据类型、长度</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值、编码格式、是否为空和主键等，以完成对表结构的详细设置。当所有的信息都输入完成以后，单击“保存”按钮，创建数据表结构，如下图所示。</a:t>
            </a:r>
            <a:endParaRPr lang="zh-CN" altLang="en-US" dirty="0"/>
          </a:p>
        </p:txBody>
      </p:sp>
      <p:pic>
        <p:nvPicPr>
          <p:cNvPr id="4" name="图片 3">
            <a:extLst>
              <a:ext uri="{FF2B5EF4-FFF2-40B4-BE49-F238E27FC236}">
                <a16:creationId xmlns:a16="http://schemas.microsoft.com/office/drawing/2014/main" id="{93B231F8-DB02-498B-8E3F-BE42643F21AB}"/>
              </a:ext>
            </a:extLst>
          </p:cNvPr>
          <p:cNvPicPr>
            <a:picLocks noChangeAspect="1"/>
          </p:cNvPicPr>
          <p:nvPr/>
        </p:nvPicPr>
        <p:blipFill>
          <a:blip r:embed="rId2"/>
          <a:stretch>
            <a:fillRect/>
          </a:stretch>
        </p:blipFill>
        <p:spPr>
          <a:xfrm>
            <a:off x="448298" y="3536573"/>
            <a:ext cx="11609835" cy="2948181"/>
          </a:xfrm>
          <a:prstGeom prst="rect">
            <a:avLst/>
          </a:prstGeom>
        </p:spPr>
      </p:pic>
    </p:spTree>
    <p:extLst>
      <p:ext uri="{BB962C8B-B14F-4D97-AF65-F5344CB8AC3E}">
        <p14:creationId xmlns:p14="http://schemas.microsoft.com/office/powerpoint/2010/main" val="301077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64D32-136D-4662-A314-1A0925AFC0BA}"/>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二、操作数据表</a:t>
            </a:r>
            <a:endParaRPr lang="zh-CN" altLang="en-US" dirty="0"/>
          </a:p>
        </p:txBody>
      </p:sp>
      <p:sp>
        <p:nvSpPr>
          <p:cNvPr id="3" name="内容占位符 2">
            <a:extLst>
              <a:ext uri="{FF2B5EF4-FFF2-40B4-BE49-F238E27FC236}">
                <a16:creationId xmlns:a16="http://schemas.microsoft.com/office/drawing/2014/main" id="{00D9A54F-84A2-4E9B-9805-38E82EFEC6EB}"/>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．修改数据表</a:t>
            </a:r>
          </a:p>
          <a:p>
            <a:pPr algn="just"/>
            <a:r>
              <a:rPr lang="zh-CN" altLang="en-US" dirty="0">
                <a:latin typeface="Times New Roman" panose="02020603050405020304" pitchFamily="18" charset="0"/>
                <a:ea typeface="宋体" panose="02010600030101010101" pitchFamily="2" charset="-122"/>
              </a:rPr>
              <a:t>	一个新的数据表被创建后，进入到数据表页面中，在这里可以通过改变表的结构来修改表，可以执行添加列、删除列、索引列、修改列的数据类型或者字段的长度</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值等操作，如图所示。</a:t>
            </a:r>
            <a:r>
              <a:rPr lang="zh-CN" altLang="en-US" dirty="0"/>
              <a:t> </a:t>
            </a:r>
          </a:p>
          <a:p>
            <a:endParaRPr lang="zh-CN" altLang="en-US" dirty="0"/>
          </a:p>
        </p:txBody>
      </p:sp>
      <p:pic>
        <p:nvPicPr>
          <p:cNvPr id="4" name="图片 3">
            <a:extLst>
              <a:ext uri="{FF2B5EF4-FFF2-40B4-BE49-F238E27FC236}">
                <a16:creationId xmlns:a16="http://schemas.microsoft.com/office/drawing/2014/main" id="{BB7FF5DB-5BA6-45BC-AEB5-7490C81CB77F}"/>
              </a:ext>
            </a:extLst>
          </p:cNvPr>
          <p:cNvPicPr>
            <a:picLocks noChangeAspect="1"/>
          </p:cNvPicPr>
          <p:nvPr/>
        </p:nvPicPr>
        <p:blipFill>
          <a:blip r:embed="rId2"/>
          <a:stretch>
            <a:fillRect/>
          </a:stretch>
        </p:blipFill>
        <p:spPr>
          <a:xfrm>
            <a:off x="1805800" y="3741038"/>
            <a:ext cx="8697953" cy="2536194"/>
          </a:xfrm>
          <a:prstGeom prst="rect">
            <a:avLst/>
          </a:prstGeom>
        </p:spPr>
      </p:pic>
    </p:spTree>
    <p:extLst>
      <p:ext uri="{BB962C8B-B14F-4D97-AF65-F5344CB8AC3E}">
        <p14:creationId xmlns:p14="http://schemas.microsoft.com/office/powerpoint/2010/main" val="247805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07FED-986E-4A58-BA6D-154B86ECB9AB}"/>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二、操作数据表</a:t>
            </a:r>
            <a:endParaRPr lang="zh-CN" altLang="en-US" dirty="0"/>
          </a:p>
        </p:txBody>
      </p:sp>
      <p:sp>
        <p:nvSpPr>
          <p:cNvPr id="3" name="内容占位符 2">
            <a:extLst>
              <a:ext uri="{FF2B5EF4-FFF2-40B4-BE49-F238E27FC236}">
                <a16:creationId xmlns:a16="http://schemas.microsoft.com/office/drawing/2014/main" id="{E1FB1D72-A5B1-4D85-A3BF-BD1D6F4C67E7}"/>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．删除数据表</a:t>
            </a:r>
          </a:p>
          <a:p>
            <a:pPr algn="just"/>
            <a:r>
              <a:rPr lang="zh-CN" altLang="en-US" dirty="0">
                <a:latin typeface="Times New Roman" panose="02020603050405020304" pitchFamily="18" charset="0"/>
                <a:ea typeface="宋体" panose="02010600030101010101" pitchFamily="2" charset="-122"/>
              </a:rPr>
              <a:t>	要删除某个数据表，首先在左侧的下拉列表框中选择该数据库，在指定的数据库中选择要删除的数据表，然后单击右侧界面中的超链接即可成功删除指定的数据表。</a:t>
            </a:r>
          </a:p>
          <a:p>
            <a:endParaRPr lang="zh-CN" altLang="en-US" dirty="0"/>
          </a:p>
        </p:txBody>
      </p:sp>
    </p:spTree>
    <p:extLst>
      <p:ext uri="{BB962C8B-B14F-4D97-AF65-F5344CB8AC3E}">
        <p14:creationId xmlns:p14="http://schemas.microsoft.com/office/powerpoint/2010/main" val="3236498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B2C34-9DF7-438C-BBC0-3686561210D3}"/>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三、使用</a:t>
            </a:r>
            <a:r>
              <a:rPr lang="en-US" altLang="zh-CN" dirty="0">
                <a:solidFill>
                  <a:srgbClr val="CC0000"/>
                </a:solidFill>
                <a:latin typeface="Times New Roman" panose="02020603050405020304" pitchFamily="18" charset="0"/>
                <a:ea typeface="宋体" panose="02010600030101010101" pitchFamily="2" charset="-122"/>
              </a:rPr>
              <a:t>SQL</a:t>
            </a:r>
            <a:r>
              <a:rPr lang="zh-CN" altLang="en-US" dirty="0">
                <a:solidFill>
                  <a:srgbClr val="CC0000"/>
                </a:solidFill>
                <a:latin typeface="Times New Roman" panose="02020603050405020304" pitchFamily="18" charset="0"/>
                <a:ea typeface="宋体" panose="02010600030101010101" pitchFamily="2" charset="-122"/>
              </a:rPr>
              <a:t>语句操作数据表</a:t>
            </a:r>
            <a:endParaRPr lang="zh-CN" altLang="en-US" dirty="0"/>
          </a:p>
        </p:txBody>
      </p:sp>
      <p:sp>
        <p:nvSpPr>
          <p:cNvPr id="3" name="内容占位符 2">
            <a:extLst>
              <a:ext uri="{FF2B5EF4-FFF2-40B4-BE49-F238E27FC236}">
                <a16:creationId xmlns:a16="http://schemas.microsoft.com/office/drawing/2014/main" id="{38097CE8-C184-4AB4-AB96-C53E61CDB25B}"/>
              </a:ext>
            </a:extLst>
          </p:cNvPr>
          <p:cNvSpPr>
            <a:spLocks noGrp="1"/>
          </p:cNvSpPr>
          <p:nvPr>
            <p:ph idx="1"/>
          </p:nvPr>
        </p:nvSpPr>
        <p:spPr/>
        <p:txBody>
          <a:bodyPr/>
          <a:lstStyle/>
          <a:p>
            <a:pPr algn="just"/>
            <a:r>
              <a:rPr lang="zh-CN" altLang="en-US" dirty="0">
                <a:latin typeface="Times New Roman" panose="02020603050405020304" pitchFamily="18" charset="0"/>
                <a:ea typeface="宋体" panose="02010600030101010101" pitchFamily="2" charset="-122"/>
              </a:rPr>
              <a:t>        单击</a:t>
            </a:r>
            <a:r>
              <a:rPr lang="en-US" altLang="zh-CN" dirty="0">
                <a:latin typeface="Times New Roman" panose="02020603050405020304" pitchFamily="18" charset="0"/>
                <a:ea typeface="宋体" panose="02010600030101010101" pitchFamily="2" charset="-122"/>
              </a:rPr>
              <a:t>phpMyAdmin</a:t>
            </a:r>
            <a:r>
              <a:rPr lang="zh-CN" altLang="en-US" dirty="0">
                <a:latin typeface="Times New Roman" panose="02020603050405020304" pitchFamily="18" charset="0"/>
                <a:ea typeface="宋体" panose="02010600030101010101" pitchFamily="2" charset="-122"/>
              </a:rPr>
              <a:t>主界面中的超链接，打开</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语句编辑区，输入完整的</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语句，来实现数据的查询、添加、修改和删除操作。</a:t>
            </a:r>
          </a:p>
          <a:p>
            <a:pPr algn="just"/>
            <a:r>
              <a:rPr lang="en-US" altLang="zh-CN" dirty="0">
                <a:latin typeface="Times New Roman" panose="02020603050405020304" pitchFamily="18" charset="0"/>
                <a:ea typeface="宋体" panose="02010600030101010101" pitchFamily="2" charset="-122"/>
              </a:rPr>
              <a:t>	1</a:t>
            </a:r>
            <a:r>
              <a:rPr lang="zh-CN" altLang="en-US" dirty="0">
                <a:latin typeface="Times New Roman" panose="02020603050405020304" pitchFamily="18" charset="0"/>
                <a:ea typeface="宋体" panose="02010600030101010101" pitchFamily="2" charset="-122"/>
              </a:rPr>
              <a:t>．使用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语句插入数据</a:t>
            </a:r>
          </a:p>
          <a:p>
            <a:pPr algn="just"/>
            <a:r>
              <a:rPr lang="zh-CN" altLang="en-US" dirty="0">
                <a:latin typeface="Times New Roman" panose="02020603050405020304" pitchFamily="18" charset="0"/>
                <a:ea typeface="宋体" panose="02010600030101010101" pitchFamily="2" charset="-122"/>
              </a:rPr>
              <a:t>	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语句编辑区中使用</a:t>
            </a:r>
            <a:r>
              <a:rPr lang="en-US" altLang="zh-CN" dirty="0">
                <a:latin typeface="Times New Roman" panose="02020603050405020304" pitchFamily="18" charset="0"/>
                <a:ea typeface="宋体" panose="02010600030101010101" pitchFamily="2" charset="-122"/>
              </a:rPr>
              <a:t>insert</a:t>
            </a:r>
            <a:r>
              <a:rPr lang="zh-CN" altLang="en-US" dirty="0">
                <a:latin typeface="Times New Roman" panose="02020603050405020304" pitchFamily="18" charset="0"/>
                <a:ea typeface="宋体" panose="02010600030101010101" pitchFamily="2" charset="-122"/>
              </a:rPr>
              <a:t>语句向数据表</a:t>
            </a:r>
            <a:r>
              <a:rPr lang="en-US" altLang="zh-CN" dirty="0" err="1">
                <a:latin typeface="Times New Roman" panose="02020603050405020304" pitchFamily="18" charset="0"/>
                <a:ea typeface="宋体" panose="02010600030101010101" pitchFamily="2" charset="-122"/>
              </a:rPr>
              <a:t>tb_admin</a:t>
            </a:r>
            <a:r>
              <a:rPr lang="zh-CN" altLang="en-US" dirty="0">
                <a:latin typeface="Times New Roman" panose="02020603050405020304" pitchFamily="18" charset="0"/>
                <a:ea typeface="宋体" panose="02010600030101010101" pitchFamily="2" charset="-122"/>
              </a:rPr>
              <a:t>中插入数据，单击“执行”按钮，向数据表中插入一条数据，如图所示。如果提交的</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语句有错误，系统会给出警告，提示用户修改；如果提交的</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语句正确，则弹出如图所示的提示信息。 </a:t>
            </a:r>
          </a:p>
          <a:p>
            <a:endParaRPr lang="zh-CN" altLang="en-US" dirty="0"/>
          </a:p>
        </p:txBody>
      </p:sp>
      <p:sp>
        <p:nvSpPr>
          <p:cNvPr id="4" name="文本框 3">
            <a:extLst>
              <a:ext uri="{FF2B5EF4-FFF2-40B4-BE49-F238E27FC236}">
                <a16:creationId xmlns:a16="http://schemas.microsoft.com/office/drawing/2014/main" id="{DB740BA8-4B0C-4904-81E7-9CD38CDD3F6B}"/>
              </a:ext>
            </a:extLst>
          </p:cNvPr>
          <p:cNvSpPr txBox="1"/>
          <p:nvPr/>
        </p:nvSpPr>
        <p:spPr>
          <a:xfrm>
            <a:off x="2356022" y="5041557"/>
            <a:ext cx="7298723" cy="369332"/>
          </a:xfrm>
          <a:prstGeom prst="rect">
            <a:avLst/>
          </a:prstGeom>
          <a:noFill/>
        </p:spPr>
        <p:txBody>
          <a:bodyPr wrap="square" rtlCol="0">
            <a:spAutoFit/>
          </a:bodyPr>
          <a:lstStyle/>
          <a:p>
            <a:r>
              <a:rPr lang="en-US" altLang="zh-CN" dirty="0"/>
              <a:t>INSERT INTO user (`name`,`</a:t>
            </a:r>
            <a:r>
              <a:rPr lang="en-US" altLang="zh-CN" dirty="0" err="1"/>
              <a:t>pwd</a:t>
            </a:r>
            <a:r>
              <a:rPr lang="en-US" altLang="zh-CN" dirty="0"/>
              <a:t>`,`address`) VALUES ('Amy',123456,'</a:t>
            </a:r>
            <a:r>
              <a:rPr lang="zh-CN" altLang="en-US" dirty="0"/>
              <a:t>广州</a:t>
            </a:r>
            <a:r>
              <a:rPr lang="en-US" altLang="zh-CN" dirty="0"/>
              <a:t>');</a:t>
            </a:r>
            <a:endParaRPr lang="zh-CN" altLang="en-US" dirty="0"/>
          </a:p>
        </p:txBody>
      </p:sp>
    </p:spTree>
    <p:extLst>
      <p:ext uri="{BB962C8B-B14F-4D97-AF65-F5344CB8AC3E}">
        <p14:creationId xmlns:p14="http://schemas.microsoft.com/office/powerpoint/2010/main" val="285244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24889-D36C-452D-97CE-E63E03B60A5E}"/>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三、使用</a:t>
            </a:r>
            <a:r>
              <a:rPr lang="en-US" altLang="zh-CN" dirty="0">
                <a:solidFill>
                  <a:srgbClr val="CC0000"/>
                </a:solidFill>
                <a:latin typeface="Times New Roman" panose="02020603050405020304" pitchFamily="18" charset="0"/>
                <a:ea typeface="宋体" panose="02010600030101010101" pitchFamily="2" charset="-122"/>
              </a:rPr>
              <a:t>SQL</a:t>
            </a:r>
            <a:r>
              <a:rPr lang="zh-CN" altLang="en-US" dirty="0">
                <a:solidFill>
                  <a:srgbClr val="CC0000"/>
                </a:solidFill>
                <a:latin typeface="Times New Roman" panose="02020603050405020304" pitchFamily="18" charset="0"/>
                <a:ea typeface="宋体" panose="02010600030101010101" pitchFamily="2" charset="-122"/>
              </a:rPr>
              <a:t>语句操作数据表</a:t>
            </a:r>
            <a:endParaRPr lang="zh-CN" altLang="en-US" dirty="0"/>
          </a:p>
        </p:txBody>
      </p:sp>
      <p:sp>
        <p:nvSpPr>
          <p:cNvPr id="3" name="内容占位符 2">
            <a:extLst>
              <a:ext uri="{FF2B5EF4-FFF2-40B4-BE49-F238E27FC236}">
                <a16:creationId xmlns:a16="http://schemas.microsoft.com/office/drawing/2014/main" id="{EE576FB4-22F6-4029-B21F-1D54829C2119}"/>
              </a:ext>
            </a:extLst>
          </p:cNvPr>
          <p:cNvSpPr>
            <a:spLocks noGrp="1"/>
          </p:cNvSpPr>
          <p:nvPr>
            <p:ph idx="1"/>
          </p:nvPr>
        </p:nvSpPr>
        <p:spPr/>
        <p:txBody>
          <a:bodyPr/>
          <a:lstStyle/>
          <a:p>
            <a:pPr algn="just"/>
            <a:r>
              <a:rPr lang="en-US" altLang="zh-CN" dirty="0">
                <a:latin typeface="Times New Roman" panose="02020603050405020304" pitchFamily="18" charset="0"/>
              </a:rPr>
              <a:t>	2</a:t>
            </a:r>
            <a:r>
              <a:rPr lang="zh-CN" altLang="en-US" dirty="0">
                <a:latin typeface="Times New Roman" panose="02020603050405020304" pitchFamily="18" charset="0"/>
              </a:rPr>
              <a:t>．使用</a:t>
            </a:r>
            <a:r>
              <a:rPr lang="en-US" altLang="zh-CN" dirty="0">
                <a:latin typeface="Times New Roman" panose="02020603050405020304" pitchFamily="18" charset="0"/>
              </a:rPr>
              <a:t>SQL</a:t>
            </a:r>
            <a:r>
              <a:rPr lang="zh-CN" altLang="en-US" dirty="0">
                <a:latin typeface="Times New Roman" panose="02020603050405020304" pitchFamily="18" charset="0"/>
              </a:rPr>
              <a:t>语句修改数据</a:t>
            </a:r>
          </a:p>
          <a:p>
            <a:pPr algn="just"/>
            <a:r>
              <a:rPr lang="zh-CN" altLang="en-US" dirty="0">
                <a:latin typeface="Times New Roman" panose="02020603050405020304" pitchFamily="18" charset="0"/>
              </a:rPr>
              <a:t>	在</a:t>
            </a:r>
            <a:r>
              <a:rPr lang="en-US" altLang="zh-CN" dirty="0">
                <a:latin typeface="Times New Roman" panose="02020603050405020304" pitchFamily="18" charset="0"/>
              </a:rPr>
              <a:t>SQL</a:t>
            </a:r>
            <a:r>
              <a:rPr lang="zh-CN" altLang="en-US" dirty="0">
                <a:latin typeface="Times New Roman" panose="02020603050405020304" pitchFamily="18" charset="0"/>
              </a:rPr>
              <a:t>语句编辑区使用</a:t>
            </a:r>
            <a:r>
              <a:rPr lang="en-US" altLang="zh-CN" dirty="0">
                <a:latin typeface="Times New Roman" panose="02020603050405020304" pitchFamily="18" charset="0"/>
              </a:rPr>
              <a:t>update</a:t>
            </a:r>
            <a:r>
              <a:rPr lang="zh-CN" altLang="en-US" dirty="0">
                <a:latin typeface="Times New Roman" panose="02020603050405020304" pitchFamily="18" charset="0"/>
              </a:rPr>
              <a:t>语句修改数据信息，将</a:t>
            </a:r>
            <a:r>
              <a:rPr lang="en-US" altLang="zh-CN" dirty="0">
                <a:latin typeface="Times New Roman" panose="02020603050405020304" pitchFamily="18" charset="0"/>
              </a:rPr>
              <a:t>id</a:t>
            </a:r>
            <a:r>
              <a:rPr lang="zh-CN" altLang="en-US" dirty="0">
                <a:latin typeface="Times New Roman" panose="02020603050405020304" pitchFamily="18" charset="0"/>
              </a:rPr>
              <a:t>为</a:t>
            </a:r>
            <a:r>
              <a:rPr lang="en-US" altLang="zh-CN" dirty="0">
                <a:latin typeface="Times New Roman" panose="02020603050405020304" pitchFamily="18" charset="0"/>
              </a:rPr>
              <a:t>4</a:t>
            </a:r>
            <a:r>
              <a:rPr lang="zh-CN" altLang="en-US" dirty="0">
                <a:latin typeface="Times New Roman" panose="02020603050405020304" pitchFamily="18" charset="0"/>
              </a:rPr>
              <a:t>的用户的名称改为“张三”，邮箱改为“</a:t>
            </a:r>
            <a:r>
              <a:rPr lang="en-US" altLang="zh-CN" dirty="0">
                <a:latin typeface="Times New Roman" panose="02020603050405020304" pitchFamily="18" charset="0"/>
              </a:rPr>
              <a:t>'346376@qq.com”</a:t>
            </a:r>
            <a:r>
              <a:rPr lang="zh-CN" altLang="en-US" dirty="0">
                <a:latin typeface="Times New Roman" panose="02020603050405020304" pitchFamily="18" charset="0"/>
              </a:rPr>
              <a:t>，添加的</a:t>
            </a:r>
            <a:r>
              <a:rPr lang="en-US" altLang="zh-CN" dirty="0">
                <a:latin typeface="Times New Roman" panose="02020603050405020304" pitchFamily="18" charset="0"/>
              </a:rPr>
              <a:t>SQL</a:t>
            </a:r>
            <a:r>
              <a:rPr lang="zh-CN" altLang="en-US" dirty="0">
                <a:latin typeface="Times New Roman" panose="02020603050405020304" pitchFamily="18" charset="0"/>
              </a:rPr>
              <a:t>语句如图所示。</a:t>
            </a:r>
          </a:p>
          <a:p>
            <a:pPr algn="just"/>
            <a:r>
              <a:rPr lang="zh-CN" altLang="en-US" dirty="0">
                <a:latin typeface="Times New Roman" panose="02020603050405020304" pitchFamily="18" charset="0"/>
              </a:rPr>
              <a:t>	单击“执行”按钮，即可实现。</a:t>
            </a:r>
            <a:endParaRPr lang="en-US" altLang="zh-CN" dirty="0">
              <a:latin typeface="Times New Roman" panose="02020603050405020304" pitchFamily="18" charset="0"/>
            </a:endParaRPr>
          </a:p>
          <a:p>
            <a:pPr algn="just"/>
            <a:r>
              <a:rPr lang="en-US" altLang="zh-CN" dirty="0">
                <a:latin typeface="Times New Roman" panose="02020603050405020304" pitchFamily="18" charset="0"/>
              </a:rPr>
              <a:t>UPDATE user SET name='</a:t>
            </a:r>
            <a:r>
              <a:rPr lang="zh-CN" altLang="en-US" dirty="0">
                <a:latin typeface="Times New Roman" panose="02020603050405020304" pitchFamily="18" charset="0"/>
              </a:rPr>
              <a:t>张三</a:t>
            </a:r>
            <a:r>
              <a:rPr lang="en-US" altLang="zh-CN" dirty="0">
                <a:latin typeface="Times New Roman" panose="02020603050405020304" pitchFamily="18" charset="0"/>
              </a:rPr>
              <a:t>',email='346376@qq.com' WHERE id=4;</a:t>
            </a:r>
            <a:endParaRPr lang="zh-CN" altLang="en-US"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27431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32C82-42BC-4A64-9C64-AB5A1B4575ED}"/>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三、使用</a:t>
            </a:r>
            <a:r>
              <a:rPr lang="en-US" altLang="zh-CN" dirty="0">
                <a:solidFill>
                  <a:srgbClr val="CC0000"/>
                </a:solidFill>
                <a:latin typeface="Times New Roman" panose="02020603050405020304" pitchFamily="18" charset="0"/>
                <a:ea typeface="宋体" panose="02010600030101010101" pitchFamily="2" charset="-122"/>
              </a:rPr>
              <a:t>SQL</a:t>
            </a:r>
            <a:r>
              <a:rPr lang="zh-CN" altLang="en-US" dirty="0">
                <a:solidFill>
                  <a:srgbClr val="CC0000"/>
                </a:solidFill>
                <a:latin typeface="Times New Roman" panose="02020603050405020304" pitchFamily="18" charset="0"/>
                <a:ea typeface="宋体" panose="02010600030101010101" pitchFamily="2" charset="-122"/>
              </a:rPr>
              <a:t>语句操作数据表</a:t>
            </a:r>
            <a:endParaRPr lang="zh-CN" altLang="en-US" dirty="0"/>
          </a:p>
        </p:txBody>
      </p:sp>
      <p:sp>
        <p:nvSpPr>
          <p:cNvPr id="3" name="内容占位符 2">
            <a:extLst>
              <a:ext uri="{FF2B5EF4-FFF2-40B4-BE49-F238E27FC236}">
                <a16:creationId xmlns:a16="http://schemas.microsoft.com/office/drawing/2014/main" id="{D1A6CAD6-6C4D-4D3D-A0D8-E41637CFEBB8}"/>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．使用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语句查询数据</a:t>
            </a:r>
          </a:p>
          <a:p>
            <a:pPr algn="just"/>
            <a:r>
              <a:rPr lang="zh-CN" altLang="en-US" dirty="0">
                <a:latin typeface="Times New Roman" panose="02020603050405020304" pitchFamily="18" charset="0"/>
                <a:ea typeface="宋体" panose="02010600030101010101" pitchFamily="2" charset="-122"/>
              </a:rPr>
              <a:t>	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语句编辑区使用</a:t>
            </a:r>
            <a:r>
              <a:rPr lang="en-US" altLang="zh-CN" dirty="0">
                <a:latin typeface="Times New Roman" panose="02020603050405020304" pitchFamily="18" charset="0"/>
                <a:ea typeface="宋体" panose="02010600030101010101" pitchFamily="2" charset="-122"/>
              </a:rPr>
              <a:t>select</a:t>
            </a:r>
            <a:r>
              <a:rPr lang="zh-CN" altLang="en-US" dirty="0">
                <a:latin typeface="Times New Roman" panose="02020603050405020304" pitchFamily="18" charset="0"/>
                <a:ea typeface="宋体" panose="02010600030101010101" pitchFamily="2" charset="-122"/>
              </a:rPr>
              <a:t>语句检索指定条件的数据信息，将</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小于</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的管理员全部显示出来，添加的</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语句如图所示。 </a:t>
            </a:r>
          </a:p>
          <a:p>
            <a:pPr algn="just"/>
            <a:r>
              <a:rPr lang="zh-CN" altLang="en-US" dirty="0">
                <a:latin typeface="Times New Roman" panose="02020603050405020304" pitchFamily="18" charset="0"/>
                <a:ea typeface="宋体" panose="02010600030101010101" pitchFamily="2" charset="-122"/>
              </a:rPr>
              <a:t>	单击“执行”按钮，该语句的实现过程如图所示。</a:t>
            </a:r>
          </a:p>
          <a:p>
            <a:r>
              <a:rPr lang="en-US" altLang="zh-CN" dirty="0"/>
              <a:t>SELECT * FROM `user` WHERE id&lt;5;</a:t>
            </a:r>
            <a:endParaRPr lang="zh-CN" altLang="en-US" dirty="0"/>
          </a:p>
        </p:txBody>
      </p:sp>
    </p:spTree>
    <p:extLst>
      <p:ext uri="{BB962C8B-B14F-4D97-AF65-F5344CB8AC3E}">
        <p14:creationId xmlns:p14="http://schemas.microsoft.com/office/powerpoint/2010/main" val="101272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583CD-4CBB-4FAD-A110-751F375492D9}"/>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三、使用</a:t>
            </a:r>
            <a:r>
              <a:rPr lang="en-US" altLang="zh-CN" dirty="0">
                <a:solidFill>
                  <a:srgbClr val="CC0000"/>
                </a:solidFill>
                <a:latin typeface="Times New Roman" panose="02020603050405020304" pitchFamily="18" charset="0"/>
                <a:ea typeface="宋体" panose="02010600030101010101" pitchFamily="2" charset="-122"/>
              </a:rPr>
              <a:t>SQL</a:t>
            </a:r>
            <a:r>
              <a:rPr lang="zh-CN" altLang="en-US" dirty="0">
                <a:solidFill>
                  <a:srgbClr val="CC0000"/>
                </a:solidFill>
                <a:latin typeface="Times New Roman" panose="02020603050405020304" pitchFamily="18" charset="0"/>
                <a:ea typeface="宋体" panose="02010600030101010101" pitchFamily="2" charset="-122"/>
              </a:rPr>
              <a:t>语句操作数据表</a:t>
            </a:r>
            <a:endParaRPr lang="zh-CN" altLang="en-US" dirty="0"/>
          </a:p>
        </p:txBody>
      </p:sp>
      <p:sp>
        <p:nvSpPr>
          <p:cNvPr id="3" name="内容占位符 2">
            <a:extLst>
              <a:ext uri="{FF2B5EF4-FFF2-40B4-BE49-F238E27FC236}">
                <a16:creationId xmlns:a16="http://schemas.microsoft.com/office/drawing/2014/main" id="{6A09775F-1D8F-4528-A560-87E8D79272AD}"/>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	4</a:t>
            </a:r>
            <a:r>
              <a:rPr lang="zh-CN" altLang="en-US" dirty="0">
                <a:latin typeface="Times New Roman" panose="02020603050405020304" pitchFamily="18" charset="0"/>
                <a:ea typeface="宋体" panose="02010600030101010101" pitchFamily="2" charset="-122"/>
              </a:rPr>
              <a:t>．使用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语句删除数据</a:t>
            </a:r>
          </a:p>
          <a:p>
            <a:pPr algn="just"/>
            <a:r>
              <a:rPr lang="zh-CN" altLang="en-US" dirty="0">
                <a:latin typeface="Times New Roman" panose="02020603050405020304" pitchFamily="18" charset="0"/>
                <a:ea typeface="宋体" panose="02010600030101010101" pitchFamily="2" charset="-122"/>
              </a:rPr>
              <a:t>	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语句编辑区使用</a:t>
            </a:r>
            <a:r>
              <a:rPr lang="en-US" altLang="zh-CN" dirty="0">
                <a:latin typeface="Times New Roman" panose="02020603050405020304" pitchFamily="18" charset="0"/>
                <a:ea typeface="宋体" panose="02010600030101010101" pitchFamily="2" charset="-122"/>
              </a:rPr>
              <a:t>delete</a:t>
            </a:r>
            <a:r>
              <a:rPr lang="zh-CN" altLang="en-US" dirty="0">
                <a:latin typeface="Times New Roman" panose="02020603050405020304" pitchFamily="18" charset="0"/>
                <a:ea typeface="宋体" panose="02010600030101010101" pitchFamily="2" charset="-122"/>
              </a:rPr>
              <a:t>语句检索指定条件的数据或全部数据信息，删除名称为张三的用户信息，添加的</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语句如图所示。</a:t>
            </a:r>
          </a:p>
          <a:p>
            <a:pPr algn="just"/>
            <a:r>
              <a:rPr lang="zh-CN" altLang="en-US" dirty="0">
                <a:latin typeface="Times New Roman" panose="02020603050405020304" pitchFamily="18" charset="0"/>
                <a:ea typeface="宋体" panose="02010600030101010101" pitchFamily="2" charset="-122"/>
              </a:rPr>
              <a:t>	单击“执行”按钮，弹出确认删除操作对话框，单击“确定”按钮，执行数据表中指定条件的删除操作。该语句的实现过程如图所示。</a:t>
            </a:r>
          </a:p>
          <a:p>
            <a:r>
              <a:rPr lang="en-US" altLang="zh-CN" dirty="0"/>
              <a:t>DELETE FROM user WHERE name='</a:t>
            </a:r>
            <a:r>
              <a:rPr lang="zh-CN" altLang="en-US" dirty="0"/>
              <a:t>张三</a:t>
            </a:r>
            <a:r>
              <a:rPr lang="en-US" altLang="zh-CN" dirty="0"/>
              <a:t>';</a:t>
            </a:r>
            <a:endParaRPr lang="zh-CN" altLang="en-US" dirty="0"/>
          </a:p>
        </p:txBody>
      </p:sp>
    </p:spTree>
    <p:extLst>
      <p:ext uri="{BB962C8B-B14F-4D97-AF65-F5344CB8AC3E}">
        <p14:creationId xmlns:p14="http://schemas.microsoft.com/office/powerpoint/2010/main" val="63802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1AF0-DADD-4155-8AB7-35D3175D8980}"/>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四、管理数据记录</a:t>
            </a:r>
            <a:endParaRPr lang="zh-CN" altLang="en-US" dirty="0"/>
          </a:p>
        </p:txBody>
      </p:sp>
      <p:sp>
        <p:nvSpPr>
          <p:cNvPr id="3" name="内容占位符 2">
            <a:extLst>
              <a:ext uri="{FF2B5EF4-FFF2-40B4-BE49-F238E27FC236}">
                <a16:creationId xmlns:a16="http://schemas.microsoft.com/office/drawing/2014/main" id="{84CE85AA-B2B6-43D0-AE9D-67DB07BD3C15}"/>
              </a:ext>
            </a:extLst>
          </p:cNvPr>
          <p:cNvSpPr>
            <a:spLocks noGrp="1"/>
          </p:cNvSpPr>
          <p:nvPr>
            <p:ph idx="1"/>
          </p:nvPr>
        </p:nvSpPr>
        <p:spPr>
          <a:xfrm>
            <a:off x="965547" y="1982780"/>
            <a:ext cx="5023361" cy="4170885"/>
          </a:xfrm>
        </p:spPr>
        <p:txBody>
          <a:bodyPr>
            <a:normAutofit/>
          </a:bodyPr>
          <a:lstStyle/>
          <a:p>
            <a:pPr algn="just"/>
            <a:r>
              <a:rPr lang="zh-CN" altLang="en-US" dirty="0">
                <a:latin typeface="Times New Roman" panose="02020603050405020304" pitchFamily="18" charset="0"/>
                <a:ea typeface="宋体" panose="02010600030101010101" pitchFamily="2" charset="-122"/>
              </a:rPr>
              <a:t>	在创建完数据库和数据表后，可以通过操作数据表来管理数据。下面分别介绍插入数据、浏览数据、搜索数据的方法。</a:t>
            </a:r>
          </a:p>
          <a:p>
            <a:pPr algn="just"/>
            <a:r>
              <a:rPr lang="en-US" altLang="zh-CN" dirty="0">
                <a:latin typeface="Times New Roman" panose="02020603050405020304" pitchFamily="18" charset="0"/>
                <a:ea typeface="宋体" panose="02010600030101010101" pitchFamily="2" charset="-122"/>
              </a:rPr>
              <a:t>	1</a:t>
            </a:r>
            <a:r>
              <a:rPr lang="zh-CN" altLang="en-US" dirty="0">
                <a:latin typeface="Times New Roman" panose="02020603050405020304" pitchFamily="18" charset="0"/>
                <a:ea typeface="宋体" panose="02010600030101010101" pitchFamily="2" charset="-122"/>
              </a:rPr>
              <a:t>．插入数据</a:t>
            </a:r>
          </a:p>
          <a:p>
            <a:pPr algn="just"/>
            <a:r>
              <a:rPr lang="zh-CN" altLang="en-US" dirty="0">
                <a:latin typeface="Times New Roman" panose="02020603050405020304" pitchFamily="18" charset="0"/>
                <a:ea typeface="宋体" panose="02010600030101010101" pitchFamily="2" charset="-122"/>
              </a:rPr>
              <a:t>	选择某个数据表后，单击超链接，进入插入数据界面，如图所示。在界面中输入各字段值，单击“执行”按钮即可插入记录。在默认情况下，一次可以插入两条记录。</a:t>
            </a:r>
            <a:r>
              <a:rPr lang="zh-CN" altLang="en-US" dirty="0"/>
              <a:t> </a:t>
            </a:r>
          </a:p>
          <a:p>
            <a:endParaRPr lang="zh-CN" altLang="en-US" dirty="0"/>
          </a:p>
        </p:txBody>
      </p:sp>
      <p:pic>
        <p:nvPicPr>
          <p:cNvPr id="4" name="图片 3">
            <a:extLst>
              <a:ext uri="{FF2B5EF4-FFF2-40B4-BE49-F238E27FC236}">
                <a16:creationId xmlns:a16="http://schemas.microsoft.com/office/drawing/2014/main" id="{D6FD23AF-4462-4C56-9F8D-FB3DAC8D798E}"/>
              </a:ext>
            </a:extLst>
          </p:cNvPr>
          <p:cNvPicPr>
            <a:picLocks noChangeAspect="1"/>
          </p:cNvPicPr>
          <p:nvPr/>
        </p:nvPicPr>
        <p:blipFill>
          <a:blip r:embed="rId2"/>
          <a:stretch>
            <a:fillRect/>
          </a:stretch>
        </p:blipFill>
        <p:spPr>
          <a:xfrm>
            <a:off x="6203094" y="2113796"/>
            <a:ext cx="5002508" cy="3380842"/>
          </a:xfrm>
          <a:prstGeom prst="rect">
            <a:avLst/>
          </a:prstGeom>
        </p:spPr>
      </p:pic>
    </p:spTree>
    <p:extLst>
      <p:ext uri="{BB962C8B-B14F-4D97-AF65-F5344CB8AC3E}">
        <p14:creationId xmlns:p14="http://schemas.microsoft.com/office/powerpoint/2010/main" val="415698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2A6B2-323B-44A2-8905-95A2D0DD6A31}"/>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四、管理数据记录</a:t>
            </a:r>
            <a:endParaRPr lang="zh-CN" altLang="en-US" dirty="0"/>
          </a:p>
        </p:txBody>
      </p:sp>
      <p:sp>
        <p:nvSpPr>
          <p:cNvPr id="3" name="内容占位符 2">
            <a:extLst>
              <a:ext uri="{FF2B5EF4-FFF2-40B4-BE49-F238E27FC236}">
                <a16:creationId xmlns:a16="http://schemas.microsoft.com/office/drawing/2014/main" id="{A5226911-3F37-4AF1-A568-FBD33BFC9739}"/>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．浏览数据</a:t>
            </a:r>
          </a:p>
          <a:p>
            <a:pPr algn="just"/>
            <a:r>
              <a:rPr lang="zh-CN" altLang="en-US" dirty="0">
                <a:latin typeface="Times New Roman" panose="02020603050405020304" pitchFamily="18" charset="0"/>
                <a:ea typeface="宋体" panose="02010600030101010101" pitchFamily="2" charset="-122"/>
              </a:rPr>
              <a:t>	选择某个数据表后，单击超链接进入浏览界面，如图所示。单击每行记录中的按钮，可以对该记录进行编辑；单击每行记录中的按钮，可以删除该条记录。</a:t>
            </a:r>
          </a:p>
          <a:p>
            <a:endParaRPr lang="zh-CN" altLang="en-US" dirty="0"/>
          </a:p>
        </p:txBody>
      </p:sp>
      <p:pic>
        <p:nvPicPr>
          <p:cNvPr id="4" name="图片 3">
            <a:extLst>
              <a:ext uri="{FF2B5EF4-FFF2-40B4-BE49-F238E27FC236}">
                <a16:creationId xmlns:a16="http://schemas.microsoft.com/office/drawing/2014/main" id="{B7613999-AF24-44C8-98DA-835A45B580AE}"/>
              </a:ext>
            </a:extLst>
          </p:cNvPr>
          <p:cNvPicPr>
            <a:picLocks noChangeAspect="1"/>
          </p:cNvPicPr>
          <p:nvPr/>
        </p:nvPicPr>
        <p:blipFill>
          <a:blip r:embed="rId2"/>
          <a:stretch>
            <a:fillRect/>
          </a:stretch>
        </p:blipFill>
        <p:spPr>
          <a:xfrm>
            <a:off x="2728080" y="3488545"/>
            <a:ext cx="5964061" cy="2139778"/>
          </a:xfrm>
          <a:prstGeom prst="rect">
            <a:avLst/>
          </a:prstGeom>
        </p:spPr>
      </p:pic>
    </p:spTree>
    <p:extLst>
      <p:ext uri="{BB962C8B-B14F-4D97-AF65-F5344CB8AC3E}">
        <p14:creationId xmlns:p14="http://schemas.microsoft.com/office/powerpoint/2010/main" val="24227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CFBE6-3282-4697-A0DB-BBCBD5A3E930}"/>
              </a:ext>
            </a:extLst>
          </p:cNvPr>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phpMyAdmin</a:t>
            </a:r>
            <a:endParaRPr lang="zh-CN" altLang="en-US" b="1" dirty="0"/>
          </a:p>
        </p:txBody>
      </p:sp>
      <p:sp>
        <p:nvSpPr>
          <p:cNvPr id="3" name="内容占位符 2">
            <a:extLst>
              <a:ext uri="{FF2B5EF4-FFF2-40B4-BE49-F238E27FC236}">
                <a16:creationId xmlns:a16="http://schemas.microsoft.com/office/drawing/2014/main" id="{3BA3AB97-7FB9-436C-9596-B8CF6D33B17E}"/>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rPr>
              <a:t>        phpMyAdmin</a:t>
            </a:r>
            <a:r>
              <a:rPr lang="zh-CN" altLang="en-US" dirty="0">
                <a:latin typeface="Times New Roman" panose="02020603050405020304" pitchFamily="18" charset="0"/>
                <a:ea typeface="宋体" panose="02010600030101010101" pitchFamily="2" charset="-122"/>
              </a:rPr>
              <a:t>是众多</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图形化管理工具中使用最广泛的一种，是一款使用</a:t>
            </a:r>
            <a:r>
              <a:rPr lang="en-US" altLang="zh-CN" dirty="0">
                <a:latin typeface="Times New Roman" panose="02020603050405020304" pitchFamily="18" charset="0"/>
                <a:ea typeface="宋体" panose="02010600030101010101" pitchFamily="2" charset="-122"/>
              </a:rPr>
              <a:t>PHP</a:t>
            </a:r>
            <a:r>
              <a:rPr lang="zh-CN" altLang="en-US" dirty="0">
                <a:latin typeface="Times New Roman" panose="02020603050405020304" pitchFamily="18" charset="0"/>
                <a:ea typeface="宋体" panose="02010600030101010101" pitchFamily="2" charset="-122"/>
              </a:rPr>
              <a:t>开发的</a:t>
            </a:r>
            <a:r>
              <a:rPr lang="en-US" altLang="zh-CN" dirty="0">
                <a:latin typeface="Times New Roman" panose="02020603050405020304" pitchFamily="18" charset="0"/>
                <a:ea typeface="宋体" panose="02010600030101010101" pitchFamily="2" charset="-122"/>
              </a:rPr>
              <a:t>B/S</a:t>
            </a:r>
            <a:r>
              <a:rPr lang="zh-CN" altLang="en-US" dirty="0">
                <a:latin typeface="Times New Roman" panose="02020603050405020304" pitchFamily="18" charset="0"/>
                <a:ea typeface="宋体" panose="02010600030101010101" pitchFamily="2" charset="-122"/>
              </a:rPr>
              <a:t>模式的</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客户端软件，该工具是基于</a:t>
            </a:r>
            <a:r>
              <a:rPr lang="en-US" altLang="zh-CN" dirty="0">
                <a:latin typeface="Times New Roman" panose="02020603050405020304" pitchFamily="18" charset="0"/>
                <a:ea typeface="宋体" panose="02010600030101010101" pitchFamily="2" charset="-122"/>
              </a:rPr>
              <a:t>Web</a:t>
            </a:r>
            <a:r>
              <a:rPr lang="zh-CN" altLang="en-US" dirty="0">
                <a:latin typeface="Times New Roman" panose="02020603050405020304" pitchFamily="18" charset="0"/>
                <a:ea typeface="宋体" panose="02010600030101010101" pitchFamily="2" charset="-122"/>
              </a:rPr>
              <a:t>跨平台的管理程序，并且支持简体中文。用户可以在官方网站</a:t>
            </a:r>
            <a:r>
              <a:rPr lang="en-US" altLang="zh-CN" dirty="0">
                <a:latin typeface="Times New Roman" panose="02020603050405020304" pitchFamily="18" charset="0"/>
                <a:ea typeface="宋体" panose="02010600030101010101" pitchFamily="2" charset="-122"/>
              </a:rPr>
              <a:t>www.phpmyadmin.net</a:t>
            </a:r>
            <a:r>
              <a:rPr lang="zh-CN" altLang="en-US" dirty="0">
                <a:latin typeface="Times New Roman" panose="02020603050405020304" pitchFamily="18" charset="0"/>
                <a:ea typeface="宋体" panose="02010600030101010101" pitchFamily="2" charset="-122"/>
              </a:rPr>
              <a:t>上免费下载到最新的版本。</a:t>
            </a:r>
            <a:r>
              <a:rPr lang="en-US" altLang="zh-CN" dirty="0">
                <a:latin typeface="Times New Roman" panose="02020603050405020304" pitchFamily="18" charset="0"/>
                <a:ea typeface="宋体" panose="02010600030101010101" pitchFamily="2" charset="-122"/>
              </a:rPr>
              <a:t>phpMyAdmin</a:t>
            </a:r>
            <a:r>
              <a:rPr lang="zh-CN" altLang="en-US" dirty="0">
                <a:latin typeface="Times New Roman" panose="02020603050405020304" pitchFamily="18" charset="0"/>
                <a:ea typeface="宋体" panose="02010600030101010101" pitchFamily="2" charset="-122"/>
              </a:rPr>
              <a:t>为</a:t>
            </a:r>
            <a:r>
              <a:rPr lang="en-US" altLang="zh-CN" dirty="0">
                <a:latin typeface="Times New Roman" panose="02020603050405020304" pitchFamily="18" charset="0"/>
                <a:ea typeface="宋体" panose="02010600030101010101" pitchFamily="2" charset="-122"/>
              </a:rPr>
              <a:t>Web</a:t>
            </a:r>
            <a:r>
              <a:rPr lang="zh-CN" altLang="en-US" dirty="0">
                <a:latin typeface="Times New Roman" panose="02020603050405020304" pitchFamily="18" charset="0"/>
                <a:ea typeface="宋体" panose="02010600030101010101" pitchFamily="2" charset="-122"/>
              </a:rPr>
              <a:t>开发人员提供了类似于</a:t>
            </a:r>
            <a:r>
              <a:rPr lang="en-US" altLang="zh-CN" dirty="0">
                <a:latin typeface="Times New Roman" panose="02020603050405020304" pitchFamily="18" charset="0"/>
                <a:ea typeface="宋体" panose="02010600030101010101" pitchFamily="2" charset="-122"/>
              </a:rPr>
              <a:t>Access</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SQL Server</a:t>
            </a:r>
            <a:r>
              <a:rPr lang="zh-CN" altLang="en-US" dirty="0">
                <a:latin typeface="Times New Roman" panose="02020603050405020304" pitchFamily="18" charset="0"/>
                <a:ea typeface="宋体" panose="02010600030101010101" pitchFamily="2" charset="-122"/>
              </a:rPr>
              <a:t>的图形化数据库操作界面，通过该管理工具可以对</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进行各种操作，如创建数据库、数据表和生成</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数据库脚本文件等。</a:t>
            </a:r>
            <a:endParaRPr lang="zh-CN" altLang="en-US" dirty="0"/>
          </a:p>
        </p:txBody>
      </p:sp>
    </p:spTree>
    <p:extLst>
      <p:ext uri="{BB962C8B-B14F-4D97-AF65-F5344CB8AC3E}">
        <p14:creationId xmlns:p14="http://schemas.microsoft.com/office/powerpoint/2010/main" val="1529264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A4881-8CF6-4378-9830-8D73CAFE9381}"/>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五、生成和执行</a:t>
            </a:r>
            <a:r>
              <a:rPr lang="en-US" altLang="zh-CN" dirty="0" err="1">
                <a:solidFill>
                  <a:srgbClr val="CC0000"/>
                </a:solidFill>
                <a:latin typeface="Times New Roman" panose="02020603050405020304" pitchFamily="18" charset="0"/>
                <a:ea typeface="宋体" panose="02010600030101010101" pitchFamily="2" charset="-122"/>
              </a:rPr>
              <a:t>mysql</a:t>
            </a:r>
            <a:r>
              <a:rPr lang="zh-CN" altLang="en-US" dirty="0">
                <a:solidFill>
                  <a:srgbClr val="CC0000"/>
                </a:solidFill>
                <a:latin typeface="Times New Roman" panose="02020603050405020304" pitchFamily="18" charset="0"/>
                <a:ea typeface="宋体" panose="02010600030101010101" pitchFamily="2" charset="-122"/>
              </a:rPr>
              <a:t>数据库脚本</a:t>
            </a:r>
            <a:br>
              <a:rPr lang="zh-CN" altLang="en-US" dirty="0"/>
            </a:br>
            <a:endParaRPr lang="zh-CN" altLang="en-US" dirty="0"/>
          </a:p>
        </p:txBody>
      </p:sp>
      <p:sp>
        <p:nvSpPr>
          <p:cNvPr id="3" name="内容占位符 2">
            <a:extLst>
              <a:ext uri="{FF2B5EF4-FFF2-40B4-BE49-F238E27FC236}">
                <a16:creationId xmlns:a16="http://schemas.microsoft.com/office/drawing/2014/main" id="{0716B57B-87F1-4E30-9F6F-0BD51D50C8AE}"/>
              </a:ext>
            </a:extLst>
          </p:cNvPr>
          <p:cNvSpPr>
            <a:spLocks noGrp="1"/>
          </p:cNvSpPr>
          <p:nvPr>
            <p:ph idx="1"/>
          </p:nvPr>
        </p:nvSpPr>
        <p:spPr/>
        <p:txBody>
          <a:bodyPr>
            <a:normAutofit lnSpcReduction="10000"/>
          </a:bodyPr>
          <a:lstStyle/>
          <a:p>
            <a:pPr algn="just"/>
            <a:r>
              <a:rPr lang="zh-CN" altLang="en-US" dirty="0">
                <a:latin typeface="Times New Roman" panose="02020603050405020304" pitchFamily="18" charset="0"/>
                <a:ea typeface="宋体" panose="02010600030101010101" pitchFamily="2" charset="-122"/>
              </a:rPr>
              <a:t>	生成和执行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数据库脚本是互逆的两个操作，执行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脚本是通过生成的扩展名为</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文件导入数据记录到数据库中；生成</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脚本是将数据表结构、表记录存储为</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的脚本文件。可以通过生成和执行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脚本实现数据库的备份和还原操作。下面分别介绍生成和执行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数据库脚本的方法。</a:t>
            </a:r>
          </a:p>
          <a:p>
            <a:pPr algn="just"/>
            <a:r>
              <a:rPr lang="en-US" altLang="zh-CN" dirty="0">
                <a:latin typeface="Times New Roman" panose="02020603050405020304" pitchFamily="18" charset="0"/>
                <a:ea typeface="宋体" panose="02010600030101010101" pitchFamily="2" charset="-122"/>
              </a:rPr>
              <a:t>	1</a:t>
            </a:r>
            <a:r>
              <a:rPr lang="zh-CN" altLang="en-US" dirty="0">
                <a:latin typeface="Times New Roman" panose="02020603050405020304" pitchFamily="18" charset="0"/>
                <a:ea typeface="宋体" panose="02010600030101010101" pitchFamily="2" charset="-122"/>
              </a:rPr>
              <a:t>．生成</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a:t>
            </a:r>
          </a:p>
          <a:p>
            <a:pPr algn="just"/>
            <a:r>
              <a:rPr lang="zh-CN" altLang="en-US" dirty="0">
                <a:latin typeface="Times New Roman" panose="02020603050405020304" pitchFamily="18" charset="0"/>
                <a:ea typeface="宋体" panose="02010600030101010101" pitchFamily="2" charset="-122"/>
              </a:rPr>
              <a:t>	单击</a:t>
            </a:r>
            <a:r>
              <a:rPr lang="en-US" altLang="zh-CN" dirty="0">
                <a:latin typeface="Times New Roman" panose="02020603050405020304" pitchFamily="18" charset="0"/>
                <a:ea typeface="宋体" panose="02010600030101010101" pitchFamily="2" charset="-122"/>
              </a:rPr>
              <a:t>phpMyAdmin</a:t>
            </a:r>
            <a:r>
              <a:rPr lang="zh-CN" altLang="en-US" dirty="0">
                <a:latin typeface="Times New Roman" panose="02020603050405020304" pitchFamily="18" charset="0"/>
                <a:ea typeface="宋体" panose="02010600030101010101" pitchFamily="2" charset="-122"/>
              </a:rPr>
              <a:t>主界面中的超链接，打开导出编辑区，如图所示。选择导出文件的格式，这里使用默认选项</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，选中“另存为文件”复选框，单击“执行”按钮，弹出如图</a:t>
            </a:r>
            <a:r>
              <a:rPr lang="en-US" altLang="zh-CN" dirty="0">
                <a:latin typeface="Times New Roman" panose="02020603050405020304" pitchFamily="18" charset="0"/>
                <a:ea typeface="宋体" panose="02010600030101010101" pitchFamily="2" charset="-122"/>
              </a:rPr>
              <a:t>17.20</a:t>
            </a:r>
            <a:r>
              <a:rPr lang="zh-CN" altLang="en-US" dirty="0">
                <a:latin typeface="Times New Roman" panose="02020603050405020304" pitchFamily="18" charset="0"/>
                <a:ea typeface="宋体" panose="02010600030101010101" pitchFamily="2" charset="-122"/>
              </a:rPr>
              <a:t>所示的文件下载对话框，单击“保存”按钮，将脚本文件以</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格式存储在指定位置。</a:t>
            </a:r>
            <a:r>
              <a:rPr lang="zh-CN" altLang="en-US" sz="2400" dirty="0"/>
              <a:t> </a:t>
            </a:r>
          </a:p>
          <a:p>
            <a:pPr algn="just"/>
            <a:endParaRPr lang="zh-CN" altLang="en-US" dirty="0"/>
          </a:p>
        </p:txBody>
      </p:sp>
    </p:spTree>
    <p:extLst>
      <p:ext uri="{BB962C8B-B14F-4D97-AF65-F5344CB8AC3E}">
        <p14:creationId xmlns:p14="http://schemas.microsoft.com/office/powerpoint/2010/main" val="401302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9C874-664A-4321-8A69-A0608E4B2EC6}"/>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五、生成和执行</a:t>
            </a:r>
            <a:r>
              <a:rPr lang="en-US" altLang="zh-CN" dirty="0" err="1">
                <a:solidFill>
                  <a:srgbClr val="CC0000"/>
                </a:solidFill>
                <a:latin typeface="Times New Roman" panose="02020603050405020304" pitchFamily="18" charset="0"/>
                <a:ea typeface="宋体" panose="02010600030101010101" pitchFamily="2" charset="-122"/>
              </a:rPr>
              <a:t>mysql</a:t>
            </a:r>
            <a:r>
              <a:rPr lang="zh-CN" altLang="en-US" dirty="0">
                <a:solidFill>
                  <a:srgbClr val="CC0000"/>
                </a:solidFill>
                <a:latin typeface="Times New Roman" panose="02020603050405020304" pitchFamily="18" charset="0"/>
                <a:ea typeface="宋体" panose="02010600030101010101" pitchFamily="2" charset="-122"/>
              </a:rPr>
              <a:t>数据库脚本</a:t>
            </a:r>
            <a:br>
              <a:rPr lang="zh-CN" altLang="en-US" dirty="0"/>
            </a:br>
            <a:endParaRPr lang="zh-CN" altLang="en-US" dirty="0"/>
          </a:p>
        </p:txBody>
      </p:sp>
      <p:sp>
        <p:nvSpPr>
          <p:cNvPr id="3" name="内容占位符 2">
            <a:extLst>
              <a:ext uri="{FF2B5EF4-FFF2-40B4-BE49-F238E27FC236}">
                <a16:creationId xmlns:a16="http://schemas.microsoft.com/office/drawing/2014/main" id="{D370F38F-AE04-4EE4-B15F-A9EC8EBBC013}"/>
              </a:ext>
            </a:extLst>
          </p:cNvPr>
          <p:cNvSpPr>
            <a:spLocks noGrp="1"/>
          </p:cNvSpPr>
          <p:nvPr>
            <p:ph idx="1"/>
          </p:nvPr>
        </p:nvSpPr>
        <p:spPr/>
        <p:txBody>
          <a:bodyPr/>
          <a:lstStyle/>
          <a:p>
            <a:pPr algn="just"/>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a:t>
            </a:r>
          </a:p>
          <a:p>
            <a:pPr algn="just"/>
            <a:r>
              <a:rPr lang="zh-CN" altLang="en-US" dirty="0">
                <a:latin typeface="Times New Roman" panose="02020603050405020304" pitchFamily="18" charset="0"/>
                <a:ea typeface="宋体" panose="02010600030101010101" pitchFamily="2" charset="-122"/>
              </a:rPr>
              <a:t>	单击导入超链接，进入执行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数据库脚本界面，单击“浏览”按钮查找脚本文件（如</a:t>
            </a:r>
            <a:r>
              <a:rPr lang="en-US" altLang="zh-CN" dirty="0" err="1">
                <a:latin typeface="Times New Roman" panose="02020603050405020304" pitchFamily="18" charset="0"/>
                <a:ea typeface="宋体" panose="02010600030101010101" pitchFamily="2" charset="-122"/>
              </a:rPr>
              <a:t>db_study.sql</a:t>
            </a:r>
            <a:r>
              <a:rPr lang="zh-CN" altLang="en-US" dirty="0">
                <a:latin typeface="Times New Roman" panose="02020603050405020304" pitchFamily="18" charset="0"/>
                <a:ea typeface="宋体" panose="02010600030101010101" pitchFamily="2" charset="-122"/>
              </a:rPr>
              <a:t>）所在位置，如图所示，单击“执行”按钮，即可执行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数据库脚本文件。 </a:t>
            </a:r>
          </a:p>
          <a:p>
            <a:endParaRPr lang="zh-CN" altLang="en-US" dirty="0"/>
          </a:p>
        </p:txBody>
      </p:sp>
    </p:spTree>
    <p:extLst>
      <p:ext uri="{BB962C8B-B14F-4D97-AF65-F5344CB8AC3E}">
        <p14:creationId xmlns:p14="http://schemas.microsoft.com/office/powerpoint/2010/main" val="1455568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8CB3D-31B5-48F0-957A-DCC1DEE129E7}"/>
              </a:ext>
            </a:extLst>
          </p:cNvPr>
          <p:cNvSpPr>
            <a:spLocks noGrp="1"/>
          </p:cNvSpPr>
          <p:nvPr>
            <p:ph type="title"/>
          </p:nvPr>
        </p:nvSpPr>
        <p:spPr/>
        <p:txBody>
          <a:bodyPr/>
          <a:lstStyle/>
          <a:p>
            <a:r>
              <a:rPr lang="zh-CN" altLang="en-US" dirty="0"/>
              <a:t>六、</a:t>
            </a:r>
            <a:r>
              <a:rPr lang="en-US" altLang="zh-CN" dirty="0"/>
              <a:t>php</a:t>
            </a:r>
            <a:r>
              <a:rPr lang="zh-CN" altLang="en-US" dirty="0"/>
              <a:t>与</a:t>
            </a:r>
            <a:r>
              <a:rPr lang="en-US" altLang="zh-CN" dirty="0" err="1"/>
              <a:t>mysql</a:t>
            </a:r>
            <a:r>
              <a:rPr lang="zh-CN" altLang="en-US" dirty="0"/>
              <a:t>的连接</a:t>
            </a:r>
          </a:p>
        </p:txBody>
      </p:sp>
      <p:sp>
        <p:nvSpPr>
          <p:cNvPr id="3" name="内容占位符 2">
            <a:extLst>
              <a:ext uri="{FF2B5EF4-FFF2-40B4-BE49-F238E27FC236}">
                <a16:creationId xmlns:a16="http://schemas.microsoft.com/office/drawing/2014/main" id="{C35FF089-413F-4193-BB62-5FFCAAF8C89F}"/>
              </a:ext>
            </a:extLst>
          </p:cNvPr>
          <p:cNvSpPr>
            <a:spLocks noGrp="1"/>
          </p:cNvSpPr>
          <p:nvPr>
            <p:ph idx="1"/>
          </p:nvPr>
        </p:nvSpPr>
        <p:spPr/>
        <p:txBody>
          <a:bodyPr/>
          <a:lstStyle/>
          <a:p>
            <a:r>
              <a:rPr lang="en-US" altLang="zh-CN" dirty="0">
                <a:latin typeface="Times New Roman" panose="02020603050405020304" pitchFamily="18" charset="0"/>
                <a:ea typeface="宋体" panose="02010600030101010101" pitchFamily="2" charset="-122"/>
              </a:rPr>
              <a:t>PHP</a:t>
            </a:r>
            <a:r>
              <a:rPr lang="zh-CN" altLang="en-US" dirty="0">
                <a:latin typeface="Times New Roman" panose="02020603050405020304" pitchFamily="18" charset="0"/>
                <a:ea typeface="宋体" panose="02010600030101010101" pitchFamily="2" charset="-122"/>
              </a:rPr>
              <a:t>访问</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数据库的一般步骤如图所示。</a:t>
            </a:r>
            <a:endParaRPr lang="zh-CN" altLang="en-US" dirty="0"/>
          </a:p>
        </p:txBody>
      </p:sp>
      <p:graphicFrame>
        <p:nvGraphicFramePr>
          <p:cNvPr id="4" name="Object 13">
            <a:extLst>
              <a:ext uri="{FF2B5EF4-FFF2-40B4-BE49-F238E27FC236}">
                <a16:creationId xmlns:a16="http://schemas.microsoft.com/office/drawing/2014/main" id="{2531C1B6-2A2C-485A-A047-7DEA395E088A}"/>
              </a:ext>
            </a:extLst>
          </p:cNvPr>
          <p:cNvGraphicFramePr>
            <a:graphicFrameLocks noChangeAspect="1"/>
          </p:cNvGraphicFramePr>
          <p:nvPr>
            <p:extLst>
              <p:ext uri="{D42A27DB-BD31-4B8C-83A1-F6EECF244321}">
                <p14:modId xmlns:p14="http://schemas.microsoft.com/office/powerpoint/2010/main" val="2849597917"/>
              </p:ext>
            </p:extLst>
          </p:nvPr>
        </p:nvGraphicFramePr>
        <p:xfrm>
          <a:off x="2635250" y="2735349"/>
          <a:ext cx="6921500" cy="3136900"/>
        </p:xfrm>
        <a:graphic>
          <a:graphicData uri="http://schemas.openxmlformats.org/presentationml/2006/ole">
            <mc:AlternateContent xmlns:mc="http://schemas.openxmlformats.org/markup-compatibility/2006">
              <mc:Choice xmlns:v="urn:schemas-microsoft-com:vml" Requires="v">
                <p:oleObj spid="_x0000_s3082" name="图片" r:id="rId3" imgW="5849112" imgH="2657856" progId="Word.Picture.8">
                  <p:embed/>
                </p:oleObj>
              </mc:Choice>
              <mc:Fallback>
                <p:oleObj name="图片" r:id="rId3" imgW="5849112" imgH="2657856" progId="Word.Picture.8">
                  <p:embed/>
                  <p:pic>
                    <p:nvPicPr>
                      <p:cNvPr id="16392" name="Object 13">
                        <a:extLst>
                          <a:ext uri="{FF2B5EF4-FFF2-40B4-BE49-F238E27FC236}">
                            <a16:creationId xmlns:a16="http://schemas.microsoft.com/office/drawing/2014/main" id="{481D8F12-E8C1-4AED-9E3E-753FC31DD2C3}"/>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635250" y="2735349"/>
                        <a:ext cx="69215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04057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16D0B3-A14D-452A-B65E-20D71A3DF752}"/>
              </a:ext>
            </a:extLst>
          </p:cNvPr>
          <p:cNvSpPr>
            <a:spLocks noGrp="1"/>
          </p:cNvSpPr>
          <p:nvPr>
            <p:ph idx="1"/>
          </p:nvPr>
        </p:nvSpPr>
        <p:spPr>
          <a:xfrm>
            <a:off x="1037967" y="2150077"/>
            <a:ext cx="11318789" cy="2904378"/>
          </a:xfrm>
        </p:spPr>
        <p:txBody>
          <a:bodyPr>
            <a:noAutofit/>
          </a:bodyPr>
          <a:lstStyle/>
          <a:p>
            <a:pPr>
              <a:lnSpc>
                <a:spcPct val="100000"/>
              </a:lnSpc>
              <a:buFont typeface="Wingdings" panose="05000000000000000000" pitchFamily="2" charset="2"/>
              <a:buChar char="l"/>
            </a:pPr>
            <a:r>
              <a:rPr lang="en-US" altLang="zh-CN" dirty="0">
                <a:latin typeface="Times New Roman" panose="02020603050405020304" pitchFamily="18" charset="0"/>
              </a:rPr>
              <a:t>	1</a:t>
            </a:r>
            <a:r>
              <a:rPr lang="zh-CN" altLang="en-US" dirty="0">
                <a:latin typeface="Times New Roman" panose="02020603050405020304" pitchFamily="18" charset="0"/>
              </a:rPr>
              <a:t>．连接</a:t>
            </a:r>
            <a:r>
              <a:rPr lang="en-US" altLang="zh-CN" dirty="0">
                <a:latin typeface="Times New Roman" panose="02020603050405020304" pitchFamily="18" charset="0"/>
              </a:rPr>
              <a:t>MySQL</a:t>
            </a:r>
            <a:r>
              <a:rPr lang="zh-CN" altLang="en-US" dirty="0">
                <a:latin typeface="Times New Roman" panose="02020603050405020304" pitchFamily="18" charset="0"/>
              </a:rPr>
              <a:t>服务器</a:t>
            </a:r>
          </a:p>
          <a:p>
            <a:pPr>
              <a:lnSpc>
                <a:spcPct val="100000"/>
              </a:lnSpc>
              <a:buFont typeface="Wingdings" panose="05000000000000000000" pitchFamily="2" charset="2"/>
              <a:buChar char="l"/>
            </a:pPr>
            <a:r>
              <a:rPr lang="zh-CN" altLang="en-US" dirty="0">
                <a:latin typeface="Times New Roman" panose="02020603050405020304" pitchFamily="18" charset="0"/>
              </a:rPr>
              <a:t>	使用</a:t>
            </a:r>
            <a:r>
              <a:rPr lang="en-US" altLang="zh-CN" dirty="0" err="1">
                <a:latin typeface="Times New Roman" panose="02020603050405020304" pitchFamily="18" charset="0"/>
              </a:rPr>
              <a:t>mysqli_connect</a:t>
            </a:r>
            <a:r>
              <a:rPr lang="en-US" altLang="zh-CN" dirty="0">
                <a:latin typeface="Times New Roman" panose="02020603050405020304" pitchFamily="18" charset="0"/>
              </a:rPr>
              <a:t>()</a:t>
            </a:r>
            <a:r>
              <a:rPr lang="zh-CN" altLang="en-US" dirty="0">
                <a:latin typeface="Times New Roman" panose="02020603050405020304" pitchFamily="18" charset="0"/>
              </a:rPr>
              <a:t>函数建立与</a:t>
            </a:r>
            <a:r>
              <a:rPr lang="en-US" altLang="zh-CN" dirty="0">
                <a:latin typeface="Times New Roman" panose="02020603050405020304" pitchFamily="18" charset="0"/>
              </a:rPr>
              <a:t>MySQL</a:t>
            </a:r>
            <a:r>
              <a:rPr lang="zh-CN" altLang="en-US" dirty="0">
                <a:latin typeface="Times New Roman" panose="02020603050405020304" pitchFamily="18" charset="0"/>
              </a:rPr>
              <a:t>服务器的连接。</a:t>
            </a:r>
          </a:p>
          <a:p>
            <a:pPr>
              <a:lnSpc>
                <a:spcPct val="100000"/>
              </a:lnSpc>
              <a:buFont typeface="Wingdings" panose="05000000000000000000" pitchFamily="2" charset="2"/>
              <a:buChar char="l"/>
            </a:pPr>
            <a:r>
              <a:rPr lang="en-US" altLang="zh-CN" dirty="0">
                <a:latin typeface="Times New Roman" panose="02020603050405020304" pitchFamily="18" charset="0"/>
              </a:rPr>
              <a:t>	2</a:t>
            </a:r>
            <a:r>
              <a:rPr lang="zh-CN" altLang="en-US" dirty="0">
                <a:latin typeface="Times New Roman" panose="02020603050405020304" pitchFamily="18" charset="0"/>
              </a:rPr>
              <a:t>．选择</a:t>
            </a:r>
            <a:r>
              <a:rPr lang="en-US" altLang="zh-CN" dirty="0">
                <a:latin typeface="Times New Roman" panose="02020603050405020304" pitchFamily="18" charset="0"/>
              </a:rPr>
              <a:t>MySQL</a:t>
            </a:r>
            <a:r>
              <a:rPr lang="zh-CN" altLang="en-US" dirty="0">
                <a:latin typeface="Times New Roman" panose="02020603050405020304" pitchFamily="18" charset="0"/>
              </a:rPr>
              <a:t>数据库</a:t>
            </a:r>
          </a:p>
          <a:p>
            <a:pPr>
              <a:lnSpc>
                <a:spcPct val="100000"/>
              </a:lnSpc>
              <a:buFont typeface="Wingdings" panose="05000000000000000000" pitchFamily="2" charset="2"/>
              <a:buChar char="l"/>
            </a:pPr>
            <a:r>
              <a:rPr lang="zh-CN" altLang="en-US" dirty="0">
                <a:latin typeface="Times New Roman" panose="02020603050405020304" pitchFamily="18" charset="0"/>
              </a:rPr>
              <a:t>	使用</a:t>
            </a:r>
            <a:r>
              <a:rPr lang="en-US" altLang="zh-CN" dirty="0" err="1">
                <a:latin typeface="Times New Roman" panose="02020603050405020304" pitchFamily="18" charset="0"/>
              </a:rPr>
              <a:t>mysqli_select_db</a:t>
            </a:r>
            <a:r>
              <a:rPr lang="en-US" altLang="zh-CN" dirty="0">
                <a:latin typeface="Times New Roman" panose="02020603050405020304" pitchFamily="18" charset="0"/>
              </a:rPr>
              <a:t>()</a:t>
            </a:r>
            <a:r>
              <a:rPr lang="zh-CN" altLang="en-US" dirty="0">
                <a:latin typeface="Times New Roman" panose="02020603050405020304" pitchFamily="18" charset="0"/>
              </a:rPr>
              <a:t>函数选择</a:t>
            </a:r>
            <a:r>
              <a:rPr lang="en-US" altLang="zh-CN" dirty="0">
                <a:latin typeface="Times New Roman" panose="02020603050405020304" pitchFamily="18" charset="0"/>
              </a:rPr>
              <a:t>MySQL</a:t>
            </a:r>
            <a:r>
              <a:rPr lang="zh-CN" altLang="en-US" dirty="0">
                <a:latin typeface="Times New Roman" panose="02020603050405020304" pitchFamily="18" charset="0"/>
              </a:rPr>
              <a:t>数据库服务器上的数据库，并与数据库建立连接。</a:t>
            </a:r>
          </a:p>
          <a:p>
            <a:pPr>
              <a:lnSpc>
                <a:spcPct val="100000"/>
              </a:lnSpc>
              <a:buFont typeface="Wingdings" panose="05000000000000000000" pitchFamily="2" charset="2"/>
              <a:buChar char="l"/>
            </a:pPr>
            <a:endParaRPr lang="zh-CN" altLang="en-US" dirty="0">
              <a:latin typeface="Times New Roman" panose="02020603050405020304" pitchFamily="18" charset="0"/>
              <a:ea typeface="宋体" panose="02010600030101010101" pitchFamily="2" charset="-122"/>
            </a:endParaRPr>
          </a:p>
        </p:txBody>
      </p:sp>
      <p:sp>
        <p:nvSpPr>
          <p:cNvPr id="4" name="标题 1">
            <a:extLst>
              <a:ext uri="{FF2B5EF4-FFF2-40B4-BE49-F238E27FC236}">
                <a16:creationId xmlns:a16="http://schemas.microsoft.com/office/drawing/2014/main" id="{7735EAEF-E251-421F-B838-F4E3A0114FA2}"/>
              </a:ext>
            </a:extLst>
          </p:cNvPr>
          <p:cNvSpPr>
            <a:spLocks noGrp="1"/>
          </p:cNvSpPr>
          <p:nvPr>
            <p:ph type="title"/>
          </p:nvPr>
        </p:nvSpPr>
        <p:spPr>
          <a:xfrm>
            <a:off x="1451579" y="804519"/>
            <a:ext cx="9603275" cy="1049235"/>
          </a:xfrm>
        </p:spPr>
        <p:txBody>
          <a:bodyPr/>
          <a:lstStyle/>
          <a:p>
            <a:r>
              <a:rPr lang="en-US" altLang="zh-CN" dirty="0"/>
              <a:t>php</a:t>
            </a:r>
            <a:r>
              <a:rPr lang="zh-CN" altLang="en-US" dirty="0"/>
              <a:t>与</a:t>
            </a:r>
            <a:r>
              <a:rPr lang="en-US" altLang="zh-CN" dirty="0" err="1"/>
              <a:t>mysql</a:t>
            </a:r>
            <a:r>
              <a:rPr lang="zh-CN" altLang="en-US" dirty="0"/>
              <a:t>的连接</a:t>
            </a:r>
          </a:p>
        </p:txBody>
      </p:sp>
    </p:spTree>
    <p:extLst>
      <p:ext uri="{BB962C8B-B14F-4D97-AF65-F5344CB8AC3E}">
        <p14:creationId xmlns:p14="http://schemas.microsoft.com/office/powerpoint/2010/main" val="255191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72374-20FF-492B-B4C6-8910A4B5FD38}"/>
              </a:ext>
            </a:extLst>
          </p:cNvPr>
          <p:cNvSpPr>
            <a:spLocks noGrp="1"/>
          </p:cNvSpPr>
          <p:nvPr>
            <p:ph type="title"/>
          </p:nvPr>
        </p:nvSpPr>
        <p:spPr/>
        <p:txBody>
          <a:bodyPr/>
          <a:lstStyle/>
          <a:p>
            <a:r>
              <a:rPr lang="en-US" altLang="zh-CN" dirty="0"/>
              <a:t>php</a:t>
            </a:r>
            <a:r>
              <a:rPr lang="zh-CN" altLang="en-US" dirty="0"/>
              <a:t>与</a:t>
            </a:r>
            <a:r>
              <a:rPr lang="en-US" altLang="zh-CN" dirty="0" err="1"/>
              <a:t>mysql</a:t>
            </a:r>
            <a:r>
              <a:rPr lang="zh-CN" altLang="en-US" dirty="0"/>
              <a:t>的连接</a:t>
            </a:r>
          </a:p>
        </p:txBody>
      </p:sp>
      <p:sp>
        <p:nvSpPr>
          <p:cNvPr id="3" name="内容占位符 2">
            <a:extLst>
              <a:ext uri="{FF2B5EF4-FFF2-40B4-BE49-F238E27FC236}">
                <a16:creationId xmlns:a16="http://schemas.microsoft.com/office/drawing/2014/main" id="{520EAA1F-2945-4FD9-B455-CC68C57D5F0E}"/>
              </a:ext>
            </a:extLst>
          </p:cNvPr>
          <p:cNvSpPr>
            <a:spLocks noGrp="1"/>
          </p:cNvSpPr>
          <p:nvPr>
            <p:ph idx="1"/>
          </p:nvPr>
        </p:nvSpPr>
        <p:spPr>
          <a:xfrm>
            <a:off x="1451579" y="2015732"/>
            <a:ext cx="9603275" cy="4121457"/>
          </a:xfrm>
        </p:spPr>
        <p:txBody>
          <a:bodyPr/>
          <a:lstStyle/>
          <a:p>
            <a:pPr>
              <a:lnSpc>
                <a:spcPct val="100000"/>
              </a:lnSpc>
            </a:pPr>
            <a:r>
              <a:rPr lang="en-US" altLang="zh-CN" dirty="0">
                <a:latin typeface="Times New Roman" panose="02020603050405020304" pitchFamily="18" charset="0"/>
              </a:rPr>
              <a:t>3</a:t>
            </a:r>
            <a:r>
              <a:rPr lang="zh-CN" altLang="en-US" dirty="0">
                <a:latin typeface="Times New Roman" panose="02020603050405020304" pitchFamily="18" charset="0"/>
              </a:rPr>
              <a:t>．执行</a:t>
            </a:r>
            <a:r>
              <a:rPr lang="en-US" altLang="zh-CN" dirty="0">
                <a:latin typeface="Times New Roman" panose="02020603050405020304" pitchFamily="18" charset="0"/>
              </a:rPr>
              <a:t>SQL</a:t>
            </a:r>
            <a:r>
              <a:rPr lang="zh-CN" altLang="en-US" dirty="0">
                <a:latin typeface="Times New Roman" panose="02020603050405020304" pitchFamily="18" charset="0"/>
              </a:rPr>
              <a:t>语句</a:t>
            </a:r>
          </a:p>
          <a:p>
            <a:pPr>
              <a:lnSpc>
                <a:spcPct val="100000"/>
              </a:lnSpc>
            </a:pPr>
            <a:r>
              <a:rPr lang="zh-CN" altLang="en-US" dirty="0">
                <a:latin typeface="Times New Roman" panose="02020603050405020304" pitchFamily="18" charset="0"/>
              </a:rPr>
              <a:t>	在选择的数据库中使用</a:t>
            </a:r>
            <a:r>
              <a:rPr lang="en-US" altLang="zh-CN" dirty="0" err="1">
                <a:latin typeface="Times New Roman" panose="02020603050405020304" pitchFamily="18" charset="0"/>
              </a:rPr>
              <a:t>mysqli_query</a:t>
            </a:r>
            <a:r>
              <a:rPr lang="en-US" altLang="zh-CN" dirty="0">
                <a:latin typeface="Times New Roman" panose="02020603050405020304" pitchFamily="18" charset="0"/>
              </a:rPr>
              <a:t>($</a:t>
            </a:r>
            <a:r>
              <a:rPr lang="en-US" altLang="zh-CN" dirty="0" err="1">
                <a:latin typeface="Times New Roman" panose="02020603050405020304" pitchFamily="18" charset="0"/>
              </a:rPr>
              <a:t>link,$query</a:t>
            </a:r>
            <a:r>
              <a:rPr lang="en-US" altLang="zh-CN" dirty="0">
                <a:latin typeface="Times New Roman" panose="02020603050405020304" pitchFamily="18" charset="0"/>
              </a:rPr>
              <a:t>)</a:t>
            </a:r>
            <a:r>
              <a:rPr lang="zh-CN" altLang="en-US" dirty="0">
                <a:latin typeface="Times New Roman" panose="02020603050405020304" pitchFamily="18" charset="0"/>
              </a:rPr>
              <a:t>函数执行</a:t>
            </a:r>
            <a:r>
              <a:rPr lang="en-US" altLang="zh-CN" dirty="0">
                <a:latin typeface="Times New Roman" panose="02020603050405020304" pitchFamily="18" charset="0"/>
              </a:rPr>
              <a:t>SQL</a:t>
            </a:r>
            <a:r>
              <a:rPr lang="zh-CN" altLang="en-US" dirty="0">
                <a:latin typeface="Times New Roman" panose="02020603050405020304" pitchFamily="18" charset="0"/>
              </a:rPr>
              <a:t>语句。对数据的操作方式主要包括</a:t>
            </a:r>
            <a:r>
              <a:rPr lang="en-US" altLang="zh-CN" dirty="0">
                <a:latin typeface="Times New Roman" panose="02020603050405020304" pitchFamily="18" charset="0"/>
              </a:rPr>
              <a:t>5</a:t>
            </a:r>
            <a:r>
              <a:rPr lang="zh-CN" altLang="en-US" dirty="0">
                <a:latin typeface="Times New Roman" panose="02020603050405020304" pitchFamily="18" charset="0"/>
              </a:rPr>
              <a:t>种方式，下面分别介绍。</a:t>
            </a:r>
          </a:p>
          <a:p>
            <a:pPr>
              <a:lnSpc>
                <a:spcPct val="100000"/>
              </a:lnSpc>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查询数据：使用</a:t>
            </a:r>
            <a:r>
              <a:rPr lang="en-US" altLang="zh-CN" dirty="0">
                <a:latin typeface="Times New Roman" panose="02020603050405020304" pitchFamily="18" charset="0"/>
                <a:ea typeface="宋体" panose="02010600030101010101" pitchFamily="2" charset="-122"/>
              </a:rPr>
              <a:t>select</a:t>
            </a:r>
            <a:r>
              <a:rPr lang="zh-CN" altLang="en-US" dirty="0">
                <a:latin typeface="Times New Roman" panose="02020603050405020304" pitchFamily="18" charset="0"/>
                <a:ea typeface="宋体" panose="02010600030101010101" pitchFamily="2" charset="-122"/>
              </a:rPr>
              <a:t>语句实现数据的查询功能。</a:t>
            </a:r>
          </a:p>
          <a:p>
            <a:pPr>
              <a:lnSpc>
                <a:spcPct val="100000"/>
              </a:lnSpc>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显示数据：使用</a:t>
            </a:r>
            <a:r>
              <a:rPr lang="en-US" altLang="zh-CN" dirty="0">
                <a:latin typeface="Times New Roman" panose="02020603050405020304" pitchFamily="18" charset="0"/>
                <a:ea typeface="宋体" panose="02010600030101010101" pitchFamily="2" charset="-122"/>
              </a:rPr>
              <a:t>select</a:t>
            </a:r>
            <a:r>
              <a:rPr lang="zh-CN" altLang="en-US" dirty="0">
                <a:latin typeface="Times New Roman" panose="02020603050405020304" pitchFamily="18" charset="0"/>
                <a:ea typeface="宋体" panose="02010600030101010101" pitchFamily="2" charset="-122"/>
              </a:rPr>
              <a:t>语句显示数据的查询结果。</a:t>
            </a:r>
          </a:p>
          <a:p>
            <a:pPr>
              <a:lnSpc>
                <a:spcPct val="100000"/>
              </a:lnSpc>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插入数据：使用</a:t>
            </a:r>
            <a:r>
              <a:rPr lang="en-US" altLang="zh-CN" dirty="0">
                <a:latin typeface="Times New Roman" panose="02020603050405020304" pitchFamily="18" charset="0"/>
                <a:ea typeface="宋体" panose="02010600030101010101" pitchFamily="2" charset="-122"/>
              </a:rPr>
              <a:t>insert into</a:t>
            </a:r>
            <a:r>
              <a:rPr lang="zh-CN" altLang="en-US" dirty="0">
                <a:latin typeface="Times New Roman" panose="02020603050405020304" pitchFamily="18" charset="0"/>
                <a:ea typeface="宋体" panose="02010600030101010101" pitchFamily="2" charset="-122"/>
              </a:rPr>
              <a:t>语句向数据库中插入数据。</a:t>
            </a:r>
          </a:p>
          <a:p>
            <a:pPr>
              <a:lnSpc>
                <a:spcPct val="100000"/>
              </a:lnSpc>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更新数据：使用</a:t>
            </a:r>
            <a:r>
              <a:rPr lang="en-US" altLang="zh-CN" dirty="0">
                <a:latin typeface="Times New Roman" panose="02020603050405020304" pitchFamily="18" charset="0"/>
                <a:ea typeface="宋体" panose="02010600030101010101" pitchFamily="2" charset="-122"/>
              </a:rPr>
              <a:t>update</a:t>
            </a:r>
            <a:r>
              <a:rPr lang="zh-CN" altLang="en-US" dirty="0">
                <a:latin typeface="Times New Roman" panose="02020603050405020304" pitchFamily="18" charset="0"/>
                <a:ea typeface="宋体" panose="02010600030101010101" pitchFamily="2" charset="-122"/>
              </a:rPr>
              <a:t>语句修改数据库中的记录。</a:t>
            </a:r>
          </a:p>
          <a:p>
            <a:pPr>
              <a:lnSpc>
                <a:spcPct val="100000"/>
              </a:lnSpc>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删除数据：使用</a:t>
            </a:r>
            <a:r>
              <a:rPr lang="en-US" altLang="zh-CN" dirty="0">
                <a:latin typeface="Times New Roman" panose="02020603050405020304" pitchFamily="18" charset="0"/>
                <a:ea typeface="宋体" panose="02010600030101010101" pitchFamily="2" charset="-122"/>
              </a:rPr>
              <a:t>delete</a:t>
            </a:r>
            <a:r>
              <a:rPr lang="zh-CN" altLang="en-US" dirty="0">
                <a:latin typeface="Times New Roman" panose="02020603050405020304" pitchFamily="18" charset="0"/>
                <a:ea typeface="宋体" panose="02010600030101010101" pitchFamily="2" charset="-122"/>
              </a:rPr>
              <a:t>语句删除数据库中的记录。</a:t>
            </a:r>
          </a:p>
          <a:p>
            <a:endParaRPr lang="zh-CN" altLang="en-US" dirty="0"/>
          </a:p>
        </p:txBody>
      </p:sp>
    </p:spTree>
    <p:extLst>
      <p:ext uri="{BB962C8B-B14F-4D97-AF65-F5344CB8AC3E}">
        <p14:creationId xmlns:p14="http://schemas.microsoft.com/office/powerpoint/2010/main" val="317149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EA2D2-9A72-4B88-821A-AFEC882DC4E4}"/>
              </a:ext>
            </a:extLst>
          </p:cNvPr>
          <p:cNvSpPr>
            <a:spLocks noGrp="1"/>
          </p:cNvSpPr>
          <p:nvPr>
            <p:ph type="title"/>
          </p:nvPr>
        </p:nvSpPr>
        <p:spPr/>
        <p:txBody>
          <a:bodyPr/>
          <a:lstStyle/>
          <a:p>
            <a:r>
              <a:rPr lang="en-US" altLang="zh-CN" dirty="0"/>
              <a:t>php</a:t>
            </a:r>
            <a:r>
              <a:rPr lang="zh-CN" altLang="en-US" dirty="0"/>
              <a:t>与</a:t>
            </a:r>
            <a:r>
              <a:rPr lang="en-US" altLang="zh-CN" dirty="0" err="1"/>
              <a:t>mysql</a:t>
            </a:r>
            <a:r>
              <a:rPr lang="zh-CN" altLang="en-US" dirty="0"/>
              <a:t>的连接</a:t>
            </a:r>
          </a:p>
        </p:txBody>
      </p:sp>
      <p:sp>
        <p:nvSpPr>
          <p:cNvPr id="3" name="内容占位符 2">
            <a:extLst>
              <a:ext uri="{FF2B5EF4-FFF2-40B4-BE49-F238E27FC236}">
                <a16:creationId xmlns:a16="http://schemas.microsoft.com/office/drawing/2014/main" id="{8B02C445-00E8-42B2-8108-563215E1EB9A}"/>
              </a:ext>
            </a:extLst>
          </p:cNvPr>
          <p:cNvSpPr>
            <a:spLocks noGrp="1"/>
          </p:cNvSpPr>
          <p:nvPr>
            <p:ph idx="1"/>
          </p:nvPr>
        </p:nvSpPr>
        <p:spPr/>
        <p:txBody>
          <a:bodyPr>
            <a:normAutofit/>
          </a:bodyPr>
          <a:lstStyle/>
          <a:p>
            <a:pPr algn="just">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．关闭结果集</a:t>
            </a:r>
          </a:p>
          <a:p>
            <a:pPr algn="jus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数据库操作完成后，需要关闭结果集，以释放系统资源，语法如下：</a:t>
            </a:r>
          </a:p>
          <a:p>
            <a:pPr algn="just">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mysql</a:t>
            </a:r>
            <a:r>
              <a:rPr lang="en-US" altLang="zh-CN" dirty="0" err="1">
                <a:latin typeface="Times New Roman" panose="02020603050405020304" pitchFamily="18" charset="0"/>
              </a:rPr>
              <a:t>i</a:t>
            </a:r>
            <a:r>
              <a:rPr lang="en-US" altLang="zh-CN" dirty="0" err="1">
                <a:latin typeface="Times New Roman" panose="02020603050405020304" pitchFamily="18" charset="0"/>
                <a:ea typeface="宋体" panose="02010600030101010101" pitchFamily="2" charset="-122"/>
              </a:rPr>
              <a:t>_free_result</a:t>
            </a:r>
            <a:r>
              <a:rPr lang="en-US" altLang="zh-CN" dirty="0">
                <a:latin typeface="Times New Roman" panose="02020603050405020304" pitchFamily="18" charset="0"/>
                <a:ea typeface="宋体" panose="02010600030101010101" pitchFamily="2" charset="-122"/>
              </a:rPr>
              <a:t>($result);</a:t>
            </a:r>
          </a:p>
          <a:p>
            <a:pPr marL="0" indent="0" algn="just">
              <a:buNone/>
            </a:pPr>
            <a:endParaRPr lang="zh-CN" altLang="en-US" dirty="0"/>
          </a:p>
        </p:txBody>
      </p:sp>
    </p:spTree>
    <p:extLst>
      <p:ext uri="{BB962C8B-B14F-4D97-AF65-F5344CB8AC3E}">
        <p14:creationId xmlns:p14="http://schemas.microsoft.com/office/powerpoint/2010/main" val="119859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89C53-444C-48F0-AF79-B73795CC4C47}"/>
              </a:ext>
            </a:extLst>
          </p:cNvPr>
          <p:cNvSpPr>
            <a:spLocks noGrp="1"/>
          </p:cNvSpPr>
          <p:nvPr>
            <p:ph type="title"/>
          </p:nvPr>
        </p:nvSpPr>
        <p:spPr/>
        <p:txBody>
          <a:bodyPr/>
          <a:lstStyle/>
          <a:p>
            <a:r>
              <a:rPr lang="en-US" altLang="zh-CN" dirty="0"/>
              <a:t>php</a:t>
            </a:r>
            <a:r>
              <a:rPr lang="zh-CN" altLang="en-US" dirty="0"/>
              <a:t>与</a:t>
            </a:r>
            <a:r>
              <a:rPr lang="en-US" altLang="zh-CN" dirty="0" err="1"/>
              <a:t>mysql</a:t>
            </a:r>
            <a:r>
              <a:rPr lang="zh-CN" altLang="en-US" dirty="0"/>
              <a:t>的连接</a:t>
            </a:r>
          </a:p>
        </p:txBody>
      </p:sp>
      <p:sp>
        <p:nvSpPr>
          <p:cNvPr id="3" name="内容占位符 2">
            <a:extLst>
              <a:ext uri="{FF2B5EF4-FFF2-40B4-BE49-F238E27FC236}">
                <a16:creationId xmlns:a16="http://schemas.microsoft.com/office/drawing/2014/main" id="{A3857246-D3D4-424A-9C36-2E60420A3DF6}"/>
              </a:ext>
            </a:extLst>
          </p:cNvPr>
          <p:cNvSpPr>
            <a:spLocks noGrp="1"/>
          </p:cNvSpPr>
          <p:nvPr>
            <p:ph idx="1"/>
          </p:nvPr>
        </p:nvSpPr>
        <p:spPr/>
        <p:txBody>
          <a:bodyPr/>
          <a:lstStyle/>
          <a:p>
            <a:pPr algn="just">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．关闭</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服务器</a:t>
            </a:r>
          </a:p>
          <a:p>
            <a:pPr algn="jus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每使用一次</a:t>
            </a:r>
            <a:r>
              <a:rPr lang="en-US" altLang="zh-CN" dirty="0" err="1">
                <a:latin typeface="Times New Roman" panose="02020603050405020304" pitchFamily="18" charset="0"/>
                <a:ea typeface="宋体" panose="02010600030101010101" pitchFamily="2" charset="-122"/>
              </a:rPr>
              <a:t>mysql</a:t>
            </a:r>
            <a:r>
              <a:rPr lang="en-US" altLang="zh-CN" dirty="0" err="1">
                <a:latin typeface="Times New Roman" panose="02020603050405020304" pitchFamily="18" charset="0"/>
              </a:rPr>
              <a:t>i</a:t>
            </a:r>
            <a:r>
              <a:rPr lang="en-US" altLang="zh-CN" dirty="0" err="1">
                <a:latin typeface="Times New Roman" panose="02020603050405020304" pitchFamily="18" charset="0"/>
                <a:ea typeface="宋体" panose="02010600030101010101" pitchFamily="2" charset="-122"/>
              </a:rPr>
              <a:t>_connect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a:t>
            </a:r>
            <a:r>
              <a:rPr lang="en-US" altLang="zh-CN" dirty="0" err="1">
                <a:latin typeface="Times New Roman" panose="02020603050405020304" pitchFamily="18" charset="0"/>
                <a:ea typeface="宋体" panose="02010600030101010101" pitchFamily="2" charset="-122"/>
              </a:rPr>
              <a:t>mysql</a:t>
            </a:r>
            <a:r>
              <a:rPr lang="en-US" altLang="zh-CN" dirty="0" err="1">
                <a:latin typeface="Times New Roman" panose="02020603050405020304" pitchFamily="18" charset="0"/>
              </a:rPr>
              <a:t>i</a:t>
            </a:r>
            <a:r>
              <a:rPr lang="en-US" altLang="zh-CN" dirty="0" err="1">
                <a:latin typeface="Times New Roman" panose="02020603050405020304" pitchFamily="18" charset="0"/>
                <a:ea typeface="宋体" panose="02010600030101010101" pitchFamily="2" charset="-122"/>
              </a:rPr>
              <a:t>_query</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函数，都会消耗系统资源。在少量用户访问</a:t>
            </a:r>
            <a:r>
              <a:rPr lang="en-US" altLang="zh-CN" dirty="0">
                <a:latin typeface="Times New Roman" panose="02020603050405020304" pitchFamily="18" charset="0"/>
                <a:ea typeface="宋体" panose="02010600030101010101" pitchFamily="2" charset="-122"/>
              </a:rPr>
              <a:t>Web</a:t>
            </a:r>
            <a:r>
              <a:rPr lang="zh-CN" altLang="en-US" dirty="0">
                <a:latin typeface="Times New Roman" panose="02020603050405020304" pitchFamily="18" charset="0"/>
                <a:ea typeface="宋体" panose="02010600030101010101" pitchFamily="2" charset="-122"/>
              </a:rPr>
              <a:t>网站时问题还不大，但如果用户连接超过一定数量时，就会造成系统性能的下降，甚至死机。为了避免这种现象的发生，在完成数据库的操作后，应使用</a:t>
            </a:r>
            <a:r>
              <a:rPr lang="en-US" altLang="zh-CN" dirty="0" err="1">
                <a:latin typeface="Times New Roman" panose="02020603050405020304" pitchFamily="18" charset="0"/>
                <a:ea typeface="宋体" panose="02010600030101010101" pitchFamily="2" charset="-122"/>
              </a:rPr>
              <a:t>mysql_close</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函数关闭与</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服务器的连接，以节省系统资源。</a:t>
            </a:r>
          </a:p>
          <a:p>
            <a:pPr algn="jus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rPr>
              <a:t>	语法格式如下：</a:t>
            </a:r>
          </a:p>
          <a:p>
            <a:pPr algn="just">
              <a:buFont typeface="Wingdings" panose="05000000000000000000" pitchFamily="2" charset="2"/>
              <a:buChar char="l"/>
            </a:pP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mysql</a:t>
            </a:r>
            <a:r>
              <a:rPr lang="en-US" altLang="zh-CN" dirty="0" err="1">
                <a:latin typeface="Times New Roman" panose="02020603050405020304" pitchFamily="18" charset="0"/>
              </a:rPr>
              <a:t>i</a:t>
            </a:r>
            <a:r>
              <a:rPr lang="en-US" altLang="zh-CN" dirty="0" err="1">
                <a:latin typeface="Times New Roman" panose="02020603050405020304" pitchFamily="18" charset="0"/>
                <a:ea typeface="宋体" panose="02010600030101010101" pitchFamily="2" charset="-122"/>
              </a:rPr>
              <a:t>_close</a:t>
            </a:r>
            <a:r>
              <a:rPr lang="en-US" altLang="zh-CN" dirty="0">
                <a:latin typeface="Times New Roman" panose="02020603050405020304" pitchFamily="18" charset="0"/>
                <a:ea typeface="宋体" panose="02010600030101010101" pitchFamily="2" charset="-122"/>
              </a:rPr>
              <a:t>($Link); </a:t>
            </a:r>
            <a:endParaRPr lang="zh-CN" altLang="en-US"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894676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E910E-5CD6-4B20-A7A6-548A30D1D9D3}"/>
              </a:ext>
            </a:extLst>
          </p:cNvPr>
          <p:cNvSpPr>
            <a:spLocks noGrp="1"/>
          </p:cNvSpPr>
          <p:nvPr>
            <p:ph type="title"/>
          </p:nvPr>
        </p:nvSpPr>
        <p:spPr/>
        <p:txBody>
          <a:bodyPr/>
          <a:lstStyle/>
          <a:p>
            <a:r>
              <a:rPr lang="zh-CN" altLang="en-US" dirty="0"/>
              <a:t>重点</a:t>
            </a:r>
          </a:p>
        </p:txBody>
      </p:sp>
      <p:sp>
        <p:nvSpPr>
          <p:cNvPr id="3" name="内容占位符 2">
            <a:extLst>
              <a:ext uri="{FF2B5EF4-FFF2-40B4-BE49-F238E27FC236}">
                <a16:creationId xmlns:a16="http://schemas.microsoft.com/office/drawing/2014/main" id="{DE413B21-E1FC-4155-8E6D-4C916393CE53}"/>
              </a:ext>
            </a:extLst>
          </p:cNvPr>
          <p:cNvSpPr>
            <a:spLocks noGrp="1"/>
          </p:cNvSpPr>
          <p:nvPr>
            <p:ph idx="1"/>
          </p:nvPr>
        </p:nvSpPr>
        <p:spPr/>
        <p:txBody>
          <a:bodyPr/>
          <a:lstStyle/>
          <a:p>
            <a:r>
              <a:rPr lang="en-US" altLang="zh-CN" dirty="0"/>
              <a:t>php admin</a:t>
            </a:r>
            <a:r>
              <a:rPr lang="zh-CN" altLang="en-US" dirty="0"/>
              <a:t>数据库的基本操作；</a:t>
            </a:r>
            <a:endParaRPr lang="en-US" altLang="zh-CN" dirty="0"/>
          </a:p>
          <a:p>
            <a:r>
              <a:rPr lang="zh-CN" altLang="en-US" dirty="0"/>
              <a:t>掌握</a:t>
            </a:r>
            <a:r>
              <a:rPr lang="en-US" altLang="zh-CN" dirty="0"/>
              <a:t>php</a:t>
            </a:r>
            <a:r>
              <a:rPr lang="zh-CN" altLang="en-US" dirty="0"/>
              <a:t>与</a:t>
            </a:r>
            <a:r>
              <a:rPr lang="en-US" altLang="zh-CN" dirty="0" err="1"/>
              <a:t>mysql</a:t>
            </a:r>
            <a:r>
              <a:rPr lang="zh-CN" altLang="en-US" dirty="0"/>
              <a:t>的连接过程；</a:t>
            </a:r>
          </a:p>
        </p:txBody>
      </p:sp>
    </p:spTree>
    <p:extLst>
      <p:ext uri="{BB962C8B-B14F-4D97-AF65-F5344CB8AC3E}">
        <p14:creationId xmlns:p14="http://schemas.microsoft.com/office/powerpoint/2010/main" val="344022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B023A-4327-4576-BA49-8BBBBC2585AE}"/>
              </a:ext>
            </a:extLst>
          </p:cNvPr>
          <p:cNvSpPr>
            <a:spLocks noGrp="1"/>
          </p:cNvSpPr>
          <p:nvPr>
            <p:ph type="title"/>
          </p:nvPr>
        </p:nvSpPr>
        <p:spPr/>
        <p:txBody>
          <a:bodyPr/>
          <a:lstStyle/>
          <a:p>
            <a:r>
              <a:rPr lang="zh-CN" altLang="en-US" dirty="0"/>
              <a:t>大纲</a:t>
            </a:r>
          </a:p>
        </p:txBody>
      </p:sp>
      <p:sp>
        <p:nvSpPr>
          <p:cNvPr id="3" name="内容占位符 2">
            <a:extLst>
              <a:ext uri="{FF2B5EF4-FFF2-40B4-BE49-F238E27FC236}">
                <a16:creationId xmlns:a16="http://schemas.microsoft.com/office/drawing/2014/main" id="{79A627DE-6D24-4B91-BC6D-53D381A85A5D}"/>
              </a:ext>
            </a:extLst>
          </p:cNvPr>
          <p:cNvSpPr>
            <a:spLocks noGrp="1"/>
          </p:cNvSpPr>
          <p:nvPr>
            <p:ph idx="1"/>
          </p:nvPr>
        </p:nvSpPr>
        <p:spPr/>
        <p:txBody>
          <a:bodyPr/>
          <a:lstStyle/>
          <a:p>
            <a:pPr>
              <a:lnSpc>
                <a:spcPct val="150000"/>
              </a:lnSpc>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、操作数据库  </a:t>
            </a:r>
          </a:p>
          <a:p>
            <a:pPr>
              <a:lnSpc>
                <a:spcPct val="150000"/>
              </a:lnSpc>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、操作数据表</a:t>
            </a:r>
          </a:p>
          <a:p>
            <a:pPr>
              <a:lnSpc>
                <a:spcPct val="150000"/>
              </a:lnSpc>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、使用</a:t>
            </a:r>
            <a:r>
              <a:rPr lang="en-US" altLang="zh-CN" dirty="0">
                <a:latin typeface="Times New Roman" panose="02020603050405020304" pitchFamily="18" charset="0"/>
                <a:ea typeface="宋体" panose="02010600030101010101" pitchFamily="2" charset="-122"/>
              </a:rPr>
              <a:t>SQL</a:t>
            </a:r>
            <a:r>
              <a:rPr lang="zh-CN" altLang="en-US" dirty="0">
                <a:latin typeface="Times New Roman" panose="02020603050405020304" pitchFamily="18" charset="0"/>
                <a:ea typeface="宋体" panose="02010600030101010101" pitchFamily="2" charset="-122"/>
              </a:rPr>
              <a:t>语句操作数据表</a:t>
            </a:r>
          </a:p>
          <a:p>
            <a:pPr>
              <a:lnSpc>
                <a:spcPct val="150000"/>
              </a:lnSpc>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、管理数据记录</a:t>
            </a:r>
          </a:p>
          <a:p>
            <a:pPr>
              <a:lnSpc>
                <a:spcPct val="150000"/>
              </a:lnSpc>
            </a:pP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、生成和执行</a:t>
            </a:r>
            <a:r>
              <a:rPr lang="en-US" altLang="zh-CN" dirty="0" err="1">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数据库脚本</a:t>
            </a:r>
            <a:endParaRPr lang="zh-CN" altLang="en-US" dirty="0"/>
          </a:p>
          <a:p>
            <a:endParaRPr lang="zh-CN" altLang="en-US" dirty="0"/>
          </a:p>
        </p:txBody>
      </p:sp>
    </p:spTree>
    <p:extLst>
      <p:ext uri="{BB962C8B-B14F-4D97-AF65-F5344CB8AC3E}">
        <p14:creationId xmlns:p14="http://schemas.microsoft.com/office/powerpoint/2010/main" val="96811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3FECF-B586-4EC8-957A-67139FB110EC}"/>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sp>
        <p:nvSpPr>
          <p:cNvPr id="3" name="内容占位符 2">
            <a:extLst>
              <a:ext uri="{FF2B5EF4-FFF2-40B4-BE49-F238E27FC236}">
                <a16:creationId xmlns:a16="http://schemas.microsoft.com/office/drawing/2014/main" id="{D8B60C02-31DD-4BAD-8DAE-CFC6ECDBF45A}"/>
              </a:ext>
            </a:extLst>
          </p:cNvPr>
          <p:cNvSpPr>
            <a:spLocks noGrp="1"/>
          </p:cNvSpPr>
          <p:nvPr>
            <p:ph idx="1"/>
          </p:nvPr>
        </p:nvSpPr>
        <p:spPr/>
        <p:txBody>
          <a:bodyPr>
            <a:normAutofit lnSpcReduction="10000"/>
          </a:bodyPr>
          <a:lstStyle/>
          <a:p>
            <a:pPr algn="just"/>
            <a:r>
              <a:rPr lang="zh-CN" altLang="en-US" dirty="0">
                <a:latin typeface="Times New Roman" panose="02020603050405020304" pitchFamily="18" charset="0"/>
                <a:ea typeface="宋体" panose="02010600030101010101" pitchFamily="2" charset="-122"/>
              </a:rPr>
              <a:t>        在浏览器地址栏中输入</a:t>
            </a:r>
            <a:r>
              <a:rPr lang="en-US" altLang="zh-CN" dirty="0">
                <a:latin typeface="Times New Roman" panose="02020603050405020304" pitchFamily="18" charset="0"/>
                <a:ea typeface="宋体" panose="02010600030101010101" pitchFamily="2" charset="-122"/>
              </a:rPr>
              <a:t>http://localhost/phpMyAdmin/</a:t>
            </a:r>
            <a:r>
              <a:rPr lang="zh-CN" altLang="en-US" dirty="0">
                <a:latin typeface="Times New Roman" panose="02020603050405020304" pitchFamily="18" charset="0"/>
                <a:ea typeface="宋体" panose="02010600030101010101" pitchFamily="2" charset="-122"/>
              </a:rPr>
              <a:t>，进入</a:t>
            </a:r>
            <a:r>
              <a:rPr lang="en-US" altLang="zh-CN" dirty="0">
                <a:latin typeface="Times New Roman" panose="02020603050405020304" pitchFamily="18" charset="0"/>
                <a:ea typeface="宋体" panose="02010600030101010101" pitchFamily="2" charset="-122"/>
              </a:rPr>
              <a:t>phpMyAdmin</a:t>
            </a:r>
            <a:r>
              <a:rPr lang="zh-CN" altLang="en-US" dirty="0">
                <a:latin typeface="Times New Roman" panose="02020603050405020304" pitchFamily="18" charset="0"/>
                <a:ea typeface="宋体" panose="02010600030101010101" pitchFamily="2" charset="-122"/>
              </a:rPr>
              <a:t>主界面，接下来即可进行</a:t>
            </a:r>
            <a:r>
              <a:rPr lang="en-US" altLang="zh-CN" dirty="0">
                <a:latin typeface="Times New Roman" panose="02020603050405020304" pitchFamily="18" charset="0"/>
                <a:ea typeface="宋体" panose="02010600030101010101" pitchFamily="2" charset="-122"/>
              </a:rPr>
              <a:t>MySQL</a:t>
            </a:r>
            <a:r>
              <a:rPr lang="zh-CN" altLang="en-US" dirty="0">
                <a:latin typeface="Times New Roman" panose="02020603050405020304" pitchFamily="18" charset="0"/>
                <a:ea typeface="宋体" panose="02010600030101010101" pitchFamily="2" charset="-122"/>
              </a:rPr>
              <a:t>数据库的操作，下面将分别介绍如何创建、修改和删除数据库。</a:t>
            </a: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．创建数据库</a:t>
            </a:r>
          </a:p>
          <a:p>
            <a:pPr algn="just"/>
            <a:r>
              <a:rPr lang="zh-CN" altLang="en-US" dirty="0">
                <a:latin typeface="Times New Roman" panose="02020603050405020304" pitchFamily="18" charset="0"/>
                <a:ea typeface="宋体" panose="02010600030101010101" pitchFamily="2" charset="-122"/>
              </a:rPr>
              <a:t>       在</a:t>
            </a:r>
            <a:r>
              <a:rPr lang="en-US" altLang="zh-CN" dirty="0">
                <a:latin typeface="Times New Roman" panose="02020603050405020304" pitchFamily="18" charset="0"/>
                <a:ea typeface="宋体" panose="02010600030101010101" pitchFamily="2" charset="-122"/>
              </a:rPr>
              <a:t>phpMyAdmin</a:t>
            </a:r>
            <a:r>
              <a:rPr lang="zh-CN" altLang="en-US" dirty="0">
                <a:latin typeface="Times New Roman" panose="02020603050405020304" pitchFamily="18" charset="0"/>
                <a:ea typeface="宋体" panose="02010600030101010101" pitchFamily="2" charset="-122"/>
              </a:rPr>
              <a:t>的主界面中，首先选择</a:t>
            </a:r>
            <a:r>
              <a:rPr lang="en-US" altLang="zh-CN" dirty="0">
                <a:latin typeface="Times New Roman" panose="02020603050405020304" pitchFamily="18" charset="0"/>
                <a:ea typeface="宋体" panose="02010600030101010101" pitchFamily="2" charset="-122"/>
              </a:rPr>
              <a:t>Language</a:t>
            </a:r>
            <a:r>
              <a:rPr lang="zh-CN" altLang="en-US" dirty="0">
                <a:latin typeface="Times New Roman" panose="02020603050405020304" pitchFamily="18" charset="0"/>
                <a:ea typeface="宋体" panose="02010600030101010101" pitchFamily="2" charset="-122"/>
              </a:rPr>
              <a:t>下拉列表框中的“中文</a:t>
            </a:r>
            <a:r>
              <a:rPr lang="en-US" altLang="zh-CN" dirty="0">
                <a:latin typeface="Times New Roman" panose="02020603050405020304" pitchFamily="18" charset="0"/>
                <a:ea typeface="宋体" panose="02010600030101010101" pitchFamily="2" charset="-122"/>
              </a:rPr>
              <a:t>-Chinese simplified</a:t>
            </a:r>
            <a:r>
              <a:rPr lang="zh-CN" altLang="en-US" dirty="0">
                <a:latin typeface="Times New Roman" panose="02020603050405020304" pitchFamily="18" charset="0"/>
                <a:ea typeface="宋体" panose="02010600030101010101" pitchFamily="2" charset="-122"/>
              </a:rPr>
              <a:t>（简体中文）”选项，然后在下拉列表框中选择所要使用的编码，一般选择</a:t>
            </a:r>
            <a:r>
              <a:rPr lang="en-US" altLang="zh-CN" dirty="0">
                <a:latin typeface="Times New Roman" panose="02020603050405020304" pitchFamily="18" charset="0"/>
                <a:ea typeface="宋体" panose="02010600030101010101" pitchFamily="2" charset="-122"/>
              </a:rPr>
              <a:t>gb2312_chinese_ci</a:t>
            </a:r>
            <a:r>
              <a:rPr lang="zh-CN" altLang="en-US" dirty="0">
                <a:latin typeface="Times New Roman" panose="02020603050405020304" pitchFamily="18" charset="0"/>
                <a:ea typeface="宋体" panose="02010600030101010101" pitchFamily="2" charset="-122"/>
              </a:rPr>
              <a:t>简体中文编码格式，在文本框中输入数据库的名称“</a:t>
            </a:r>
            <a:r>
              <a:rPr lang="en-US" altLang="zh-CN" dirty="0" err="1">
                <a:latin typeface="Times New Roman" panose="02020603050405020304" pitchFamily="18" charset="0"/>
                <a:ea typeface="宋体" panose="02010600030101010101" pitchFamily="2" charset="-122"/>
              </a:rPr>
              <a:t>db_study</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，再选择数据库使用的编码类型</a:t>
            </a:r>
            <a:r>
              <a:rPr lang="en-US" altLang="zh-CN" dirty="0">
                <a:latin typeface="Times New Roman" panose="02020603050405020304" pitchFamily="18" charset="0"/>
                <a:ea typeface="宋体" panose="02010600030101010101" pitchFamily="2" charset="-122"/>
              </a:rPr>
              <a:t>gb2312_chinese_ci</a:t>
            </a:r>
            <a:r>
              <a:rPr lang="zh-CN" altLang="en-US" dirty="0">
                <a:latin typeface="Times New Roman" panose="02020603050405020304" pitchFamily="18" charset="0"/>
                <a:ea typeface="宋体" panose="02010600030101010101" pitchFamily="2" charset="-122"/>
              </a:rPr>
              <a:t>，单击“创建”按钮，创建数据库，如图所示。成功创建数据库后，将显示如图所示的界面。</a:t>
            </a:r>
          </a:p>
        </p:txBody>
      </p:sp>
    </p:spTree>
    <p:extLst>
      <p:ext uri="{BB962C8B-B14F-4D97-AF65-F5344CB8AC3E}">
        <p14:creationId xmlns:p14="http://schemas.microsoft.com/office/powerpoint/2010/main" val="9047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8255C-96E8-4489-9D5A-4464A7A95C2F}"/>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pic>
        <p:nvPicPr>
          <p:cNvPr id="4" name="图片 3">
            <a:extLst>
              <a:ext uri="{FF2B5EF4-FFF2-40B4-BE49-F238E27FC236}">
                <a16:creationId xmlns:a16="http://schemas.microsoft.com/office/drawing/2014/main" id="{CA459FFF-73A5-44A6-AC59-1C9CD25C22F5}"/>
              </a:ext>
            </a:extLst>
          </p:cNvPr>
          <p:cNvPicPr>
            <a:picLocks noChangeAspect="1"/>
          </p:cNvPicPr>
          <p:nvPr/>
        </p:nvPicPr>
        <p:blipFill>
          <a:blip r:embed="rId2"/>
          <a:stretch>
            <a:fillRect/>
          </a:stretch>
        </p:blipFill>
        <p:spPr>
          <a:xfrm>
            <a:off x="1393914" y="1670866"/>
            <a:ext cx="6964438" cy="4257671"/>
          </a:xfrm>
          <a:prstGeom prst="rect">
            <a:avLst/>
          </a:prstGeom>
        </p:spPr>
      </p:pic>
      <p:pic>
        <p:nvPicPr>
          <p:cNvPr id="6" name="图片 5">
            <a:extLst>
              <a:ext uri="{FF2B5EF4-FFF2-40B4-BE49-F238E27FC236}">
                <a16:creationId xmlns:a16="http://schemas.microsoft.com/office/drawing/2014/main" id="{B5C50533-7C3E-41CF-AA15-C9C3B501E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574" y="4317090"/>
            <a:ext cx="1840869" cy="265427"/>
          </a:xfrm>
          <a:prstGeom prst="rect">
            <a:avLst/>
          </a:prstGeom>
        </p:spPr>
      </p:pic>
      <p:pic>
        <p:nvPicPr>
          <p:cNvPr id="8" name="图片 7">
            <a:extLst>
              <a:ext uri="{FF2B5EF4-FFF2-40B4-BE49-F238E27FC236}">
                <a16:creationId xmlns:a16="http://schemas.microsoft.com/office/drawing/2014/main" id="{D5993333-AA54-4D42-9552-B1F8F689B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598" y="3135542"/>
            <a:ext cx="2362934" cy="241414"/>
          </a:xfrm>
          <a:prstGeom prst="rect">
            <a:avLst/>
          </a:prstGeom>
        </p:spPr>
      </p:pic>
    </p:spTree>
    <p:extLst>
      <p:ext uri="{BB962C8B-B14F-4D97-AF65-F5344CB8AC3E}">
        <p14:creationId xmlns:p14="http://schemas.microsoft.com/office/powerpoint/2010/main" val="7837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F6EAB-BACF-4898-93B3-6EEFD4EFAFBD}"/>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pic>
        <p:nvPicPr>
          <p:cNvPr id="4" name="图片 3">
            <a:extLst>
              <a:ext uri="{FF2B5EF4-FFF2-40B4-BE49-F238E27FC236}">
                <a16:creationId xmlns:a16="http://schemas.microsoft.com/office/drawing/2014/main" id="{B8D4DB93-D32D-4B79-A229-8DFD44852D5C}"/>
              </a:ext>
            </a:extLst>
          </p:cNvPr>
          <p:cNvPicPr>
            <a:picLocks noChangeAspect="1"/>
          </p:cNvPicPr>
          <p:nvPr/>
        </p:nvPicPr>
        <p:blipFill>
          <a:blip r:embed="rId2"/>
          <a:stretch>
            <a:fillRect/>
          </a:stretch>
        </p:blipFill>
        <p:spPr>
          <a:xfrm>
            <a:off x="5948371" y="804519"/>
            <a:ext cx="5237960" cy="4945336"/>
          </a:xfrm>
          <a:prstGeom prst="rect">
            <a:avLst/>
          </a:prstGeom>
        </p:spPr>
      </p:pic>
      <p:sp>
        <p:nvSpPr>
          <p:cNvPr id="5" name="Rectangle 2">
            <a:extLst>
              <a:ext uri="{FF2B5EF4-FFF2-40B4-BE49-F238E27FC236}">
                <a16:creationId xmlns:a16="http://schemas.microsoft.com/office/drawing/2014/main" id="{E474B28D-BB80-4037-BDE4-9C4598F2CEC8}"/>
              </a:ext>
            </a:extLst>
          </p:cNvPr>
          <p:cNvSpPr>
            <a:spLocks noChangeArrowheads="1"/>
          </p:cNvSpPr>
          <p:nvPr/>
        </p:nvSpPr>
        <p:spPr bwMode="auto">
          <a:xfrm>
            <a:off x="4289425" y="2656659"/>
            <a:ext cx="1806575" cy="268288"/>
          </a:xfrm>
          <a:prstGeom prst="rect">
            <a:avLst/>
          </a:prstGeom>
          <a:solidFill>
            <a:srgbClr val="FFFFFF"/>
          </a:solidFill>
          <a:ln w="762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Wingdings 2" panose="05020102010507070707" pitchFamily="18" charset="2"/>
                <a:ea typeface="等线" panose="02010600030101010101" pitchFamily="2" charset="-122"/>
              </a:rPr>
              <a:t>w</a:t>
            </a:r>
            <a:r>
              <a:rPr kumimoji="0" lang="en-US" altLang="zh-CN" sz="12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r>
              <a:rPr kumimoji="0" lang="zh-CN" altLang="en-US" sz="1200" b="0" i="0" u="none" strike="noStrike" cap="none" normalizeH="0" baseline="0">
                <a:ln>
                  <a:noFill/>
                </a:ln>
                <a:solidFill>
                  <a:srgbClr val="000000"/>
                </a:solidFill>
                <a:effectLst/>
                <a:latin typeface="宋体" panose="02010600030101010101" pitchFamily="2" charset="-122"/>
                <a:ea typeface="等线" panose="02010600030101010101" pitchFamily="2" charset="-122"/>
              </a:rPr>
              <a:t>添加创建的数据库名称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43A965C-40D4-4A97-94CA-487A56167029}"/>
              </a:ext>
            </a:extLst>
          </p:cNvPr>
          <p:cNvSpPr>
            <a:spLocks noChangeArrowheads="1"/>
          </p:cNvSpPr>
          <p:nvPr/>
        </p:nvSpPr>
        <p:spPr bwMode="auto">
          <a:xfrm>
            <a:off x="7997825" y="2249830"/>
            <a:ext cx="2100263" cy="288926"/>
          </a:xfrm>
          <a:prstGeom prst="rect">
            <a:avLst/>
          </a:prstGeom>
          <a:solidFill>
            <a:srgbClr val="FFFFFF"/>
          </a:solidFill>
          <a:ln w="7620">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rgbClr val="000000"/>
                </a:solidFill>
                <a:effectLst/>
                <a:latin typeface="Wingdings 2" panose="05020102010507070707" pitchFamily="18" charset="2"/>
                <a:ea typeface="等线" panose="02010600030101010101" pitchFamily="2" charset="-122"/>
              </a:rPr>
              <a:t>x</a:t>
            </a:r>
            <a:r>
              <a:rPr kumimoji="0" lang="en-US" altLang="zh-CN" sz="1200" b="0" i="0" u="none" strike="noStrike" cap="none" normalizeH="0" baseline="0">
                <a:ln>
                  <a:noFill/>
                </a:ln>
                <a:solidFill>
                  <a:srgbClr val="000000"/>
                </a:solidFill>
                <a:effectLst/>
                <a:latin typeface="等线" panose="02010600030101010101" pitchFamily="2" charset="-122"/>
                <a:ea typeface="等线" panose="02010600030101010101" pitchFamily="2" charset="-122"/>
              </a:rPr>
              <a:t> </a:t>
            </a:r>
            <a:r>
              <a:rPr kumimoji="0" lang="zh-CN" altLang="en-US" sz="1200" b="0" i="0" u="none" strike="noStrike" cap="none" normalizeH="0" baseline="0">
                <a:ln>
                  <a:noFill/>
                </a:ln>
                <a:solidFill>
                  <a:srgbClr val="000000"/>
                </a:solidFill>
                <a:effectLst/>
                <a:latin typeface="宋体" panose="02010600030101010101" pitchFamily="2" charset="-122"/>
                <a:ea typeface="等线" panose="02010600030101010101" pitchFamily="2" charset="-122"/>
              </a:rPr>
              <a:t>选择数据库使用的编码类型</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D7E8DD57-AC79-43B4-8D63-1593CA394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6267" y="3008899"/>
            <a:ext cx="2188222" cy="268288"/>
          </a:xfrm>
          <a:prstGeom prst="rect">
            <a:avLst/>
          </a:prstGeom>
        </p:spPr>
      </p:pic>
    </p:spTree>
    <p:extLst>
      <p:ext uri="{BB962C8B-B14F-4D97-AF65-F5344CB8AC3E}">
        <p14:creationId xmlns:p14="http://schemas.microsoft.com/office/powerpoint/2010/main" val="320622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4213E-1526-4637-96D1-D3DE805C52E0}"/>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pic>
        <p:nvPicPr>
          <p:cNvPr id="5" name="图片 4">
            <a:extLst>
              <a:ext uri="{FF2B5EF4-FFF2-40B4-BE49-F238E27FC236}">
                <a16:creationId xmlns:a16="http://schemas.microsoft.com/office/drawing/2014/main" id="{6B7854BB-C632-40FB-9BD0-37EF6A2C96A8}"/>
              </a:ext>
            </a:extLst>
          </p:cNvPr>
          <p:cNvPicPr>
            <a:picLocks noChangeAspect="1"/>
          </p:cNvPicPr>
          <p:nvPr/>
        </p:nvPicPr>
        <p:blipFill>
          <a:blip r:embed="rId2"/>
          <a:stretch>
            <a:fillRect/>
          </a:stretch>
        </p:blipFill>
        <p:spPr>
          <a:xfrm>
            <a:off x="1738183" y="1853754"/>
            <a:ext cx="9044822" cy="4595353"/>
          </a:xfrm>
          <a:prstGeom prst="rect">
            <a:avLst/>
          </a:prstGeom>
        </p:spPr>
      </p:pic>
    </p:spTree>
    <p:extLst>
      <p:ext uri="{BB962C8B-B14F-4D97-AF65-F5344CB8AC3E}">
        <p14:creationId xmlns:p14="http://schemas.microsoft.com/office/powerpoint/2010/main" val="4001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7F54A-64F5-4687-B22B-F3351CE9BA45}"/>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sp>
        <p:nvSpPr>
          <p:cNvPr id="3" name="内容占位符 2">
            <a:extLst>
              <a:ext uri="{FF2B5EF4-FFF2-40B4-BE49-F238E27FC236}">
                <a16:creationId xmlns:a16="http://schemas.microsoft.com/office/drawing/2014/main" id="{9ABB6F72-15EC-4750-B69A-217EF308EFBF}"/>
              </a:ext>
            </a:extLst>
          </p:cNvPr>
          <p:cNvSpPr>
            <a:spLocks noGrp="1"/>
          </p:cNvSpPr>
          <p:nvPr>
            <p:ph idx="1"/>
          </p:nvPr>
        </p:nvSpPr>
        <p:spPr/>
        <p:txBody>
          <a:bodyPr>
            <a:normAutofit fontScale="92500" lnSpcReduction="20000"/>
          </a:bodyPr>
          <a:lstStyle/>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．修改数据库</a:t>
            </a:r>
          </a:p>
          <a:p>
            <a:pPr algn="just"/>
            <a:r>
              <a:rPr lang="zh-CN" altLang="en-US" dirty="0">
                <a:latin typeface="Times New Roman" panose="02020603050405020304" pitchFamily="18" charset="0"/>
                <a:ea typeface="宋体" panose="02010600030101010101" pitchFamily="2" charset="-122"/>
              </a:rPr>
              <a:t>     如图所示的界面右侧，可以对当前数据库进行修改。单击界面中的超链接，进入修改操作页面。</a:t>
            </a:r>
          </a:p>
          <a:p>
            <a:pPr algn="just"/>
            <a:r>
              <a:rPr lang="zh-CN" altLang="en-US" dirty="0">
                <a:latin typeface="Times New Roman" panose="02020603050405020304" pitchFamily="18" charset="0"/>
                <a:ea typeface="宋体" panose="02010600030101010101" pitchFamily="2" charset="-122"/>
              </a:rPr>
              <a:t>     可以对当前数据库执行创建数据表的操作。在创建数据表提示信息下的两个文本框中分别输入要创建的数据表的名称和字段总数，单击“执行”按钮，进入创建数据表结构页面。</a:t>
            </a:r>
          </a:p>
          <a:p>
            <a:pPr algn="just"/>
            <a:r>
              <a:rPr lang="zh-CN" altLang="en-US" dirty="0">
                <a:latin typeface="Times New Roman" panose="02020603050405020304" pitchFamily="18" charset="0"/>
                <a:ea typeface="宋体" panose="02010600030101010101" pitchFamily="2" charset="-122"/>
              </a:rPr>
              <a:t>     可以对当前的数据库重命名，在“重新命名数据库为”文本框中输入新的数据库名称，单击“执行”按钮，即可成功修改数据库名称。</a:t>
            </a:r>
          </a:p>
          <a:p>
            <a:pPr algn="just"/>
            <a:r>
              <a:rPr lang="zh-CN" altLang="en-US" dirty="0">
                <a:latin typeface="Times New Roman" panose="02020603050405020304" pitchFamily="18" charset="0"/>
                <a:ea typeface="宋体" panose="02010600030101010101" pitchFamily="2" charset="-122"/>
              </a:rPr>
              <a:t>    修改数据库的效果如图所示。</a:t>
            </a:r>
          </a:p>
          <a:p>
            <a:endParaRPr lang="zh-CN" altLang="en-US" dirty="0"/>
          </a:p>
        </p:txBody>
      </p:sp>
    </p:spTree>
    <p:extLst>
      <p:ext uri="{BB962C8B-B14F-4D97-AF65-F5344CB8AC3E}">
        <p14:creationId xmlns:p14="http://schemas.microsoft.com/office/powerpoint/2010/main" val="235317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E3873-FB22-4F49-B8C1-F7B30F5649BE}"/>
              </a:ext>
            </a:extLst>
          </p:cNvPr>
          <p:cNvSpPr>
            <a:spLocks noGrp="1"/>
          </p:cNvSpPr>
          <p:nvPr>
            <p:ph type="title"/>
          </p:nvPr>
        </p:nvSpPr>
        <p:spPr/>
        <p:txBody>
          <a:bodyPr/>
          <a:lstStyle/>
          <a:p>
            <a:r>
              <a:rPr lang="zh-CN" altLang="en-US" dirty="0">
                <a:solidFill>
                  <a:srgbClr val="CC0000"/>
                </a:solidFill>
                <a:latin typeface="Times New Roman" panose="02020603050405020304" pitchFamily="18" charset="0"/>
                <a:ea typeface="宋体" panose="02010600030101010101" pitchFamily="2" charset="-122"/>
              </a:rPr>
              <a:t>一、操作数据库</a:t>
            </a:r>
            <a:endParaRPr lang="zh-CN" altLang="en-US" dirty="0"/>
          </a:p>
        </p:txBody>
      </p:sp>
      <p:sp>
        <p:nvSpPr>
          <p:cNvPr id="3" name="内容占位符 2">
            <a:extLst>
              <a:ext uri="{FF2B5EF4-FFF2-40B4-BE49-F238E27FC236}">
                <a16:creationId xmlns:a16="http://schemas.microsoft.com/office/drawing/2014/main" id="{56D6A417-7837-4000-A3C1-81FCF41F8EA6}"/>
              </a:ext>
            </a:extLst>
          </p:cNvPr>
          <p:cNvSpPr>
            <a:spLocks noGrp="1"/>
          </p:cNvSpPr>
          <p:nvPr>
            <p:ph idx="1"/>
          </p:nvPr>
        </p:nvSpPr>
        <p:spPr>
          <a:xfrm>
            <a:off x="1451579" y="2015732"/>
            <a:ext cx="2601437" cy="4121457"/>
          </a:xfrm>
        </p:spPr>
        <p:txBody>
          <a:bodyPr>
            <a:normAutofit/>
          </a:bodyPr>
          <a:lstStyle/>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．删除数据库</a:t>
            </a:r>
          </a:p>
          <a:p>
            <a:pPr algn="just"/>
            <a:r>
              <a:rPr lang="zh-CN" altLang="en-US" dirty="0">
                <a:latin typeface="Times New Roman" panose="02020603050405020304" pitchFamily="18" charset="0"/>
                <a:ea typeface="宋体" panose="02010600030101010101" pitchFamily="2" charset="-122"/>
              </a:rPr>
              <a:t>要删除某个数据库，首先在左侧的下拉列表框中选择该数据库，然后单击右侧界面中的超链接（如图所示）即可成功删除指定的数据库。</a:t>
            </a:r>
            <a:endParaRPr lang="en-US" altLang="zh-CN" dirty="0">
              <a:latin typeface="Times New Roman" panose="02020603050405020304" pitchFamily="18" charset="0"/>
              <a:ea typeface="宋体" panose="02010600030101010101" pitchFamily="2" charset="-122"/>
            </a:endParaRPr>
          </a:p>
          <a:p>
            <a:pPr algn="just"/>
            <a:endParaRPr lang="en-US" altLang="zh-CN" dirty="0">
              <a:latin typeface="Times New Roman" panose="02020603050405020304" pitchFamily="18" charset="0"/>
              <a:ea typeface="宋体" panose="02010600030101010101" pitchFamily="2" charset="-122"/>
            </a:endParaRPr>
          </a:p>
          <a:p>
            <a:endParaRPr lang="zh-CN" altLang="en-US" dirty="0"/>
          </a:p>
        </p:txBody>
      </p:sp>
      <p:pic>
        <p:nvPicPr>
          <p:cNvPr id="4" name="图片 3">
            <a:extLst>
              <a:ext uri="{FF2B5EF4-FFF2-40B4-BE49-F238E27FC236}">
                <a16:creationId xmlns:a16="http://schemas.microsoft.com/office/drawing/2014/main" id="{1956C293-2958-41B2-9C68-A390D190BA8A}"/>
              </a:ext>
            </a:extLst>
          </p:cNvPr>
          <p:cNvPicPr>
            <a:picLocks noChangeAspect="1"/>
          </p:cNvPicPr>
          <p:nvPr/>
        </p:nvPicPr>
        <p:blipFill>
          <a:blip r:embed="rId2"/>
          <a:stretch>
            <a:fillRect/>
          </a:stretch>
        </p:blipFill>
        <p:spPr>
          <a:xfrm>
            <a:off x="5671130" y="900481"/>
            <a:ext cx="3518797" cy="4908758"/>
          </a:xfrm>
          <a:prstGeom prst="rect">
            <a:avLst/>
          </a:prstGeom>
        </p:spPr>
      </p:pic>
    </p:spTree>
    <p:extLst>
      <p:ext uri="{BB962C8B-B14F-4D97-AF65-F5344CB8AC3E}">
        <p14:creationId xmlns:p14="http://schemas.microsoft.com/office/powerpoint/2010/main" val="22393532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画廊</Template>
  <TotalTime>816</TotalTime>
  <Words>1889</Words>
  <Application>Microsoft Office PowerPoint</Application>
  <PresentationFormat>宽屏</PresentationFormat>
  <Paragraphs>102</Paragraphs>
  <Slides>27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等线</vt:lpstr>
      <vt:lpstr>宋体</vt:lpstr>
      <vt:lpstr>Arial</vt:lpstr>
      <vt:lpstr>Gill Sans MT</vt:lpstr>
      <vt:lpstr>Times New Roman</vt:lpstr>
      <vt:lpstr>Wingdings</vt:lpstr>
      <vt:lpstr>Wingdings 2</vt:lpstr>
      <vt:lpstr>画廊</vt:lpstr>
      <vt:lpstr>图片</vt:lpstr>
      <vt:lpstr>数据库</vt:lpstr>
      <vt:lpstr>phpMyAdmin</vt:lpstr>
      <vt:lpstr>大纲</vt:lpstr>
      <vt:lpstr>一、操作数据库</vt:lpstr>
      <vt:lpstr>一、操作数据库</vt:lpstr>
      <vt:lpstr>一、操作数据库</vt:lpstr>
      <vt:lpstr>一、操作数据库</vt:lpstr>
      <vt:lpstr>一、操作数据库</vt:lpstr>
      <vt:lpstr>一、操作数据库</vt:lpstr>
      <vt:lpstr>二、操作数据表</vt:lpstr>
      <vt:lpstr>二、操作数据表</vt:lpstr>
      <vt:lpstr>二、操作数据表</vt:lpstr>
      <vt:lpstr>二、操作数据表</vt:lpstr>
      <vt:lpstr>三、使用SQL语句操作数据表</vt:lpstr>
      <vt:lpstr>三、使用SQL语句操作数据表</vt:lpstr>
      <vt:lpstr>三、使用SQL语句操作数据表</vt:lpstr>
      <vt:lpstr>三、使用SQL语句操作数据表</vt:lpstr>
      <vt:lpstr>四、管理数据记录</vt:lpstr>
      <vt:lpstr>四、管理数据记录</vt:lpstr>
      <vt:lpstr>五、生成和执行mysql数据库脚本 </vt:lpstr>
      <vt:lpstr>五、生成和执行mysql数据库脚本 </vt:lpstr>
      <vt:lpstr>六、php与mysql的连接</vt:lpstr>
      <vt:lpstr>php与mysql的连接</vt:lpstr>
      <vt:lpstr>php与mysql的连接</vt:lpstr>
      <vt:lpstr>php与mysql的连接</vt:lpstr>
      <vt:lpstr>php与mysql的连接</vt:lpstr>
      <vt:lpstr>重点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A</dc:creator>
  <cp:lastModifiedBy>A</cp:lastModifiedBy>
  <cp:revision>23</cp:revision>
  <dcterms:created xsi:type="dcterms:W3CDTF">2020-04-13T09:26:02Z</dcterms:created>
  <dcterms:modified xsi:type="dcterms:W3CDTF">2020-04-14T08:17:59Z</dcterms:modified>
</cp:coreProperties>
</file>