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566538"/>
            <a:ext cx="9603275" cy="1049235"/>
          </a:xfrm>
        </p:spPr>
        <p:txBody>
          <a:bodyPr anchor="ctr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829240"/>
            <a:ext cx="9603275" cy="4078500"/>
          </a:xfrm>
        </p:spPr>
        <p:txBody>
          <a:bodyPr anchor="t"/>
          <a:lstStyle>
            <a:lvl1pPr>
              <a:defRPr sz="23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57814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1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2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9F6E-F69A-4E3F-A931-FA1EEA8BDBDC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8A7FAD-A747-4FF5-A92D-6BFD91BDAA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5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hp/func-mysqli-fetch-field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4444-86C9-477B-BFCF-624C6E9C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Msql</a:t>
            </a:r>
            <a:r>
              <a:rPr lang="zh-CN" altLang="en-US" dirty="0"/>
              <a:t>之查询语句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D42B45-C8D9-4242-AA29-1E5C8585A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4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93431-453B-4D9C-B545-5D5642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6E81B-6E9C-4D36-9B5D-9DC35327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01" y="1796289"/>
            <a:ext cx="7754333" cy="3920771"/>
          </a:xfr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echo "2</a:t>
            </a:r>
            <a:r>
              <a:rPr lang="zh-CN" altLang="en-US" dirty="0"/>
              <a:t>、利用</a:t>
            </a:r>
            <a:r>
              <a:rPr lang="en-US" altLang="zh-CN" dirty="0" err="1"/>
              <a:t>mysqli_fetch_assoc</a:t>
            </a:r>
            <a:r>
              <a:rPr lang="en-US" altLang="zh-CN" dirty="0"/>
              <a:t>()</a:t>
            </a:r>
            <a:r>
              <a:rPr lang="zh-CN" altLang="en-US" dirty="0"/>
              <a:t>获取的关联数组</a:t>
            </a:r>
            <a:r>
              <a:rPr lang="en-US" altLang="zh-CN" dirty="0"/>
              <a:t>".'&lt;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/>
              <a:t>$query="select * from test2";</a:t>
            </a:r>
          </a:p>
          <a:p>
            <a:pPr marL="0" indent="0">
              <a:buNone/>
            </a:pPr>
            <a:r>
              <a:rPr lang="en-US" altLang="zh-CN" dirty="0"/>
              <a:t>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link,$query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print_r</a:t>
            </a:r>
            <a:r>
              <a:rPr lang="en-US" altLang="zh-CN" dirty="0"/>
              <a:t>(</a:t>
            </a:r>
            <a:r>
              <a:rPr lang="en-US" altLang="zh-CN" dirty="0" err="1"/>
              <a:t>mysqli_fetch_assoc</a:t>
            </a:r>
            <a:r>
              <a:rPr lang="en-US" altLang="zh-CN" dirty="0"/>
              <a:t>($result));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4656B-FBED-4A49-9372-41FA95E8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30" y="3360757"/>
            <a:ext cx="4532564" cy="197458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A8AEBE-8D53-4C5C-B357-C75C1C4BCBAF}"/>
              </a:ext>
            </a:extLst>
          </p:cNvPr>
          <p:cNvSpPr/>
          <p:nvPr/>
        </p:nvSpPr>
        <p:spPr>
          <a:xfrm>
            <a:off x="8491014" y="5335339"/>
            <a:ext cx="1219200" cy="39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356255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DB18-2C74-453A-8CC1-D0CBE6B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mysqli_fetch_array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2F021-CA71-4389-892E-A4E6AFA8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语义：</a:t>
            </a:r>
            <a:r>
              <a:rPr lang="en-US" altLang="zh-CN" dirty="0" err="1"/>
              <a:t>mysqli_fetch_array</a:t>
            </a:r>
            <a:r>
              <a:rPr lang="en-US" altLang="zh-CN" dirty="0"/>
              <a:t>() </a:t>
            </a:r>
            <a:r>
              <a:rPr lang="zh-CN" altLang="en-US" dirty="0"/>
              <a:t>函数从结果集中取得一行作为关联数组，或数字数组，或二者兼有。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mysqli_fetch_array</a:t>
            </a:r>
            <a:r>
              <a:rPr lang="en-US" altLang="zh-CN" dirty="0"/>
              <a:t>(</a:t>
            </a:r>
            <a:r>
              <a:rPr lang="en-US" altLang="zh-CN" dirty="0" err="1"/>
              <a:t>result,resulttype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 </a:t>
            </a:r>
            <a:r>
              <a:rPr lang="en-US" altLang="zh-CN" dirty="0" err="1"/>
              <a:t>mysqli_fetch_array</a:t>
            </a:r>
            <a:r>
              <a:rPr lang="en-US" altLang="zh-CN" dirty="0"/>
              <a:t>($result);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B25E8A-0DE6-4A00-86D7-3BF7D94F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32780"/>
              </p:ext>
            </p:extLst>
          </p:nvPr>
        </p:nvGraphicFramePr>
        <p:xfrm>
          <a:off x="2625254" y="3431059"/>
          <a:ext cx="9434940" cy="1498396"/>
        </p:xfrm>
        <a:graphic>
          <a:graphicData uri="http://schemas.openxmlformats.org/drawingml/2006/table">
            <a:tbl>
              <a:tblPr/>
              <a:tblGrid>
                <a:gridCol w="971781">
                  <a:extLst>
                    <a:ext uri="{9D8B030D-6E8A-4147-A177-3AD203B41FA5}">
                      <a16:colId xmlns:a16="http://schemas.microsoft.com/office/drawing/2014/main" val="3450108151"/>
                    </a:ext>
                  </a:extLst>
                </a:gridCol>
                <a:gridCol w="8463159">
                  <a:extLst>
                    <a:ext uri="{9D8B030D-6E8A-4147-A177-3AD203B41FA5}">
                      <a16:colId xmlns:a16="http://schemas.microsoft.com/office/drawing/2014/main" val="2915096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8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result</a:t>
                      </a:r>
                      <a:endParaRPr lang="en-US" sz="160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必需。规定由 </a:t>
                      </a:r>
                      <a:r>
                        <a:rPr lang="en-US" sz="1600" dirty="0" err="1">
                          <a:effectLst/>
                        </a:rPr>
                        <a:t>mysqli_query</a:t>
                      </a:r>
                      <a:r>
                        <a:rPr lang="en-US" sz="1600" dirty="0">
                          <a:effectLst/>
                        </a:rPr>
                        <a:t>()、</a:t>
                      </a:r>
                      <a:r>
                        <a:rPr lang="en-US" sz="1600" dirty="0" err="1">
                          <a:effectLst/>
                        </a:rPr>
                        <a:t>mysqli_store_result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r>
                        <a:rPr lang="zh-CN" altLang="en-US" sz="1600" dirty="0">
                          <a:effectLst/>
                        </a:rPr>
                        <a:t>或 </a:t>
                      </a:r>
                      <a:r>
                        <a:rPr lang="en-US" sz="1600" dirty="0" err="1">
                          <a:effectLst/>
                        </a:rPr>
                        <a:t>mysqli_use_result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r>
                        <a:rPr lang="zh-CN" altLang="en-US" sz="1600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resulttype</a:t>
                      </a:r>
                      <a:endParaRPr lang="en-US" sz="160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effectLst/>
                        </a:rPr>
                        <a:t>可选。规定应该产生哪种类型的数组。可以是以下值中的一个：</a:t>
                      </a:r>
                      <a:r>
                        <a:rPr lang="en-US" altLang="zh-CN" sz="1600" dirty="0">
                          <a:effectLst/>
                        </a:rPr>
                        <a:t>MYSQLI_ASSOC</a:t>
                      </a:r>
                    </a:p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effectLst/>
                        </a:rPr>
                        <a:t>MYSQLI_NUM</a:t>
                      </a:r>
                    </a:p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effectLst/>
                        </a:rPr>
                        <a:t>MYSQLI_BOTH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2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14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9C8D-74AD-41C5-A737-6CAF48C9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A1092-39C9-4972-A00D-85408FD9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2" y="1829240"/>
            <a:ext cx="7737858" cy="1770695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echo "3</a:t>
            </a:r>
            <a:r>
              <a:rPr lang="zh-CN" altLang="en-US" dirty="0"/>
              <a:t>、利用</a:t>
            </a:r>
            <a:r>
              <a:rPr lang="en-US" altLang="zh-CN" dirty="0" err="1"/>
              <a:t>mysqli_fetch_array</a:t>
            </a:r>
            <a:r>
              <a:rPr lang="en-US" altLang="zh-CN" dirty="0"/>
              <a:t>()</a:t>
            </a:r>
            <a:r>
              <a:rPr lang="zh-CN" altLang="en-US" dirty="0"/>
              <a:t>获取的数组</a:t>
            </a:r>
            <a:r>
              <a:rPr lang="en-US" altLang="zh-CN" dirty="0"/>
              <a:t>".'&lt;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 err="1"/>
              <a:t>print_r</a:t>
            </a:r>
            <a:r>
              <a:rPr lang="en-US" altLang="zh-CN" dirty="0"/>
              <a:t>(</a:t>
            </a:r>
            <a:r>
              <a:rPr lang="en-US" altLang="zh-CN" dirty="0" err="1"/>
              <a:t>mysqli_fetch_array</a:t>
            </a:r>
            <a:r>
              <a:rPr lang="en-US" altLang="zh-CN" dirty="0"/>
              <a:t>($result));</a:t>
            </a:r>
          </a:p>
          <a:p>
            <a:pPr marL="0" indent="0">
              <a:buNone/>
            </a:pPr>
            <a:r>
              <a:rPr lang="en-US" altLang="zh-CN" dirty="0"/>
              <a:t>echo 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2ECC9-A61C-40CE-A886-06A5494F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02" y="3662643"/>
            <a:ext cx="3289799" cy="233820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675B33-7A0F-4C9B-A640-1330EA95CD63}"/>
              </a:ext>
            </a:extLst>
          </p:cNvPr>
          <p:cNvSpPr/>
          <p:nvPr/>
        </p:nvSpPr>
        <p:spPr>
          <a:xfrm>
            <a:off x="6802257" y="5533047"/>
            <a:ext cx="1219200" cy="39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3662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7CDA-EC07-4786-B557-00E6BB4B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mysqli_fetch_all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12AB-AA45-41CE-A3A3-B26C1905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语义：</a:t>
            </a:r>
            <a:r>
              <a:rPr lang="en-US" altLang="zh-CN" dirty="0" err="1"/>
              <a:t>mysqli_fetch_all</a:t>
            </a:r>
            <a:r>
              <a:rPr lang="en-US" altLang="zh-CN" dirty="0"/>
              <a:t>() </a:t>
            </a:r>
            <a:r>
              <a:rPr lang="zh-CN" altLang="en-US" dirty="0"/>
              <a:t>函数从结果集中取得所有行作为关联数组，或数字数组，或二者兼有。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mysqli_fetch_all</a:t>
            </a:r>
            <a:r>
              <a:rPr lang="en-US" altLang="zh-CN" dirty="0"/>
              <a:t>(</a:t>
            </a:r>
            <a:r>
              <a:rPr lang="en-US" altLang="zh-CN" dirty="0" err="1"/>
              <a:t>result,resulttype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 </a:t>
            </a:r>
            <a:r>
              <a:rPr lang="en-US" altLang="zh-CN" dirty="0" err="1"/>
              <a:t>mysqli_fetch_all</a:t>
            </a:r>
            <a:r>
              <a:rPr lang="en-US" altLang="zh-CN" dirty="0"/>
              <a:t>($result);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CB1362-C618-440D-832E-B1BF43848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58904"/>
              </p:ext>
            </p:extLst>
          </p:nvPr>
        </p:nvGraphicFramePr>
        <p:xfrm>
          <a:off x="2586680" y="3429000"/>
          <a:ext cx="9603275" cy="1467916"/>
        </p:xfrm>
        <a:graphic>
          <a:graphicData uri="http://schemas.openxmlformats.org/drawingml/2006/table">
            <a:tbl>
              <a:tblPr/>
              <a:tblGrid>
                <a:gridCol w="1029731">
                  <a:extLst>
                    <a:ext uri="{9D8B030D-6E8A-4147-A177-3AD203B41FA5}">
                      <a16:colId xmlns:a16="http://schemas.microsoft.com/office/drawing/2014/main" val="3048475406"/>
                    </a:ext>
                  </a:extLst>
                </a:gridCol>
                <a:gridCol w="8573544">
                  <a:extLst>
                    <a:ext uri="{9D8B030D-6E8A-4147-A177-3AD203B41FA5}">
                      <a16:colId xmlns:a16="http://schemas.microsoft.com/office/drawing/2014/main" val="2161483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5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result</a:t>
                      </a:r>
                      <a:endParaRPr lang="en-US" sz="160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必需。规定由 </a:t>
                      </a:r>
                      <a:r>
                        <a:rPr lang="en-US" sz="1600" dirty="0" err="1">
                          <a:effectLst/>
                        </a:rPr>
                        <a:t>mysqli_query</a:t>
                      </a:r>
                      <a:r>
                        <a:rPr lang="en-US" sz="1600" dirty="0">
                          <a:effectLst/>
                        </a:rPr>
                        <a:t>()、</a:t>
                      </a:r>
                      <a:r>
                        <a:rPr lang="en-US" sz="1600" dirty="0" err="1">
                          <a:effectLst/>
                        </a:rPr>
                        <a:t>mysqli_store_result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r>
                        <a:rPr lang="zh-CN" altLang="en-US" sz="1600" dirty="0">
                          <a:effectLst/>
                        </a:rPr>
                        <a:t>或 </a:t>
                      </a:r>
                      <a:r>
                        <a:rPr lang="en-US" sz="1600" dirty="0" err="1">
                          <a:effectLst/>
                        </a:rPr>
                        <a:t>mysqli_use_result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r>
                        <a:rPr lang="zh-CN" altLang="en-US" sz="1600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9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resulttype</a:t>
                      </a:r>
                      <a:endParaRPr lang="en-US" sz="160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effectLst/>
                        </a:rPr>
                        <a:t>可选。规定应该产生哪种类型的数组。可以是以下值中的一个：</a:t>
                      </a:r>
                      <a:r>
                        <a:rPr lang="en-US" altLang="zh-CN" sz="1600" dirty="0">
                          <a:effectLst/>
                        </a:rPr>
                        <a:t>MYSQLI_ASSOC</a:t>
                      </a:r>
                    </a:p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effectLst/>
                        </a:rPr>
                        <a:t>MYSQLI_NUM</a:t>
                      </a:r>
                    </a:p>
                    <a:p>
                      <a:pPr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effectLst/>
                        </a:rPr>
                        <a:t>MYSQLI_BOTH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0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60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D364-EA43-4EEF-8ADB-ADC2B0C1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CB652-26CA-408A-8C45-F359733A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59" y="1749252"/>
            <a:ext cx="8718160" cy="4078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echo "4</a:t>
            </a:r>
            <a:r>
              <a:rPr lang="zh-CN" altLang="en-US" dirty="0"/>
              <a:t>、利用</a:t>
            </a:r>
            <a:r>
              <a:rPr lang="en-US" altLang="zh-CN" dirty="0" err="1"/>
              <a:t>mysqli_fetch_all</a:t>
            </a:r>
            <a:r>
              <a:rPr lang="en-US" altLang="zh-CN" dirty="0"/>
              <a:t>()</a:t>
            </a:r>
            <a:r>
              <a:rPr lang="zh-CN" altLang="en-US" dirty="0"/>
              <a:t>获取的所有的数据</a:t>
            </a:r>
            <a:r>
              <a:rPr lang="en-US" altLang="zh-CN" dirty="0"/>
              <a:t>".'&lt;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 err="1"/>
              <a:t>print_r</a:t>
            </a:r>
            <a:r>
              <a:rPr lang="en-US" altLang="zh-CN" dirty="0"/>
              <a:t>(</a:t>
            </a:r>
            <a:r>
              <a:rPr lang="en-US" altLang="zh-CN" dirty="0" err="1"/>
              <a:t>mysqli_fetch_all</a:t>
            </a:r>
            <a:r>
              <a:rPr lang="en-US" altLang="zh-CN" dirty="0"/>
              <a:t>($result));</a:t>
            </a:r>
          </a:p>
          <a:p>
            <a:pPr marL="0" indent="0">
              <a:buNone/>
            </a:pPr>
            <a:r>
              <a:rPr lang="en-US" altLang="zh-CN" dirty="0"/>
              <a:t>echo '&lt;</a:t>
            </a:r>
            <a:r>
              <a:rPr lang="en-US" altLang="zh-CN" dirty="0" err="1"/>
              <a:t>br</a:t>
            </a:r>
            <a:r>
              <a:rPr lang="en-US" altLang="zh-CN" dirty="0"/>
              <a:t>/&gt;’;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mysqli_query</a:t>
            </a:r>
            <a:r>
              <a:rPr lang="en-US" altLang="zh-CN" dirty="0"/>
              <a:t>($result);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89AE4A-304A-481C-975F-8D2EBB88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33" y="2233611"/>
            <a:ext cx="3335907" cy="434545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8296A4-D817-41C6-A1D2-6CD2A2B40580}"/>
              </a:ext>
            </a:extLst>
          </p:cNvPr>
          <p:cNvSpPr/>
          <p:nvPr/>
        </p:nvSpPr>
        <p:spPr>
          <a:xfrm>
            <a:off x="7123533" y="5563325"/>
            <a:ext cx="1219200" cy="39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38718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4EE1-8D1E-4B70-8BD3-8D3B50BF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、错误提示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779D6-974A-43E6-951A-4AA6D530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r>
              <a:rPr lang="en-US" altLang="zh-CN" dirty="0" err="1"/>
              <a:t>mysqli_errno</a:t>
            </a:r>
            <a:r>
              <a:rPr lang="en-US" altLang="zh-CN" dirty="0"/>
              <a:t>() </a:t>
            </a:r>
            <a:r>
              <a:rPr lang="zh-CN" altLang="en-US" dirty="0"/>
              <a:t>函数返回最近调用函数的最后一个错误代码。如果没有错误发生则返回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mysqli_errno</a:t>
            </a:r>
            <a:r>
              <a:rPr lang="en-US" altLang="zh-CN" dirty="0"/>
              <a:t>(connection);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 </a:t>
            </a:r>
            <a:r>
              <a:rPr lang="en-US" altLang="zh-CN" dirty="0" err="1"/>
              <a:t>mysqli_errno</a:t>
            </a:r>
            <a:r>
              <a:rPr lang="en-US" altLang="zh-CN" dirty="0"/>
              <a:t>($link);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78677C-5511-4DDA-AD12-02FD5FFFB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86455"/>
              </p:ext>
            </p:extLst>
          </p:nvPr>
        </p:nvGraphicFramePr>
        <p:xfrm>
          <a:off x="2774180" y="3521018"/>
          <a:ext cx="6101228" cy="694944"/>
        </p:xfrm>
        <a:graphic>
          <a:graphicData uri="http://schemas.openxmlformats.org/drawingml/2006/table">
            <a:tbl>
              <a:tblPr/>
              <a:tblGrid>
                <a:gridCol w="1220246">
                  <a:extLst>
                    <a:ext uri="{9D8B030D-6E8A-4147-A177-3AD203B41FA5}">
                      <a16:colId xmlns:a16="http://schemas.microsoft.com/office/drawing/2014/main" val="708538991"/>
                    </a:ext>
                  </a:extLst>
                </a:gridCol>
                <a:gridCol w="4880982">
                  <a:extLst>
                    <a:ext uri="{9D8B030D-6E8A-4147-A177-3AD203B41FA5}">
                      <a16:colId xmlns:a16="http://schemas.microsoft.com/office/drawing/2014/main" val="3218519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67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connection</a:t>
                      </a:r>
                      <a:endParaRPr lang="en-US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必需。规定要使用的 </a:t>
                      </a:r>
                      <a:r>
                        <a:rPr lang="en-US" altLang="zh-CN" dirty="0">
                          <a:effectLst/>
                        </a:rPr>
                        <a:t>MySQL </a:t>
                      </a:r>
                      <a:r>
                        <a:rPr lang="zh-CN" altLang="en-US" dirty="0">
                          <a:effectLst/>
                        </a:rPr>
                        <a:t>连接。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94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268D-520C-450F-B8A6-4D7CFB8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、错误提示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94ABD-4F8A-42E4-A1BB-0C893A2D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r>
              <a:rPr lang="en-US" altLang="zh-CN" dirty="0" err="1"/>
              <a:t>mysqli_error</a:t>
            </a:r>
            <a:r>
              <a:rPr lang="en-US" altLang="zh-CN" dirty="0"/>
              <a:t>()</a:t>
            </a:r>
            <a:r>
              <a:rPr lang="zh-CN" altLang="en-US" dirty="0"/>
              <a:t>函数返回最近调用函数的最后一个错误描述。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mysqli_error</a:t>
            </a:r>
            <a:r>
              <a:rPr lang="en-US" altLang="zh-CN" dirty="0"/>
              <a:t>(connection);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 err="1"/>
              <a:t>mysqli_error</a:t>
            </a:r>
            <a:r>
              <a:rPr lang="en-US" altLang="zh-CN" dirty="0"/>
              <a:t>($link);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C98399-5D22-4B3F-8CE2-97252E98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18350"/>
              </p:ext>
            </p:extLst>
          </p:nvPr>
        </p:nvGraphicFramePr>
        <p:xfrm>
          <a:off x="2955413" y="3173546"/>
          <a:ext cx="6101228" cy="694944"/>
        </p:xfrm>
        <a:graphic>
          <a:graphicData uri="http://schemas.openxmlformats.org/drawingml/2006/table">
            <a:tbl>
              <a:tblPr/>
              <a:tblGrid>
                <a:gridCol w="1220246">
                  <a:extLst>
                    <a:ext uri="{9D8B030D-6E8A-4147-A177-3AD203B41FA5}">
                      <a16:colId xmlns:a16="http://schemas.microsoft.com/office/drawing/2014/main" val="3046702275"/>
                    </a:ext>
                  </a:extLst>
                </a:gridCol>
                <a:gridCol w="4880982">
                  <a:extLst>
                    <a:ext uri="{9D8B030D-6E8A-4147-A177-3AD203B41FA5}">
                      <a16:colId xmlns:a16="http://schemas.microsoft.com/office/drawing/2014/main" val="1437783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3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connection</a:t>
                      </a:r>
                      <a:endParaRPr lang="en-US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必需。规定要使用的 </a:t>
                      </a:r>
                      <a:r>
                        <a:rPr lang="en-US" altLang="zh-CN" dirty="0">
                          <a:effectLst/>
                        </a:rPr>
                        <a:t>MySQL </a:t>
                      </a:r>
                      <a:r>
                        <a:rPr lang="zh-CN" altLang="en-US" dirty="0">
                          <a:effectLst/>
                        </a:rPr>
                        <a:t>连接。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7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2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1560-2338-42D0-A354-A5B2117A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7292-78DE-4CC7-8831-B5503167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1" y="1615773"/>
            <a:ext cx="4747523" cy="177893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mysqli_connect_errno</a:t>
            </a:r>
            <a:r>
              <a:rPr lang="en-US" altLang="zh-CN" dirty="0"/>
              <a:t>()){</a:t>
            </a:r>
          </a:p>
          <a:p>
            <a:pPr marL="0" indent="0">
              <a:buNone/>
            </a:pPr>
            <a:r>
              <a:rPr lang="en-US" altLang="zh-CN" dirty="0"/>
              <a:t>	exit(</a:t>
            </a:r>
            <a:r>
              <a:rPr lang="en-US" altLang="zh-CN" dirty="0" err="1"/>
              <a:t>mysqli_connect_error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F5D230-CEA9-4360-BDDD-5E2C0BDE726D}"/>
              </a:ext>
            </a:extLst>
          </p:cNvPr>
          <p:cNvCxnSpPr/>
          <p:nvPr/>
        </p:nvCxnSpPr>
        <p:spPr>
          <a:xfrm>
            <a:off x="6194854" y="2487826"/>
            <a:ext cx="122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EE077E-58D2-4B3D-ACEC-14E36B180DA0}"/>
              </a:ext>
            </a:extLst>
          </p:cNvPr>
          <p:cNvSpPr/>
          <p:nvPr/>
        </p:nvSpPr>
        <p:spPr>
          <a:xfrm>
            <a:off x="7801232" y="1894704"/>
            <a:ext cx="2702011" cy="864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数据库连接错误提示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C3C43F-DEBF-4E3A-B501-DE1D8C02B85E}"/>
              </a:ext>
            </a:extLst>
          </p:cNvPr>
          <p:cNvSpPr txBox="1">
            <a:spLocks/>
          </p:cNvSpPr>
          <p:nvPr/>
        </p:nvSpPr>
        <p:spPr>
          <a:xfrm>
            <a:off x="1447331" y="3577558"/>
            <a:ext cx="4747524" cy="30456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3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if(!$result){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var_dump</a:t>
            </a:r>
            <a:r>
              <a:rPr lang="en-US" altLang="zh-CN" dirty="0"/>
              <a:t>(</a:t>
            </a:r>
            <a:r>
              <a:rPr lang="en-US" altLang="zh-CN" dirty="0" err="1"/>
              <a:t>mysqli_errno</a:t>
            </a:r>
            <a:r>
              <a:rPr lang="en-US" altLang="zh-CN" dirty="0"/>
              <a:t>($link));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var_dump</a:t>
            </a:r>
            <a:r>
              <a:rPr lang="en-US" altLang="zh-CN" dirty="0"/>
              <a:t>(</a:t>
            </a:r>
            <a:r>
              <a:rPr lang="en-US" altLang="zh-CN" dirty="0" err="1"/>
              <a:t>mysqli_error</a:t>
            </a:r>
            <a:r>
              <a:rPr lang="en-US" altLang="zh-CN" dirty="0"/>
              <a:t>($link));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else{</a:t>
            </a:r>
          </a:p>
          <a:p>
            <a:pPr marL="0" indent="0">
              <a:buNone/>
            </a:pPr>
            <a:r>
              <a:rPr lang="en-US" altLang="zh-CN" dirty="0"/>
              <a:t>	echo "</a:t>
            </a:r>
            <a:r>
              <a:rPr lang="zh-CN" altLang="en-US" dirty="0"/>
              <a:t>数据库操作成功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2C61AF-3609-479F-B9E5-41098BAFF004}"/>
              </a:ext>
            </a:extLst>
          </p:cNvPr>
          <p:cNvCxnSpPr/>
          <p:nvPr/>
        </p:nvCxnSpPr>
        <p:spPr>
          <a:xfrm>
            <a:off x="6403328" y="4988010"/>
            <a:ext cx="122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8AE4E8B-B15F-4E15-B58A-7190CCC8C7B3}"/>
              </a:ext>
            </a:extLst>
          </p:cNvPr>
          <p:cNvSpPr/>
          <p:nvPr/>
        </p:nvSpPr>
        <p:spPr>
          <a:xfrm>
            <a:off x="8009706" y="4394888"/>
            <a:ext cx="2702011" cy="864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r>
              <a:rPr lang="zh-CN" altLang="en-US" dirty="0"/>
              <a:t>语句错误提示</a:t>
            </a:r>
          </a:p>
        </p:txBody>
      </p:sp>
    </p:spTree>
    <p:extLst>
      <p:ext uri="{BB962C8B-B14F-4D97-AF65-F5344CB8AC3E}">
        <p14:creationId xmlns:p14="http://schemas.microsoft.com/office/powerpoint/2010/main" val="51552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AC3EA-A839-4CD2-A2C4-873FE5F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mysqli_num_rows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D5F-2E97-4652-885E-A3DDC2C2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r>
              <a:rPr lang="en-US" altLang="zh-CN" dirty="0"/>
              <a:t> </a:t>
            </a:r>
            <a:r>
              <a:rPr lang="en-US" altLang="zh-CN" dirty="0" err="1"/>
              <a:t>mysqli_num_rows</a:t>
            </a:r>
            <a:r>
              <a:rPr lang="en-US" altLang="zh-CN" dirty="0"/>
              <a:t>() </a:t>
            </a:r>
            <a:r>
              <a:rPr lang="zh-CN" altLang="en-US" dirty="0"/>
              <a:t>函数返回结果集中行的数量。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mysqli_num_rows</a:t>
            </a:r>
            <a:r>
              <a:rPr lang="en-US" altLang="zh-CN" dirty="0"/>
              <a:t>(result);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 err="1"/>
              <a:t>mysqli_num_rows</a:t>
            </a:r>
            <a:r>
              <a:rPr lang="en-US" altLang="zh-CN" dirty="0"/>
              <a:t>($result);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E92E9E-7578-49C1-B77B-38A039EE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63262"/>
              </p:ext>
            </p:extLst>
          </p:nvPr>
        </p:nvGraphicFramePr>
        <p:xfrm>
          <a:off x="2864797" y="3094439"/>
          <a:ext cx="7613733" cy="969264"/>
        </p:xfrm>
        <a:graphic>
          <a:graphicData uri="http://schemas.openxmlformats.org/drawingml/2006/table">
            <a:tbl>
              <a:tblPr/>
              <a:tblGrid>
                <a:gridCol w="872791">
                  <a:extLst>
                    <a:ext uri="{9D8B030D-6E8A-4147-A177-3AD203B41FA5}">
                      <a16:colId xmlns:a16="http://schemas.microsoft.com/office/drawing/2014/main" val="3184380762"/>
                    </a:ext>
                  </a:extLst>
                </a:gridCol>
                <a:gridCol w="6740942">
                  <a:extLst>
                    <a:ext uri="{9D8B030D-6E8A-4147-A177-3AD203B41FA5}">
                      <a16:colId xmlns:a16="http://schemas.microsoft.com/office/drawing/2014/main" val="225265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result</a:t>
                      </a:r>
                      <a:endParaRPr lang="en-US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必需。规定由 </a:t>
                      </a:r>
                      <a:r>
                        <a:rPr lang="en-US" dirty="0" err="1">
                          <a:effectLst/>
                        </a:rPr>
                        <a:t>mysqli_query</a:t>
                      </a:r>
                      <a:r>
                        <a:rPr lang="en-US" dirty="0">
                          <a:effectLst/>
                        </a:rPr>
                        <a:t>()、</a:t>
                      </a:r>
                      <a:r>
                        <a:rPr lang="en-US" dirty="0" err="1">
                          <a:effectLst/>
                        </a:rPr>
                        <a:t>mysqli_store_result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或</a:t>
                      </a:r>
                      <a:r>
                        <a:rPr lang="en-US" dirty="0" err="1">
                          <a:effectLst/>
                        </a:rPr>
                        <a:t>mysqli_use_result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4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05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64C2-83E2-4F0A-B890-F8542AE2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509A1-588B-4C4D-B139-B847FF4C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2" y="1829240"/>
            <a:ext cx="4969944" cy="1737744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$query="select * from test2";</a:t>
            </a:r>
          </a:p>
          <a:p>
            <a:pPr marL="0" indent="0">
              <a:buNone/>
            </a:pPr>
            <a:r>
              <a:rPr lang="en-US" altLang="zh-CN" dirty="0"/>
              <a:t>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link,$query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sv-SE" altLang="zh-CN" dirty="0"/>
              <a:t>var_dump(mysqli_num_rows($result));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C56568-2B44-4B08-8F0C-7446CEFF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33" y="3027626"/>
            <a:ext cx="2459935" cy="93477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9096134-17C0-48F5-B5FA-11A31CD49248}"/>
              </a:ext>
            </a:extLst>
          </p:cNvPr>
          <p:cNvSpPr/>
          <p:nvPr/>
        </p:nvSpPr>
        <p:spPr>
          <a:xfrm>
            <a:off x="8009706" y="4394888"/>
            <a:ext cx="2702011" cy="864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操作结果：返回结果集行的数量。</a:t>
            </a:r>
          </a:p>
        </p:txBody>
      </p:sp>
    </p:spTree>
    <p:extLst>
      <p:ext uri="{BB962C8B-B14F-4D97-AF65-F5344CB8AC3E}">
        <p14:creationId xmlns:p14="http://schemas.microsoft.com/office/powerpoint/2010/main" val="18117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3A0C-DA4D-4B7E-AC1D-3C23610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556603"/>
            <a:ext cx="9603275" cy="1049235"/>
          </a:xfrm>
        </p:spPr>
        <p:txBody>
          <a:bodyPr/>
          <a:lstStyle/>
          <a:p>
            <a:r>
              <a:rPr lang="zh-CN" altLang="en-US" dirty="0"/>
              <a:t>回顾复习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0DBE8-E5B8-4610-886B-072A79F8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en-US" altLang="zh-CN" dirty="0"/>
              <a:t>php</a:t>
            </a:r>
            <a:r>
              <a:rPr lang="zh-CN" altLang="en-US" dirty="0"/>
              <a:t>访问</a:t>
            </a:r>
            <a:r>
              <a:rPr lang="en-US" altLang="zh-CN" dirty="0" err="1"/>
              <a:t>mysql</a:t>
            </a:r>
            <a:r>
              <a:rPr lang="zh-CN" altLang="en-US" dirty="0"/>
              <a:t>的一般步骤：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、连接</a:t>
            </a:r>
            <a:r>
              <a:rPr lang="en-US" altLang="zh-CN" dirty="0" err="1"/>
              <a:t>mysql</a:t>
            </a:r>
            <a:r>
              <a:rPr lang="zh-CN" altLang="en-US" dirty="0"/>
              <a:t>服务器；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、选择</a:t>
            </a:r>
            <a:r>
              <a:rPr lang="en-US" altLang="zh-CN" dirty="0" err="1"/>
              <a:t>mysql</a:t>
            </a:r>
            <a:r>
              <a:rPr lang="zh-CN" altLang="en-US" dirty="0"/>
              <a:t>数据库；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、执行</a:t>
            </a:r>
            <a:r>
              <a:rPr lang="en-US" altLang="zh-CN" dirty="0" err="1"/>
              <a:t>mysql</a:t>
            </a:r>
            <a:r>
              <a:rPr lang="zh-CN" altLang="en-US" dirty="0"/>
              <a:t>语句；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、关闭数据库的连接；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2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F705-DCCB-4D40-AC47-4C095B4A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mysqli_fetch_field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268A-783A-4A01-9D69-89172BBA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语义：</a:t>
            </a:r>
            <a:r>
              <a:rPr lang="en-US" altLang="zh-CN" dirty="0" err="1"/>
              <a:t>mysqli_fetch_field</a:t>
            </a:r>
            <a:r>
              <a:rPr lang="zh-CN" altLang="en-US" dirty="0"/>
              <a:t>返回结果集中下一字段（列），然后输出每个字段名称、表格和最大长度：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mysqli_fetch_field</a:t>
            </a:r>
            <a:r>
              <a:rPr lang="en-US" altLang="zh-CN" dirty="0"/>
              <a:t>(result);</a:t>
            </a:r>
          </a:p>
          <a:p>
            <a:r>
              <a:rPr lang="zh-CN" altLang="en-US" dirty="0">
                <a:hlinkClick r:id="rId2"/>
              </a:rPr>
              <a:t>参数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A4F6EE-3062-4B0C-8703-1DA7C9520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31978"/>
              </p:ext>
            </p:extLst>
          </p:nvPr>
        </p:nvGraphicFramePr>
        <p:xfrm>
          <a:off x="2741227" y="3926460"/>
          <a:ext cx="7399551" cy="969264"/>
        </p:xfrm>
        <a:graphic>
          <a:graphicData uri="http://schemas.openxmlformats.org/drawingml/2006/table">
            <a:tbl>
              <a:tblPr/>
              <a:tblGrid>
                <a:gridCol w="1479911">
                  <a:extLst>
                    <a:ext uri="{9D8B030D-6E8A-4147-A177-3AD203B41FA5}">
                      <a16:colId xmlns:a16="http://schemas.microsoft.com/office/drawing/2014/main" val="2669955523"/>
                    </a:ext>
                  </a:extLst>
                </a:gridCol>
                <a:gridCol w="5919640">
                  <a:extLst>
                    <a:ext uri="{9D8B030D-6E8A-4147-A177-3AD203B41FA5}">
                      <a16:colId xmlns:a16="http://schemas.microsoft.com/office/drawing/2014/main" val="336950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result</a:t>
                      </a:r>
                      <a:endParaRPr lang="en-US" dirty="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必需。规定由 </a:t>
                      </a:r>
                      <a:r>
                        <a:rPr lang="en-US" dirty="0" err="1">
                          <a:effectLst/>
                        </a:rPr>
                        <a:t>mysqli_query</a:t>
                      </a:r>
                      <a:r>
                        <a:rPr lang="en-US" dirty="0">
                          <a:effectLst/>
                        </a:rPr>
                        <a:t>()、</a:t>
                      </a:r>
                      <a:r>
                        <a:rPr lang="en-US" dirty="0" err="1">
                          <a:effectLst/>
                        </a:rPr>
                        <a:t>mysqli_store_result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dirty="0" err="1">
                          <a:effectLst/>
                        </a:rPr>
                        <a:t>mysqli_use_result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9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47F5-80D2-452D-BC3C-5C787E3E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362E2-22F5-4340-8A97-005ED67B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2" y="1829240"/>
            <a:ext cx="5085274" cy="1778933"/>
          </a:xfr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$query="select * from test2";</a:t>
            </a:r>
          </a:p>
          <a:p>
            <a:pPr marL="0" indent="0">
              <a:buNone/>
            </a:pPr>
            <a:r>
              <a:rPr lang="en-US" altLang="zh-CN" dirty="0"/>
              <a:t>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link,$query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var_dump</a:t>
            </a:r>
            <a:r>
              <a:rPr lang="en-US" altLang="zh-CN" dirty="0"/>
              <a:t>(</a:t>
            </a:r>
            <a:r>
              <a:rPr lang="en-US" altLang="zh-CN" dirty="0" err="1"/>
              <a:t>mysqli_fetch_field</a:t>
            </a:r>
            <a:r>
              <a:rPr lang="en-US" altLang="zh-CN" dirty="0"/>
              <a:t>($result));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42E4B0-01BE-40A7-A744-68EBA643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22" y="1753188"/>
            <a:ext cx="5083297" cy="335162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68F680-C1D9-4740-A378-F5B49A89A9DF}"/>
              </a:ext>
            </a:extLst>
          </p:cNvPr>
          <p:cNvSpPr/>
          <p:nvPr/>
        </p:nvSpPr>
        <p:spPr>
          <a:xfrm>
            <a:off x="8339219" y="5242227"/>
            <a:ext cx="1290813" cy="516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操作结果</a:t>
            </a:r>
          </a:p>
        </p:txBody>
      </p:sp>
    </p:spTree>
    <p:extLst>
      <p:ext uri="{BB962C8B-B14F-4D97-AF65-F5344CB8AC3E}">
        <p14:creationId xmlns:p14="http://schemas.microsoft.com/office/powerpoint/2010/main" val="190462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8E073-7C65-4FC7-A6BC-2A5F70F8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EA84F-CD92-49A9-BFA0-D3FB08CF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查询语句的结果的获取。</a:t>
            </a:r>
            <a:endParaRPr lang="en-US" altLang="zh-CN" dirty="0"/>
          </a:p>
          <a:p>
            <a:r>
              <a:rPr lang="en-US" altLang="zh-CN" dirty="0" err="1"/>
              <a:t>mysqli_fetch_row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mysqli_fetch_assoc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mysqli_fetch_array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mysqli_fetch_all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6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8E073-7C65-4FC7-A6BC-2A5F70F8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EA84F-CD92-49A9-BFA0-D3FB08CF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查询语句的结果的获取。</a:t>
            </a:r>
            <a:endParaRPr lang="en-US" altLang="zh-CN" dirty="0"/>
          </a:p>
          <a:p>
            <a:r>
              <a:rPr lang="en-US" altLang="zh-CN" dirty="0" err="1"/>
              <a:t>mysqli_fetch_row</a:t>
            </a:r>
            <a:r>
              <a:rPr lang="en-US" altLang="zh-CN" dirty="0"/>
              <a:t>()</a:t>
            </a:r>
            <a:r>
              <a:rPr lang="zh-CN" altLang="en-US" dirty="0"/>
              <a:t>：以索引数组的形式获取一条记录的数据</a:t>
            </a:r>
            <a:endParaRPr lang="en-US" altLang="zh-CN" dirty="0"/>
          </a:p>
          <a:p>
            <a:r>
              <a:rPr lang="en-US" altLang="zh-CN" dirty="0" err="1"/>
              <a:t>mysqli_fetch_assoc</a:t>
            </a:r>
            <a:r>
              <a:rPr lang="en-US" altLang="zh-CN" dirty="0"/>
              <a:t>()</a:t>
            </a:r>
            <a:r>
              <a:rPr lang="zh-CN" altLang="en-US" dirty="0"/>
              <a:t> ：以关联数组的形式获取一条记录的数据</a:t>
            </a:r>
            <a:endParaRPr lang="en-US" altLang="zh-CN" dirty="0"/>
          </a:p>
          <a:p>
            <a:r>
              <a:rPr lang="en-US" altLang="zh-CN" dirty="0" err="1"/>
              <a:t>mysqli_fetch_array</a:t>
            </a:r>
            <a:r>
              <a:rPr lang="en-US" altLang="zh-CN" dirty="0"/>
              <a:t>()</a:t>
            </a:r>
            <a:r>
              <a:rPr lang="zh-CN" altLang="en-US" dirty="0"/>
              <a:t> ：以索引或关联数组的形式获取一条记录的数据 </a:t>
            </a:r>
            <a:endParaRPr lang="en-US" altLang="zh-CN" dirty="0"/>
          </a:p>
          <a:p>
            <a:r>
              <a:rPr lang="en-US" altLang="zh-CN" dirty="0" err="1"/>
              <a:t>mysqli_fetch_all</a:t>
            </a:r>
            <a:r>
              <a:rPr lang="en-US" altLang="zh-CN" dirty="0"/>
              <a:t>()</a:t>
            </a:r>
            <a:r>
              <a:rPr lang="zh-CN" altLang="en-US" dirty="0"/>
              <a:t> ：以索引或关联数组的形式获取所有记录的数据 </a:t>
            </a:r>
          </a:p>
        </p:txBody>
      </p:sp>
    </p:spTree>
    <p:extLst>
      <p:ext uri="{BB962C8B-B14F-4D97-AF65-F5344CB8AC3E}">
        <p14:creationId xmlns:p14="http://schemas.microsoft.com/office/powerpoint/2010/main" val="14064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0D67-0192-4447-BE3B-7A5068C2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FD359-5D4D-4EF2-BE77-E9C4CDA0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mysqli_connect_errno</a:t>
            </a:r>
            <a:r>
              <a:rPr lang="en-US" altLang="zh-CN" dirty="0"/>
              <a:t>();</a:t>
            </a:r>
            <a:r>
              <a:rPr lang="zh-CN" altLang="en-US" dirty="0"/>
              <a:t>数据库连接错误代号；</a:t>
            </a:r>
            <a:endParaRPr lang="en-US" altLang="zh-CN" dirty="0"/>
          </a:p>
          <a:p>
            <a:r>
              <a:rPr lang="en-US" altLang="zh-CN" dirty="0" err="1"/>
              <a:t>mysqli_connect_error</a:t>
            </a:r>
            <a:r>
              <a:rPr lang="en-US" altLang="zh-CN"/>
              <a:t>();</a:t>
            </a:r>
            <a:r>
              <a:rPr lang="zh-CN" altLang="en-US" dirty="0"/>
              <a:t>数据库连接错误信息；</a:t>
            </a:r>
            <a:endParaRPr lang="en-US" altLang="zh-CN" dirty="0"/>
          </a:p>
          <a:p>
            <a:r>
              <a:rPr lang="en-US" altLang="zh-CN" dirty="0" err="1"/>
              <a:t>mysqli_errno</a:t>
            </a:r>
            <a:r>
              <a:rPr lang="en-US" altLang="zh-CN" dirty="0"/>
              <a:t>($link)</a:t>
            </a:r>
            <a:r>
              <a:rPr lang="zh-CN" altLang="en-US" dirty="0"/>
              <a:t>；</a:t>
            </a:r>
            <a:r>
              <a:rPr lang="en-US" altLang="zh-CN" dirty="0" err="1"/>
              <a:t>sql</a:t>
            </a:r>
            <a:r>
              <a:rPr lang="zh-CN" altLang="en-US" dirty="0"/>
              <a:t>语句执行错误代号；</a:t>
            </a:r>
            <a:endParaRPr lang="en-US" altLang="zh-CN" dirty="0"/>
          </a:p>
          <a:p>
            <a:r>
              <a:rPr lang="en-US" altLang="zh-CN" dirty="0" err="1"/>
              <a:t>mysqli_error</a:t>
            </a:r>
            <a:r>
              <a:rPr lang="en-US" altLang="zh-CN" dirty="0"/>
              <a:t>($link)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r>
              <a:rPr lang="en-US" altLang="zh-CN" dirty="0" err="1"/>
              <a:t>sql</a:t>
            </a:r>
            <a:r>
              <a:rPr lang="zh-CN" altLang="en-US" dirty="0"/>
              <a:t>语句执行错误；</a:t>
            </a:r>
            <a:endParaRPr lang="en-US" altLang="zh-CN" dirty="0"/>
          </a:p>
          <a:p>
            <a:r>
              <a:rPr lang="en-US" altLang="zh-CN" dirty="0" err="1"/>
              <a:t>mysqli_num_rows</a:t>
            </a:r>
            <a:r>
              <a:rPr lang="en-US" altLang="zh-CN" dirty="0"/>
              <a:t>($result); </a:t>
            </a:r>
            <a:r>
              <a:rPr lang="zh-CN" altLang="en-US" dirty="0"/>
              <a:t>返回结果集中行的数量</a:t>
            </a:r>
          </a:p>
        </p:txBody>
      </p:sp>
    </p:spTree>
    <p:extLst>
      <p:ext uri="{BB962C8B-B14F-4D97-AF65-F5344CB8AC3E}">
        <p14:creationId xmlns:p14="http://schemas.microsoft.com/office/powerpoint/2010/main" val="35014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1976-D9BB-448B-AFA8-BB22A30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9D7F5-F714-47AE-9CBE-518893DD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如果要搭配</a:t>
            </a:r>
            <a:r>
              <a:rPr lang="en-US" altLang="zh-CN" dirty="0"/>
              <a:t>while</a:t>
            </a:r>
            <a:r>
              <a:rPr lang="zh-CN" altLang="en-US" dirty="0"/>
              <a:t>输出所有的记录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3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0EB1-D4AC-4C1B-9FBF-32FE0980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C3F79-39C8-4B96-A1A1-31F83D8B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二、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mysqli_connect</a:t>
            </a:r>
            <a:r>
              <a:rPr lang="en-US" altLang="zh-CN" sz="2400" dirty="0"/>
              <a:t>() </a:t>
            </a:r>
            <a:r>
              <a:rPr lang="zh-CN" altLang="zh-CN" sz="2400" dirty="0"/>
              <a:t>函数</a:t>
            </a:r>
            <a:endParaRPr lang="en-US" altLang="zh-CN" sz="2400" dirty="0"/>
          </a:p>
          <a:p>
            <a:r>
              <a:rPr lang="zh-CN" altLang="en-US" sz="2400" dirty="0"/>
              <a:t>语义</a:t>
            </a:r>
            <a:r>
              <a:rPr lang="zh-CN" altLang="zh-CN" sz="2400" dirty="0"/>
              <a:t>：</a:t>
            </a:r>
            <a:r>
              <a:rPr lang="en-US" altLang="zh-CN" sz="2400" dirty="0" err="1"/>
              <a:t>mysqli_connect</a:t>
            </a:r>
            <a:r>
              <a:rPr lang="en-US" altLang="zh-CN" sz="2400" dirty="0"/>
              <a:t>() </a:t>
            </a:r>
            <a:r>
              <a:rPr lang="zh-CN" altLang="zh-CN" sz="2400" dirty="0"/>
              <a:t>函数打开一个到</a:t>
            </a:r>
            <a:r>
              <a:rPr lang="en-US" altLang="zh-CN" sz="2400" dirty="0"/>
              <a:t> MySQL </a:t>
            </a:r>
            <a:r>
              <a:rPr lang="zh-CN" altLang="zh-CN" sz="2400" dirty="0"/>
              <a:t>服务器的新的连接。</a:t>
            </a:r>
          </a:p>
          <a:p>
            <a:r>
              <a:rPr lang="zh-CN" altLang="zh-CN" sz="2400" dirty="0"/>
              <a:t>语法：</a:t>
            </a:r>
            <a:r>
              <a:rPr lang="en-US" altLang="zh-CN" sz="2400" dirty="0" err="1"/>
              <a:t>mysqli_connect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host,username,password,dbname,port,socket</a:t>
            </a:r>
            <a:r>
              <a:rPr lang="en-US" altLang="zh-CN" sz="2400" dirty="0"/>
              <a:t>); </a:t>
            </a:r>
            <a:r>
              <a:rPr lang="zh-CN" altLang="zh-CN" sz="2400" dirty="0"/>
              <a:t>返回一个代表到</a:t>
            </a:r>
            <a:r>
              <a:rPr lang="en-US" altLang="zh-CN" sz="2400" dirty="0"/>
              <a:t> MySQL </a:t>
            </a:r>
            <a:r>
              <a:rPr lang="zh-CN" altLang="zh-CN" sz="2400" dirty="0"/>
              <a:t>服务器的连接的对象。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$link=</a:t>
            </a:r>
            <a:r>
              <a:rPr lang="en-US" altLang="zh-CN" sz="2400" dirty="0" err="1"/>
              <a:t>mysqli_connect</a:t>
            </a:r>
            <a:r>
              <a:rPr lang="en-US" altLang="zh-CN" sz="2400" dirty="0"/>
              <a:t>('localhost','root','123456');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06537-1F77-4D2B-9DB9-8C59BF7D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508872"/>
            <a:ext cx="9603275" cy="1049235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回顾复习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54044-4982-4ED3-BFAD-37B9550B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三、</a:t>
            </a:r>
            <a:r>
              <a:rPr lang="en-US" altLang="zh-CN" dirty="0" err="1"/>
              <a:t>mysqli_query</a:t>
            </a:r>
            <a:r>
              <a:rPr lang="en-US" altLang="zh-CN" dirty="0"/>
              <a:t>()</a:t>
            </a:r>
            <a:r>
              <a:rPr lang="zh-CN" altLang="en-US" dirty="0"/>
              <a:t>查询语句</a:t>
            </a:r>
            <a:endParaRPr lang="en-US" altLang="zh-CN" dirty="0"/>
          </a:p>
          <a:p>
            <a:r>
              <a:rPr lang="zh-CN" altLang="en-US" sz="2400" dirty="0"/>
              <a:t>增加记录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$query='insert into test1(</a:t>
            </a:r>
            <a:r>
              <a:rPr lang="en-US" altLang="zh-CN" sz="2400" dirty="0" err="1"/>
              <a:t>name,price,address</a:t>
            </a:r>
            <a:r>
              <a:rPr lang="en-US" altLang="zh-CN" sz="2400" dirty="0"/>
              <a:t>) values ("</a:t>
            </a:r>
            <a:r>
              <a:rPr lang="zh-CN" altLang="en-US" sz="2400" dirty="0"/>
              <a:t>火龙果</a:t>
            </a:r>
            <a:r>
              <a:rPr lang="en-US" altLang="zh-CN" sz="2400" dirty="0"/>
              <a:t>",6,"</a:t>
            </a:r>
            <a:r>
              <a:rPr lang="zh-CN" altLang="en-US" sz="2400" dirty="0"/>
              <a:t>越南</a:t>
            </a:r>
            <a:r>
              <a:rPr lang="en-US" altLang="zh-CN" sz="2400" dirty="0"/>
              <a:t>")’;</a:t>
            </a:r>
          </a:p>
          <a:p>
            <a:r>
              <a:rPr lang="zh-CN" altLang="en-US" sz="2400" dirty="0"/>
              <a:t>更新记录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$query1='update test1 set name="</a:t>
            </a:r>
            <a:r>
              <a:rPr lang="zh-CN" altLang="zh-CN" sz="2400" dirty="0"/>
              <a:t>大芒果</a:t>
            </a:r>
            <a:r>
              <a:rPr lang="en-US" altLang="zh-CN" sz="2400" dirty="0"/>
              <a:t>" where id=6’;</a:t>
            </a:r>
          </a:p>
          <a:p>
            <a:r>
              <a:rPr lang="zh-CN" altLang="en-US" sz="2400" dirty="0"/>
              <a:t>删除纪录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$query2='delete from test1 where id=6’;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mysqli_query</a:t>
            </a:r>
            <a:r>
              <a:rPr lang="en-US" altLang="zh-CN" sz="2400" dirty="0">
                <a:solidFill>
                  <a:srgbClr val="FF0000"/>
                </a:solidFill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</a:rPr>
              <a:t>link,$query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5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A86F-1ECF-4A29-A0F6-86BC681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4031A-E5D1-4BDD-A25B-9BFDF305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重点：查询语句的执行；</a:t>
            </a:r>
            <a:endParaRPr lang="en-US" altLang="zh-CN" dirty="0"/>
          </a:p>
          <a:p>
            <a:r>
              <a:rPr lang="zh-CN" altLang="en-US" dirty="0"/>
              <a:t>难点：查询语句的执行及结果的显示；</a:t>
            </a:r>
          </a:p>
        </p:txBody>
      </p:sp>
    </p:spTree>
    <p:extLst>
      <p:ext uri="{BB962C8B-B14F-4D97-AF65-F5344CB8AC3E}">
        <p14:creationId xmlns:p14="http://schemas.microsoft.com/office/powerpoint/2010/main" val="280938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E00E-925B-4942-BF6A-55F3798A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80005"/>
            <a:ext cx="9603275" cy="1049235"/>
          </a:xfrm>
        </p:spPr>
        <p:txBody>
          <a:bodyPr/>
          <a:lstStyle/>
          <a:p>
            <a:r>
              <a:rPr lang="zh-CN" altLang="en-US" dirty="0"/>
              <a:t>一、查询语句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C2519-4951-4095-B9BB-F03BB092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$query=‘select * from test2’;</a:t>
            </a:r>
          </a:p>
          <a:p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link,$query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返回结果为对象，如右图。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D2255-AEDE-4852-8CEF-1A179B06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22" y="3060820"/>
            <a:ext cx="4767915" cy="1807741"/>
          </a:xfrm>
          <a:prstGeom prst="rect">
            <a:avLst/>
          </a:prstGeom>
        </p:spPr>
      </p:pic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4D03CDF9-A8B1-499F-93F1-FF2588128730}"/>
              </a:ext>
            </a:extLst>
          </p:cNvPr>
          <p:cNvSpPr/>
          <p:nvPr/>
        </p:nvSpPr>
        <p:spPr>
          <a:xfrm>
            <a:off x="2177317" y="3761037"/>
            <a:ext cx="2298357" cy="17414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如何把具体的数据读出？？</a:t>
            </a:r>
          </a:p>
        </p:txBody>
      </p:sp>
    </p:spTree>
    <p:extLst>
      <p:ext uri="{BB962C8B-B14F-4D97-AF65-F5344CB8AC3E}">
        <p14:creationId xmlns:p14="http://schemas.microsoft.com/office/powerpoint/2010/main" val="19920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8688C-2AB6-4DF4-84D1-DCB3481F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846624"/>
            <a:ext cx="9603275" cy="104923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mysqli_fetch_row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B838-B028-4C55-B1C4-9809FBA8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714" y="1837478"/>
            <a:ext cx="9945599" cy="40785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定义： </a:t>
            </a:r>
            <a:r>
              <a:rPr lang="en-US" altLang="zh-CN" dirty="0" err="1"/>
              <a:t>mysqli_fetch_row</a:t>
            </a:r>
            <a:r>
              <a:rPr lang="en-US" altLang="zh-CN" dirty="0"/>
              <a:t>() </a:t>
            </a:r>
            <a:r>
              <a:rPr lang="zh-CN" altLang="en-US" dirty="0"/>
              <a:t>函数从结果集中取得一行，并作为枚举数组返回。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mysqli_fetch_row</a:t>
            </a:r>
            <a:r>
              <a:rPr lang="en-US" altLang="zh-CN" dirty="0"/>
              <a:t>(result);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$query=‘select * from test2’;</a:t>
            </a:r>
          </a:p>
          <a:p>
            <a:pPr marL="0" indent="0">
              <a:buNone/>
            </a:pPr>
            <a:r>
              <a:rPr lang="en-US" altLang="zh-CN" dirty="0"/>
              <a:t>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link,$query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mysqli_fetch_row</a:t>
            </a:r>
            <a:r>
              <a:rPr lang="en-US" altLang="zh-CN" dirty="0"/>
              <a:t>($result);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9FA931-24DF-4BD9-90B3-AC93E530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55877"/>
              </p:ext>
            </p:extLst>
          </p:nvPr>
        </p:nvGraphicFramePr>
        <p:xfrm>
          <a:off x="2625898" y="3025346"/>
          <a:ext cx="7300697" cy="1049234"/>
        </p:xfrm>
        <a:graphic>
          <a:graphicData uri="http://schemas.openxmlformats.org/drawingml/2006/table">
            <a:tbl>
              <a:tblPr/>
              <a:tblGrid>
                <a:gridCol w="1460140">
                  <a:extLst>
                    <a:ext uri="{9D8B030D-6E8A-4147-A177-3AD203B41FA5}">
                      <a16:colId xmlns:a16="http://schemas.microsoft.com/office/drawing/2014/main" val="791898815"/>
                    </a:ext>
                  </a:extLst>
                </a:gridCol>
                <a:gridCol w="5840557">
                  <a:extLst>
                    <a:ext uri="{9D8B030D-6E8A-4147-A177-3AD203B41FA5}">
                      <a16:colId xmlns:a16="http://schemas.microsoft.com/office/drawing/2014/main" val="842600563"/>
                    </a:ext>
                  </a:extLst>
                </a:gridCol>
              </a:tblGrid>
              <a:tr h="3444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23311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result</a:t>
                      </a:r>
                      <a:endParaRPr lang="en-US" dirty="0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必需。规定由 </a:t>
                      </a:r>
                      <a:r>
                        <a:rPr lang="en-US" dirty="0" err="1">
                          <a:effectLst/>
                        </a:rPr>
                        <a:t>mysqli_query</a:t>
                      </a:r>
                      <a:r>
                        <a:rPr lang="en-US" dirty="0">
                          <a:effectLst/>
                        </a:rPr>
                        <a:t>()、</a:t>
                      </a:r>
                      <a:r>
                        <a:rPr lang="en-US" dirty="0" err="1">
                          <a:effectLst/>
                        </a:rPr>
                        <a:t>mysqli_store_result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dirty="0" err="1">
                          <a:effectLst/>
                        </a:rPr>
                        <a:t>mysqli_use_result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2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9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D50-0656-45EB-BEE8-DF7935D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863100"/>
            <a:ext cx="9603275" cy="1049235"/>
          </a:xfrm>
        </p:spPr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43AE2-021A-4D82-BF74-45B814B5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1" y="1600070"/>
            <a:ext cx="3948452" cy="4495929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echo '&lt;pre&gt;';</a:t>
            </a:r>
          </a:p>
          <a:p>
            <a:pPr marL="0" indent="0">
              <a:buNone/>
            </a:pPr>
            <a:r>
              <a:rPr lang="en-US" altLang="zh-CN" sz="1800" dirty="0"/>
              <a:t>echo "</a:t>
            </a:r>
            <a:r>
              <a:rPr lang="zh-CN" altLang="en-US" sz="1800" dirty="0"/>
              <a:t>第一条记录</a:t>
            </a:r>
            <a:r>
              <a:rPr lang="en-US" altLang="zh-CN" sz="1800" dirty="0"/>
              <a:t>".'&lt;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</a:p>
          <a:p>
            <a:pPr marL="0" indent="0">
              <a:buNone/>
            </a:pPr>
            <a:r>
              <a:rPr lang="en-US" altLang="zh-CN" sz="1800" dirty="0" err="1"/>
              <a:t>print_r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mysqli_fetch_row</a:t>
            </a:r>
            <a:r>
              <a:rPr lang="en-US" altLang="zh-CN" sz="1800" dirty="0"/>
              <a:t>($result));</a:t>
            </a:r>
          </a:p>
          <a:p>
            <a:pPr marL="0" indent="0">
              <a:buNone/>
            </a:pPr>
            <a:r>
              <a:rPr lang="en-US" altLang="zh-CN" sz="1800" dirty="0"/>
              <a:t>echo 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</a:p>
          <a:p>
            <a:pPr marL="0" indent="0">
              <a:buNone/>
            </a:pPr>
            <a:r>
              <a:rPr lang="en-US" altLang="zh-CN" sz="1800" dirty="0"/>
              <a:t>echo "</a:t>
            </a:r>
            <a:r>
              <a:rPr lang="zh-CN" altLang="en-US" sz="1800" dirty="0"/>
              <a:t>第二条记录</a:t>
            </a:r>
            <a:r>
              <a:rPr lang="en-US" altLang="zh-CN" sz="1800" dirty="0"/>
              <a:t>".'&lt;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</a:p>
          <a:p>
            <a:pPr marL="0" indent="0">
              <a:buNone/>
            </a:pPr>
            <a:r>
              <a:rPr lang="en-US" altLang="zh-CN" sz="1800" dirty="0" err="1"/>
              <a:t>print_r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mysqli_fetch_row</a:t>
            </a:r>
            <a:r>
              <a:rPr lang="en-US" altLang="zh-CN" sz="1800" dirty="0"/>
              <a:t>($result));</a:t>
            </a:r>
          </a:p>
          <a:p>
            <a:pPr marL="0" indent="0">
              <a:buNone/>
            </a:pPr>
            <a:r>
              <a:rPr lang="en-US" altLang="zh-CN" sz="1800" dirty="0"/>
              <a:t>echo 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</a:p>
          <a:p>
            <a:pPr marL="0" indent="0">
              <a:buNone/>
            </a:pPr>
            <a:r>
              <a:rPr lang="en-US" altLang="zh-CN" sz="1800" dirty="0"/>
              <a:t>echo "</a:t>
            </a:r>
            <a:r>
              <a:rPr lang="zh-CN" altLang="en-US" sz="1800" dirty="0"/>
              <a:t>第三条记录</a:t>
            </a:r>
            <a:r>
              <a:rPr lang="en-US" altLang="zh-CN" sz="1800" dirty="0"/>
              <a:t>".'&lt;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</a:p>
          <a:p>
            <a:pPr marL="0" indent="0">
              <a:buNone/>
            </a:pPr>
            <a:r>
              <a:rPr lang="en-US" altLang="zh-CN" sz="1800" dirty="0" err="1"/>
              <a:t>print_r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mysqli_fetch_row</a:t>
            </a:r>
            <a:r>
              <a:rPr lang="en-US" altLang="zh-CN" sz="1800" dirty="0"/>
              <a:t>($result));</a:t>
            </a:r>
          </a:p>
          <a:p>
            <a:pPr marL="0" indent="0">
              <a:buNone/>
            </a:pPr>
            <a:r>
              <a:rPr lang="en-US" altLang="zh-CN" sz="1800" dirty="0"/>
              <a:t>echo '&lt;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/&gt;';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76D7A-6E1A-46A2-A60F-21E3502D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43" y="1730720"/>
            <a:ext cx="2384881" cy="391383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CDB0AB-6EF8-4F40-8366-E686753B447C}"/>
              </a:ext>
            </a:extLst>
          </p:cNvPr>
          <p:cNvSpPr/>
          <p:nvPr/>
        </p:nvSpPr>
        <p:spPr>
          <a:xfrm>
            <a:off x="8377880" y="5759506"/>
            <a:ext cx="1219200" cy="39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182082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B137A-7D67-4D66-8B21-EFB35EB8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80005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mysqli_fetch_assoc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BB4AC-DB4C-4FFD-9DB9-9035CC83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1" y="1829240"/>
            <a:ext cx="10069166" cy="4456230"/>
          </a:xfrm>
        </p:spPr>
        <p:txBody>
          <a:bodyPr>
            <a:normAutofit/>
          </a:bodyPr>
          <a:lstStyle/>
          <a:p>
            <a:r>
              <a:rPr lang="zh-CN" altLang="en-US" dirty="0"/>
              <a:t>定义： </a:t>
            </a:r>
            <a:r>
              <a:rPr lang="en-US" altLang="zh-CN" dirty="0" err="1"/>
              <a:t>mysqli_fetch_assoc</a:t>
            </a:r>
            <a:r>
              <a:rPr lang="en-US" altLang="zh-CN" dirty="0"/>
              <a:t>() </a:t>
            </a:r>
            <a:r>
              <a:rPr lang="zh-CN" altLang="en-US" dirty="0"/>
              <a:t>函数从结果集中取得一行作为关联数组。</a:t>
            </a:r>
          </a:p>
          <a:p>
            <a:r>
              <a:rPr lang="zh-CN" altLang="en-US" dirty="0"/>
              <a:t>注释：该函数返回的字段名是区分大小写的。返回代表读取行的关联数组。如果结果集中没有更多的行则返回 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mysqli_fetch_assoc</a:t>
            </a:r>
            <a:r>
              <a:rPr lang="en-US" altLang="zh-CN" dirty="0"/>
              <a:t>(result);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 </a:t>
            </a:r>
            <a:r>
              <a:rPr lang="en-US" altLang="zh-CN" dirty="0" err="1"/>
              <a:t>mysqli_fetch_assoc</a:t>
            </a:r>
            <a:r>
              <a:rPr lang="en-US" altLang="zh-CN" dirty="0"/>
              <a:t>($result);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C4BBA4-DA17-4BBD-B933-E2D7B6C04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07937"/>
              </p:ext>
            </p:extLst>
          </p:nvPr>
        </p:nvGraphicFramePr>
        <p:xfrm>
          <a:off x="2864796" y="3984124"/>
          <a:ext cx="6101228" cy="1243584"/>
        </p:xfrm>
        <a:graphic>
          <a:graphicData uri="http://schemas.openxmlformats.org/drawingml/2006/table">
            <a:tbl>
              <a:tblPr/>
              <a:tblGrid>
                <a:gridCol w="1220246">
                  <a:extLst>
                    <a:ext uri="{9D8B030D-6E8A-4147-A177-3AD203B41FA5}">
                      <a16:colId xmlns:a16="http://schemas.microsoft.com/office/drawing/2014/main" val="4228328376"/>
                    </a:ext>
                  </a:extLst>
                </a:gridCol>
                <a:gridCol w="4880982">
                  <a:extLst>
                    <a:ext uri="{9D8B030D-6E8A-4147-A177-3AD203B41FA5}">
                      <a16:colId xmlns:a16="http://schemas.microsoft.com/office/drawing/2014/main" val="224104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46" marR="21946" marT="21946" marB="21946">
                    <a:lnL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4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result</a:t>
                      </a:r>
                      <a:endParaRPr lang="en-US">
                        <a:effectLst/>
                      </a:endParaRP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必需。规定由 </a:t>
                      </a:r>
                      <a:r>
                        <a:rPr lang="en-US" dirty="0" err="1">
                          <a:effectLst/>
                        </a:rPr>
                        <a:t>mysqli_query</a:t>
                      </a:r>
                      <a:r>
                        <a:rPr lang="en-US" dirty="0">
                          <a:effectLst/>
                        </a:rPr>
                        <a:t>()、</a:t>
                      </a:r>
                      <a:r>
                        <a:rPr lang="en-US" dirty="0" err="1">
                          <a:effectLst/>
                        </a:rPr>
                        <a:t>mysqli_store_result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dirty="0" err="1">
                          <a:effectLst/>
                        </a:rPr>
                        <a:t>mysqli_use_result</a:t>
                      </a:r>
                      <a:r>
                        <a:rPr lang="en-US" dirty="0">
                          <a:effectLst/>
                        </a:rPr>
                        <a:t>() </a:t>
                      </a:r>
                      <a:r>
                        <a:rPr lang="zh-CN" altLang="en-US" dirty="0">
                          <a:effectLst/>
                        </a:rPr>
                        <a:t>返回的结果集标识符。</a:t>
                      </a:r>
                    </a:p>
                  </a:txBody>
                  <a:tcPr marL="36576" marR="36576" marT="51206" marB="51206">
                    <a:lnL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1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7944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</TotalTime>
  <Words>1485</Words>
  <Application>Microsoft Office PowerPoint</Application>
  <PresentationFormat>宽屏</PresentationFormat>
  <Paragraphs>196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画廊</vt:lpstr>
      <vt:lpstr>Msql之查询语句</vt:lpstr>
      <vt:lpstr>回顾复习 </vt:lpstr>
      <vt:lpstr>回顾复习</vt:lpstr>
      <vt:lpstr> 回顾复习 </vt:lpstr>
      <vt:lpstr>本节课内容</vt:lpstr>
      <vt:lpstr>一、查询语句</vt:lpstr>
      <vt:lpstr>1、mysqli_fetch_row()</vt:lpstr>
      <vt:lpstr>范例</vt:lpstr>
      <vt:lpstr>2、mysqli_fetch_assoc()</vt:lpstr>
      <vt:lpstr>范例</vt:lpstr>
      <vt:lpstr>3、mysqli_fetch_array()</vt:lpstr>
      <vt:lpstr>范例</vt:lpstr>
      <vt:lpstr>4、mysqli_fetch_all()</vt:lpstr>
      <vt:lpstr>范例</vt:lpstr>
      <vt:lpstr>5、错误提示</vt:lpstr>
      <vt:lpstr>5、错误提示</vt:lpstr>
      <vt:lpstr>范例</vt:lpstr>
      <vt:lpstr>6、mysqli_num_rows()</vt:lpstr>
      <vt:lpstr>范例</vt:lpstr>
      <vt:lpstr>7、 mysqli_fetch_field() </vt:lpstr>
      <vt:lpstr>范例</vt:lpstr>
      <vt:lpstr>小结</vt:lpstr>
      <vt:lpstr>小结</vt:lpstr>
      <vt:lpstr>其他函数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39</cp:revision>
  <dcterms:created xsi:type="dcterms:W3CDTF">2020-04-20T06:35:07Z</dcterms:created>
  <dcterms:modified xsi:type="dcterms:W3CDTF">2020-04-23T01:50:07Z</dcterms:modified>
</cp:coreProperties>
</file>